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65"/>
    <p:restoredTop sz="93025"/>
  </p:normalViewPr>
  <p:slideViewPr>
    <p:cSldViewPr snapToGrid="0" snapToObjects="1">
      <p:cViewPr varScale="1">
        <p:scale>
          <a:sx n="102" d="100"/>
          <a:sy n="102" d="100"/>
        </p:scale>
        <p:origin x="8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A14FE4-44A0-564F-B305-9021AE188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030D9D6-708C-6540-96B2-CEC329824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A6A93B-911B-7640-B703-C9213D544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846D-7661-C847-B405-C852D70C28B9}" type="datetimeFigureOut">
              <a:rPr lang="es-EC" smtClean="0"/>
              <a:t>27/5/20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B78E83-EDEB-F540-B25F-28FB86A08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B9ACF4-BA21-094B-9BC8-73A411E39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AE23-2480-3D4E-A690-DC0425C15E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64090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59D652-435C-AA40-ACEC-141785A83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8371A0B-C8F1-914B-8773-766FD5333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E9AD2E-4BF0-BA47-BAC2-F0DF500B0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846D-7661-C847-B405-C852D70C28B9}" type="datetimeFigureOut">
              <a:rPr lang="es-EC" smtClean="0"/>
              <a:t>27/5/20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D80776-CE51-B845-B94F-D85291748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9B3648-CC57-AC41-92F6-C6C0FE200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AE23-2480-3D4E-A690-DC0425C15E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5501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EE31042-1843-154A-A299-20C72EFD80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182E1F8-FCEA-A849-BB56-C8B6258D0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1DA68C-0393-DD4A-AD9F-E470D0AC6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846D-7661-C847-B405-C852D70C28B9}" type="datetimeFigureOut">
              <a:rPr lang="es-EC" smtClean="0"/>
              <a:t>27/5/20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0E796C-0C0C-9F44-A938-12009FA74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CEA8FD-406B-0149-81CB-FEB7B137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AE23-2480-3D4E-A690-DC0425C15E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45185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5DE6C1-003E-404B-AEE8-330240CAD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6F03D2-78C3-624B-B5D3-3E8CD3670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531978-4B2F-484A-AF35-EDFA66E86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846D-7661-C847-B405-C852D70C28B9}" type="datetimeFigureOut">
              <a:rPr lang="es-EC" smtClean="0"/>
              <a:t>27/5/20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D67964-FB5C-E746-B145-F59659673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8C7E21-648B-D54E-9780-24C6A9A05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AE23-2480-3D4E-A690-DC0425C15E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1087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02EC0-ABE9-3648-98C3-5BF6221E3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7CA1A6-D970-7042-845E-5223B56FD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3B38C4-6445-134F-ADB9-CB0A443D8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846D-7661-C847-B405-C852D70C28B9}" type="datetimeFigureOut">
              <a:rPr lang="es-EC" smtClean="0"/>
              <a:t>27/5/20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0BB44A-7C57-6145-B608-C13E54C39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F66295-F9F9-0E4E-A2A3-23331C3D8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AE23-2480-3D4E-A690-DC0425C15E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1604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1B5AD8-C626-704D-81EA-D24D7600E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972BA9-BD46-CC4A-BC01-C31565F467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9B44EE-8F78-5048-AA1E-FB9B66C6A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CDFF235-F3C7-9144-BF8A-F9D252588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846D-7661-C847-B405-C852D70C28B9}" type="datetimeFigureOut">
              <a:rPr lang="es-EC" smtClean="0"/>
              <a:t>27/5/20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2B6A99-6942-2344-BA72-340E8786F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E2543C8-EA96-9146-9857-452CEB5C0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AE23-2480-3D4E-A690-DC0425C15E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9447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1C2DD0-EC69-7D4B-B2F6-D405EF215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0B869E-6DBE-F14C-BBC8-9749945A5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E1ED93A-94F5-6F42-8355-0CB2F9E68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C903938-356B-6C4E-9465-3B3A6FFAB5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A61EF9-84C5-B74F-AF52-7C7178E0F6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E9ED1A6-AA89-1144-88A8-F784C63B0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846D-7661-C847-B405-C852D70C28B9}" type="datetimeFigureOut">
              <a:rPr lang="es-EC" smtClean="0"/>
              <a:t>27/5/20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207D6F8-AFDF-1941-BA7B-CD542D92E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06873E2-E673-D240-B59E-DCCAFE570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AE23-2480-3D4E-A690-DC0425C15E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7889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234E01-0F9C-2C4C-A3DB-C021B37CB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E1908A2-D102-DD4C-80B5-3EA3E43F0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846D-7661-C847-B405-C852D70C28B9}" type="datetimeFigureOut">
              <a:rPr lang="es-EC" smtClean="0"/>
              <a:t>27/5/20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BDB8BCA-6358-7D4D-9B75-8E76AC0AC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E8AEB06-D365-564E-9B63-66DDF96C6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AE23-2480-3D4E-A690-DC0425C15E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7404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E125E45-1FE8-4B40-BE3A-F8FBE2E02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846D-7661-C847-B405-C852D70C28B9}" type="datetimeFigureOut">
              <a:rPr lang="es-EC" smtClean="0"/>
              <a:t>27/5/20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87BB5A7-090F-FE45-8B65-F59A42211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6ECDA20-1033-BA43-BC27-1BFD5690F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AE23-2480-3D4E-A690-DC0425C15E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34424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302C5-0E6B-524A-9EBC-620F02B3F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2AE219-0FC1-4F4C-BF75-731AAC619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29C4B0-FD75-1244-BF3B-7F97083B6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259B75-0866-3647-AB7A-8810CE020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846D-7661-C847-B405-C852D70C28B9}" type="datetimeFigureOut">
              <a:rPr lang="es-EC" smtClean="0"/>
              <a:t>27/5/20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E29D05D-64FA-2244-AA71-23C5E0875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0E180E-BC57-E848-8D8D-134E87A1C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AE23-2480-3D4E-A690-DC0425C15E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60200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43122B-48E9-BD4B-A435-32F05C3EA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A8F8F12-D8C7-DF43-87D5-43A7A70128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602FFA-2203-8340-98A6-32E9662F4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F66FEE-BEE5-B543-98E6-DA72CEBBB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846D-7661-C847-B405-C852D70C28B9}" type="datetimeFigureOut">
              <a:rPr lang="es-EC" smtClean="0"/>
              <a:t>27/5/20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865976A-79BC-744A-8161-1B4E86104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BECA972-C9EC-334F-8491-881492288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AE23-2480-3D4E-A690-DC0425C15E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0863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01A8E9A-4DC7-9646-9245-C50790D33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D2016A-AD83-3341-BF2A-A203F117F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FC1B35-9463-3F49-ADD5-A61FD84585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5846D-7661-C847-B405-C852D70C28B9}" type="datetimeFigureOut">
              <a:rPr lang="es-EC" smtClean="0"/>
              <a:t>27/5/20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EB9E14-2B98-7F4D-B472-73EBC347AE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02AF21-92DC-9340-B160-9F304E7ABF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3AE23-2480-3D4E-A690-DC0425C15E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283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2CDED5-7AA1-A348-B204-152180D4A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8124" y="458484"/>
            <a:ext cx="10388600" cy="2387600"/>
          </a:xfrm>
        </p:spPr>
        <p:txBody>
          <a:bodyPr/>
          <a:lstStyle/>
          <a:p>
            <a:pPr algn="just"/>
            <a:r>
              <a:rPr lang="es-EC" dirty="0"/>
              <a:t>Enfermedades Cardiovasculares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6536AE-F4FB-1244-B20E-69F441471E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400" y="4770438"/>
            <a:ext cx="9144000" cy="1655762"/>
          </a:xfrm>
        </p:spPr>
        <p:txBody>
          <a:bodyPr/>
          <a:lstStyle/>
          <a:p>
            <a:pPr algn="l"/>
            <a:r>
              <a:rPr lang="es-EC" dirty="0"/>
              <a:t>PhD. Edda Lorenzo B. </a:t>
            </a:r>
          </a:p>
        </p:txBody>
      </p:sp>
    </p:spTree>
    <p:extLst>
      <p:ext uri="{BB962C8B-B14F-4D97-AF65-F5344CB8AC3E}">
        <p14:creationId xmlns:p14="http://schemas.microsoft.com/office/powerpoint/2010/main" val="598993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97FC8-552C-BF45-ABFB-4ECCC402F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Síntomas de enfermedades del corazón causadas por infecciones cardíacas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6F021B-4168-B748-BD2C-636F50A9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Fiebre</a:t>
            </a:r>
          </a:p>
          <a:p>
            <a:r>
              <a:rPr lang="es-EC" dirty="0"/>
              <a:t>Dificultad para respirar</a:t>
            </a:r>
          </a:p>
          <a:p>
            <a:r>
              <a:rPr lang="es-EC" dirty="0"/>
              <a:t>Debilidad o fatiga</a:t>
            </a:r>
          </a:p>
          <a:p>
            <a:r>
              <a:rPr lang="es-EC" dirty="0"/>
              <a:t>Hinchazón en las piernas o el abdomen</a:t>
            </a:r>
          </a:p>
          <a:p>
            <a:r>
              <a:rPr lang="es-EC" dirty="0"/>
              <a:t>Cambios en el ritmo cardíaco</a:t>
            </a:r>
          </a:p>
          <a:p>
            <a:r>
              <a:rPr lang="es-EC" dirty="0"/>
              <a:t>Tos seca o persistente</a:t>
            </a:r>
          </a:p>
          <a:p>
            <a:r>
              <a:rPr lang="es-EC" dirty="0"/>
              <a:t>Erupciones cutáneas o manchas inusuales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82943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A80C2F-D9B0-504E-857A-B52D0AD25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Síntomas de enfermedad cardíaca causada por valvulopatía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EF875D-3BD2-E24B-AE50-565F1FA05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Cansancio</a:t>
            </a:r>
          </a:p>
          <a:p>
            <a:r>
              <a:rPr lang="es-EC" dirty="0"/>
              <a:t>Dificultad para respirar</a:t>
            </a:r>
          </a:p>
          <a:p>
            <a:r>
              <a:rPr lang="es-EC" dirty="0"/>
              <a:t>Ritmo cardíaco irregular</a:t>
            </a:r>
          </a:p>
          <a:p>
            <a:r>
              <a:rPr lang="es-EC" dirty="0"/>
              <a:t>Pies o tobillos hinchados</a:t>
            </a:r>
          </a:p>
          <a:p>
            <a:r>
              <a:rPr lang="es-EC" dirty="0"/>
              <a:t>Dolor de pecho</a:t>
            </a:r>
          </a:p>
          <a:p>
            <a:r>
              <a:rPr lang="es-EC" dirty="0"/>
              <a:t>Desmayos (síncope)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0842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DB58A8-A379-7147-91CD-4B1890D4F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Cuando consultar un médico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537AA6-F83F-B244-8860-D1EA16C3D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4036"/>
            <a:ext cx="10515600" cy="2909213"/>
          </a:xfrm>
        </p:spPr>
        <p:txBody>
          <a:bodyPr/>
          <a:lstStyle/>
          <a:p>
            <a:r>
              <a:rPr lang="es-EC" dirty="0"/>
              <a:t>Dolor en el pecho</a:t>
            </a:r>
          </a:p>
          <a:p>
            <a:r>
              <a:rPr lang="es-EC" dirty="0"/>
              <a:t>Falta de aire</a:t>
            </a:r>
          </a:p>
          <a:p>
            <a:r>
              <a:rPr lang="es-EC" dirty="0"/>
              <a:t>Desmayos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55941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49862F-A8D3-524F-BCE6-A497444B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787" y="365126"/>
            <a:ext cx="11486366" cy="962634"/>
          </a:xfrm>
        </p:spPr>
        <p:txBody>
          <a:bodyPr>
            <a:normAutofit fontScale="90000"/>
          </a:bodyPr>
          <a:lstStyle/>
          <a:p>
            <a:pPr algn="ctr"/>
            <a:br>
              <a:rPr lang="es-EC" dirty="0"/>
            </a:br>
            <a:br>
              <a:rPr lang="es-EC" dirty="0"/>
            </a:br>
            <a:r>
              <a:rPr lang="es-EC" dirty="0"/>
              <a:t>¿Cuáles son los factores de riesgo para las enfermedades cardiovasculares?</a:t>
            </a:r>
            <a:br>
              <a:rPr lang="es-EC" b="1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581BD1-6F5B-804F-8122-D4BE81A1C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356" y="2552135"/>
            <a:ext cx="10515600" cy="3773509"/>
          </a:xfrm>
        </p:spPr>
        <p:txBody>
          <a:bodyPr/>
          <a:lstStyle/>
          <a:p>
            <a:pPr marL="0" indent="0">
              <a:buNone/>
            </a:pPr>
            <a:r>
              <a:rPr lang="es-EC" dirty="0"/>
              <a:t>• Uso de tabaco</a:t>
            </a:r>
          </a:p>
          <a:p>
            <a:endParaRPr lang="es-EC" dirty="0"/>
          </a:p>
          <a:p>
            <a:pPr marL="0" indent="0">
              <a:buNone/>
            </a:pPr>
            <a:r>
              <a:rPr lang="es-EC" dirty="0"/>
              <a:t>• La falta de actividad física</a:t>
            </a:r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r>
              <a:rPr lang="es-EC" dirty="0"/>
              <a:t>• Hábitos de alimentación</a:t>
            </a:r>
          </a:p>
        </p:txBody>
      </p:sp>
    </p:spTree>
    <p:extLst>
      <p:ext uri="{BB962C8B-B14F-4D97-AF65-F5344CB8AC3E}">
        <p14:creationId xmlns:p14="http://schemas.microsoft.com/office/powerpoint/2010/main" val="3351089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E0C9AB-7EAE-5648-9B32-D672E8B66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¿Cómo puedo prevenir las enfermedades cardiovasculares?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07AB55-2B1D-7C4E-9508-C933B28F7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9889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C" dirty="0"/>
              <a:t>El adoptar comportamientos saludables puede reducir significativamente el riesgo de desarrollar condiciones cardiovasculares:</a:t>
            </a:r>
          </a:p>
          <a:p>
            <a:pPr marL="0" indent="0">
              <a:buNone/>
            </a:pPr>
            <a:r>
              <a:rPr lang="es-EC" dirty="0"/>
              <a:t>• Evita toda clase de uso de tabaco y humo de segunda mano.</a:t>
            </a:r>
          </a:p>
          <a:p>
            <a:pPr marL="0" indent="0">
              <a:buNone/>
            </a:pPr>
            <a:r>
              <a:rPr lang="es-EC" dirty="0"/>
              <a:t>• Empieza un programa regular de actividad física.</a:t>
            </a:r>
          </a:p>
          <a:p>
            <a:pPr marL="0" indent="0">
              <a:buNone/>
            </a:pPr>
            <a:r>
              <a:rPr lang="es-EC" dirty="0"/>
              <a:t>• Consume alimentos saludables bajos en colesterol y grasas saturadas.</a:t>
            </a:r>
          </a:p>
          <a:p>
            <a:pPr marL="0" indent="0">
              <a:buNone/>
            </a:pPr>
            <a:r>
              <a:rPr lang="es-EC" dirty="0"/>
              <a:t>• Disminuye el consumo diario de sal y sodio.</a:t>
            </a:r>
          </a:p>
          <a:p>
            <a:pPr marL="0" indent="0">
              <a:buNone/>
            </a:pPr>
            <a:r>
              <a:rPr lang="es-EC" dirty="0"/>
              <a:t>• Mantén un peso saludable.</a:t>
            </a:r>
          </a:p>
          <a:p>
            <a:pPr marL="0" indent="0">
              <a:buNone/>
            </a:pPr>
            <a:r>
              <a:rPr lang="es-EC" dirty="0"/>
              <a:t>• Come bastantes frutas y verduras.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183451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2FE36D-8CE3-CE48-8E3C-FA86C9D23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Causas de la infección del corazón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DAB8F7-949F-944F-A3F1-FEBEEEBF1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4244"/>
            <a:ext cx="10515600" cy="2445750"/>
          </a:xfrm>
        </p:spPr>
        <p:txBody>
          <a:bodyPr/>
          <a:lstStyle/>
          <a:p>
            <a:r>
              <a:rPr lang="es-EC" dirty="0"/>
              <a:t>Bacterias</a:t>
            </a:r>
          </a:p>
          <a:p>
            <a:r>
              <a:rPr lang="es-EC" dirty="0"/>
              <a:t>Virus</a:t>
            </a:r>
          </a:p>
          <a:p>
            <a:r>
              <a:rPr lang="es-EC" dirty="0"/>
              <a:t>Parásitos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255964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A7B30D-8008-2149-9744-01EF4A75C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Causas de la enfermedad de las válvulas del corazón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EDDAA4-E815-D543-8440-523779C18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362" y="2506662"/>
            <a:ext cx="10515600" cy="2691639"/>
          </a:xfrm>
        </p:spPr>
        <p:txBody>
          <a:bodyPr/>
          <a:lstStyle/>
          <a:p>
            <a:r>
              <a:rPr lang="es-EC" dirty="0"/>
              <a:t>Fiebre reumática</a:t>
            </a:r>
          </a:p>
          <a:p>
            <a:r>
              <a:rPr lang="es-EC" dirty="0"/>
              <a:t>Infecciones (endocarditis infecciosa)</a:t>
            </a:r>
          </a:p>
          <a:p>
            <a:r>
              <a:rPr lang="es-EC" dirty="0"/>
              <a:t>Trastornos del tejido conectivo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737847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1FF166-CBB0-AE48-9A1F-5C1B3F40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7478"/>
          </a:xfrm>
        </p:spPr>
        <p:txBody>
          <a:bodyPr>
            <a:normAutofit/>
          </a:bodyPr>
          <a:lstStyle/>
          <a:p>
            <a:pPr algn="ctr"/>
            <a:r>
              <a:rPr lang="es-EC" sz="4000" dirty="0"/>
              <a:t>Factores de riesgo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E779FF-E2BA-1449-AF88-50AEC65EB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9739"/>
            <a:ext cx="10515600" cy="4650331"/>
          </a:xfrm>
        </p:spPr>
        <p:txBody>
          <a:bodyPr>
            <a:normAutofit fontScale="70000" lnSpcReduction="20000"/>
          </a:bodyPr>
          <a:lstStyle/>
          <a:p>
            <a:r>
              <a:rPr lang="es-EC" dirty="0"/>
              <a:t>Edad</a:t>
            </a:r>
          </a:p>
          <a:p>
            <a:r>
              <a:rPr lang="es-EC" dirty="0"/>
              <a:t>Sexo</a:t>
            </a:r>
          </a:p>
          <a:p>
            <a:r>
              <a:rPr lang="es-EC" dirty="0"/>
              <a:t>Antecedentes  familiares </a:t>
            </a:r>
          </a:p>
          <a:p>
            <a:r>
              <a:rPr lang="es-EC" dirty="0"/>
              <a:t>Fumar</a:t>
            </a:r>
          </a:p>
          <a:p>
            <a:r>
              <a:rPr lang="es-EC" dirty="0"/>
              <a:t>Algunos medicamentos de quimioterapia y radioterapia contra el cáncer </a:t>
            </a:r>
          </a:p>
          <a:p>
            <a:r>
              <a:rPr lang="es-EC" dirty="0"/>
              <a:t>Mala alimentación</a:t>
            </a:r>
          </a:p>
          <a:p>
            <a:r>
              <a:rPr lang="es-EC" dirty="0"/>
              <a:t>Presión arterial alta </a:t>
            </a:r>
          </a:p>
          <a:p>
            <a:r>
              <a:rPr lang="es-EC" dirty="0"/>
              <a:t>Niveles altos de colesterol en sangre </a:t>
            </a:r>
          </a:p>
          <a:p>
            <a:r>
              <a:rPr lang="es-EC" dirty="0"/>
              <a:t>Diabetes </a:t>
            </a:r>
          </a:p>
          <a:p>
            <a:r>
              <a:rPr lang="es-EC" dirty="0"/>
              <a:t>Obesidad</a:t>
            </a:r>
          </a:p>
          <a:p>
            <a:r>
              <a:rPr lang="es-EC" dirty="0"/>
              <a:t>Falta de actividad física </a:t>
            </a:r>
          </a:p>
          <a:p>
            <a:r>
              <a:rPr lang="es-EC" dirty="0"/>
              <a:t>Estrés </a:t>
            </a:r>
          </a:p>
          <a:p>
            <a:r>
              <a:rPr lang="es-EC" dirty="0"/>
              <a:t>Higiene deficiente </a:t>
            </a:r>
          </a:p>
        </p:txBody>
      </p:sp>
    </p:spTree>
    <p:extLst>
      <p:ext uri="{BB962C8B-B14F-4D97-AF65-F5344CB8AC3E}">
        <p14:creationId xmlns:p14="http://schemas.microsoft.com/office/powerpoint/2010/main" val="170785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E98AE8-6DB5-9149-B6D7-DEF2C06BD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¿Qué son las enfermedades cardiovasculares?</a:t>
            </a:r>
            <a:br>
              <a:rPr lang="es-EC" b="1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53F9BE-73E5-364F-95EC-BC7357058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041" y="1474895"/>
            <a:ext cx="11373633" cy="4650331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s-EC" dirty="0"/>
              <a:t>Las enfermedades cardiovasculares son un conjunto de trastornos del corazón y de los vasos sanguíneos. Se clasifican en:</a:t>
            </a:r>
          </a:p>
          <a:p>
            <a:pPr fontAlgn="base"/>
            <a:r>
              <a:rPr lang="es-EC" dirty="0"/>
              <a:t>hipertensión arterial(presión alta);</a:t>
            </a:r>
          </a:p>
          <a:p>
            <a:pPr fontAlgn="base"/>
            <a:r>
              <a:rPr lang="es-EC" dirty="0"/>
              <a:t>cardiopatía coronaria (infarto de miocardio);</a:t>
            </a:r>
          </a:p>
          <a:p>
            <a:pPr fontAlgn="base"/>
            <a:r>
              <a:rPr lang="es-EC" dirty="0"/>
              <a:t>enfermedad cerebrovascular (apoplejía);</a:t>
            </a:r>
          </a:p>
          <a:p>
            <a:pPr fontAlgn="base"/>
            <a:r>
              <a:rPr lang="es-EC" dirty="0"/>
              <a:t>enfermedad vascular periférica;</a:t>
            </a:r>
          </a:p>
          <a:p>
            <a:pPr fontAlgn="base"/>
            <a:r>
              <a:rPr lang="es-EC" dirty="0"/>
              <a:t>insuficiencia cardíaca;</a:t>
            </a:r>
          </a:p>
          <a:p>
            <a:pPr fontAlgn="base"/>
            <a:r>
              <a:rPr lang="es-EC" dirty="0"/>
              <a:t>cardiopatía reumática;</a:t>
            </a:r>
          </a:p>
          <a:p>
            <a:pPr fontAlgn="base"/>
            <a:r>
              <a:rPr lang="es-EC" dirty="0"/>
              <a:t>cardiopatía congénita;</a:t>
            </a:r>
          </a:p>
          <a:p>
            <a:pPr fontAlgn="base"/>
            <a:r>
              <a:rPr lang="es-EC" dirty="0"/>
              <a:t>miocardiopatías.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01538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4CC72D-5A63-8C48-9D7D-0F18D5B9B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7478"/>
          </a:xfrm>
        </p:spPr>
        <p:txBody>
          <a:bodyPr>
            <a:normAutofit fontScale="90000"/>
          </a:bodyPr>
          <a:lstStyle/>
          <a:p>
            <a:r>
              <a:rPr lang="es-EC" b="1" dirty="0"/>
              <a:t>Datos y cifras</a:t>
            </a:r>
            <a:br>
              <a:rPr lang="es-EC" b="1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660BF8-C702-794E-8739-63C22F527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833" y="1252603"/>
            <a:ext cx="11311003" cy="4872623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s-EC" dirty="0"/>
              <a:t>Las enfermedades cardiovasculares son la principal causa de defunción en todo el mundo. Cada año mueren más personas por alguna de estas enfermedades que por cualquier otra causa.</a:t>
            </a:r>
          </a:p>
          <a:p>
            <a:pPr fontAlgn="base"/>
            <a:r>
              <a:rPr lang="es-EC" dirty="0"/>
              <a:t>Se calcula que en 2012 murieron 17,5 millones de personas por enfermedades cardiovasculares, lo cual representa el 30% de las defunciones registradas en el mundo. De esas defunciones, aproximadamente 7,4 millones se debieron a cardiopatías coronarias, y 6,7 millones a accidentes cerebrovasculares.</a:t>
            </a:r>
          </a:p>
          <a:p>
            <a:pPr fontAlgn="base"/>
            <a:r>
              <a:rPr lang="es-EC" dirty="0"/>
              <a:t>Las enfermedades cardiovasculares afectan en mucha mayor medida a los países de ingresos bajos y medios: más del 80% de las defunciones por esta causa se producen en esos países y afectan casi por igual a hombres y mujeres.</a:t>
            </a:r>
          </a:p>
          <a:p>
            <a:pPr fontAlgn="base"/>
            <a:r>
              <a:rPr lang="es-EC" dirty="0"/>
              <a:t>De aquí a 2030, casi 23,6 millones de personas morirán por alguna enfermedad cardiovascular, principalmente por cardiopatías y accidentes cerebrovasculares. Se prevé que estas enfermedades sigan siendo la principal causa de muerte.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724573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BC92DC-376E-3A43-8140-81A64307E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0" i="0" dirty="0">
                <a:solidFill>
                  <a:srgbClr val="111111"/>
                </a:solidFill>
                <a:effectLst/>
                <a:latin typeface="Helvetica" pitchFamily="2" charset="0"/>
              </a:rPr>
              <a:t>Enfermedad cardiovascular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727AFA-FB92-1643-AEC5-3C46C2EDB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CF1AA54-3469-5F47-9C9E-3D6E44AF3D34}"/>
              </a:ext>
            </a:extLst>
          </p:cNvPr>
          <p:cNvSpPr/>
          <p:nvPr/>
        </p:nvSpPr>
        <p:spPr>
          <a:xfrm>
            <a:off x="1092200" y="2274838"/>
            <a:ext cx="99682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0" i="0" dirty="0">
                <a:solidFill>
                  <a:srgbClr val="111111"/>
                </a:solidFill>
                <a:effectLst/>
                <a:latin typeface="Helvetica" pitchFamily="2" charset="0"/>
              </a:rPr>
              <a:t>Implican un estrechamiento o bloqueo de los vasos sanguíneos que puede provocar un ataque cardíaco, dolor en el pecho (angina de pecho) o accidente cerebrovascular. Otras enfermedades cardíacas, como aquellas que afectan los músculos, las válvulas o el ritmo cardíacos, también se consideran formas de enfermedad cardíaca.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203013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724D0-94E8-2B43-BFC2-DE9D876E2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LOS SÍNTOMAS PUEDEN INCLUIR 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1B85AF-66DC-2042-833B-D09296AD6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Dolor en el pecho, opresión en el pecho, presión en el pecho y molestia en el pecho (angina)</a:t>
            </a:r>
          </a:p>
          <a:p>
            <a:r>
              <a:rPr lang="es-EC" dirty="0"/>
              <a:t>Dificultad para respirar</a:t>
            </a:r>
          </a:p>
          <a:p>
            <a:r>
              <a:rPr lang="es-EC" dirty="0"/>
              <a:t>Dolor, entumecimiento, debilidad y sensación de frío en las piernas o brazos si los vasos sanguíneos en esas partes del cuerpo se estrechan</a:t>
            </a:r>
          </a:p>
          <a:p>
            <a:r>
              <a:rPr lang="es-EC" dirty="0"/>
              <a:t>Dolor en el cuello, la mandíbula, la garganta, el área superior del abdomen o la espalda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25453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80073F-5C13-F747-989A-1D6D3931E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833" y="365125"/>
            <a:ext cx="11448789" cy="1325563"/>
          </a:xfrm>
        </p:spPr>
        <p:txBody>
          <a:bodyPr>
            <a:normAutofit/>
          </a:bodyPr>
          <a:lstStyle/>
          <a:p>
            <a:pPr algn="ctr"/>
            <a:r>
              <a:rPr lang="es-EC" dirty="0"/>
              <a:t>Síntomas causadas por latidos anormales (arritmias cardíacas)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CC7AEA-8FA4-704B-B0DF-38AB267DA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Sensación de aleteo en el pecho</a:t>
            </a:r>
          </a:p>
          <a:p>
            <a:r>
              <a:rPr lang="es-EC" dirty="0"/>
              <a:t>Latidos cardíacos acelerados (taquicardia)</a:t>
            </a:r>
          </a:p>
          <a:p>
            <a:r>
              <a:rPr lang="es-EC" dirty="0"/>
              <a:t>Latidos cardíacos lentos (bradicardia)</a:t>
            </a:r>
          </a:p>
          <a:p>
            <a:r>
              <a:rPr lang="es-EC" dirty="0"/>
              <a:t>Dolor en el pecho o malestar</a:t>
            </a:r>
          </a:p>
          <a:p>
            <a:r>
              <a:rPr lang="es-EC" dirty="0"/>
              <a:t>Dificultad para respirar</a:t>
            </a:r>
          </a:p>
          <a:p>
            <a:r>
              <a:rPr lang="es-EC" dirty="0"/>
              <a:t>Aturdimiento</a:t>
            </a:r>
          </a:p>
          <a:p>
            <a:r>
              <a:rPr lang="es-EC" dirty="0"/>
              <a:t>Mareos</a:t>
            </a:r>
          </a:p>
          <a:p>
            <a:r>
              <a:rPr lang="es-EC" dirty="0"/>
              <a:t>Desmayos (síncope) o sensación de desmayo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663865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1EC07B-2068-104F-8077-3FB461C9C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Síntomas causadas por los defectos cardíacos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2C04CA-689B-9749-B7B4-86CDE2513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3230259"/>
          </a:xfrm>
        </p:spPr>
        <p:txBody>
          <a:bodyPr/>
          <a:lstStyle/>
          <a:p>
            <a:r>
              <a:rPr lang="es-EC" dirty="0"/>
              <a:t>Color de piel gris pálido o azul (cianosis)</a:t>
            </a:r>
          </a:p>
          <a:p>
            <a:r>
              <a:rPr lang="es-EC" dirty="0"/>
              <a:t>Hinchazón en las piernas, el abdomen o el área alrededor de los ojos</a:t>
            </a:r>
          </a:p>
          <a:p>
            <a:r>
              <a:rPr lang="es-EC" dirty="0"/>
              <a:t>En un lactante, la dificultad para respirar durante el amamantamiento, lo que genera poco aumento de peso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385912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679D44-674C-5140-BD06-EC2662D09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940" y="239864"/>
            <a:ext cx="10515600" cy="1325563"/>
          </a:xfrm>
        </p:spPr>
        <p:txBody>
          <a:bodyPr/>
          <a:lstStyle/>
          <a:p>
            <a:pPr algn="ctr"/>
            <a:r>
              <a:rPr lang="es-EC" sz="4000" dirty="0"/>
              <a:t>Los defectos cognénitos menos graves (no ponen en peligro la vida de inmediato</a:t>
            </a:r>
            <a:r>
              <a:rPr lang="es-EC" dirty="0"/>
              <a:t>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A9D329-B144-EE48-8FA7-E49D5D417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674" y="2524674"/>
            <a:ext cx="10515600" cy="3322572"/>
          </a:xfrm>
        </p:spPr>
        <p:txBody>
          <a:bodyPr/>
          <a:lstStyle/>
          <a:p>
            <a:r>
              <a:rPr lang="es-EC" dirty="0"/>
              <a:t>Tener dificultad para respirar al poco tiempo durante el ejercicio o la actividad física</a:t>
            </a:r>
          </a:p>
          <a:p>
            <a:r>
              <a:rPr lang="es-EC" dirty="0"/>
              <a:t>Cansarse fácilmente durante el ejercicio o la actividad física</a:t>
            </a:r>
          </a:p>
          <a:p>
            <a:r>
              <a:rPr lang="es-EC" dirty="0"/>
              <a:t>Hinchazón de las manos, los tobillos o los pies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70612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0FC9E8-9156-414B-A8D1-3BBE0C616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920" y="753432"/>
            <a:ext cx="1138615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EC" dirty="0"/>
              <a:t>Los síntomas de la enfermedad cardíaca tienen como causa la debilidad del músculo cardíaco (cardiomiopatía dilatada)</a:t>
            </a:r>
            <a:br>
              <a:rPr lang="es-EC" b="1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370BC2-78DF-3045-9641-D91FC2068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2783"/>
            <a:ext cx="10515600" cy="3634179"/>
          </a:xfrm>
        </p:spPr>
        <p:txBody>
          <a:bodyPr/>
          <a:lstStyle/>
          <a:p>
            <a:r>
              <a:rPr lang="es-EC" dirty="0"/>
              <a:t>Falta de aliento cuando haces esfuerzos o descansas</a:t>
            </a:r>
          </a:p>
          <a:p>
            <a:r>
              <a:rPr lang="es-EC" dirty="0"/>
              <a:t>Hinchazón en las piernas, los tobillos y los pies</a:t>
            </a:r>
          </a:p>
          <a:p>
            <a:r>
              <a:rPr lang="es-EC" dirty="0"/>
              <a:t>Cansancio</a:t>
            </a:r>
          </a:p>
          <a:p>
            <a:r>
              <a:rPr lang="es-EC" dirty="0"/>
              <a:t>Latidos irregulares que se sienten rápidos, fuertes o como aleteos</a:t>
            </a:r>
          </a:p>
          <a:p>
            <a:r>
              <a:rPr lang="es-EC" dirty="0"/>
              <a:t>Mareos, aturdimiento y desmayos</a:t>
            </a:r>
          </a:p>
        </p:txBody>
      </p:sp>
    </p:spTree>
    <p:extLst>
      <p:ext uri="{BB962C8B-B14F-4D97-AF65-F5344CB8AC3E}">
        <p14:creationId xmlns:p14="http://schemas.microsoft.com/office/powerpoint/2010/main" val="38978913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804</Words>
  <Application>Microsoft Macintosh PowerPoint</Application>
  <PresentationFormat>Panorámica</PresentationFormat>
  <Paragraphs>102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Helvetica</vt:lpstr>
      <vt:lpstr>Tema de Office</vt:lpstr>
      <vt:lpstr>Enfermedades Cardiovasculares </vt:lpstr>
      <vt:lpstr>¿Qué son las enfermedades cardiovasculares? </vt:lpstr>
      <vt:lpstr>Datos y cifras </vt:lpstr>
      <vt:lpstr>Enfermedad cardiovascular</vt:lpstr>
      <vt:lpstr>LOS SÍNTOMAS PUEDEN INCLUIR  </vt:lpstr>
      <vt:lpstr>Síntomas causadas por latidos anormales (arritmias cardíacas)</vt:lpstr>
      <vt:lpstr>Síntomas causadas por los defectos cardíacos </vt:lpstr>
      <vt:lpstr>Los defectos cognénitos menos graves (no ponen en peligro la vida de inmediato)</vt:lpstr>
      <vt:lpstr>Los síntomas de la enfermedad cardíaca tienen como causa la debilidad del músculo cardíaco (cardiomiopatía dilatada) </vt:lpstr>
      <vt:lpstr>Síntomas de enfermedades del corazón causadas por infecciones cardíacas </vt:lpstr>
      <vt:lpstr>Síntomas de enfermedad cardíaca causada por valvulopatía</vt:lpstr>
      <vt:lpstr>Cuando consultar un médico </vt:lpstr>
      <vt:lpstr>  ¿Cuáles son los factores de riesgo para las enfermedades cardiovasculares? </vt:lpstr>
      <vt:lpstr>¿Cómo puedo prevenir las enfermedades cardiovasculares?</vt:lpstr>
      <vt:lpstr>Causas de la infección del corazón </vt:lpstr>
      <vt:lpstr>Causas de la enfermedad de las válvulas del corazón</vt:lpstr>
      <vt:lpstr>Factores de riesgo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Enfermedades Cardiovasculares </dc:title>
  <dc:creator>Microsoft Office User</dc:creator>
  <cp:lastModifiedBy>Microsoft Office User</cp:lastModifiedBy>
  <cp:revision>5</cp:revision>
  <dcterms:created xsi:type="dcterms:W3CDTF">2020-05-27T14:40:30Z</dcterms:created>
  <dcterms:modified xsi:type="dcterms:W3CDTF">2020-05-27T15:29:01Z</dcterms:modified>
</cp:coreProperties>
</file>