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12192000" cy="6858000"/>
  <p:notesSz cx="6858000" cy="9144000"/>
  <p:defaultTextStyle>
    <a:defPPr>
      <a:defRPr lang="es-EC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765"/>
    <p:restoredTop sz="93025"/>
  </p:normalViewPr>
  <p:slideViewPr>
    <p:cSldViewPr snapToGrid="0" snapToObjects="1">
      <p:cViewPr varScale="1">
        <p:scale>
          <a:sx n="102" d="100"/>
          <a:sy n="102" d="100"/>
        </p:scale>
        <p:origin x="816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CA14FE4-44A0-564F-B305-9021AE18825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4030D9D6-708C-6540-96B2-CEC3298242D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BA6A93B-911B-7640-B703-C9213D5445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5846D-7661-C847-B405-C852D70C28B9}" type="datetimeFigureOut">
              <a:rPr lang="es-EC" smtClean="0"/>
              <a:t>27/5/20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1B78E83-EDEB-F540-B25F-28FB86A08C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4B9ACF4-BA21-094B-9BC8-73A411E390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3AE23-2480-3D4E-A690-DC0425C15ECD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0640906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059D652-435C-AA40-ACEC-141785A833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28371A0B-C8F1-914B-8773-766FD5333E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es-ES"/>
              <a:t>Editar los estilos de texto del patrón
Segundo nivel
Tercer nivel
Cuarto nivel
Quinto nivel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1E9AD2E-4BF0-BA47-BAC2-F0DF500B0A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5846D-7661-C847-B405-C852D70C28B9}" type="datetimeFigureOut">
              <a:rPr lang="es-EC" smtClean="0"/>
              <a:t>27/5/20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8D80776-CE51-B845-B94F-D85291748C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79B3648-CC57-AC41-92F6-C6C0FE2003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3AE23-2480-3D4E-A690-DC0425C15ECD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8550165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AEE31042-1843-154A-A299-20C72EFD80C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6182E1F8-FCEA-A849-BB56-C8B6258D03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r>
              <a:rPr lang="es-ES"/>
              <a:t>Editar los estilos de texto del patrón
Segundo nivel
Tercer nivel
Cuarto nivel
Quinto nivel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D1DA68C-0393-DD4A-AD9F-E470D0AC67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5846D-7661-C847-B405-C852D70C28B9}" type="datetimeFigureOut">
              <a:rPr lang="es-EC" smtClean="0"/>
              <a:t>27/5/20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60E796C-0C0C-9F44-A938-12009FA745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3CEA8FD-406B-0149-81CB-FEB7B13736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3AE23-2480-3D4E-A690-DC0425C15ECD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3451856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35DE6C1-003E-404B-AEE8-330240CAD8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36F03D2-78C3-624B-B5D3-3E8CD3670D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/>
              <a:t>Editar los estilos de texto del patrón
Segundo nivel
Tercer nivel
Cuarto nivel
Quinto nivel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2531978-4B2F-484A-AF35-EDFA66E866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5846D-7661-C847-B405-C852D70C28B9}" type="datetimeFigureOut">
              <a:rPr lang="es-EC" smtClean="0"/>
              <a:t>27/5/20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AD67964-FB5C-E746-B145-F59659673E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D8C7E21-648B-D54E-9780-24C6A9A050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3AE23-2480-3D4E-A690-DC0425C15ECD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010873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C002EC0-ABE9-3648-98C3-5BF6221E3B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517CA1A6-D970-7042-845E-5223B56FDB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Editar los estilos de texto del patrón
Segundo nivel
Tercer nivel
Cuarto nivel
Quinto nivel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73B38C4-6445-134F-ADB9-CB0A443D84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5846D-7661-C847-B405-C852D70C28B9}" type="datetimeFigureOut">
              <a:rPr lang="es-EC" smtClean="0"/>
              <a:t>27/5/20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20BB44A-7C57-6145-B608-C13E54C395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BF66295-F9F9-0E4E-A2A3-23331C3D83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3AE23-2480-3D4E-A690-DC0425C15ECD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7516044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51B5AD8-C626-704D-81EA-D24D7600EE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B972BA9-BD46-CC4A-BC01-C31565F4671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r>
              <a:rPr lang="es-ES"/>
              <a:t>Editar los estilos de texto del patrón
Segundo nivel
Tercer nivel
Cuarto nivel
Quinto nivel</a:t>
            </a:r>
            <a:endParaRPr lang="es-EC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929B44EE-8F78-5048-AA1E-FB9B66C6A77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r>
              <a:rPr lang="es-ES"/>
              <a:t>Editar los estilos de texto del patrón
Segundo nivel
Tercer nivel
Cuarto nivel
Quinto nivel</a:t>
            </a:r>
            <a:endParaRPr lang="es-EC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CDFF235-F3C7-9144-BF8A-F9D252588A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5846D-7661-C847-B405-C852D70C28B9}" type="datetimeFigureOut">
              <a:rPr lang="es-EC" smtClean="0"/>
              <a:t>27/5/20</a:t>
            </a:fld>
            <a:endParaRPr lang="es-EC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C2B6A99-6942-2344-BA72-340E8786F9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E2543C8-EA96-9146-9857-452CEB5C07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3AE23-2480-3D4E-A690-DC0425C15ECD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6944786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61C2DD0-EC69-7D4B-B2F6-D405EF215B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FB0B869E-6DBE-F14C-BBC8-9749945A52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es-ES"/>
              <a:t>Editar los estilos de texto del patrón
Segundo nivel
Tercer nivel
Cuarto nivel
Quinto nivel</a:t>
            </a:r>
            <a:endParaRPr lang="es-EC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E1ED93A-94F5-6F42-8355-0CB2F9E68A6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r>
              <a:rPr lang="es-ES"/>
              <a:t>Editar los estilos de texto del patrón
Segundo nivel
Tercer nivel
Cuarto nivel
Quinto nivel</a:t>
            </a:r>
            <a:endParaRPr lang="es-EC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C903938-356B-6C4E-9465-3B3A6FFAB5B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es-ES"/>
              <a:t>Editar los estilos de texto del patrón
Segundo nivel
Tercer nivel
Cuarto nivel
Quinto nivel</a:t>
            </a:r>
            <a:endParaRPr lang="es-EC"/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EAA61EF9-84C5-B74F-AF52-7C7178E0F65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r>
              <a:rPr lang="es-ES"/>
              <a:t>Editar los estilos de texto del patrón
Segundo nivel
Tercer nivel
Cuarto nivel
Quinto nivel</a:t>
            </a:r>
            <a:endParaRPr lang="es-EC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1E9ED1A6-AA89-1144-88A8-F784C63B08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5846D-7661-C847-B405-C852D70C28B9}" type="datetimeFigureOut">
              <a:rPr lang="es-EC" smtClean="0"/>
              <a:t>27/5/20</a:t>
            </a:fld>
            <a:endParaRPr lang="es-EC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3207D6F8-AFDF-1941-BA7B-CD542D92E4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306873E2-E673-D240-B59E-DCCAFE5702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3AE23-2480-3D4E-A690-DC0425C15ECD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0788994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1234E01-0F9C-2C4C-A3DB-C021B37CBE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E1908A2-D102-DD4C-80B5-3EA3E43F05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5846D-7661-C847-B405-C852D70C28B9}" type="datetimeFigureOut">
              <a:rPr lang="es-EC" smtClean="0"/>
              <a:t>27/5/20</a:t>
            </a:fld>
            <a:endParaRPr lang="es-EC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BDB8BCA-6358-7D4D-9B75-8E76AC0ACA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0E8AEB06-D365-564E-9B63-66DDF96C60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3AE23-2480-3D4E-A690-DC0425C15ECD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1740457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4E125E45-1FE8-4B40-BE3A-F8FBE2E020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5846D-7661-C847-B405-C852D70C28B9}" type="datetimeFigureOut">
              <a:rPr lang="es-EC" smtClean="0"/>
              <a:t>27/5/20</a:t>
            </a:fld>
            <a:endParaRPr lang="es-EC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287BB5A7-090F-FE45-8B65-F59A422118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C6ECDA20-1033-BA43-BC27-1BFD5690FC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3AE23-2480-3D4E-A690-DC0425C15ECD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6344247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DB302C5-0E6B-524A-9EBC-620F02B3FF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82AE219-0FC1-4F4C-BF75-731AAC6191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es-ES"/>
              <a:t>Editar los estilos de texto del patrón
Segundo nivel
Tercer nivel
Cuarto nivel
Quinto nivel</a:t>
            </a:r>
            <a:endParaRPr lang="es-EC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C029C4B0-FD75-1244-BF3B-7F97083B6D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es-ES"/>
              <a:t>Editar los estilos de texto del patrón
Segundo nivel
Tercer nivel
Cuarto nivel
Quinto nivel</a:t>
            </a:r>
            <a:endParaRPr lang="es-EC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B1259B75-0866-3647-AB7A-8810CE020B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5846D-7661-C847-B405-C852D70C28B9}" type="datetimeFigureOut">
              <a:rPr lang="es-EC" smtClean="0"/>
              <a:t>27/5/20</a:t>
            </a:fld>
            <a:endParaRPr lang="es-EC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2E29D05D-64FA-2244-AA71-23C5E0875B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70E180E-BC57-E848-8D8D-134E87A1C1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3AE23-2480-3D4E-A690-DC0425C15ECD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6602008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343122B-48E9-BD4B-A435-32F05C3EA9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4A8F8F12-D8C7-DF43-87D5-43A7A70128F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C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6602FFA-2203-8340-98A6-32E9662F4F8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es-ES"/>
              <a:t>Editar los estilos de texto del patrón
Segundo nivel
Tercer nivel
Cuarto nivel
Quinto nivel</a:t>
            </a:r>
            <a:endParaRPr lang="es-EC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B9F66FEE-BEE5-B543-98E6-DA72CEBBB7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5846D-7661-C847-B405-C852D70C28B9}" type="datetimeFigureOut">
              <a:rPr lang="es-EC" smtClean="0"/>
              <a:t>27/5/20</a:t>
            </a:fld>
            <a:endParaRPr lang="es-EC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865976A-79BC-744A-8161-1B4E86104F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BECA972-C9EC-334F-8491-8814922882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3AE23-2480-3D4E-A690-DC0425C15ECD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5086337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601A8E9A-4DC7-9646-9245-C50790D33F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9D2016A-AD83-3341-BF2A-A203F117F3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es-ES"/>
              <a:t>Editar los estilos de texto del patrón
Segundo nivel
Tercer nivel
Cuarto nivel
Quinto nivel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6FC1B35-9463-3F49-ADD5-A61FD84585B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15846D-7661-C847-B405-C852D70C28B9}" type="datetimeFigureOut">
              <a:rPr lang="es-EC" smtClean="0"/>
              <a:t>27/5/20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8EB9E14-2B98-7F4D-B472-73EBC347AE7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002AF21-92DC-9340-B160-9F304E7ABF3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A3AE23-2480-3D4E-A690-DC0425C15ECD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4928351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C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92CDED5-7AA1-A348-B204-152180D4A4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68124" y="458484"/>
            <a:ext cx="10388600" cy="2387600"/>
          </a:xfrm>
        </p:spPr>
        <p:txBody>
          <a:bodyPr/>
          <a:lstStyle/>
          <a:p>
            <a:pPr algn="just"/>
            <a:r>
              <a:rPr lang="es-EC" dirty="0"/>
              <a:t>Enfermedades Cardiovasculares 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AB6536AE-F4FB-1244-B20E-69F441471E9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79400" y="4770438"/>
            <a:ext cx="9144000" cy="1655762"/>
          </a:xfrm>
        </p:spPr>
        <p:txBody>
          <a:bodyPr/>
          <a:lstStyle/>
          <a:p>
            <a:pPr algn="l"/>
            <a:r>
              <a:rPr lang="es-EC" dirty="0"/>
              <a:t>PhD. Edda Lorenzo B. </a:t>
            </a:r>
          </a:p>
        </p:txBody>
      </p:sp>
    </p:spTree>
    <p:extLst>
      <p:ext uri="{BB962C8B-B14F-4D97-AF65-F5344CB8AC3E}">
        <p14:creationId xmlns:p14="http://schemas.microsoft.com/office/powerpoint/2010/main" val="5989931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8E97FC8-552C-BF45-ABFB-4ECCC402FA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C" dirty="0"/>
              <a:t>Síntomas de enfermedades del corazón causadas por infecciones cardíacas 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46F021B-4168-B748-BD2C-636F50A974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C" dirty="0"/>
              <a:t>Fiebre</a:t>
            </a:r>
          </a:p>
          <a:p>
            <a:r>
              <a:rPr lang="es-EC" dirty="0"/>
              <a:t>Dificultad para respirar</a:t>
            </a:r>
          </a:p>
          <a:p>
            <a:r>
              <a:rPr lang="es-EC" dirty="0"/>
              <a:t>Debilidad o fatiga</a:t>
            </a:r>
          </a:p>
          <a:p>
            <a:r>
              <a:rPr lang="es-EC" dirty="0"/>
              <a:t>Hinchazón en las piernas o el abdomen</a:t>
            </a:r>
          </a:p>
          <a:p>
            <a:r>
              <a:rPr lang="es-EC" dirty="0"/>
              <a:t>Cambios en el ritmo cardíaco</a:t>
            </a:r>
          </a:p>
          <a:p>
            <a:r>
              <a:rPr lang="es-EC" dirty="0"/>
              <a:t>Tos seca o persistente</a:t>
            </a:r>
          </a:p>
          <a:p>
            <a:r>
              <a:rPr lang="es-EC" dirty="0"/>
              <a:t>Erupciones cutáneas o manchas inusuales</a:t>
            </a:r>
          </a:p>
          <a:p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23829431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9A80C2F-D9B0-504E-857A-B52D0AD257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C" dirty="0"/>
              <a:t>Síntomas de enfermedad cardíaca causada por valvulopatía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0EF875D-3BD2-E24B-AE50-565F1FA057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C" dirty="0"/>
              <a:t>Cansancio</a:t>
            </a:r>
          </a:p>
          <a:p>
            <a:r>
              <a:rPr lang="es-EC" dirty="0"/>
              <a:t>Dificultad para respirar</a:t>
            </a:r>
          </a:p>
          <a:p>
            <a:r>
              <a:rPr lang="es-EC" dirty="0"/>
              <a:t>Ritmo cardíaco irregular</a:t>
            </a:r>
          </a:p>
          <a:p>
            <a:r>
              <a:rPr lang="es-EC" dirty="0"/>
              <a:t>Pies o tobillos hinchados</a:t>
            </a:r>
          </a:p>
          <a:p>
            <a:r>
              <a:rPr lang="es-EC" dirty="0"/>
              <a:t>Dolor de pecho</a:t>
            </a:r>
          </a:p>
          <a:p>
            <a:r>
              <a:rPr lang="es-EC" dirty="0"/>
              <a:t>Desmayos (síncope)</a:t>
            </a:r>
          </a:p>
          <a:p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508421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EDB58A8-A379-7147-91CD-4B1890D4F5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C" dirty="0"/>
              <a:t>Cuando consultar un médico 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8537AA6-F83F-B244-8860-D1EA16C3D9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64036"/>
            <a:ext cx="10515600" cy="2909213"/>
          </a:xfrm>
        </p:spPr>
        <p:txBody>
          <a:bodyPr/>
          <a:lstStyle/>
          <a:p>
            <a:r>
              <a:rPr lang="es-EC" dirty="0"/>
              <a:t>Dolor en el pecho</a:t>
            </a:r>
          </a:p>
          <a:p>
            <a:r>
              <a:rPr lang="es-EC" dirty="0"/>
              <a:t>Falta de aire</a:t>
            </a:r>
          </a:p>
          <a:p>
            <a:r>
              <a:rPr lang="es-EC" dirty="0"/>
              <a:t>Desmayos</a:t>
            </a:r>
          </a:p>
          <a:p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15594102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649862F-A8D3-524F-BCE6-A497444B26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787" y="365126"/>
            <a:ext cx="11486366" cy="962634"/>
          </a:xfrm>
        </p:spPr>
        <p:txBody>
          <a:bodyPr>
            <a:normAutofit fontScale="90000"/>
          </a:bodyPr>
          <a:lstStyle/>
          <a:p>
            <a:pPr algn="ctr"/>
            <a:br>
              <a:rPr lang="es-EC" dirty="0"/>
            </a:br>
            <a:br>
              <a:rPr lang="es-EC" dirty="0"/>
            </a:br>
            <a:r>
              <a:rPr lang="es-EC" dirty="0"/>
              <a:t>¿Cuáles son los factores de riesgo para las enfermedades cardiovasculares?</a:t>
            </a:r>
            <a:br>
              <a:rPr lang="es-EC" b="1" dirty="0"/>
            </a:br>
            <a:endParaRPr lang="es-EC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5581BD1-6F5B-804F-8122-D4BE81A1CD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3356" y="2552135"/>
            <a:ext cx="10515600" cy="3773509"/>
          </a:xfrm>
        </p:spPr>
        <p:txBody>
          <a:bodyPr/>
          <a:lstStyle/>
          <a:p>
            <a:pPr marL="0" indent="0">
              <a:buNone/>
            </a:pPr>
            <a:r>
              <a:rPr lang="es-EC" dirty="0"/>
              <a:t>• Uso de tabaco</a:t>
            </a:r>
          </a:p>
          <a:p>
            <a:endParaRPr lang="es-EC" dirty="0"/>
          </a:p>
          <a:p>
            <a:pPr marL="0" indent="0">
              <a:buNone/>
            </a:pPr>
            <a:r>
              <a:rPr lang="es-EC" dirty="0"/>
              <a:t>• La falta de actividad física</a:t>
            </a:r>
          </a:p>
          <a:p>
            <a:pPr marL="0" indent="0">
              <a:buNone/>
            </a:pPr>
            <a:endParaRPr lang="es-EC" dirty="0"/>
          </a:p>
          <a:p>
            <a:pPr marL="0" indent="0">
              <a:buNone/>
            </a:pPr>
            <a:r>
              <a:rPr lang="es-EC" dirty="0"/>
              <a:t>• Hábitos de alimentación</a:t>
            </a:r>
          </a:p>
        </p:txBody>
      </p:sp>
    </p:spTree>
    <p:extLst>
      <p:ext uri="{BB962C8B-B14F-4D97-AF65-F5344CB8AC3E}">
        <p14:creationId xmlns:p14="http://schemas.microsoft.com/office/powerpoint/2010/main" val="335108956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AE0C9AB-7EAE-5648-9B32-D672E8B668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C" dirty="0"/>
              <a:t>¿Cómo puedo prevenir las enfermedades cardiovasculares?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607AB55-2B1D-7C4E-9508-C933B28F74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998896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EC" dirty="0"/>
              <a:t>El adoptar comportamientos saludables puede reducir significativamente el riesgo de desarrollar condiciones cardiovasculares:</a:t>
            </a:r>
          </a:p>
          <a:p>
            <a:pPr marL="0" indent="0">
              <a:buNone/>
            </a:pPr>
            <a:r>
              <a:rPr lang="es-EC" dirty="0"/>
              <a:t>• Evita toda clase de uso de tabaco y humo de segunda mano.</a:t>
            </a:r>
          </a:p>
          <a:p>
            <a:pPr marL="0" indent="0">
              <a:buNone/>
            </a:pPr>
            <a:r>
              <a:rPr lang="es-EC" dirty="0"/>
              <a:t>• Empieza un programa regular de actividad física.</a:t>
            </a:r>
          </a:p>
          <a:p>
            <a:pPr marL="0" indent="0">
              <a:buNone/>
            </a:pPr>
            <a:r>
              <a:rPr lang="es-EC" dirty="0"/>
              <a:t>• Consume alimentos saludables bajos en colesterol y grasas saturadas.</a:t>
            </a:r>
          </a:p>
          <a:p>
            <a:pPr marL="0" indent="0">
              <a:buNone/>
            </a:pPr>
            <a:r>
              <a:rPr lang="es-EC" dirty="0"/>
              <a:t>• Disminuye el consumo diario de sal y sodio.</a:t>
            </a:r>
          </a:p>
          <a:p>
            <a:pPr marL="0" indent="0">
              <a:buNone/>
            </a:pPr>
            <a:r>
              <a:rPr lang="es-EC" dirty="0"/>
              <a:t>• Mantén un peso saludable.</a:t>
            </a:r>
          </a:p>
          <a:p>
            <a:pPr marL="0" indent="0">
              <a:buNone/>
            </a:pPr>
            <a:r>
              <a:rPr lang="es-EC" dirty="0"/>
              <a:t>• Come bastantes frutas y verduras.</a:t>
            </a:r>
          </a:p>
          <a:p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118345197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02FE36D-8CE3-CE48-8E3C-FA86C9D232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C" dirty="0"/>
              <a:t>Causas de la infección del corazón 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BDAB8F7-949F-944F-A3F1-FEBEEEBF1E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64244"/>
            <a:ext cx="10515600" cy="2445750"/>
          </a:xfrm>
        </p:spPr>
        <p:txBody>
          <a:bodyPr/>
          <a:lstStyle/>
          <a:p>
            <a:r>
              <a:rPr lang="es-EC" dirty="0"/>
              <a:t>Bacterias</a:t>
            </a:r>
          </a:p>
          <a:p>
            <a:r>
              <a:rPr lang="es-EC" dirty="0"/>
              <a:t>Virus</a:t>
            </a:r>
          </a:p>
          <a:p>
            <a:r>
              <a:rPr lang="es-EC" dirty="0"/>
              <a:t>Parásitos</a:t>
            </a:r>
          </a:p>
          <a:p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325596489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0A7B30D-8008-2149-9744-01EF4A75CF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C" dirty="0"/>
              <a:t>Causas de la enfermedad de las válvulas del corazón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7EDDAA4-E815-D543-8440-523779C18E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5362" y="2506662"/>
            <a:ext cx="10515600" cy="2691639"/>
          </a:xfrm>
        </p:spPr>
        <p:txBody>
          <a:bodyPr/>
          <a:lstStyle/>
          <a:p>
            <a:r>
              <a:rPr lang="es-EC" dirty="0"/>
              <a:t>Fiebre reumática</a:t>
            </a:r>
          </a:p>
          <a:p>
            <a:r>
              <a:rPr lang="es-EC" dirty="0"/>
              <a:t>Infecciones (endocarditis infecciosa)</a:t>
            </a:r>
          </a:p>
          <a:p>
            <a:r>
              <a:rPr lang="es-EC" dirty="0"/>
              <a:t>Trastornos del tejido conectivo</a:t>
            </a:r>
          </a:p>
          <a:p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273784739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31FF166-CBB0-AE48-9A1F-5C1B3F4059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87478"/>
          </a:xfrm>
        </p:spPr>
        <p:txBody>
          <a:bodyPr>
            <a:normAutofit/>
          </a:bodyPr>
          <a:lstStyle/>
          <a:p>
            <a:pPr algn="ctr"/>
            <a:r>
              <a:rPr lang="es-EC" sz="4000" dirty="0"/>
              <a:t>Factores de riesgo 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BE779FF-E2BA-1449-AF88-50AEC65EB1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99739"/>
            <a:ext cx="10515600" cy="4650331"/>
          </a:xfrm>
        </p:spPr>
        <p:txBody>
          <a:bodyPr>
            <a:normAutofit fontScale="70000" lnSpcReduction="20000"/>
          </a:bodyPr>
          <a:lstStyle/>
          <a:p>
            <a:r>
              <a:rPr lang="es-EC" dirty="0"/>
              <a:t>Edad</a:t>
            </a:r>
          </a:p>
          <a:p>
            <a:r>
              <a:rPr lang="es-EC" dirty="0"/>
              <a:t>Sexo</a:t>
            </a:r>
          </a:p>
          <a:p>
            <a:r>
              <a:rPr lang="es-EC" dirty="0"/>
              <a:t>Antecedentes  familiares </a:t>
            </a:r>
          </a:p>
          <a:p>
            <a:r>
              <a:rPr lang="es-EC" dirty="0"/>
              <a:t>Fumar</a:t>
            </a:r>
          </a:p>
          <a:p>
            <a:r>
              <a:rPr lang="es-EC" dirty="0"/>
              <a:t>Algunos medicamentos de quimioterapia y radioterapia contra el cáncer </a:t>
            </a:r>
          </a:p>
          <a:p>
            <a:r>
              <a:rPr lang="es-EC" dirty="0"/>
              <a:t>Mala alimentación</a:t>
            </a:r>
          </a:p>
          <a:p>
            <a:r>
              <a:rPr lang="es-EC" dirty="0"/>
              <a:t>Presión arterial alta </a:t>
            </a:r>
          </a:p>
          <a:p>
            <a:r>
              <a:rPr lang="es-EC" dirty="0"/>
              <a:t>Niveles altos de colesterol en sangre </a:t>
            </a:r>
          </a:p>
          <a:p>
            <a:r>
              <a:rPr lang="es-EC" dirty="0"/>
              <a:t>Diabetes </a:t>
            </a:r>
          </a:p>
          <a:p>
            <a:r>
              <a:rPr lang="es-EC" dirty="0"/>
              <a:t>Obesidad</a:t>
            </a:r>
          </a:p>
          <a:p>
            <a:r>
              <a:rPr lang="es-EC" dirty="0"/>
              <a:t>Falta de actividad física </a:t>
            </a:r>
          </a:p>
          <a:p>
            <a:r>
              <a:rPr lang="es-EC" dirty="0"/>
              <a:t>Estrés </a:t>
            </a:r>
          </a:p>
          <a:p>
            <a:r>
              <a:rPr lang="es-EC" dirty="0"/>
              <a:t>Higiene deficiente </a:t>
            </a:r>
          </a:p>
        </p:txBody>
      </p:sp>
    </p:spTree>
    <p:extLst>
      <p:ext uri="{BB962C8B-B14F-4D97-AF65-F5344CB8AC3E}">
        <p14:creationId xmlns:p14="http://schemas.microsoft.com/office/powerpoint/2010/main" val="1707855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2E98AE8-6DB5-9149-B6D7-DEF2C06BDD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C" b="1" dirty="0"/>
              <a:t>¿Qué son las enfermedades cardiovasculares?</a:t>
            </a:r>
            <a:br>
              <a:rPr lang="es-EC" b="1" dirty="0"/>
            </a:br>
            <a:endParaRPr lang="es-EC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053F9BE-73E5-364F-95EC-BC73570580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1041" y="1474895"/>
            <a:ext cx="11373633" cy="4650331"/>
          </a:xfrm>
        </p:spPr>
        <p:txBody>
          <a:bodyPr>
            <a:normAutofit fontScale="92500" lnSpcReduction="10000"/>
          </a:bodyPr>
          <a:lstStyle/>
          <a:p>
            <a:pPr marL="0" indent="0" fontAlgn="base">
              <a:buNone/>
            </a:pPr>
            <a:r>
              <a:rPr lang="es-EC" dirty="0"/>
              <a:t>Las enfermedades cardiovasculares son un conjunto de trastornos del corazón y de los vasos sanguíneos. Se clasifican en:</a:t>
            </a:r>
          </a:p>
          <a:p>
            <a:pPr fontAlgn="base"/>
            <a:r>
              <a:rPr lang="es-EC" dirty="0"/>
              <a:t>hipertensión arterial(presión alta);</a:t>
            </a:r>
          </a:p>
          <a:p>
            <a:pPr fontAlgn="base"/>
            <a:r>
              <a:rPr lang="es-EC" dirty="0"/>
              <a:t>cardiopatía coronaria (infarto de miocardio);</a:t>
            </a:r>
          </a:p>
          <a:p>
            <a:pPr fontAlgn="base"/>
            <a:r>
              <a:rPr lang="es-EC" dirty="0"/>
              <a:t>enfermedad cerebrovascular (apoplejía);</a:t>
            </a:r>
          </a:p>
          <a:p>
            <a:pPr fontAlgn="base"/>
            <a:r>
              <a:rPr lang="es-EC" dirty="0"/>
              <a:t>enfermedad vascular periférica;</a:t>
            </a:r>
          </a:p>
          <a:p>
            <a:pPr fontAlgn="base"/>
            <a:r>
              <a:rPr lang="es-EC" dirty="0"/>
              <a:t>insuficiencia cardíaca;</a:t>
            </a:r>
          </a:p>
          <a:p>
            <a:pPr fontAlgn="base"/>
            <a:r>
              <a:rPr lang="es-EC" dirty="0"/>
              <a:t>cardiopatía reumática;</a:t>
            </a:r>
          </a:p>
          <a:p>
            <a:pPr fontAlgn="base"/>
            <a:r>
              <a:rPr lang="es-EC" dirty="0"/>
              <a:t>cardiopatía congénita;</a:t>
            </a:r>
          </a:p>
          <a:p>
            <a:pPr fontAlgn="base"/>
            <a:r>
              <a:rPr lang="es-EC" dirty="0"/>
              <a:t>miocardiopatías.</a:t>
            </a:r>
          </a:p>
          <a:p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9015384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A4CC72D-5A63-8C48-9D7D-0F18D5B9BD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87478"/>
          </a:xfrm>
        </p:spPr>
        <p:txBody>
          <a:bodyPr>
            <a:normAutofit fontScale="90000"/>
          </a:bodyPr>
          <a:lstStyle/>
          <a:p>
            <a:r>
              <a:rPr lang="es-EC" b="1" dirty="0"/>
              <a:t>Datos y cifras</a:t>
            </a:r>
            <a:br>
              <a:rPr lang="es-EC" b="1" dirty="0"/>
            </a:br>
            <a:endParaRPr lang="es-EC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A660BF8-C702-794E-8739-63C22F5272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0833" y="1252603"/>
            <a:ext cx="11311003" cy="4872623"/>
          </a:xfrm>
        </p:spPr>
        <p:txBody>
          <a:bodyPr>
            <a:normAutofit fontScale="92500" lnSpcReduction="10000"/>
          </a:bodyPr>
          <a:lstStyle/>
          <a:p>
            <a:pPr fontAlgn="base"/>
            <a:r>
              <a:rPr lang="es-EC" dirty="0"/>
              <a:t>Las enfermedades cardiovasculares son la principal causa de defunción en todo el mundo. Cada año mueren más personas por alguna de estas enfermedades que por cualquier otra causa.</a:t>
            </a:r>
          </a:p>
          <a:p>
            <a:pPr fontAlgn="base"/>
            <a:r>
              <a:rPr lang="es-EC" dirty="0"/>
              <a:t>Se calcula que en 2012 murieron 17,5 millones de personas por enfermedades cardiovasculares, lo cual representa el 30% de las defunciones registradas en el mundo. De esas defunciones, aproximadamente 7,4 millones se debieron a cardiopatías coronarias, y 6,7 millones a accidentes cerebrovasculares.</a:t>
            </a:r>
          </a:p>
          <a:p>
            <a:pPr fontAlgn="base"/>
            <a:r>
              <a:rPr lang="es-EC" dirty="0"/>
              <a:t>Las enfermedades cardiovasculares afectan en mucha mayor medida a los países de ingresos bajos y medios: más del 80% de las defunciones por esta causa se producen en esos países y afectan casi por igual a hombres y mujeres.</a:t>
            </a:r>
          </a:p>
          <a:p>
            <a:pPr fontAlgn="base"/>
            <a:r>
              <a:rPr lang="es-EC" dirty="0"/>
              <a:t>De aquí a 2030, casi 23,6 millones de personas morirán por alguna enfermedad cardiovascular, principalmente por cardiopatías y accidentes cerebrovasculares. Se prevé que estas enfermedades sigan siendo la principal causa de muerte.</a:t>
            </a:r>
          </a:p>
          <a:p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7245739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7BC92DC-376E-3A43-8140-81A64307E5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C" b="0" i="0" dirty="0">
                <a:solidFill>
                  <a:srgbClr val="111111"/>
                </a:solidFill>
                <a:effectLst/>
                <a:latin typeface="Helvetica" pitchFamily="2" charset="0"/>
              </a:rPr>
              <a:t>Enfermedad cardiovascular</a:t>
            </a:r>
            <a:endParaRPr lang="es-EC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E727AFA-FB92-1643-AEC5-3C46C2EDB8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C" dirty="0"/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9CF1AA54-3469-5F47-9C9E-3D6E44AF3D34}"/>
              </a:ext>
            </a:extLst>
          </p:cNvPr>
          <p:cNvSpPr/>
          <p:nvPr/>
        </p:nvSpPr>
        <p:spPr>
          <a:xfrm>
            <a:off x="1092200" y="2274838"/>
            <a:ext cx="996828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C" b="0" i="0" dirty="0">
                <a:solidFill>
                  <a:srgbClr val="111111"/>
                </a:solidFill>
                <a:effectLst/>
                <a:latin typeface="Helvetica" pitchFamily="2" charset="0"/>
              </a:rPr>
              <a:t>Implican un estrechamiento o bloqueo de los vasos sanguíneos que puede provocar un ataque cardíaco, dolor en el pecho (angina de pecho) o accidente cerebrovascular. Otras enfermedades cardíacas, como aquellas que afectan los músculos, las válvulas o el ritmo cardíacos, también se consideran formas de enfermedad cardíaca.</a:t>
            </a:r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12030131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8F724D0-94E8-2B43-BFC2-DE9D876E2B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C" dirty="0"/>
              <a:t>LOS SÍNTOMAS PUEDEN INCLUIR  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81B85AF-66DC-2042-833B-D09296AD62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C" dirty="0"/>
              <a:t>Dolor en el pecho, opresión en el pecho, presión en el pecho y molestia en el pecho (angina)</a:t>
            </a:r>
          </a:p>
          <a:p>
            <a:r>
              <a:rPr lang="es-EC" dirty="0"/>
              <a:t>Dificultad para respirar</a:t>
            </a:r>
          </a:p>
          <a:p>
            <a:r>
              <a:rPr lang="es-EC" dirty="0"/>
              <a:t>Dolor, entumecimiento, debilidad y sensación de frío en las piernas o brazos si los vasos sanguíneos en esas partes del cuerpo se estrechan</a:t>
            </a:r>
          </a:p>
          <a:p>
            <a:r>
              <a:rPr lang="es-EC" dirty="0"/>
              <a:t>Dolor en el cuello, la mandíbula, la garganta, el área superior del abdomen o la espalda</a:t>
            </a:r>
          </a:p>
          <a:p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38254535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380073F-5C13-F747-989A-1D6D3931E4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0833" y="365125"/>
            <a:ext cx="11448789" cy="1325563"/>
          </a:xfrm>
        </p:spPr>
        <p:txBody>
          <a:bodyPr>
            <a:normAutofit/>
          </a:bodyPr>
          <a:lstStyle/>
          <a:p>
            <a:pPr algn="ctr"/>
            <a:r>
              <a:rPr lang="es-EC" dirty="0"/>
              <a:t>Síntomas causadas por latidos anormales (arritmias cardíacas)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3CC7AEA-8FA4-704B-B0DF-38AB267DA1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C" dirty="0"/>
              <a:t>Sensación de aleteo en el pecho</a:t>
            </a:r>
          </a:p>
          <a:p>
            <a:r>
              <a:rPr lang="es-EC" dirty="0"/>
              <a:t>Latidos cardíacos acelerados (taquicardia)</a:t>
            </a:r>
          </a:p>
          <a:p>
            <a:r>
              <a:rPr lang="es-EC" dirty="0"/>
              <a:t>Latidos cardíacos lentos (bradicardia)</a:t>
            </a:r>
          </a:p>
          <a:p>
            <a:r>
              <a:rPr lang="es-EC" dirty="0"/>
              <a:t>Dolor en el pecho o malestar</a:t>
            </a:r>
          </a:p>
          <a:p>
            <a:r>
              <a:rPr lang="es-EC" dirty="0"/>
              <a:t>Dificultad para respirar</a:t>
            </a:r>
          </a:p>
          <a:p>
            <a:r>
              <a:rPr lang="es-EC" dirty="0"/>
              <a:t>Aturdimiento</a:t>
            </a:r>
          </a:p>
          <a:p>
            <a:r>
              <a:rPr lang="es-EC" dirty="0"/>
              <a:t>Mareos</a:t>
            </a:r>
          </a:p>
          <a:p>
            <a:r>
              <a:rPr lang="es-EC" dirty="0"/>
              <a:t>Desmayos (síncope) o sensación de desmayo</a:t>
            </a:r>
          </a:p>
          <a:p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26638655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51EC07B-2068-104F-8077-3FB461C9C7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C" dirty="0"/>
              <a:t>Síntomas causadas por los defectos cardíacos 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D2C04CA-689B-9749-B7B4-86CDE25135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506662"/>
            <a:ext cx="10515600" cy="3230259"/>
          </a:xfrm>
        </p:spPr>
        <p:txBody>
          <a:bodyPr/>
          <a:lstStyle/>
          <a:p>
            <a:r>
              <a:rPr lang="es-EC" dirty="0"/>
              <a:t>Color de piel gris pálido o azul (cianosis)</a:t>
            </a:r>
          </a:p>
          <a:p>
            <a:r>
              <a:rPr lang="es-EC" dirty="0"/>
              <a:t>Hinchazón en las piernas, el abdomen o el área alrededor de los ojos</a:t>
            </a:r>
          </a:p>
          <a:p>
            <a:r>
              <a:rPr lang="es-EC" dirty="0"/>
              <a:t>En un lactante, la dificultad para respirar durante el amamantamiento, lo que genera poco aumento de peso</a:t>
            </a:r>
          </a:p>
          <a:p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33859125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2679D44-674C-5140-BD06-EC2662D096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2940" y="239864"/>
            <a:ext cx="10515600" cy="1325563"/>
          </a:xfrm>
        </p:spPr>
        <p:txBody>
          <a:bodyPr/>
          <a:lstStyle/>
          <a:p>
            <a:pPr algn="ctr"/>
            <a:r>
              <a:rPr lang="es-EC" sz="4000" dirty="0"/>
              <a:t>Los defectos cognénitos menos graves (no ponen en peligro la vida de inmediato</a:t>
            </a:r>
            <a:r>
              <a:rPr lang="es-EC" dirty="0"/>
              <a:t>)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DA9D329-B144-EE48-8FA7-E49D5D417C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5674" y="2524674"/>
            <a:ext cx="10515600" cy="3322572"/>
          </a:xfrm>
        </p:spPr>
        <p:txBody>
          <a:bodyPr/>
          <a:lstStyle/>
          <a:p>
            <a:r>
              <a:rPr lang="es-EC" dirty="0"/>
              <a:t>Tener dificultad para respirar al poco tiempo durante el ejercicio o la actividad física</a:t>
            </a:r>
          </a:p>
          <a:p>
            <a:r>
              <a:rPr lang="es-EC" dirty="0"/>
              <a:t>Cansarse fácilmente durante el ejercicio o la actividad física</a:t>
            </a:r>
          </a:p>
          <a:p>
            <a:r>
              <a:rPr lang="es-EC" dirty="0"/>
              <a:t>Hinchazón de las manos, los tobillos o los pies</a:t>
            </a:r>
          </a:p>
          <a:p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24706120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A0FC9E8-9156-414B-A8D1-3BBE0C6162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2920" y="753432"/>
            <a:ext cx="11386159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es-EC" dirty="0"/>
              <a:t>Los síntomas de la enfermedad cardíaca tienen como causa la debilidad del músculo cardíaco (cardiomiopatía dilatada)</a:t>
            </a:r>
            <a:br>
              <a:rPr lang="es-EC" b="1" dirty="0"/>
            </a:br>
            <a:endParaRPr lang="es-EC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0370BC2-78DF-3045-9641-D91FC20689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542783"/>
            <a:ext cx="10515600" cy="3634179"/>
          </a:xfrm>
        </p:spPr>
        <p:txBody>
          <a:bodyPr/>
          <a:lstStyle/>
          <a:p>
            <a:r>
              <a:rPr lang="es-EC" dirty="0"/>
              <a:t>Falta de aliento cuando haces esfuerzos o descansas</a:t>
            </a:r>
          </a:p>
          <a:p>
            <a:r>
              <a:rPr lang="es-EC" dirty="0"/>
              <a:t>Hinchazón en las piernas, los tobillos y los pies</a:t>
            </a:r>
          </a:p>
          <a:p>
            <a:r>
              <a:rPr lang="es-EC" dirty="0"/>
              <a:t>Cansancio</a:t>
            </a:r>
          </a:p>
          <a:p>
            <a:r>
              <a:rPr lang="es-EC" dirty="0"/>
              <a:t>Latidos irregulares que se sienten rápidos, fuertes o como aleteos</a:t>
            </a:r>
          </a:p>
          <a:p>
            <a:r>
              <a:rPr lang="es-EC" dirty="0"/>
              <a:t>Mareos, aturdimiento y desmayos</a:t>
            </a:r>
          </a:p>
        </p:txBody>
      </p:sp>
    </p:spTree>
    <p:extLst>
      <p:ext uri="{BB962C8B-B14F-4D97-AF65-F5344CB8AC3E}">
        <p14:creationId xmlns:p14="http://schemas.microsoft.com/office/powerpoint/2010/main" val="389789139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804</Words>
  <Application>Microsoft Macintosh PowerPoint</Application>
  <PresentationFormat>Panorámica</PresentationFormat>
  <Paragraphs>102</Paragraphs>
  <Slides>17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17</vt:i4>
      </vt:variant>
    </vt:vector>
  </HeadingPairs>
  <TitlesOfParts>
    <vt:vector size="22" baseType="lpstr">
      <vt:lpstr>Arial</vt:lpstr>
      <vt:lpstr>Calibri</vt:lpstr>
      <vt:lpstr>Calibri Light</vt:lpstr>
      <vt:lpstr>Helvetica</vt:lpstr>
      <vt:lpstr>Tema de Office</vt:lpstr>
      <vt:lpstr>Enfermedades Cardiovasculares </vt:lpstr>
      <vt:lpstr>¿Qué son las enfermedades cardiovasculares? </vt:lpstr>
      <vt:lpstr>Datos y cifras </vt:lpstr>
      <vt:lpstr>Enfermedad cardiovascular</vt:lpstr>
      <vt:lpstr>LOS SÍNTOMAS PUEDEN INCLUIR  </vt:lpstr>
      <vt:lpstr>Síntomas causadas por latidos anormales (arritmias cardíacas)</vt:lpstr>
      <vt:lpstr>Síntomas causadas por los defectos cardíacos </vt:lpstr>
      <vt:lpstr>Los defectos cognénitos menos graves (no ponen en peligro la vida de inmediato)</vt:lpstr>
      <vt:lpstr>Los síntomas de la enfermedad cardíaca tienen como causa la debilidad del músculo cardíaco (cardiomiopatía dilatada) </vt:lpstr>
      <vt:lpstr>Síntomas de enfermedades del corazón causadas por infecciones cardíacas </vt:lpstr>
      <vt:lpstr>Síntomas de enfermedad cardíaca causada por valvulopatía</vt:lpstr>
      <vt:lpstr>Cuando consultar un médico </vt:lpstr>
      <vt:lpstr>  ¿Cuáles son los factores de riesgo para las enfermedades cardiovasculares? </vt:lpstr>
      <vt:lpstr>¿Cómo puedo prevenir las enfermedades cardiovasculares?</vt:lpstr>
      <vt:lpstr>Causas de la infección del corazón </vt:lpstr>
      <vt:lpstr>Causas de la enfermedad de las válvulas del corazón</vt:lpstr>
      <vt:lpstr>Factores de riesgo 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Enfermedades Cardiovasculares </dc:title>
  <dc:creator>Microsoft Office User</dc:creator>
  <cp:lastModifiedBy>Microsoft Office User</cp:lastModifiedBy>
  <cp:revision>5</cp:revision>
  <dcterms:created xsi:type="dcterms:W3CDTF">2020-05-27T14:40:30Z</dcterms:created>
  <dcterms:modified xsi:type="dcterms:W3CDTF">2020-05-27T15:29:01Z</dcterms:modified>
</cp:coreProperties>
</file>