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2" r:id="rId3"/>
    <p:sldId id="293" r:id="rId4"/>
    <p:sldId id="294" r:id="rId5"/>
    <p:sldId id="295" r:id="rId6"/>
    <p:sldId id="305" r:id="rId7"/>
    <p:sldId id="296" r:id="rId8"/>
    <p:sldId id="284" r:id="rId9"/>
    <p:sldId id="283" r:id="rId10"/>
    <p:sldId id="298" r:id="rId11"/>
    <p:sldId id="302" r:id="rId12"/>
    <p:sldId id="299" r:id="rId13"/>
    <p:sldId id="290" r:id="rId14"/>
    <p:sldId id="300" r:id="rId15"/>
    <p:sldId id="301" r:id="rId16"/>
    <p:sldId id="285" r:id="rId17"/>
    <p:sldId id="286" r:id="rId18"/>
    <p:sldId id="297" r:id="rId19"/>
    <p:sldId id="303" r:id="rId20"/>
    <p:sldId id="304" r:id="rId21"/>
  </p:sldIdLst>
  <p:sldSz cx="9144000" cy="6858000" type="screen4x3"/>
  <p:notesSz cx="7099300" cy="102346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722" autoAdjust="0"/>
  </p:normalViewPr>
  <p:slideViewPr>
    <p:cSldViewPr>
      <p:cViewPr varScale="1">
        <p:scale>
          <a:sx n="69" d="100"/>
          <a:sy n="69" d="100"/>
        </p:scale>
        <p:origin x="5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443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20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97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065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656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66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255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685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469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7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341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5CDB-3D71-444C-A963-AD95F4AC2BE5}" type="datetimeFigureOut">
              <a:rPr lang="es-EC" smtClean="0"/>
              <a:pPr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46EB-C78A-4A0E-A512-98AEEEAB732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93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esources.arcgis.com/es/content/arcgisdesktop/10.0/arcgis-desktop-system-requirements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yri.systemrequirementslab.com/Client/Standard/?apikey=50F41142-39B0-4061-97C2-BA7B7FE43D0E&amp;refid=1186&amp;item=1089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 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PREGUNTAS/RESPUESTAS</a:t>
            </a:r>
            <a:r>
              <a:rPr lang="es-ES" sz="5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EC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l="8463" t="26910" r="29687" b="19271"/>
          <a:stretch>
            <a:fillRect/>
          </a:stretch>
        </p:blipFill>
        <p:spPr bwMode="auto">
          <a:xfrm>
            <a:off x="1214414" y="1785926"/>
            <a:ext cx="67866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877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chemeClr val="accent3">
                    <a:lumMod val="50000"/>
                  </a:schemeClr>
                </a:solidFill>
              </a:rPr>
              <a:t>REQUERIMIENTOS MINIMOS ARCGIS</a:t>
            </a:r>
            <a:endParaRPr lang="es-EC" sz="2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1" t="8080" r="26396" b="68577"/>
          <a:stretch/>
        </p:blipFill>
        <p:spPr bwMode="auto">
          <a:xfrm>
            <a:off x="1486154" y="2060848"/>
            <a:ext cx="6196420" cy="20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55776" y="4602860"/>
            <a:ext cx="35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VER REQUISITOS MINIMOS </a:t>
            </a:r>
            <a:r>
              <a:rPr lang="es-ES" dirty="0">
                <a:hlinkClick r:id="rId5"/>
              </a:rPr>
              <a:t>AQUI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131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chemeClr val="accent3">
                    <a:lumMod val="50000"/>
                  </a:schemeClr>
                </a:solidFill>
              </a:rPr>
              <a:t>HARDWARE – REQUERIMIENTOS MINIMOS ARCGIS</a:t>
            </a:r>
            <a:endParaRPr lang="es-EC" sz="2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1" t="6342" r="16576" b="29945"/>
          <a:stretch/>
        </p:blipFill>
        <p:spPr bwMode="auto">
          <a:xfrm>
            <a:off x="964243" y="1340768"/>
            <a:ext cx="7191633" cy="54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3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chemeClr val="accent3">
                    <a:lumMod val="50000"/>
                  </a:schemeClr>
                </a:solidFill>
              </a:rPr>
              <a:t>HARDWARE – REQUERIMIENTOS MINIMOS ARCGIS 10</a:t>
            </a:r>
            <a:endParaRPr lang="es-EC" sz="2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827584" y="1844824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COMPRUEBE SI SU PC CUMPLE CON LOS REQUERIMIENTOS MINIMOS DE HARDWARE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83768" y="3854431"/>
            <a:ext cx="347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Para comprobar daremos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>
                <a:hlinkClick r:id="rId4"/>
              </a:rPr>
              <a:t>aqui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18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SUS COMPONENTES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32552" t="21701" r="34245" b="34896"/>
          <a:stretch>
            <a:fillRect/>
          </a:stretch>
        </p:blipFill>
        <p:spPr bwMode="auto">
          <a:xfrm>
            <a:off x="2285985" y="1484784"/>
            <a:ext cx="4590272" cy="45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372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SUS COMPONENTES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730883" y="1952836"/>
            <a:ext cx="58326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Investigue : </a:t>
            </a:r>
            <a:r>
              <a:rPr lang="es-ES" b="1" dirty="0">
                <a:solidFill>
                  <a:schemeClr val="tx1"/>
                </a:solidFill>
              </a:rPr>
              <a:t>Software GIS de acuerdo a su funcionalidad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058338"/>
              </p:ext>
            </p:extLst>
          </p:nvPr>
        </p:nvGraphicFramePr>
        <p:xfrm>
          <a:off x="251518" y="2852936"/>
          <a:ext cx="8712969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4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6884">
                <a:tc rowSpan="4"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software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vendedor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dirty="0"/>
                        <a:t>CPU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Modelo de datos</a:t>
                      </a: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Funcionalidad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pc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server</a:t>
                      </a: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100" dirty="0"/>
                        <a:t>Captura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100" dirty="0"/>
                        <a:t>Análisis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100" dirty="0"/>
                        <a:t>MDT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RASTER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8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8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8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8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8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8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13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SUS COMPONENTES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 t="6486" r="16757" b="21441"/>
          <a:stretch/>
        </p:blipFill>
        <p:spPr bwMode="auto">
          <a:xfrm>
            <a:off x="1403648" y="1412776"/>
            <a:ext cx="59714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9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SUS COMPONENTES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DATOS GEOGRAFIC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45" y="1428736"/>
            <a:ext cx="5334023" cy="51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SUS COMPONENTES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RR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428736"/>
            <a:ext cx="5014935" cy="51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SUS COMPONENTES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METOD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643050"/>
            <a:ext cx="4350845" cy="44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2800" b="1" i="1" dirty="0">
                <a:solidFill>
                  <a:schemeClr val="accent3">
                    <a:lumMod val="50000"/>
                  </a:schemeClr>
                </a:solidFill>
              </a:rPr>
              <a:t>SUS COMPONENTES – EN RESUMEN</a:t>
            </a:r>
            <a:endParaRPr lang="es-EC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t="35460" r="28649" b="22306"/>
          <a:stretch/>
        </p:blipFill>
        <p:spPr bwMode="auto">
          <a:xfrm>
            <a:off x="1668162" y="1988840"/>
            <a:ext cx="5412259" cy="36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40" y="5949280"/>
            <a:ext cx="62646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PROCEDIMIENTOS</a:t>
            </a:r>
          </a:p>
        </p:txBody>
      </p:sp>
    </p:spTree>
    <p:extLst>
      <p:ext uri="{BB962C8B-B14F-4D97-AF65-F5344CB8AC3E}">
        <p14:creationId xmlns:p14="http://schemas.microsoft.com/office/powerpoint/2010/main" val="146028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 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PREGUNTAS/RESPUESTAS</a:t>
            </a:r>
            <a:r>
              <a:rPr lang="es-ES" sz="5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EC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8 Imagen" descr="LOCALIZAC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433532"/>
            <a:ext cx="71818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accent3">
                    <a:lumMod val="50000"/>
                  </a:schemeClr>
                </a:solidFill>
              </a:rPr>
              <a:t>ARCGIS DE ESRI</a:t>
            </a:r>
            <a:endParaRPr lang="es-EC" sz="4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395536" y="1700808"/>
            <a:ext cx="82089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ArcGIS</a:t>
            </a:r>
            <a:r>
              <a:rPr lang="es-ES" dirty="0"/>
              <a:t> es el nombre de un conjunto de productos de </a:t>
            </a:r>
            <a:r>
              <a:rPr lang="es-ES" b="1" dirty="0"/>
              <a:t>software </a:t>
            </a:r>
            <a:r>
              <a:rPr lang="es-ES" dirty="0"/>
              <a:t>para la captura, edición, análisis, tratamiento, diseño, publicación e impresión de información geográfica.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 </a:t>
            </a:r>
            <a:r>
              <a:rPr lang="es-ES" b="1" i="1" dirty="0" err="1"/>
              <a:t>ArcGIS</a:t>
            </a:r>
            <a:r>
              <a:rPr lang="es-ES" b="1" i="1" dirty="0"/>
              <a:t> Server</a:t>
            </a:r>
            <a:r>
              <a:rPr lang="es-ES" b="1" dirty="0"/>
              <a:t> ._ </a:t>
            </a:r>
            <a:r>
              <a:rPr lang="es-ES" dirty="0"/>
              <a:t>para la publicación y gestión web</a:t>
            </a:r>
          </a:p>
          <a:p>
            <a:r>
              <a:rPr lang="es-ES" b="1" i="1" dirty="0" err="1"/>
              <a:t>ArcGIS</a:t>
            </a:r>
            <a:r>
              <a:rPr lang="es-ES" b="1" i="1" dirty="0"/>
              <a:t> Móvil</a:t>
            </a:r>
            <a:r>
              <a:rPr lang="es-ES" b="1" dirty="0"/>
              <a:t>._  </a:t>
            </a:r>
            <a:r>
              <a:rPr lang="es-ES" dirty="0"/>
              <a:t>para la captura y gestión de información en campo.</a:t>
            </a:r>
          </a:p>
          <a:p>
            <a:r>
              <a:rPr lang="es-ES" b="1" dirty="0" err="1"/>
              <a:t>ArcGIS</a:t>
            </a:r>
            <a:r>
              <a:rPr lang="es-ES" b="1" dirty="0"/>
              <a:t> Desktop._ </a:t>
            </a:r>
            <a:r>
              <a:rPr lang="es-ES" dirty="0"/>
              <a:t>la familia de aplicaciones SIG de escritorio, es una de las más ampliamente utilizadas, incluyendo en sus últimas ediciones las herramientas </a:t>
            </a:r>
            <a:r>
              <a:rPr lang="es-ES" b="1" dirty="0" err="1"/>
              <a:t>ArcReader</a:t>
            </a:r>
            <a:r>
              <a:rPr lang="es-ES" dirty="0" err="1"/>
              <a:t>,</a:t>
            </a:r>
            <a:r>
              <a:rPr lang="es-ES" b="1" dirty="0" err="1"/>
              <a:t>ArcMap</a:t>
            </a:r>
            <a:r>
              <a:rPr lang="es-ES" dirty="0"/>
              <a:t>, </a:t>
            </a:r>
            <a:r>
              <a:rPr lang="es-ES" b="1" dirty="0" err="1"/>
              <a:t>ArcCatalog</a:t>
            </a:r>
            <a:r>
              <a:rPr lang="es-ES" dirty="0"/>
              <a:t>, </a:t>
            </a:r>
            <a:r>
              <a:rPr lang="es-ES" b="1" dirty="0" err="1"/>
              <a:t>ArcToolbox</a:t>
            </a:r>
            <a:r>
              <a:rPr lang="es-ES" dirty="0"/>
              <a:t>, </a:t>
            </a:r>
            <a:r>
              <a:rPr lang="es-ES" b="1" dirty="0" err="1"/>
              <a:t>ArcScene</a:t>
            </a:r>
            <a:r>
              <a:rPr lang="es-ES" dirty="0"/>
              <a:t> y </a:t>
            </a:r>
            <a:r>
              <a:rPr lang="es-ES" b="1" dirty="0" err="1"/>
              <a:t>ArcGlobe</a:t>
            </a:r>
            <a:r>
              <a:rPr lang="es-ES" dirty="0"/>
              <a:t>, además de diversas extensiones.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 </a:t>
            </a:r>
            <a:r>
              <a:rPr lang="es-ES" b="1" dirty="0"/>
              <a:t>Licencias</a:t>
            </a:r>
            <a:r>
              <a:rPr lang="es-ES" dirty="0"/>
              <a:t> </a:t>
            </a:r>
            <a:r>
              <a:rPr lang="es-ES" i="1" dirty="0" err="1"/>
              <a:t>ArcGIS</a:t>
            </a:r>
            <a:r>
              <a:rPr lang="es-ES" i="1" dirty="0"/>
              <a:t> </a:t>
            </a:r>
            <a:r>
              <a:rPr lang="es-ES" i="1" dirty="0" err="1"/>
              <a:t>for</a:t>
            </a:r>
            <a:r>
              <a:rPr lang="es-ES" i="1" dirty="0"/>
              <a:t> Desktop</a:t>
            </a:r>
            <a:r>
              <a:rPr lang="es-ES" dirty="0"/>
              <a:t>  .- en orden creciente de  funcionalidades</a:t>
            </a:r>
          </a:p>
          <a:p>
            <a:r>
              <a:rPr lang="es-ES" dirty="0"/>
              <a:t>  </a:t>
            </a:r>
            <a:r>
              <a:rPr lang="es-ES" b="1" dirty="0" err="1"/>
              <a:t>ArcView</a:t>
            </a:r>
            <a:r>
              <a:rPr lang="es-ES" dirty="0"/>
              <a:t>, </a:t>
            </a:r>
            <a:r>
              <a:rPr lang="es-ES" b="1" dirty="0" err="1"/>
              <a:t>ArcEditor</a:t>
            </a:r>
            <a:r>
              <a:rPr lang="es-ES" dirty="0"/>
              <a:t> y </a:t>
            </a:r>
            <a:r>
              <a:rPr lang="es-ES" b="1" dirty="0" err="1"/>
              <a:t>ArcInfo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228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 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PREGUNTAS/RESPUESTAS</a:t>
            </a:r>
            <a:r>
              <a:rPr lang="es-ES" sz="5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EC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9 Imagen" descr="CONDICION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676420"/>
            <a:ext cx="6819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 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PREGUNTAS/RESPUESTAS</a:t>
            </a:r>
            <a:r>
              <a:rPr lang="es-ES" sz="5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EC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8 Imagen" descr="TENDENCI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" y="1643083"/>
            <a:ext cx="68484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 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PREGUNTAS/RESPUESTAS</a:t>
            </a:r>
            <a:r>
              <a:rPr lang="es-ES" sz="5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EC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9 Imagen" descr="PREDICCION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1600221"/>
            <a:ext cx="69151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 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PREGUNTAS/RESPUESTAS</a:t>
            </a:r>
            <a:r>
              <a:rPr lang="es-ES" sz="5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EC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395536" y="1612780"/>
            <a:ext cx="8568952" cy="4768548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AMBITO</a:t>
            </a:r>
            <a:r>
              <a:rPr lang="es-ES" sz="2000" dirty="0" smtClean="0"/>
              <a:t>: SALUD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Temática General </a:t>
            </a:r>
            <a:r>
              <a:rPr lang="es-ES" sz="2000" dirty="0" smtClean="0"/>
              <a:t>: Gestión de la PANDEMIA en la ciudad de Riobamba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Mapa Base</a:t>
            </a:r>
            <a:r>
              <a:rPr lang="es-ES" sz="2000" dirty="0" smtClean="0"/>
              <a:t>: Mapa Urbano de Riobamba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Temáticas Útiles: </a:t>
            </a:r>
          </a:p>
          <a:p>
            <a:r>
              <a:rPr lang="es-ES" sz="2000" dirty="0" smtClean="0"/>
              <a:t>Mapas de Contagiados</a:t>
            </a:r>
          </a:p>
          <a:p>
            <a:r>
              <a:rPr lang="es-ES" sz="2000" dirty="0" smtClean="0"/>
              <a:t>Mapas de Farmacias</a:t>
            </a:r>
          </a:p>
          <a:p>
            <a:r>
              <a:rPr lang="es-ES" sz="2000" dirty="0" smtClean="0"/>
              <a:t>Mapa de Hospitales y Clínicas</a:t>
            </a:r>
          </a:p>
          <a:p>
            <a:r>
              <a:rPr lang="es-ES" sz="2000" dirty="0" smtClean="0"/>
              <a:t>Mapa de Laboratorios Clínicos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Preguntas que se pueden Responder</a:t>
            </a:r>
          </a:p>
          <a:p>
            <a:r>
              <a:rPr lang="es-ES" sz="2000" dirty="0" err="1" smtClean="0">
                <a:solidFill>
                  <a:srgbClr val="FF0000"/>
                </a:solidFill>
              </a:rPr>
              <a:t>Categoria</a:t>
            </a:r>
            <a:r>
              <a:rPr lang="es-ES" sz="2000" dirty="0" smtClean="0">
                <a:solidFill>
                  <a:srgbClr val="FF0000"/>
                </a:solidFill>
              </a:rPr>
              <a:t>: </a:t>
            </a:r>
            <a:r>
              <a:rPr lang="es-ES" sz="2000" dirty="0" err="1" smtClean="0">
                <a:solidFill>
                  <a:schemeClr val="tx1"/>
                </a:solidFill>
              </a:rPr>
              <a:t>Localizacion</a:t>
            </a:r>
            <a:endParaRPr lang="es-ES" sz="2000" dirty="0" smtClean="0">
              <a:solidFill>
                <a:schemeClr val="tx1"/>
              </a:solidFill>
            </a:endParaRPr>
          </a:p>
          <a:p>
            <a:r>
              <a:rPr lang="es-ES" sz="2000" dirty="0" smtClean="0">
                <a:solidFill>
                  <a:srgbClr val="FF0000"/>
                </a:solidFill>
              </a:rPr>
              <a:t>Pregunta</a:t>
            </a:r>
            <a:r>
              <a:rPr lang="es-ES" sz="2000" dirty="0" smtClean="0">
                <a:solidFill>
                  <a:schemeClr val="tx1"/>
                </a:solidFill>
              </a:rPr>
              <a:t>: ¿Cuantas farmacias se </a:t>
            </a:r>
            <a:r>
              <a:rPr lang="es-ES" sz="2000" smtClean="0">
                <a:solidFill>
                  <a:schemeClr val="tx1"/>
                </a:solidFill>
              </a:rPr>
              <a:t>encuentran a 2km alrededor </a:t>
            </a:r>
            <a:r>
              <a:rPr lang="es-ES" sz="2000" dirty="0" smtClean="0">
                <a:solidFill>
                  <a:schemeClr val="tx1"/>
                </a:solidFill>
              </a:rPr>
              <a:t>del Hospital Policlínico?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Se encuentran N farmacias</a:t>
            </a:r>
          </a:p>
          <a:p>
            <a:r>
              <a:rPr lang="es-ES" sz="2000" dirty="0" smtClean="0">
                <a:solidFill>
                  <a:srgbClr val="00B050"/>
                </a:solidFill>
              </a:rPr>
              <a:t>Utilidad y TOMA DE DECISION: </a:t>
            </a:r>
            <a:r>
              <a:rPr lang="es-ES" sz="2000" dirty="0" smtClean="0">
                <a:solidFill>
                  <a:schemeClr val="tx1"/>
                </a:solidFill>
              </a:rPr>
              <a:t>Saber la cantidad de farmacias disponibles y aumentar sus turnos en caso de ser necesario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97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 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PROCESOS GENERALES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PROCESOS GENERALES S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" y="2252662"/>
            <a:ext cx="77628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SUS COMPONENTES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COMPONENTES G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806592"/>
            <a:ext cx="46482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GIS –</a:t>
            </a:r>
            <a:r>
              <a:rPr lang="es-ES" sz="3600" b="1" i="1" dirty="0">
                <a:solidFill>
                  <a:schemeClr val="accent3">
                    <a:lumMod val="50000"/>
                  </a:schemeClr>
                </a:solidFill>
              </a:rPr>
              <a:t>SUS COMPONENTES</a:t>
            </a:r>
            <a:endParaRPr lang="es-EC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090618" cy="11521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7379"/>
            <a:ext cx="984452" cy="101063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95536" y="1340768"/>
            <a:ext cx="82809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31901" t="17361" r="32942" b="36632"/>
          <a:stretch>
            <a:fillRect/>
          </a:stretch>
        </p:blipFill>
        <p:spPr bwMode="auto">
          <a:xfrm>
            <a:off x="2216256" y="1571612"/>
            <a:ext cx="4227952" cy="414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763688" y="6093296"/>
            <a:ext cx="58326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Investigue : </a:t>
            </a:r>
            <a:r>
              <a:rPr lang="es-ES" b="1" dirty="0">
                <a:solidFill>
                  <a:schemeClr val="tx1"/>
                </a:solidFill>
              </a:rPr>
              <a:t>Dispositivos de Entrada y Salida para GIS</a:t>
            </a:r>
          </a:p>
        </p:txBody>
      </p:sp>
    </p:spTree>
    <p:extLst>
      <p:ext uri="{BB962C8B-B14F-4D97-AF65-F5344CB8AC3E}">
        <p14:creationId xmlns:p14="http://schemas.microsoft.com/office/powerpoint/2010/main" val="2763726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219</Words>
  <Application>Microsoft Office PowerPoint</Application>
  <PresentationFormat>Presentación en pantalla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GIS – PREGUNTAS/RESPUESTAS </vt:lpstr>
      <vt:lpstr>GIS – PREGUNTAS/RESPUESTAS </vt:lpstr>
      <vt:lpstr>GIS – PREGUNTAS/RESPUESTAS </vt:lpstr>
      <vt:lpstr>GIS – PREGUNTAS/RESPUESTAS </vt:lpstr>
      <vt:lpstr>GIS – PREGUNTAS/RESPUESTAS </vt:lpstr>
      <vt:lpstr>GIS – PREGUNTAS/RESPUESTAS </vt:lpstr>
      <vt:lpstr>GIS – PROCESOS GENERALES</vt:lpstr>
      <vt:lpstr>GIS –SUS COMPONENTES</vt:lpstr>
      <vt:lpstr>GIS –SUS COMPONENTES</vt:lpstr>
      <vt:lpstr>REQUERIMIENTOS MINIMOS ARCGIS</vt:lpstr>
      <vt:lpstr>HARDWARE – REQUERIMIENTOS MINIMOS ARCGIS</vt:lpstr>
      <vt:lpstr>HARDWARE – REQUERIMIENTOS MINIMOS ARCGIS 10</vt:lpstr>
      <vt:lpstr>GIS –SUS COMPONENTES</vt:lpstr>
      <vt:lpstr>GIS –SUS COMPONENTES</vt:lpstr>
      <vt:lpstr>GIS –SUS COMPONENTES</vt:lpstr>
      <vt:lpstr>GIS –SUS COMPONENTES</vt:lpstr>
      <vt:lpstr>GIS –SUS COMPONENTES</vt:lpstr>
      <vt:lpstr>GIS –SUS COMPONENTES</vt:lpstr>
      <vt:lpstr>GIS –SUS COMPONENTES – EN RESUMEN</vt:lpstr>
      <vt:lpstr>ARCGIS DE ESRI</vt:lpstr>
    </vt:vector>
  </TitlesOfParts>
  <Company>ESPOCH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Centro de Idiomas</dc:creator>
  <cp:lastModifiedBy>lab307-001</cp:lastModifiedBy>
  <cp:revision>197</cp:revision>
  <cp:lastPrinted>2013-09-23T15:01:37Z</cp:lastPrinted>
  <dcterms:created xsi:type="dcterms:W3CDTF">2013-09-23T06:00:44Z</dcterms:created>
  <dcterms:modified xsi:type="dcterms:W3CDTF">2022-05-09T21:13:46Z</dcterms:modified>
</cp:coreProperties>
</file>