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75" r:id="rId3"/>
    <p:sldId id="257" r:id="rId4"/>
    <p:sldId id="258" r:id="rId5"/>
    <p:sldId id="276" r:id="rId6"/>
    <p:sldId id="259" r:id="rId7"/>
    <p:sldId id="261" r:id="rId8"/>
    <p:sldId id="260" r:id="rId9"/>
    <p:sldId id="262" r:id="rId10"/>
    <p:sldId id="263" r:id="rId11"/>
    <p:sldId id="277" r:id="rId12"/>
    <p:sldId id="280" r:id="rId13"/>
    <p:sldId id="264" r:id="rId14"/>
    <p:sldId id="266" r:id="rId15"/>
    <p:sldId id="278" r:id="rId16"/>
    <p:sldId id="268" r:id="rId17"/>
    <p:sldId id="279" r:id="rId18"/>
    <p:sldId id="273" r:id="rId19"/>
    <p:sldId id="269" r:id="rId20"/>
    <p:sldId id="274" r:id="rId21"/>
    <p:sldId id="272" r:id="rId22"/>
    <p:sldId id="271" r:id="rId23"/>
    <p:sldId id="265" r:id="rId24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15" autoAdjust="0"/>
  </p:normalViewPr>
  <p:slideViewPr>
    <p:cSldViewPr snapToGrid="0">
      <p:cViewPr varScale="1">
        <p:scale>
          <a:sx n="47" d="100"/>
          <a:sy n="47" d="100"/>
        </p:scale>
        <p:origin x="-18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B679ED-FE98-4F02-9757-CD1204CEEBC9}" type="datetimeFigureOut">
              <a:rPr lang="es-EC" smtClean="0"/>
              <a:pPr/>
              <a:t>25/10/2016</a:t>
            </a:fld>
            <a:endParaRPr lang="es-EC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C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15CA51E-0072-48C1-832D-0DE8C1623CC8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679ED-FE98-4F02-9757-CD1204CEEBC9}" type="datetimeFigureOut">
              <a:rPr lang="es-EC" smtClean="0"/>
              <a:pPr/>
              <a:t>25/10/2016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CA51E-0072-48C1-832D-0DE8C1623CC8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679ED-FE98-4F02-9757-CD1204CEEBC9}" type="datetimeFigureOut">
              <a:rPr lang="es-EC" smtClean="0"/>
              <a:pPr/>
              <a:t>25/10/2016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CA51E-0072-48C1-832D-0DE8C1623CC8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679ED-FE98-4F02-9757-CD1204CEEBC9}" type="datetimeFigureOut">
              <a:rPr lang="es-EC" smtClean="0"/>
              <a:pPr/>
              <a:t>25/10/2016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CA51E-0072-48C1-832D-0DE8C1623CC8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679ED-FE98-4F02-9757-CD1204CEEBC9}" type="datetimeFigureOut">
              <a:rPr lang="es-EC" smtClean="0"/>
              <a:pPr/>
              <a:t>25/10/2016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CA51E-0072-48C1-832D-0DE8C1623CC8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7" name="6 Cheurón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679ED-FE98-4F02-9757-CD1204CEEBC9}" type="datetimeFigureOut">
              <a:rPr lang="es-EC" smtClean="0"/>
              <a:pPr/>
              <a:t>25/10/2016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CA51E-0072-48C1-832D-0DE8C1623CC8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679ED-FE98-4F02-9757-CD1204CEEBC9}" type="datetimeFigureOut">
              <a:rPr lang="es-EC" smtClean="0"/>
              <a:pPr/>
              <a:t>25/10/2016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CA51E-0072-48C1-832D-0DE8C1623CC8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679ED-FE98-4F02-9757-CD1204CEEBC9}" type="datetimeFigureOut">
              <a:rPr lang="es-EC" smtClean="0"/>
              <a:pPr/>
              <a:t>25/10/2016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CA51E-0072-48C1-832D-0DE8C1623CC8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679ED-FE98-4F02-9757-CD1204CEEBC9}" type="datetimeFigureOut">
              <a:rPr lang="es-EC" smtClean="0"/>
              <a:pPr/>
              <a:t>25/10/2016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CA51E-0072-48C1-832D-0DE8C1623CC8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0CB679ED-FE98-4F02-9757-CD1204CEEBC9}" type="datetimeFigureOut">
              <a:rPr lang="es-EC" smtClean="0"/>
              <a:pPr/>
              <a:t>25/10/2016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5CA51E-0072-48C1-832D-0DE8C1623CC8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B679ED-FE98-4F02-9757-CD1204CEEBC9}" type="datetimeFigureOut">
              <a:rPr lang="es-EC" smtClean="0"/>
              <a:pPr/>
              <a:t>25/10/2016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15CA51E-0072-48C1-832D-0DE8C1623CC8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CB679ED-FE98-4F02-9757-CD1204CEEBC9}" type="datetimeFigureOut">
              <a:rPr lang="es-EC" smtClean="0"/>
              <a:pPr/>
              <a:t>25/10/2016</a:t>
            </a:fld>
            <a:endParaRPr lang="es-EC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C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15CA51E-0072-48C1-832D-0DE8C1623CC8}" type="slidenum">
              <a:rPr lang="es-EC" smtClean="0"/>
              <a:pPr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373120" y="809144"/>
            <a:ext cx="8331200" cy="425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C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 NACIONAL DE CHIMBORAZO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C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CARRERA DE PSICOLOGÍA CLÍNICA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C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CATEDRA: </a:t>
            </a:r>
            <a:r>
              <a:rPr lang="es-EC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PSICOTERAPIA HUMANISTA Y DE LA GESTALT I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C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I</a:t>
            </a:r>
            <a:endParaRPr lang="es-EC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C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CONCEPTUALIZACIÓN Y DESARROLLO HISTÓRICO DE LA PSICOLOGÍA HUMANISTA.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s-EC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C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DOCENTE: </a:t>
            </a:r>
            <a:r>
              <a:rPr lang="es-EC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Psc. JUAN PABLO MAZÒN NARANJO </a:t>
            </a:r>
            <a:r>
              <a:rPr lang="es-EC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Mgs</a:t>
            </a:r>
            <a:r>
              <a:rPr lang="es-EC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49" y="193829"/>
            <a:ext cx="2076451" cy="2200275"/>
          </a:xfrm>
          <a:prstGeom prst="rect">
            <a:avLst/>
          </a:prstGeom>
        </p:spPr>
      </p:pic>
      <p:pic>
        <p:nvPicPr>
          <p:cNvPr id="7" name="6 Imagen" descr="images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3272" y="267938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7601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412125"/>
            <a:ext cx="10376745" cy="56292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C" b="1" dirty="0"/>
              <a:t> </a:t>
            </a:r>
            <a:r>
              <a:rPr lang="es-EC" dirty="0"/>
              <a:t>También surge a partir de conceptos de la Fenomenología, precursora de la Gestalt, cuyos principales representantes fueron Husserl, </a:t>
            </a:r>
            <a:r>
              <a:rPr lang="es-EC" dirty="0" err="1"/>
              <a:t>Muller</a:t>
            </a:r>
            <a:r>
              <a:rPr lang="es-EC" dirty="0"/>
              <a:t>, </a:t>
            </a:r>
            <a:r>
              <a:rPr lang="es-EC" dirty="0" err="1"/>
              <a:t>Stumpf</a:t>
            </a:r>
            <a:r>
              <a:rPr lang="es-EC" dirty="0"/>
              <a:t>, y que estudia el fenómeno o experiencia inmediata tal como se produce independientemente del pasado</a:t>
            </a:r>
            <a:r>
              <a:rPr lang="es-EC" dirty="0" smtClean="0"/>
              <a:t>.</a:t>
            </a:r>
          </a:p>
          <a:p>
            <a:pPr algn="just"/>
            <a:endParaRPr lang="es-EC" dirty="0"/>
          </a:p>
          <a:p>
            <a:pPr algn="just"/>
            <a:r>
              <a:rPr lang="es-EC" dirty="0"/>
              <a:t>El enfoque gestáltico ve al ser humano como un sujeto tendiente a completar su existencia.</a:t>
            </a:r>
          </a:p>
          <a:p>
            <a:pPr algn="just"/>
            <a:endParaRPr lang="es-EC" dirty="0" smtClean="0"/>
          </a:p>
          <a:p>
            <a:pPr algn="just"/>
            <a:r>
              <a:rPr lang="es-EC" dirty="0" smtClean="0"/>
              <a:t>La </a:t>
            </a:r>
            <a:r>
              <a:rPr lang="es-EC" dirty="0"/>
              <a:t>terapia </a:t>
            </a:r>
            <a:r>
              <a:rPr lang="es-EC" dirty="0" err="1"/>
              <a:t>gestalt</a:t>
            </a:r>
            <a:r>
              <a:rPr lang="es-EC" dirty="0"/>
              <a:t> propone 3 tareas específicas para facilitar la integración de deseos y necesidades</a:t>
            </a:r>
            <a:r>
              <a:rPr lang="es-EC" dirty="0" smtClean="0"/>
              <a:t>:</a:t>
            </a:r>
          </a:p>
          <a:p>
            <a:pPr algn="just"/>
            <a:endParaRPr lang="es-EC" dirty="0"/>
          </a:p>
          <a:p>
            <a:pPr algn="just"/>
            <a:r>
              <a:rPr lang="es-EC" dirty="0"/>
              <a:t>1) Valoración de la actualidad; en el aquí y el ahora, se trabaja con el material apartado, no con el pasado ni con la ilusión del futuro.</a:t>
            </a:r>
          </a:p>
          <a:p>
            <a:pPr algn="just"/>
            <a:endParaRPr lang="es-EC" dirty="0"/>
          </a:p>
          <a:p>
            <a:pPr algn="just"/>
            <a:endParaRPr lang="es-EC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833" y="18235"/>
            <a:ext cx="1116169" cy="11827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8546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C" dirty="0" smtClean="0"/>
              <a:t>2) Valoración de la consciencia y la aceptación de la experiencia; trabajando con la experiencia sensorial y emocional y evitando el discurso intelectual o de las interpretaciones.</a:t>
            </a:r>
          </a:p>
          <a:p>
            <a:pPr algn="just"/>
            <a:r>
              <a:rPr lang="es-EC" dirty="0" smtClean="0"/>
              <a:t>3) Valoración de la responsabilidad e integridad; cada una es responsable de su conducta por ilógica o extrema que parezca.</a:t>
            </a:r>
          </a:p>
          <a:p>
            <a:pPr algn="just"/>
            <a:endParaRPr lang="es-EC" dirty="0" smtClean="0"/>
          </a:p>
          <a:p>
            <a:pPr algn="just"/>
            <a:r>
              <a:rPr lang="es-EC" dirty="0" smtClean="0"/>
              <a:t>La </a:t>
            </a:r>
            <a:r>
              <a:rPr lang="es-EC" dirty="0" smtClean="0"/>
              <a:t>finalidad es que el individuo tome consciencia en el aquí y en el ahora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carl-rogers-55555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1287" y="467360"/>
            <a:ext cx="11590420" cy="5872479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445665"/>
            <a:ext cx="10275145" cy="484039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" dirty="0" smtClean="0"/>
              <a:t>El </a:t>
            </a:r>
            <a:r>
              <a:rPr lang="es-ES" dirty="0"/>
              <a:t>pensamiento que influyó en el surgimiento de esta corriente es muy amplio y podría resumirse como el que generaron todos aquellos que se han resistido a reducir la psicología y el estudio de los seres humanos a una mera ciencia natural. Sin embargo, se pueden sistematizar sus influencias en varios grupos principales</a:t>
            </a:r>
            <a:r>
              <a:rPr lang="es-ES" dirty="0" smtClean="0"/>
              <a:t>:</a:t>
            </a:r>
          </a:p>
          <a:p>
            <a:pPr algn="just"/>
            <a:endParaRPr lang="es-EC" dirty="0"/>
          </a:p>
          <a:p>
            <a:pPr algn="just"/>
            <a:r>
              <a:rPr lang="es-EC" dirty="0"/>
              <a:t>En cuanto a la crítica al mecanicismo y reduccionismo de la psicología en tanto ciencia natural, y su propuesta de poner énfasis en la intencionalidad del ser humano, como individuo total, se puede citar a </a:t>
            </a:r>
            <a:endParaRPr lang="es-EC" dirty="0" smtClean="0"/>
          </a:p>
          <a:p>
            <a:pPr algn="just"/>
            <a:r>
              <a:rPr lang="es-EC" dirty="0" smtClean="0"/>
              <a:t>Franz </a:t>
            </a:r>
            <a:r>
              <a:rPr lang="es-EC" dirty="0" err="1"/>
              <a:t>Brentano</a:t>
            </a:r>
            <a:r>
              <a:rPr lang="es-EC" dirty="0"/>
              <a:t> y su concepto de </a:t>
            </a:r>
            <a:r>
              <a:rPr lang="es-EC" dirty="0" smtClean="0"/>
              <a:t>intencionalidad.</a:t>
            </a:r>
          </a:p>
          <a:p>
            <a:pPr algn="just"/>
            <a:r>
              <a:rPr lang="es-EC" dirty="0" err="1" smtClean="0"/>
              <a:t>Oswald</a:t>
            </a:r>
            <a:r>
              <a:rPr lang="es-EC" dirty="0" smtClean="0"/>
              <a:t> </a:t>
            </a:r>
            <a:r>
              <a:rPr lang="es-EC" dirty="0" err="1"/>
              <a:t>Külpe</a:t>
            </a:r>
            <a:r>
              <a:rPr lang="es-EC" dirty="0"/>
              <a:t> con su </a:t>
            </a:r>
            <a:r>
              <a:rPr lang="es-EC" dirty="0" err="1" smtClean="0"/>
              <a:t>antielementarismo</a:t>
            </a:r>
            <a:r>
              <a:rPr lang="es-EC" dirty="0" smtClean="0"/>
              <a:t>.</a:t>
            </a:r>
          </a:p>
          <a:p>
            <a:pPr algn="just"/>
            <a:r>
              <a:rPr lang="es-EC" dirty="0" err="1" smtClean="0"/>
              <a:t>Wilhelm</a:t>
            </a:r>
            <a:r>
              <a:rPr lang="es-EC" dirty="0" smtClean="0"/>
              <a:t> </a:t>
            </a:r>
            <a:r>
              <a:rPr lang="es-EC" dirty="0" err="1"/>
              <a:t>Dilthey</a:t>
            </a:r>
            <a:r>
              <a:rPr lang="es-EC" dirty="0"/>
              <a:t> y a William James con su estudio sobre la conciencia y la introspección. </a:t>
            </a:r>
          </a:p>
          <a:p>
            <a:pPr algn="just"/>
            <a:endParaRPr lang="es-EC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5" y="609602"/>
            <a:ext cx="8596668" cy="591365"/>
          </a:xfrm>
        </p:spPr>
        <p:txBody>
          <a:bodyPr>
            <a:noAutofit/>
          </a:bodyPr>
          <a:lstStyle/>
          <a:p>
            <a:r>
              <a:rPr lang="es-EC" sz="2800" dirty="0">
                <a:solidFill>
                  <a:schemeClr val="tx1"/>
                </a:solidFill>
              </a:rPr>
              <a:t>ANTECEDENTES DE LA </a:t>
            </a:r>
            <a:r>
              <a:rPr lang="es-EC" sz="2800" dirty="0" smtClean="0">
                <a:solidFill>
                  <a:schemeClr val="tx1"/>
                </a:solidFill>
              </a:rPr>
              <a:t>PSICOLOGÍA </a:t>
            </a:r>
            <a:r>
              <a:rPr lang="es-EC" sz="2800" dirty="0">
                <a:solidFill>
                  <a:schemeClr val="tx1"/>
                </a:solidFill>
              </a:rPr>
              <a:t>HUMANISTA</a:t>
            </a:r>
            <a:r>
              <a:rPr lang="es-EC" sz="2800" b="1" dirty="0">
                <a:solidFill>
                  <a:schemeClr val="tx1"/>
                </a:solidFill>
              </a:rPr>
              <a:t/>
            </a:r>
            <a:br>
              <a:rPr lang="es-EC" sz="2800" b="1" dirty="0">
                <a:solidFill>
                  <a:schemeClr val="tx1"/>
                </a:solidFill>
              </a:rPr>
            </a:br>
            <a:endParaRPr lang="es-EC" sz="280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833" y="18235"/>
            <a:ext cx="1116169" cy="11827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7201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631067"/>
            <a:ext cx="10275145" cy="5708773"/>
          </a:xfrm>
        </p:spPr>
        <p:txBody>
          <a:bodyPr>
            <a:normAutofit/>
          </a:bodyPr>
          <a:lstStyle/>
          <a:p>
            <a:pPr algn="just"/>
            <a:r>
              <a:rPr lang="es-EC" dirty="0"/>
              <a:t>En el aporte de figuras disidentes de la ortodoxia freudiana se pueden contar como influencias a Erich Fromm con su foco en la búsqueda existencial de los seres humanos, </a:t>
            </a:r>
            <a:endParaRPr lang="es-EC" dirty="0" smtClean="0"/>
          </a:p>
          <a:p>
            <a:pPr algn="just"/>
            <a:r>
              <a:rPr lang="es-EC" dirty="0" smtClean="0"/>
              <a:t>Karen </a:t>
            </a:r>
            <a:r>
              <a:rPr lang="es-EC" dirty="0" err="1"/>
              <a:t>Horney</a:t>
            </a:r>
            <a:r>
              <a:rPr lang="es-EC" dirty="0"/>
              <a:t>, a Erik Erikson con su concepción sociocultural del desarrollo </a:t>
            </a:r>
            <a:r>
              <a:rPr lang="es-EC" dirty="0" smtClean="0"/>
              <a:t>humano</a:t>
            </a:r>
            <a:r>
              <a:rPr lang="es-EC" dirty="0" smtClean="0"/>
              <a:t>.</a:t>
            </a:r>
            <a:r>
              <a:rPr lang="es-EC" dirty="0" smtClean="0"/>
              <a:t> </a:t>
            </a:r>
            <a:endParaRPr lang="es-EC" dirty="0" smtClean="0"/>
          </a:p>
          <a:p>
            <a:pPr algn="just"/>
            <a:r>
              <a:rPr lang="es-EC" dirty="0" smtClean="0"/>
              <a:t>Fritz </a:t>
            </a:r>
            <a:r>
              <a:rPr lang="es-EC" dirty="0" err="1"/>
              <a:t>Perls</a:t>
            </a:r>
            <a:r>
              <a:rPr lang="es-EC" dirty="0"/>
              <a:t> y el desarrollo de la Terapia </a:t>
            </a:r>
            <a:r>
              <a:rPr lang="es-EC" dirty="0" err="1" smtClean="0"/>
              <a:t>Gestalt</a:t>
            </a:r>
            <a:r>
              <a:rPr lang="es-EC" dirty="0" smtClean="0"/>
              <a:t>.</a:t>
            </a:r>
            <a:r>
              <a:rPr lang="es-EC" dirty="0" smtClean="0"/>
              <a:t> </a:t>
            </a:r>
            <a:endParaRPr lang="es-EC" dirty="0" smtClean="0"/>
          </a:p>
          <a:p>
            <a:pPr algn="just"/>
            <a:r>
              <a:rPr lang="es-EC" dirty="0" smtClean="0"/>
              <a:t>Carl </a:t>
            </a:r>
            <a:r>
              <a:rPr lang="es-EC" dirty="0"/>
              <a:t>Gustav Jung con su estudio de la espiritualidad humana y su lucha por </a:t>
            </a:r>
            <a:r>
              <a:rPr lang="es-EC" dirty="0" err="1" smtClean="0"/>
              <a:t>autodesarrollarse</a:t>
            </a:r>
            <a:r>
              <a:rPr lang="es-EC" dirty="0" smtClean="0"/>
              <a:t>.</a:t>
            </a:r>
            <a:r>
              <a:rPr lang="es-EC" dirty="0" smtClean="0"/>
              <a:t> </a:t>
            </a:r>
            <a:endParaRPr lang="es-EC" dirty="0" smtClean="0"/>
          </a:p>
          <a:p>
            <a:pPr algn="just"/>
            <a:r>
              <a:rPr lang="es-EC" dirty="0" smtClean="0"/>
              <a:t>Alfred </a:t>
            </a:r>
            <a:r>
              <a:rPr lang="es-EC" dirty="0"/>
              <a:t>Adler, a Wilhelm Reich con su reivindicación del cuerpo en la </a:t>
            </a:r>
            <a:r>
              <a:rPr lang="es-EC" dirty="0" smtClean="0"/>
              <a:t>psicoterapia. </a:t>
            </a:r>
            <a:r>
              <a:rPr lang="es-EC" dirty="0"/>
              <a:t>Eric </a:t>
            </a:r>
            <a:r>
              <a:rPr lang="es-EC" dirty="0" err="1"/>
              <a:t>Berne</a:t>
            </a:r>
            <a:r>
              <a:rPr lang="es-EC" dirty="0"/>
              <a:t> con su contribución sobre los juegos psicológicos y el guión </a:t>
            </a:r>
            <a:r>
              <a:rPr lang="es-EC" dirty="0" smtClean="0"/>
              <a:t>psicológico</a:t>
            </a:r>
            <a:r>
              <a:rPr lang="es-EC" dirty="0" smtClean="0"/>
              <a:t>.</a:t>
            </a:r>
            <a:endParaRPr lang="es-EC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833" y="18235"/>
            <a:ext cx="1116169" cy="11827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4076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C" dirty="0" err="1" smtClean="0"/>
              <a:t>Viktor</a:t>
            </a:r>
            <a:r>
              <a:rPr lang="es-EC" dirty="0" smtClean="0"/>
              <a:t> </a:t>
            </a:r>
            <a:r>
              <a:rPr lang="es-EC" dirty="0" err="1" smtClean="0"/>
              <a:t>Frankl</a:t>
            </a:r>
            <a:r>
              <a:rPr lang="es-EC" dirty="0" smtClean="0"/>
              <a:t>, con la creación de la Logoterapia y la búsqueda del sentido de la existencia que ésta propone. </a:t>
            </a:r>
          </a:p>
          <a:p>
            <a:pPr algn="just"/>
            <a:r>
              <a:rPr lang="es-EC" dirty="0" smtClean="0"/>
              <a:t>Las teorías de la personalidad que emergieron en esos momentos y que intentaron mostrar al ser humano más en función de sus motivaciones y necesidades que en función de sus patologías o determinaciones, como las de Gordon </a:t>
            </a:r>
            <a:r>
              <a:rPr lang="es-EC" dirty="0" err="1" smtClean="0"/>
              <a:t>Allport</a:t>
            </a:r>
            <a:r>
              <a:rPr lang="es-EC" dirty="0" smtClean="0"/>
              <a:t> y Henry Murray. </a:t>
            </a:r>
          </a:p>
          <a:p>
            <a:pPr algn="just"/>
            <a:r>
              <a:rPr lang="es-EC" dirty="0" smtClean="0"/>
              <a:t>El trabajo de la psicología fenomenológica existencial, de autores como Karl Jaspers, </a:t>
            </a:r>
            <a:r>
              <a:rPr lang="es-EC" dirty="0" err="1" smtClean="0"/>
              <a:t>Medard</a:t>
            </a:r>
            <a:r>
              <a:rPr lang="es-EC" dirty="0" smtClean="0"/>
              <a:t> </a:t>
            </a:r>
            <a:r>
              <a:rPr lang="es-EC" dirty="0" err="1" smtClean="0"/>
              <a:t>Boss</a:t>
            </a:r>
            <a:r>
              <a:rPr lang="es-EC" dirty="0" smtClean="0"/>
              <a:t> y Ludwig </a:t>
            </a:r>
            <a:r>
              <a:rPr lang="es-EC" dirty="0" err="1" smtClean="0"/>
              <a:t>Binswanger</a:t>
            </a:r>
            <a:r>
              <a:rPr lang="es-EC" dirty="0" smtClean="0"/>
              <a:t> en Europa y Rollo </a:t>
            </a:r>
            <a:r>
              <a:rPr lang="es-EC" dirty="0" err="1" smtClean="0"/>
              <a:t>May</a:t>
            </a:r>
            <a:r>
              <a:rPr lang="es-EC" dirty="0" smtClean="0"/>
              <a:t> en Estados Unidos.</a:t>
            </a:r>
            <a:endParaRPr lang="es-EC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200967"/>
            <a:ext cx="10722185" cy="4840397"/>
          </a:xfrm>
        </p:spPr>
        <p:txBody>
          <a:bodyPr>
            <a:normAutofit/>
          </a:bodyPr>
          <a:lstStyle/>
          <a:p>
            <a:pPr algn="just"/>
            <a:r>
              <a:rPr lang="es-EC" dirty="0"/>
              <a:t>Se denomina psicología humanista a una corriente dentro de la psicología, que nace como parte de un movimiento cultural más general surgido en Estados Unidos en la década de los sesenta del siglo XX y que involucra planteamientos en ámbitos como la política, las artes y el movimiento social denominado Contracultura</a:t>
            </a:r>
            <a:r>
              <a:rPr lang="es-EC" dirty="0" smtClean="0"/>
              <a:t>.</a:t>
            </a:r>
          </a:p>
          <a:p>
            <a:pPr algn="just"/>
            <a:endParaRPr lang="es-EC" dirty="0"/>
          </a:p>
          <a:p>
            <a:pPr algn="just"/>
            <a:r>
              <a:rPr lang="es-EC" dirty="0"/>
              <a:t>La psicología humanista es una escuela que pone de relieve la experiencia no verbal y los estados alterados de conciencia como medio de realizar nuestro pleno potencial humano.</a:t>
            </a:r>
          </a:p>
          <a:p>
            <a:pPr algn="just"/>
            <a:endParaRPr lang="es-EC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5" y="313919"/>
            <a:ext cx="8596668" cy="591365"/>
          </a:xfrm>
        </p:spPr>
        <p:txBody>
          <a:bodyPr>
            <a:normAutofit fontScale="90000"/>
          </a:bodyPr>
          <a:lstStyle/>
          <a:p>
            <a:r>
              <a:rPr lang="es-EC" b="1" i="1" dirty="0">
                <a:solidFill>
                  <a:schemeClr val="tx1"/>
                </a:solidFill>
              </a:rPr>
              <a:t>Psicología humanista, definiciones</a:t>
            </a:r>
            <a:r>
              <a:rPr lang="es-EC" b="1" dirty="0" smtClean="0">
                <a:solidFill>
                  <a:schemeClr val="tx1"/>
                </a:solidFill>
              </a:rPr>
              <a:t>:</a:t>
            </a:r>
            <a:endParaRPr lang="es-EC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833" y="18235"/>
            <a:ext cx="1116169" cy="11827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3931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EC" dirty="0" smtClean="0"/>
              <a:t>Surgió como reacción al conductismo y al psicoanálisis, dos teorías con planteamientos opuestos en muchos sentidos pero que predominaban en ese momento. </a:t>
            </a:r>
            <a:endParaRPr lang="es-EC" dirty="0" smtClean="0"/>
          </a:p>
          <a:p>
            <a:pPr algn="just"/>
            <a:endParaRPr lang="es-EC" dirty="0" smtClean="0"/>
          </a:p>
          <a:p>
            <a:pPr algn="just"/>
            <a:r>
              <a:rPr lang="es-EC" dirty="0" smtClean="0"/>
              <a:t>Pretende </a:t>
            </a:r>
            <a:r>
              <a:rPr lang="es-EC" dirty="0" smtClean="0"/>
              <a:t>la consideración global de la persona y la acentuación en sus aspectos existenciales (la libertad, el conocimiento, la responsabilidad, la historicidad), criticando a una psicología que, hasta entonces, se había inscrito exclusivamente como una ciencia natural, intentando reducir al ser humano a variables cuantificables, o que, en el caso del psicoanálisis, se había centrado en los aspectos negativos y patológicos de las personas.</a:t>
            </a:r>
          </a:p>
          <a:p>
            <a:pPr algn="just"/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29920" y="1847089"/>
            <a:ext cx="10972800" cy="4525963"/>
          </a:xfrm>
        </p:spPr>
        <p:txBody>
          <a:bodyPr/>
          <a:lstStyle/>
          <a:p>
            <a:pPr algn="just"/>
            <a:r>
              <a:rPr lang="es-EC" dirty="0" smtClean="0"/>
              <a:t>Por esto, uno de los teóricos humanistas más importantes de la época, Abraham </a:t>
            </a:r>
            <a:r>
              <a:rPr lang="es-EC" dirty="0" err="1" smtClean="0"/>
              <a:t>Maslow</a:t>
            </a:r>
            <a:r>
              <a:rPr lang="es-EC" dirty="0" smtClean="0"/>
              <a:t>, denominó a este movimiento La Tercera Fuerza para mostrar lo que se proponía con esta corriente: integrar las formas (aparentemente opuestas) en que se expresaba el quehacer psicológico de la época (conductismo y psicoanálisis).</a:t>
            </a:r>
          </a:p>
          <a:p>
            <a:pPr algn="just"/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0854" y="1158240"/>
            <a:ext cx="10315785" cy="5699760"/>
          </a:xfrm>
        </p:spPr>
        <p:txBody>
          <a:bodyPr>
            <a:normAutofit/>
          </a:bodyPr>
          <a:lstStyle/>
          <a:p>
            <a:pPr lvl="0" algn="just"/>
            <a:r>
              <a:rPr lang="es-EC" dirty="0"/>
              <a:t>En sentido amplio: </a:t>
            </a:r>
            <a:r>
              <a:rPr lang="es-EC" i="1" dirty="0"/>
              <a:t>conjunto de autores que entienden al ser humano, el objeto y método de la psicología, la patología y su tratamiento claramente relacionados con la tradición </a:t>
            </a:r>
            <a:r>
              <a:rPr lang="es-EC" b="1" i="1" dirty="0"/>
              <a:t>filosófica humanista</a:t>
            </a:r>
            <a:r>
              <a:rPr lang="es-EC" dirty="0"/>
              <a:t>. Surge en la primera mitad del siglo XX: en algunos aspectos, la obra de William James y, en Europa, Ludwig </a:t>
            </a:r>
            <a:r>
              <a:rPr lang="es-EC" dirty="0" err="1"/>
              <a:t>Bingswanger</a:t>
            </a:r>
            <a:r>
              <a:rPr lang="es-EC" dirty="0"/>
              <a:t> y Medar </a:t>
            </a:r>
            <a:r>
              <a:rPr lang="es-EC" dirty="0" err="1"/>
              <a:t>Boss</a:t>
            </a:r>
            <a:r>
              <a:rPr lang="es-EC" dirty="0"/>
              <a:t>. </a:t>
            </a:r>
            <a:endParaRPr lang="es-EC" dirty="0" smtClean="0"/>
          </a:p>
          <a:p>
            <a:pPr lvl="0" algn="just"/>
            <a:endParaRPr lang="es-EC" dirty="0"/>
          </a:p>
          <a:p>
            <a:pPr lvl="0" algn="just"/>
            <a:r>
              <a:rPr lang="es-EC" dirty="0"/>
              <a:t>Como movimiento de psicología organizado: </a:t>
            </a:r>
            <a:r>
              <a:rPr lang="es-EC" i="1" dirty="0"/>
              <a:t>se gesta durante las décadas cincuenta y sesenta del siglo XX, sometido a influencias de tres tipos: filosóficas, sociales y culturales y propiamente psicológicas</a:t>
            </a:r>
            <a:r>
              <a:rPr lang="es-EC" dirty="0" smtClean="0"/>
              <a:t>.</a:t>
            </a:r>
            <a:endParaRPr lang="es-EC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833" y="18235"/>
            <a:ext cx="1116169" cy="11827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3591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 descr="022-carl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2320" y="609601"/>
            <a:ext cx="8268010" cy="5410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es-EC" dirty="0" smtClean="0"/>
              <a:t>El término humanismo se relaciona con las concepciones filosóficas que colocan al ser humano como centro de su interés. </a:t>
            </a:r>
          </a:p>
          <a:p>
            <a:pPr lvl="0" algn="just"/>
            <a:r>
              <a:rPr lang="es-EC" dirty="0" smtClean="0"/>
              <a:t>El humanismo filosófico resalta la dignidad del ser humano, aunque interpretada de distinto modo en las diferentes formas de humanismo (cristiano, socialista, existencialista, científico, etc.). </a:t>
            </a:r>
          </a:p>
          <a:p>
            <a:pPr lvl="0" algn="just"/>
            <a:r>
              <a:rPr lang="es-EC" dirty="0" smtClean="0"/>
              <a:t>El humanismo puede ser entendido como una determinada concepción del ser humano, y también como un método. </a:t>
            </a:r>
          </a:p>
          <a:p>
            <a:pPr lvl="0" algn="just"/>
            <a:r>
              <a:rPr lang="es-EC" dirty="0" smtClean="0"/>
              <a:t>Por ejemplo, el humanismo entendido como método está presente en la psicología de William James, quien rechazó todo absolutismo y toda negación de la variedad y espontaneidad de la experiencia y, en consecuencia, reivindicó flexibilidad al describir la riqueza de lo real, aún a costa de perder exactitud (</a:t>
            </a:r>
            <a:r>
              <a:rPr lang="es-EC" dirty="0" err="1" smtClean="0"/>
              <a:t>Rossi</a:t>
            </a:r>
            <a:r>
              <a:rPr lang="es-EC" dirty="0" smtClean="0"/>
              <a:t>, 2008). </a:t>
            </a:r>
          </a:p>
          <a:p>
            <a:pPr algn="just"/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es-EC" dirty="0"/>
              <a:t>Para el enfoque humanista los conocimientos relevantes sobre el ser humano se obtendrán centrándose en los fenómenos puramente humanos tales como el amor, la creatividad o la angustia. Para referirse al enfoque humanista en psicología se utilizan los títulos: psicología humanista, psicología existencialista, psicología humanístico-existencial. </a:t>
            </a:r>
          </a:p>
          <a:p>
            <a:pPr lvl="0" algn="just"/>
            <a:r>
              <a:rPr lang="es-EC" dirty="0"/>
              <a:t>El enfoque humanista se ocupa de desarrollar el potencial humano y no se contenta con su adecuado funcionamiento. </a:t>
            </a:r>
            <a:endParaRPr lang="es-EC" dirty="0" smtClean="0"/>
          </a:p>
          <a:p>
            <a:pPr lvl="0" algn="just"/>
            <a:r>
              <a:rPr lang="es-EC" dirty="0" smtClean="0"/>
              <a:t>En </a:t>
            </a:r>
            <a:r>
              <a:rPr lang="es-EC" dirty="0"/>
              <a:t>una palabra, la psicología humanista representa un compromiso para llegar a ser humanos, un acentuar la totalidad y unicidad del individuo, una preocupación por mejorar la condición humana, así como por entender al individuo (Carpintero, Mayor y </a:t>
            </a:r>
            <a:r>
              <a:rPr lang="es-EC" dirty="0" err="1"/>
              <a:t>Zalbidea</a:t>
            </a:r>
            <a:r>
              <a:rPr lang="es-EC" dirty="0"/>
              <a:t>, 1990).</a:t>
            </a:r>
          </a:p>
          <a:p>
            <a:pPr algn="just"/>
            <a:endParaRPr lang="es-EC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="" xmlns:p14="http://schemas.microsoft.com/office/powerpoint/2010/main" val="975299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6374" y="1357721"/>
            <a:ext cx="10722185" cy="4819559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es-EC" b="1" i="1" dirty="0" smtClean="0"/>
              <a:t>De </a:t>
            </a:r>
            <a:r>
              <a:rPr lang="es-EC" b="1" i="1" dirty="0"/>
              <a:t>la psicología</a:t>
            </a:r>
            <a:r>
              <a:rPr lang="es-EC" b="1" dirty="0"/>
              <a:t>: </a:t>
            </a:r>
            <a:r>
              <a:rPr lang="es-EC" dirty="0"/>
              <a:t>rechazo de las dos psicologías dominantes, conductismo y psicoanálisis, por ofrecer una visión del ser humano deshumanizada, reduccionista, mecanicista y determinista. La psicología humanista se presentará como "tercera fuerza". Este tipo de psicología presenta una gran variedad, por lo que es más apropiado hablar de un movimiento que de una escuela.</a:t>
            </a:r>
          </a:p>
          <a:p>
            <a:pPr lvl="0" algn="just"/>
            <a:endParaRPr lang="es-EC" b="1" i="1" dirty="0" smtClean="0"/>
          </a:p>
          <a:p>
            <a:pPr lvl="0" algn="just"/>
            <a:r>
              <a:rPr lang="es-EC" b="1" i="1" dirty="0" smtClean="0"/>
              <a:t>Factores </a:t>
            </a:r>
            <a:r>
              <a:rPr lang="es-EC" b="1" i="1" dirty="0"/>
              <a:t>sociales y culturales</a:t>
            </a:r>
            <a:r>
              <a:rPr lang="es-EC" b="1" dirty="0"/>
              <a:t>: </a:t>
            </a:r>
            <a:r>
              <a:rPr lang="es-EC" dirty="0"/>
              <a:t>desánimo y desasosiego tras la Segunda Guerra Mundial, la amenaza atómica, la guerra fría y la insatisfacción social. </a:t>
            </a:r>
            <a:endParaRPr lang="es-EC" dirty="0" smtClean="0"/>
          </a:p>
          <a:p>
            <a:pPr lvl="0" algn="just"/>
            <a:endParaRPr lang="es-EC" dirty="0"/>
          </a:p>
          <a:p>
            <a:pPr lvl="0" algn="just"/>
            <a:r>
              <a:rPr lang="es-EC" b="1" i="1" dirty="0" smtClean="0"/>
              <a:t>De </a:t>
            </a:r>
            <a:r>
              <a:rPr lang="es-EC" b="1" i="1" dirty="0"/>
              <a:t>la filosofía humanista</a:t>
            </a:r>
            <a:r>
              <a:rPr lang="es-EC" b="1" dirty="0"/>
              <a:t>: </a:t>
            </a:r>
            <a:r>
              <a:rPr lang="es-EC" dirty="0"/>
              <a:t>influirá directamente en el desarrollo en Europa de la </a:t>
            </a:r>
            <a:r>
              <a:rPr lang="es-EC" i="1" dirty="0"/>
              <a:t>psicología existencial</a:t>
            </a:r>
            <a:r>
              <a:rPr lang="es-EC" dirty="0"/>
              <a:t>, anterior a la eclosión norteamericana de la psicología humanista. </a:t>
            </a:r>
            <a:endParaRPr lang="es-EC" dirty="0" smtClean="0"/>
          </a:p>
          <a:p>
            <a:pPr marL="0" lvl="0" indent="0" algn="just">
              <a:buNone/>
            </a:pPr>
            <a:endParaRPr lang="es-EC" dirty="0"/>
          </a:p>
          <a:p>
            <a:pPr algn="just"/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/>
              <a:t>principales</a:t>
            </a:r>
            <a:r>
              <a:rPr lang="en-US" dirty="0"/>
              <a:t> </a:t>
            </a:r>
            <a:r>
              <a:rPr lang="en-US" dirty="0" err="1"/>
              <a:t>representantes</a:t>
            </a:r>
            <a:r>
              <a:rPr lang="en-US" dirty="0"/>
              <a:t>: William James, Gordon </a:t>
            </a:r>
            <a:r>
              <a:rPr lang="en-US" dirty="0" err="1"/>
              <a:t>Allport</a:t>
            </a:r>
            <a:r>
              <a:rPr lang="en-US" dirty="0"/>
              <a:t>, Abraham Maslow, Carl Rogers, Ludwig </a:t>
            </a:r>
            <a:r>
              <a:rPr lang="en-US" dirty="0" err="1"/>
              <a:t>Bingswanger</a:t>
            </a:r>
            <a:r>
              <a:rPr lang="en-US" dirty="0"/>
              <a:t>, </a:t>
            </a:r>
            <a:r>
              <a:rPr lang="en-US" dirty="0" err="1"/>
              <a:t>Medar</a:t>
            </a:r>
            <a:r>
              <a:rPr lang="en-US" dirty="0"/>
              <a:t> Boss, Rollo May, Victor </a:t>
            </a:r>
            <a:r>
              <a:rPr lang="en-US" dirty="0" err="1"/>
              <a:t>Frankl</a:t>
            </a:r>
            <a:r>
              <a:rPr lang="en-US" dirty="0"/>
              <a:t>, Eric Fromm, Ronald Laing. </a:t>
            </a:r>
            <a:r>
              <a:rPr lang="es-EC" dirty="0"/>
              <a:t>(Carpintero, Mayor y </a:t>
            </a:r>
            <a:r>
              <a:rPr lang="es-EC" dirty="0" err="1"/>
              <a:t>Zalbidea</a:t>
            </a:r>
            <a:r>
              <a:rPr lang="es-EC" dirty="0"/>
              <a:t>, 1990).</a:t>
            </a:r>
          </a:p>
          <a:p>
            <a:pPr algn="just"/>
            <a:endParaRPr lang="es-EC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466297"/>
            <a:ext cx="9462345" cy="897228"/>
          </a:xfrm>
        </p:spPr>
        <p:txBody>
          <a:bodyPr>
            <a:normAutofit fontScale="90000"/>
          </a:bodyPr>
          <a:lstStyle/>
          <a:p>
            <a:r>
              <a:rPr lang="es-EC" b="1" i="1" dirty="0"/>
              <a:t>Influencias sobre la Psicología Humanista</a:t>
            </a:r>
            <a:r>
              <a:rPr lang="es-EC" b="1" dirty="0"/>
              <a:t>:</a:t>
            </a:r>
            <a:r>
              <a:rPr lang="es-EC" dirty="0"/>
              <a:t/>
            </a:r>
            <a:br>
              <a:rPr lang="es-EC" dirty="0"/>
            </a:br>
            <a:endParaRPr lang="es-EC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833" y="18235"/>
            <a:ext cx="1116169" cy="11827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2630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481072"/>
            <a:ext cx="10762825" cy="5280337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s-EC" b="1" dirty="0" smtClean="0"/>
              <a:t>BIBLIOGRAFÍA:</a:t>
            </a:r>
          </a:p>
          <a:p>
            <a:pPr marL="0" lvl="0" indent="0">
              <a:buNone/>
            </a:pPr>
            <a:endParaRPr lang="es-EC" b="1" dirty="0" smtClean="0"/>
          </a:p>
          <a:p>
            <a:pPr lvl="0"/>
            <a:r>
              <a:rPr lang="es-EC" b="1" dirty="0" smtClean="0"/>
              <a:t>Rodríguez </a:t>
            </a:r>
            <a:r>
              <a:rPr lang="es-EC" b="1" dirty="0"/>
              <a:t>L. (2008).</a:t>
            </a:r>
            <a:r>
              <a:rPr lang="es-EC" dirty="0"/>
              <a:t> </a:t>
            </a:r>
            <a:r>
              <a:rPr lang="es-EC" dirty="0" err="1"/>
              <a:t>Rodriguez</a:t>
            </a:r>
            <a:r>
              <a:rPr lang="es-EC" dirty="0"/>
              <a:t> Laura, De </a:t>
            </a:r>
            <a:r>
              <a:rPr lang="es-EC" dirty="0" err="1"/>
              <a:t>Humanipedia</a:t>
            </a:r>
            <a:r>
              <a:rPr lang="es-EC" dirty="0"/>
              <a:t>. México</a:t>
            </a:r>
          </a:p>
          <a:p>
            <a:pPr lvl="0"/>
            <a:r>
              <a:rPr lang="es-EC" b="1" dirty="0"/>
              <a:t>Rodríguez L. (2008).</a:t>
            </a:r>
            <a:r>
              <a:rPr lang="es-EC" dirty="0"/>
              <a:t> </a:t>
            </a:r>
            <a:r>
              <a:rPr lang="es-EC" dirty="0" err="1"/>
              <a:t>Rodriguez</a:t>
            </a:r>
            <a:r>
              <a:rPr lang="es-EC" dirty="0"/>
              <a:t>, Laura. De </a:t>
            </a:r>
            <a:r>
              <a:rPr lang="es-EC" dirty="0" err="1"/>
              <a:t>Humanipedia</a:t>
            </a:r>
            <a:r>
              <a:rPr lang="es-EC" dirty="0"/>
              <a:t>. México.</a:t>
            </a:r>
          </a:p>
          <a:p>
            <a:pPr lvl="0"/>
            <a:r>
              <a:rPr lang="es-EC" b="1" dirty="0" err="1"/>
              <a:t>Gogineni</a:t>
            </a:r>
            <a:r>
              <a:rPr lang="es-EC" b="1" dirty="0"/>
              <a:t>, B. (2007).</a:t>
            </a:r>
            <a:r>
              <a:rPr lang="es-EC" dirty="0"/>
              <a:t> El Humanismo del Siglo </a:t>
            </a:r>
            <a:r>
              <a:rPr lang="es-EC" dirty="0" err="1"/>
              <a:t>XXI.Unión</a:t>
            </a:r>
            <a:r>
              <a:rPr lang="es-EC" dirty="0"/>
              <a:t> Internacional </a:t>
            </a:r>
            <a:r>
              <a:rPr lang="es-EC" dirty="0" err="1"/>
              <a:t>Etico</a:t>
            </a:r>
            <a:r>
              <a:rPr lang="es-EC" dirty="0"/>
              <a:t>-Humanista.</a:t>
            </a:r>
          </a:p>
          <a:p>
            <a:pPr lvl="0"/>
            <a:r>
              <a:rPr lang="es-EC" b="1" dirty="0"/>
              <a:t>Silo, F. (2008).</a:t>
            </a:r>
            <a:r>
              <a:rPr lang="es-EC" dirty="0"/>
              <a:t> Documento Humanista. Centro de Estudios Humanistas. México</a:t>
            </a:r>
          </a:p>
          <a:p>
            <a:pPr lvl="0"/>
            <a:r>
              <a:rPr lang="es-EC" b="1" dirty="0"/>
              <a:t>Fernández, C. /2008).</a:t>
            </a:r>
            <a:r>
              <a:rPr lang="es-EC" dirty="0"/>
              <a:t> Rogers, Enfoque Centrado en la Persona. Formación Gestalt.</a:t>
            </a:r>
          </a:p>
          <a:p>
            <a:pPr lvl="0"/>
            <a:r>
              <a:rPr lang="es-EC" b="1" dirty="0" err="1"/>
              <a:t>Martorell</a:t>
            </a:r>
            <a:r>
              <a:rPr lang="es-EC" b="1" dirty="0"/>
              <a:t>, J. Prieto, J. (2006).</a:t>
            </a:r>
            <a:r>
              <a:rPr lang="es-EC" dirty="0"/>
              <a:t> Fundamentos de la Psicología. Introducción a la Psicología. Editorial Centro de Estudios Ramón Areces. Colección de Psicología.</a:t>
            </a:r>
          </a:p>
          <a:p>
            <a:pPr lvl="0"/>
            <a:r>
              <a:rPr lang="es-EC" b="1" dirty="0"/>
              <a:t>López, M. (2009).</a:t>
            </a:r>
            <a:r>
              <a:rPr lang="es-EC" dirty="0"/>
              <a:t> La Psicoterapia Humanista. </a:t>
            </a:r>
            <a:r>
              <a:rPr lang="es-EC" dirty="0" err="1"/>
              <a:t>Interpsiquis</a:t>
            </a:r>
            <a:r>
              <a:rPr lang="es-EC" dirty="0"/>
              <a:t>. Universidad La Salle Morelia. México.</a:t>
            </a:r>
          </a:p>
          <a:p>
            <a:pPr lvl="0"/>
            <a:r>
              <a:rPr lang="es-EC" b="1" dirty="0"/>
              <a:t>Hernández, G. (1996).</a:t>
            </a:r>
            <a:r>
              <a:rPr lang="es-EC" dirty="0"/>
              <a:t> Algunas aclaraciones sobre confusiones que se dan respecto al nuevo humanismo. Revista Electrónica del Movimiento Humanista.</a:t>
            </a:r>
          </a:p>
          <a:p>
            <a:pPr lvl="0"/>
            <a:r>
              <a:rPr lang="es-EC" b="1" dirty="0" err="1"/>
              <a:t>Geller</a:t>
            </a:r>
            <a:r>
              <a:rPr lang="es-EC" b="1" dirty="0"/>
              <a:t>, H. R. (2002, noviembre).</a:t>
            </a:r>
            <a:r>
              <a:rPr lang="es-EC" dirty="0"/>
              <a:t> Teoría humanista y sus Precursores. (51 párrafos). Psicología científica. Vol. 21:(7),93-102. Disponible en: www.Psicologiacientifica.com.</a:t>
            </a:r>
          </a:p>
          <a:p>
            <a:pPr lvl="0"/>
            <a:r>
              <a:rPr lang="es-EC" b="1" dirty="0"/>
              <a:t>Rivera, G. A. (2009, octubre).</a:t>
            </a:r>
            <a:r>
              <a:rPr lang="es-EC" dirty="0"/>
              <a:t> </a:t>
            </a:r>
            <a:r>
              <a:rPr lang="es-EC" dirty="0" err="1"/>
              <a:t>NeoHumanismo</a:t>
            </a:r>
            <a:r>
              <a:rPr lang="es-EC" dirty="0"/>
              <a:t>: una nueva visión. (79 párrafos). Revista Iztacala. Vol. 12:(10), 34-53. Disponible en: www.iztacala.unam.mx</a:t>
            </a:r>
          </a:p>
          <a:p>
            <a:pPr lvl="0"/>
            <a:r>
              <a:rPr lang="es-EC" b="1" dirty="0"/>
              <a:t>Gallego, M. O. (2007, abril).</a:t>
            </a:r>
            <a:r>
              <a:rPr lang="es-EC" dirty="0"/>
              <a:t> La edad Moderna y el Humanismo. (45 párrafos). Atención primaria. Vol. 39:(7), 23-31. Disponible en: www.psiquiatria.com</a:t>
            </a:r>
          </a:p>
          <a:p>
            <a:endParaRPr lang="es-EC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 smtClean="0">
                <a:solidFill>
                  <a:schemeClr val="tx1"/>
                </a:solidFill>
              </a:rPr>
              <a:t>GRACIAS</a:t>
            </a:r>
            <a:endParaRPr lang="es-EC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833" y="18235"/>
            <a:ext cx="1116169" cy="11827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223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313647"/>
            <a:ext cx="10356425" cy="5107473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es-EC" dirty="0" smtClean="0"/>
              <a:t>Conocer </a:t>
            </a:r>
            <a:r>
              <a:rPr lang="es-EC" dirty="0"/>
              <a:t>las </a:t>
            </a:r>
            <a:r>
              <a:rPr lang="es-EC" b="1" dirty="0"/>
              <a:t>influencias históricas culturales </a:t>
            </a:r>
            <a:r>
              <a:rPr lang="es-EC" dirty="0"/>
              <a:t>que determinaron la aparición de la Psicología Humanista.</a:t>
            </a:r>
          </a:p>
          <a:p>
            <a:pPr lvl="0" algn="just"/>
            <a:r>
              <a:rPr lang="es-EC" dirty="0"/>
              <a:t>Reconocer en qué sentido la psicología humanista aparece frente a las </a:t>
            </a:r>
            <a:r>
              <a:rPr lang="es-EC" b="1" dirty="0"/>
              <a:t>"dos fuerzas" </a:t>
            </a:r>
            <a:r>
              <a:rPr lang="es-EC" dirty="0"/>
              <a:t>dominantes en la psicología de la época: el conductismo y el psicoanálisis.</a:t>
            </a:r>
          </a:p>
          <a:p>
            <a:pPr lvl="0" algn="just"/>
            <a:r>
              <a:rPr lang="es-EC" dirty="0"/>
              <a:t>Comprender qué es el humanismo y reconocer las principales </a:t>
            </a:r>
            <a:r>
              <a:rPr lang="es-EC" b="1" dirty="0"/>
              <a:t>influencias de la filosofía </a:t>
            </a:r>
            <a:r>
              <a:rPr lang="es-EC" dirty="0"/>
              <a:t>en la psicología humanista.</a:t>
            </a:r>
          </a:p>
          <a:p>
            <a:pPr lvl="0" algn="just"/>
            <a:r>
              <a:rPr lang="es-EC" dirty="0"/>
              <a:t>Recordar las </a:t>
            </a:r>
            <a:r>
              <a:rPr lang="es-EC" b="1" dirty="0"/>
              <a:t>tesis principales </a:t>
            </a:r>
            <a:r>
              <a:rPr lang="es-EC" dirty="0"/>
              <a:t>del movimiento humanista. </a:t>
            </a:r>
          </a:p>
          <a:p>
            <a:pPr lvl="0" algn="just"/>
            <a:r>
              <a:rPr lang="es-EC" dirty="0"/>
              <a:t>Diferenciar  entre las orientaciones </a:t>
            </a:r>
            <a:r>
              <a:rPr lang="es-EC" b="1" dirty="0" err="1" smtClean="0"/>
              <a:t>idiográficas</a:t>
            </a:r>
            <a:r>
              <a:rPr lang="es-EC" b="1" dirty="0" smtClean="0"/>
              <a:t> </a:t>
            </a:r>
            <a:r>
              <a:rPr lang="es-EC" b="1" dirty="0"/>
              <a:t>y las nomotéticas</a:t>
            </a:r>
            <a:r>
              <a:rPr lang="es-EC" dirty="0"/>
              <a:t>.</a:t>
            </a:r>
          </a:p>
          <a:p>
            <a:pPr lvl="0" algn="just"/>
            <a:r>
              <a:rPr lang="es-EC" dirty="0"/>
              <a:t>Comprender las más importantes aportaciones de </a:t>
            </a:r>
            <a:r>
              <a:rPr lang="es-EC" dirty="0" err="1"/>
              <a:t>Maslow</a:t>
            </a:r>
            <a:r>
              <a:rPr lang="es-EC" dirty="0"/>
              <a:t> a la psicología</a:t>
            </a:r>
            <a:r>
              <a:rPr lang="es-EC" dirty="0" smtClean="0"/>
              <a:t>,</a:t>
            </a:r>
            <a:r>
              <a:rPr lang="es-EC" b="1" dirty="0" smtClean="0"/>
              <a:t> jerarquía de necesidades</a:t>
            </a:r>
            <a:r>
              <a:rPr lang="es-EC" dirty="0" smtClean="0"/>
              <a:t> </a:t>
            </a:r>
            <a:r>
              <a:rPr lang="es-EC" dirty="0"/>
              <a:t>principalmente su descripción de </a:t>
            </a:r>
            <a:r>
              <a:rPr lang="es-EC" dirty="0" smtClean="0"/>
              <a:t>la.</a:t>
            </a:r>
            <a:endParaRPr lang="es-EC" dirty="0"/>
          </a:p>
          <a:p>
            <a:pPr lvl="0" algn="just"/>
            <a:r>
              <a:rPr lang="es-EC" dirty="0"/>
              <a:t>Entender los elementos y afirmaciones más importantes de la </a:t>
            </a:r>
            <a:r>
              <a:rPr lang="es-EC" b="1" dirty="0"/>
              <a:t>terapia centrada en el cliente </a:t>
            </a:r>
            <a:r>
              <a:rPr lang="es-EC" dirty="0"/>
              <a:t>de Carl Rogers.</a:t>
            </a:r>
          </a:p>
          <a:p>
            <a:pPr lvl="0" algn="just"/>
            <a:r>
              <a:rPr lang="es-EC" dirty="0"/>
              <a:t>Analizar las </a:t>
            </a:r>
            <a:r>
              <a:rPr lang="es-EC" b="1" dirty="0"/>
              <a:t>crítica</a:t>
            </a:r>
            <a:r>
              <a:rPr lang="es-EC" dirty="0"/>
              <a:t>s que se han hecho a la psicología humanista e identificar sus </a:t>
            </a:r>
            <a:r>
              <a:rPr lang="es-EC" b="1" dirty="0"/>
              <a:t>méritos</a:t>
            </a:r>
            <a:r>
              <a:rPr lang="es-EC" dirty="0"/>
              <a:t>.</a:t>
            </a:r>
          </a:p>
          <a:p>
            <a:pPr algn="just"/>
            <a:endParaRPr lang="es-EC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5" y="609602"/>
            <a:ext cx="8596668" cy="704045"/>
          </a:xfrm>
        </p:spPr>
        <p:txBody>
          <a:bodyPr>
            <a:normAutofit fontScale="90000"/>
          </a:bodyPr>
          <a:lstStyle/>
          <a:p>
            <a:r>
              <a:rPr lang="es-EC" b="1" dirty="0">
                <a:solidFill>
                  <a:schemeClr val="tx1"/>
                </a:solidFill>
              </a:rPr>
              <a:t>OBJETIVOS</a:t>
            </a:r>
            <a:r>
              <a:rPr lang="es-EC" b="1" dirty="0" smtClean="0">
                <a:solidFill>
                  <a:schemeClr val="tx1"/>
                </a:solidFill>
              </a:rPr>
              <a:t>:</a:t>
            </a:r>
            <a:endParaRPr lang="es-EC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833" y="18235"/>
            <a:ext cx="1116169" cy="11827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4732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5" y="1609859"/>
            <a:ext cx="8596668" cy="44315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C" dirty="0"/>
              <a:t>•	La aparición de la "tercera fuerza"</a:t>
            </a:r>
          </a:p>
          <a:p>
            <a:pPr marL="0" indent="0">
              <a:buNone/>
            </a:pPr>
            <a:r>
              <a:rPr lang="es-EC" dirty="0"/>
              <a:t>•	Humanismo, existencialismo y fenomenología</a:t>
            </a:r>
          </a:p>
          <a:p>
            <a:pPr marL="0" indent="0">
              <a:buNone/>
            </a:pPr>
            <a:r>
              <a:rPr lang="es-EC" dirty="0"/>
              <a:t>•	Los postulados básicos de la psicología humanista</a:t>
            </a:r>
          </a:p>
          <a:p>
            <a:pPr marL="0" indent="0">
              <a:buNone/>
            </a:pPr>
            <a:r>
              <a:rPr lang="es-EC" dirty="0"/>
              <a:t>•	Propuestas de la psicología humanístico-existencial</a:t>
            </a:r>
          </a:p>
          <a:p>
            <a:pPr marL="0" indent="0">
              <a:buNone/>
            </a:pPr>
            <a:r>
              <a:rPr lang="es-EC" dirty="0"/>
              <a:t>- Ludwig </a:t>
            </a:r>
            <a:r>
              <a:rPr lang="es-EC" dirty="0" err="1"/>
              <a:t>Bingswanger</a:t>
            </a:r>
            <a:endParaRPr lang="es-EC" dirty="0"/>
          </a:p>
          <a:p>
            <a:pPr marL="0" indent="0">
              <a:buNone/>
            </a:pPr>
            <a:r>
              <a:rPr lang="es-EC" dirty="0"/>
              <a:t>- Rollo </a:t>
            </a:r>
            <a:r>
              <a:rPr lang="es-EC" dirty="0" err="1"/>
              <a:t>May</a:t>
            </a:r>
            <a:endParaRPr lang="es-EC" dirty="0"/>
          </a:p>
          <a:p>
            <a:pPr marL="0" indent="0">
              <a:buNone/>
            </a:pPr>
            <a:r>
              <a:rPr lang="es-EC" dirty="0"/>
              <a:t>- Abraham </a:t>
            </a:r>
            <a:r>
              <a:rPr lang="es-EC" dirty="0" err="1"/>
              <a:t>Maslow</a:t>
            </a:r>
            <a:endParaRPr lang="es-EC" dirty="0"/>
          </a:p>
          <a:p>
            <a:pPr marL="0" indent="0">
              <a:buNone/>
            </a:pPr>
            <a:r>
              <a:rPr lang="es-EC" dirty="0"/>
              <a:t>- Carl Rogers</a:t>
            </a:r>
          </a:p>
          <a:p>
            <a:pPr marL="0" indent="0">
              <a:buNone/>
            </a:pPr>
            <a:r>
              <a:rPr lang="es-EC" dirty="0"/>
              <a:t>•	Valoración de la psicología humanista</a:t>
            </a:r>
          </a:p>
          <a:p>
            <a:endParaRPr lang="es-EC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691166"/>
          </a:xfrm>
        </p:spPr>
        <p:txBody>
          <a:bodyPr>
            <a:normAutofit fontScale="90000"/>
          </a:bodyPr>
          <a:lstStyle/>
          <a:p>
            <a:r>
              <a:rPr lang="es-EC" b="1" dirty="0">
                <a:solidFill>
                  <a:schemeClr val="tx1"/>
                </a:solidFill>
              </a:rPr>
              <a:t>CONTENIDOS</a:t>
            </a:r>
            <a:r>
              <a:rPr lang="es-EC" b="1" dirty="0" smtClean="0">
                <a:solidFill>
                  <a:schemeClr val="tx1"/>
                </a:solidFill>
              </a:rPr>
              <a:t>:</a:t>
            </a:r>
            <a:endParaRPr lang="es-EC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833" y="31114"/>
            <a:ext cx="1116169" cy="11827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7595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roger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84960" y="505550"/>
            <a:ext cx="9428480" cy="58609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200967"/>
            <a:ext cx="11047306" cy="565703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EC" b="1" dirty="0"/>
              <a:t>CONTEXTO HISTÓRICO Y CULTURAL </a:t>
            </a:r>
            <a:endParaRPr lang="es-EC" b="1" dirty="0" smtClean="0"/>
          </a:p>
          <a:p>
            <a:pPr marL="0" indent="0" algn="just">
              <a:buNone/>
            </a:pPr>
            <a:endParaRPr lang="es-EC" dirty="0"/>
          </a:p>
          <a:p>
            <a:pPr algn="just"/>
            <a:r>
              <a:rPr lang="es-EC" dirty="0" smtClean="0"/>
              <a:t>Antecedentes </a:t>
            </a:r>
            <a:r>
              <a:rPr lang="es-EC" b="1" dirty="0"/>
              <a:t>históricos y culturales se entremezclan</a:t>
            </a:r>
            <a:r>
              <a:rPr lang="es-EC" dirty="0"/>
              <a:t>. </a:t>
            </a:r>
            <a:endParaRPr lang="es-EC" dirty="0" smtClean="0"/>
          </a:p>
          <a:p>
            <a:pPr algn="just"/>
            <a:r>
              <a:rPr lang="es-EC" b="1" dirty="0" smtClean="0"/>
              <a:t>Movimiento </a:t>
            </a:r>
            <a:r>
              <a:rPr lang="es-EC" b="1" dirty="0"/>
              <a:t>social </a:t>
            </a:r>
            <a:r>
              <a:rPr lang="es-EC" dirty="0"/>
              <a:t>que se inspiró hacia 1890 por William </a:t>
            </a:r>
            <a:r>
              <a:rPr lang="es-EC" dirty="0" smtClean="0"/>
              <a:t>James. </a:t>
            </a:r>
          </a:p>
          <a:p>
            <a:pPr algn="just"/>
            <a:r>
              <a:rPr lang="es-EC" dirty="0" smtClean="0"/>
              <a:t>Método </a:t>
            </a:r>
            <a:r>
              <a:rPr lang="es-EC" dirty="0"/>
              <a:t>de introspección, al análisis de estados mentales y al libre </a:t>
            </a:r>
            <a:r>
              <a:rPr lang="es-EC" dirty="0" smtClean="0"/>
              <a:t>albedrío.</a:t>
            </a:r>
          </a:p>
          <a:p>
            <a:pPr algn="just"/>
            <a:r>
              <a:rPr lang="es-EC" dirty="0" smtClean="0"/>
              <a:t>Psicología </a:t>
            </a:r>
            <a:r>
              <a:rPr lang="es-EC" dirty="0"/>
              <a:t>humanista nace en EE.UU. desarrollándose paralela a la Revolución de las Flores, suceso que surgió en reacción a la Segunda Guerra Mundial. </a:t>
            </a:r>
            <a:endParaRPr lang="es-EC" dirty="0" smtClean="0"/>
          </a:p>
          <a:p>
            <a:pPr algn="just"/>
            <a:r>
              <a:rPr lang="es-EC" dirty="0"/>
              <a:t>L</a:t>
            </a:r>
            <a:r>
              <a:rPr lang="es-EC" dirty="0" smtClean="0"/>
              <a:t>a </a:t>
            </a:r>
            <a:r>
              <a:rPr lang="es-EC" dirty="0"/>
              <a:t>sociedad se postró en una atmósfera de desilusión y protesta que se magnificó en distintos creencias y corrientes filosóficas, tales como el </a:t>
            </a:r>
            <a:r>
              <a:rPr lang="es-EC" dirty="0" smtClean="0"/>
              <a:t>Existencialismo. </a:t>
            </a:r>
          </a:p>
          <a:p>
            <a:pPr algn="just"/>
            <a:r>
              <a:rPr lang="es-EC" b="1" dirty="0"/>
              <a:t>N</a:t>
            </a:r>
            <a:r>
              <a:rPr lang="es-EC" b="1" dirty="0" smtClean="0"/>
              <a:t>ecesidades </a:t>
            </a:r>
            <a:r>
              <a:rPr lang="es-EC" b="1" dirty="0"/>
              <a:t>de psicoterapias </a:t>
            </a:r>
            <a:r>
              <a:rPr lang="es-EC" dirty="0"/>
              <a:t>de la sociedad, debido a su imposibilidad de libre expresión, al vacío interno que sentían en sí mismos y a la enajenación con lo que los rodeaba (debido a la Segunda Guerra Mundial</a:t>
            </a:r>
            <a:r>
              <a:rPr lang="es-EC" dirty="0" smtClean="0"/>
              <a:t>).</a:t>
            </a:r>
          </a:p>
          <a:p>
            <a:pPr algn="just"/>
            <a:r>
              <a:rPr lang="es-EC" dirty="0" smtClean="0"/>
              <a:t>Es </a:t>
            </a:r>
            <a:r>
              <a:rPr lang="es-EC" dirty="0"/>
              <a:t>decir, sus </a:t>
            </a:r>
            <a:r>
              <a:rPr lang="es-EC" b="1" dirty="0"/>
              <a:t>vidas carecían de valor y sentido</a:t>
            </a:r>
            <a:r>
              <a:rPr lang="es-EC" dirty="0"/>
              <a:t>. A causa de estos fenómenos sociales, culturalmente se identificaron los siguientes temas o características que son resonantes en esta perspectiva. </a:t>
            </a:r>
            <a:endParaRPr lang="es-EC" dirty="0" smtClean="0"/>
          </a:p>
          <a:p>
            <a:pPr algn="just"/>
            <a:endParaRPr lang="es-EC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5" y="141669"/>
            <a:ext cx="8596668" cy="935865"/>
          </a:xfrm>
        </p:spPr>
        <p:txBody>
          <a:bodyPr>
            <a:noAutofit/>
          </a:bodyPr>
          <a:lstStyle/>
          <a:p>
            <a:pPr algn="ctr"/>
            <a:r>
              <a:rPr lang="es-EC" sz="2800" b="1" dirty="0" smtClean="0">
                <a:solidFill>
                  <a:schemeClr val="tx1"/>
                </a:solidFill>
              </a:rPr>
              <a:t>TEMA </a:t>
            </a:r>
            <a:r>
              <a:rPr lang="es-EC" sz="2800" b="1" dirty="0">
                <a:solidFill>
                  <a:schemeClr val="tx1"/>
                </a:solidFill>
              </a:rPr>
              <a:t>1: LA PSICOLOGÍA HUMANISTA COMO LA “TERCERA FUERZA”</a:t>
            </a:r>
            <a:endParaRPr lang="es-EC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833" y="18235"/>
            <a:ext cx="1116169" cy="11827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1191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1507" y="888727"/>
            <a:ext cx="10754813" cy="510567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C" dirty="0"/>
              <a:t>Como ha señalado Caparrós (1979), </a:t>
            </a:r>
            <a:r>
              <a:rPr lang="es-EC" dirty="0" smtClean="0"/>
              <a:t>se </a:t>
            </a:r>
            <a:r>
              <a:rPr lang="es-EC" dirty="0"/>
              <a:t>han </a:t>
            </a:r>
            <a:r>
              <a:rPr lang="es-EC" b="1" dirty="0"/>
              <a:t>resistido</a:t>
            </a:r>
            <a:r>
              <a:rPr lang="es-EC" dirty="0"/>
              <a:t>, en cada ocasión de formas diversas, a la </a:t>
            </a:r>
            <a:r>
              <a:rPr lang="es-EC" b="1" dirty="0"/>
              <a:t>reducción</a:t>
            </a:r>
            <a:r>
              <a:rPr lang="es-EC" dirty="0"/>
              <a:t> de ésta a una simple ciencia natural</a:t>
            </a:r>
            <a:r>
              <a:rPr lang="es-EC" dirty="0" smtClean="0"/>
              <a:t>.</a:t>
            </a:r>
          </a:p>
          <a:p>
            <a:pPr algn="just"/>
            <a:r>
              <a:rPr lang="es-EC" dirty="0" smtClean="0"/>
              <a:t>Franz </a:t>
            </a:r>
            <a:r>
              <a:rPr lang="es-EC" dirty="0" err="1"/>
              <a:t>Brentano</a:t>
            </a:r>
            <a:r>
              <a:rPr lang="es-EC" dirty="0"/>
              <a:t> había criticado la aproximación mecanicista y reduccionista de la psicología en cuanto ciencia natural, y proponía el estudio psicológico de la </a:t>
            </a:r>
            <a:r>
              <a:rPr lang="es-EC" b="1" dirty="0"/>
              <a:t>conciencia como acto intencional </a:t>
            </a:r>
            <a:r>
              <a:rPr lang="es-EC" dirty="0"/>
              <a:t>y no como un contenido molecular y pasivo. </a:t>
            </a:r>
            <a:endParaRPr lang="es-EC" dirty="0" smtClean="0"/>
          </a:p>
          <a:p>
            <a:pPr algn="just"/>
            <a:r>
              <a:rPr lang="es-EC" dirty="0" err="1" smtClean="0"/>
              <a:t>Oswald</a:t>
            </a:r>
            <a:r>
              <a:rPr lang="es-EC" dirty="0" smtClean="0"/>
              <a:t> </a:t>
            </a:r>
            <a:r>
              <a:rPr lang="es-EC" dirty="0" err="1"/>
              <a:t>Kúlpe</a:t>
            </a:r>
            <a:r>
              <a:rPr lang="es-EC" dirty="0"/>
              <a:t> sugería que </a:t>
            </a:r>
            <a:r>
              <a:rPr lang="es-EC" b="1" dirty="0"/>
              <a:t>no toda experiencia consciente </a:t>
            </a:r>
            <a:r>
              <a:rPr lang="es-EC" dirty="0"/>
              <a:t>podía ser </a:t>
            </a:r>
            <a:r>
              <a:rPr lang="es-EC" b="1" dirty="0"/>
              <a:t>reducida a formas elementales </a:t>
            </a:r>
            <a:r>
              <a:rPr lang="es-EC" dirty="0"/>
              <a:t>o explicada en términos de </a:t>
            </a:r>
            <a:r>
              <a:rPr lang="es-EC" dirty="0" smtClean="0"/>
              <a:t>contenido</a:t>
            </a:r>
            <a:r>
              <a:rPr lang="es-EC" dirty="0"/>
              <a:t>.</a:t>
            </a:r>
            <a:r>
              <a:rPr lang="es-EC" dirty="0" smtClean="0"/>
              <a:t> </a:t>
            </a:r>
          </a:p>
          <a:p>
            <a:pPr algn="just"/>
            <a:r>
              <a:rPr lang="es-EC" dirty="0" smtClean="0"/>
              <a:t>Wilhelm </a:t>
            </a:r>
            <a:r>
              <a:rPr lang="es-EC" dirty="0" err="1"/>
              <a:t>Dilthey</a:t>
            </a:r>
            <a:r>
              <a:rPr lang="es-EC" dirty="0"/>
              <a:t> o William James argumentaron contra el mecanismo en la psicología, proponiendo </a:t>
            </a:r>
            <a:r>
              <a:rPr lang="es-EC" b="1" dirty="0"/>
              <a:t>centrarse en la conciencia </a:t>
            </a:r>
            <a:r>
              <a:rPr lang="es-EC" dirty="0"/>
              <a:t>y el individuo total. </a:t>
            </a:r>
            <a:endParaRPr lang="es-EC" dirty="0" smtClean="0"/>
          </a:p>
          <a:p>
            <a:pPr algn="just"/>
            <a:r>
              <a:rPr lang="es-EC" dirty="0" smtClean="0"/>
              <a:t>Más </a:t>
            </a:r>
            <a:r>
              <a:rPr lang="es-EC" dirty="0"/>
              <a:t>recientemente la psicología de la Gestalt planteó que había que </a:t>
            </a:r>
            <a:r>
              <a:rPr lang="es-EC" b="1" dirty="0"/>
              <a:t>adoptar un enfoque molar de la conciencia </a:t>
            </a:r>
            <a:r>
              <a:rPr lang="es-EC" dirty="0"/>
              <a:t>e insistió, frente al conductismo, en el estudio de la experiencia consciente como área psicológica legítima y útil.</a:t>
            </a:r>
          </a:p>
          <a:p>
            <a:pPr algn="just"/>
            <a:endParaRPr lang="es-EC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833" y="31114"/>
            <a:ext cx="1116169" cy="11827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7186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962197"/>
            <a:ext cx="10112585" cy="491028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C" dirty="0"/>
              <a:t>Hay también varios antecedentes de la Psicología Humanista en las filas </a:t>
            </a:r>
            <a:r>
              <a:rPr lang="es-EC" b="1" dirty="0"/>
              <a:t>psicoanalíticas</a:t>
            </a:r>
            <a:r>
              <a:rPr lang="es-EC" dirty="0"/>
              <a:t>, a través de la obra de Adler, </a:t>
            </a:r>
            <a:r>
              <a:rPr lang="es-EC" dirty="0" err="1"/>
              <a:t>Horney</a:t>
            </a:r>
            <a:r>
              <a:rPr lang="es-EC" dirty="0"/>
              <a:t>  y Erikson. </a:t>
            </a:r>
            <a:endParaRPr lang="es-EC" dirty="0" smtClean="0"/>
          </a:p>
          <a:p>
            <a:pPr algn="just"/>
            <a:endParaRPr lang="es-EC" dirty="0" smtClean="0"/>
          </a:p>
          <a:p>
            <a:pPr algn="just"/>
            <a:r>
              <a:rPr lang="es-EC" dirty="0" smtClean="0"/>
              <a:t>Otto </a:t>
            </a:r>
            <a:r>
              <a:rPr lang="es-EC" dirty="0"/>
              <a:t>Rank —cuya influencia sobre la psicología humanista se olvida a menudo— principalmente por su enfoque no directivo de la psicoterapia y su reconocimiento del potencial creador  de toda persona. (Carpintero, Mayor y </a:t>
            </a:r>
            <a:r>
              <a:rPr lang="es-EC" dirty="0" err="1"/>
              <a:t>Zalbidea</a:t>
            </a:r>
            <a:r>
              <a:rPr lang="es-EC" dirty="0"/>
              <a:t>, 1990</a:t>
            </a:r>
            <a:r>
              <a:rPr lang="es-EC" dirty="0" smtClean="0"/>
              <a:t>).</a:t>
            </a:r>
          </a:p>
          <a:p>
            <a:pPr algn="just"/>
            <a:endParaRPr lang="es-EC" dirty="0" smtClean="0"/>
          </a:p>
          <a:p>
            <a:pPr algn="just"/>
            <a:r>
              <a:rPr lang="es-EC" dirty="0" smtClean="0"/>
              <a:t>La </a:t>
            </a:r>
            <a:r>
              <a:rPr lang="es-EC" dirty="0"/>
              <a:t>Psicología Humanista se origina en la década de 1950 y 1960 en Estados Unidos sometido a </a:t>
            </a:r>
            <a:r>
              <a:rPr lang="es-EC" b="1" dirty="0"/>
              <a:t>influencias</a:t>
            </a:r>
            <a:r>
              <a:rPr lang="es-EC" dirty="0"/>
              <a:t> de tres tipos: </a:t>
            </a:r>
            <a:r>
              <a:rPr lang="es-EC" b="1" dirty="0"/>
              <a:t>filosóficas, </a:t>
            </a:r>
            <a:r>
              <a:rPr lang="es-EC" dirty="0"/>
              <a:t>sociales - culturales y propiamente psicológicas. (González,  2006).</a:t>
            </a:r>
          </a:p>
          <a:p>
            <a:pPr algn="just"/>
            <a:endParaRPr lang="es-EC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833" y="18235"/>
            <a:ext cx="1116169" cy="11827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888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3090" y="821186"/>
            <a:ext cx="10330669" cy="5376414"/>
          </a:xfrm>
        </p:spPr>
        <p:txBody>
          <a:bodyPr>
            <a:normAutofit fontScale="92500"/>
          </a:bodyPr>
          <a:lstStyle/>
          <a:p>
            <a:pPr algn="just"/>
            <a:r>
              <a:rPr lang="es-EC" dirty="0"/>
              <a:t>Surgió  a  partir del </a:t>
            </a:r>
            <a:r>
              <a:rPr lang="es-EC" b="1" dirty="0"/>
              <a:t>rechazo de las dos psicologías dominantes</a:t>
            </a:r>
            <a:r>
              <a:rPr lang="es-EC" dirty="0"/>
              <a:t>, conductismo y psicoanálisis, por ofrecer una visión del ser humano deshumanizada, reduccionista, mecanicista y determinista (González, 2006). </a:t>
            </a:r>
            <a:endParaRPr lang="es-EC" dirty="0" smtClean="0"/>
          </a:p>
          <a:p>
            <a:pPr algn="just"/>
            <a:endParaRPr lang="es-EC" dirty="0" smtClean="0"/>
          </a:p>
          <a:p>
            <a:pPr algn="just"/>
            <a:r>
              <a:rPr lang="es-EC" dirty="0" smtClean="0"/>
              <a:t>La </a:t>
            </a:r>
            <a:r>
              <a:rPr lang="es-EC" dirty="0"/>
              <a:t>psicología humanista se presentará como "</a:t>
            </a:r>
            <a:r>
              <a:rPr lang="es-EC" b="1" dirty="0"/>
              <a:t>tercera fuerza". </a:t>
            </a:r>
            <a:r>
              <a:rPr lang="es-EC" dirty="0"/>
              <a:t>Este tipo de psicología presenta una gran variedad, por lo que es más apropiado hablar de un movimiento que de una escuela (Carpintero, Mayor y </a:t>
            </a:r>
            <a:r>
              <a:rPr lang="es-EC" dirty="0" err="1"/>
              <a:t>Zalbidea</a:t>
            </a:r>
            <a:r>
              <a:rPr lang="es-EC" dirty="0"/>
              <a:t>, 1990). </a:t>
            </a:r>
            <a:endParaRPr lang="es-EC" dirty="0" smtClean="0"/>
          </a:p>
          <a:p>
            <a:pPr algn="just"/>
            <a:endParaRPr lang="es-EC" dirty="0" smtClean="0"/>
          </a:p>
          <a:p>
            <a:pPr algn="just"/>
            <a:r>
              <a:rPr lang="es-EC" dirty="0" smtClean="0"/>
              <a:t>Así </a:t>
            </a:r>
            <a:r>
              <a:rPr lang="es-EC" dirty="0"/>
              <a:t>como por </a:t>
            </a:r>
            <a:r>
              <a:rPr lang="es-EC" b="1" dirty="0"/>
              <a:t>Factores sociales y cultural </a:t>
            </a:r>
            <a:r>
              <a:rPr lang="es-EC" dirty="0"/>
              <a:t>como desánimo y desasosiego tras la Segunda Guerra Mundial, la amenaza atómica, la guerra fría y la insatisfacción social</a:t>
            </a:r>
            <a:r>
              <a:rPr lang="es-EC" dirty="0" smtClean="0"/>
              <a:t>.</a:t>
            </a:r>
          </a:p>
          <a:p>
            <a:pPr algn="just"/>
            <a:endParaRPr lang="es-EC" dirty="0"/>
          </a:p>
          <a:p>
            <a:pPr algn="just"/>
            <a:endParaRPr lang="es-EC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833" y="18235"/>
            <a:ext cx="1116169" cy="11827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7717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102</TotalTime>
  <Words>1885</Words>
  <Application>Microsoft Office PowerPoint</Application>
  <PresentationFormat>Personalizado</PresentationFormat>
  <Paragraphs>117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Concurrencia</vt:lpstr>
      <vt:lpstr>Diapositiva 1</vt:lpstr>
      <vt:lpstr>Diapositiva 2</vt:lpstr>
      <vt:lpstr>OBJETIVOS:</vt:lpstr>
      <vt:lpstr>CONTENIDOS:</vt:lpstr>
      <vt:lpstr>Diapositiva 5</vt:lpstr>
      <vt:lpstr>TEMA 1: LA PSICOLOGÍA HUMANISTA COMO LA “TERCERA FUERZA”</vt:lpstr>
      <vt:lpstr>Diapositiva 7</vt:lpstr>
      <vt:lpstr>Diapositiva 8</vt:lpstr>
      <vt:lpstr>Diapositiva 9</vt:lpstr>
      <vt:lpstr>Diapositiva 10</vt:lpstr>
      <vt:lpstr>Diapositiva 11</vt:lpstr>
      <vt:lpstr>Diapositiva 12</vt:lpstr>
      <vt:lpstr>ANTECEDENTES DE LA PSICOLOGÍA HUMANISTA </vt:lpstr>
      <vt:lpstr>Diapositiva 14</vt:lpstr>
      <vt:lpstr>Diapositiva 15</vt:lpstr>
      <vt:lpstr>Psicología humanista, definiciones:</vt:lpstr>
      <vt:lpstr>Diapositiva 17</vt:lpstr>
      <vt:lpstr>Diapositiva 18</vt:lpstr>
      <vt:lpstr>Diapositiva 19</vt:lpstr>
      <vt:lpstr>Diapositiva 20</vt:lpstr>
      <vt:lpstr>Diapositiva 21</vt:lpstr>
      <vt:lpstr>Influencias sobre la Psicología Humanista: </vt:lpstr>
      <vt:lpstr>GRACIAS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PROVISION</dc:creator>
  <cp:lastModifiedBy>Usuario</cp:lastModifiedBy>
  <cp:revision>14</cp:revision>
  <dcterms:created xsi:type="dcterms:W3CDTF">2016-10-25T20:57:19Z</dcterms:created>
  <dcterms:modified xsi:type="dcterms:W3CDTF">2016-10-25T23:42:50Z</dcterms:modified>
</cp:coreProperties>
</file>