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89" r:id="rId3"/>
    <p:sldId id="261" r:id="rId4"/>
    <p:sldId id="280" r:id="rId5"/>
    <p:sldId id="262" r:id="rId6"/>
    <p:sldId id="290" r:id="rId7"/>
    <p:sldId id="291" r:id="rId8"/>
    <p:sldId id="292" r:id="rId9"/>
    <p:sldId id="264" r:id="rId10"/>
    <p:sldId id="265" r:id="rId11"/>
    <p:sldId id="277" r:id="rId12"/>
    <p:sldId id="278" r:id="rId13"/>
    <p:sldId id="284" r:id="rId14"/>
    <p:sldId id="281" r:id="rId15"/>
    <p:sldId id="285" r:id="rId16"/>
    <p:sldId id="286" r:id="rId17"/>
    <p:sldId id="287" r:id="rId18"/>
    <p:sldId id="288" r:id="rId19"/>
    <p:sldId id="279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‹Nº›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sz="5400" dirty="0">
              <a:latin typeface="Britannic Bold" panose="020B0903060703020204" pitchFamily="34" charset="0"/>
            </a:endParaRPr>
          </a:p>
          <a:p>
            <a:pPr marL="0" indent="0" algn="ctr">
              <a:buNone/>
            </a:pPr>
            <a:endParaRPr lang="en-US" sz="5400" dirty="0">
              <a:latin typeface="Britannic Bold" panose="020B0903060703020204" pitchFamily="34" charset="0"/>
            </a:endParaRPr>
          </a:p>
          <a:p>
            <a:pPr marL="0" indent="0" algn="ctr">
              <a:buNone/>
            </a:pPr>
            <a:r>
              <a:rPr lang="en-US" sz="5400" dirty="0">
                <a:latin typeface="Britannic Bold" panose="020B0903060703020204" pitchFamily="34" charset="0"/>
              </a:rPr>
              <a:t>THE CAUSATIVE FORM and PASSIVE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rgbClr val="FF0000"/>
                </a:solidFill>
                <a:latin typeface="Britannic Bold" panose="020B0903060703020204" pitchFamily="34" charset="0"/>
              </a:rPr>
              <a:t>have/get</a:t>
            </a:r>
            <a:r>
              <a:rPr lang="en-US" sz="5400" dirty="0">
                <a:latin typeface="Britannic Bold" panose="020B0903060703020204" pitchFamily="34" charset="0"/>
              </a:rPr>
              <a:t> </a:t>
            </a:r>
            <a:r>
              <a:rPr lang="en-US" sz="5400" dirty="0">
                <a:solidFill>
                  <a:srgbClr val="7030A0"/>
                </a:solidFill>
                <a:latin typeface="Britannic Bold" panose="020B0903060703020204" pitchFamily="34" charset="0"/>
              </a:rPr>
              <a:t>something</a:t>
            </a:r>
            <a:r>
              <a:rPr lang="en-US" sz="5400" dirty="0">
                <a:latin typeface="Britannic Bold" panose="020B0903060703020204" pitchFamily="34" charset="0"/>
              </a:rPr>
              <a:t> </a:t>
            </a:r>
            <a:r>
              <a:rPr lang="en-US" sz="5400" dirty="0">
                <a:solidFill>
                  <a:schemeClr val="accent3">
                    <a:lumMod val="50000"/>
                  </a:schemeClr>
                </a:solidFill>
                <a:latin typeface="Britannic Bold" panose="020B0903060703020204" pitchFamily="34" charset="0"/>
              </a:rPr>
              <a:t>done</a:t>
            </a:r>
          </a:p>
          <a:p>
            <a:pPr marL="0" indent="0" algn="ctr">
              <a:buNone/>
            </a:pPr>
            <a:r>
              <a:rPr lang="es-MX" sz="5400" dirty="0" err="1">
                <a:solidFill>
                  <a:schemeClr val="accent3">
                    <a:lumMod val="50000"/>
                  </a:schemeClr>
                </a:solidFill>
              </a:rPr>
              <a:t>Asking</a:t>
            </a:r>
            <a:r>
              <a:rPr lang="es-MX" sz="5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s-MX" sz="5400" dirty="0" err="1">
                <a:solidFill>
                  <a:schemeClr val="accent3">
                    <a:lumMod val="50000"/>
                  </a:schemeClr>
                </a:solidFill>
              </a:rPr>
              <a:t>to</a:t>
            </a:r>
            <a:r>
              <a:rPr lang="es-MX" sz="5400" dirty="0">
                <a:solidFill>
                  <a:schemeClr val="accent3">
                    <a:lumMod val="50000"/>
                  </a:schemeClr>
                </a:solidFill>
              </a:rPr>
              <a:t> do </a:t>
            </a:r>
            <a:r>
              <a:rPr lang="es-MX" sz="5400" dirty="0" err="1">
                <a:solidFill>
                  <a:schemeClr val="accent3">
                    <a:lumMod val="50000"/>
                  </a:schemeClr>
                </a:solidFill>
              </a:rPr>
              <a:t>something</a:t>
            </a:r>
            <a:r>
              <a:rPr lang="es-MX" sz="5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l-GR" sz="5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539552" y="908720"/>
            <a:ext cx="8136904" cy="4464496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Αστέρι 5 ακτινών 4"/>
          <p:cNvSpPr/>
          <p:nvPr/>
        </p:nvSpPr>
        <p:spPr>
          <a:xfrm>
            <a:off x="683568" y="548680"/>
            <a:ext cx="1368152" cy="1296144"/>
          </a:xfrm>
          <a:prstGeom prst="star5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9397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-108520" y="260648"/>
            <a:ext cx="9289032" cy="5865515"/>
          </a:xfrm>
        </p:spPr>
        <p:txBody>
          <a:bodyPr/>
          <a:lstStyle/>
          <a:p>
            <a:r>
              <a:rPr lang="en-US" dirty="0"/>
              <a:t>Future Simple				will have</a:t>
            </a:r>
          </a:p>
          <a:p>
            <a:r>
              <a:rPr lang="en-US" dirty="0">
                <a:solidFill>
                  <a:schemeClr val="accent4"/>
                </a:solidFill>
              </a:rPr>
              <a:t>Future Continuous			will be having</a:t>
            </a:r>
          </a:p>
          <a:p>
            <a:r>
              <a:rPr lang="en-US" dirty="0"/>
              <a:t>Future Perfect Simple		will have had</a:t>
            </a:r>
          </a:p>
          <a:p>
            <a:r>
              <a:rPr lang="en-US" dirty="0">
                <a:solidFill>
                  <a:schemeClr val="accent4"/>
                </a:solidFill>
              </a:rPr>
              <a:t>Future Perfect Continuous    	will have been having</a:t>
            </a:r>
          </a:p>
          <a:p>
            <a:r>
              <a:rPr lang="en-US" dirty="0"/>
              <a:t>Infinitive					(to) have</a:t>
            </a:r>
          </a:p>
          <a:p>
            <a:r>
              <a:rPr lang="en-US" dirty="0">
                <a:solidFill>
                  <a:schemeClr val="accent4"/>
                </a:solidFill>
              </a:rPr>
              <a:t>Gerund					having</a:t>
            </a:r>
            <a:endParaRPr lang="el-GR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0651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-108520" y="260648"/>
            <a:ext cx="9371384" cy="586551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Present Simple			get</a:t>
            </a:r>
          </a:p>
          <a:p>
            <a:r>
              <a:rPr lang="en-US" dirty="0">
                <a:solidFill>
                  <a:schemeClr val="accent4"/>
                </a:solidFill>
              </a:rPr>
              <a:t>Present Continuous			am/is/are getting</a:t>
            </a:r>
          </a:p>
          <a:p>
            <a:r>
              <a:rPr lang="en-US" dirty="0"/>
              <a:t>Past Simple				got</a:t>
            </a:r>
          </a:p>
          <a:p>
            <a:r>
              <a:rPr lang="en-US" dirty="0">
                <a:solidFill>
                  <a:schemeClr val="accent4"/>
                </a:solidFill>
              </a:rPr>
              <a:t>Past Continuous			was/were getting</a:t>
            </a:r>
          </a:p>
          <a:p>
            <a:r>
              <a:rPr lang="en-US" dirty="0"/>
              <a:t>Present Perfect Simple		has/have got</a:t>
            </a:r>
          </a:p>
          <a:p>
            <a:r>
              <a:rPr lang="en-US" dirty="0">
                <a:solidFill>
                  <a:schemeClr val="accent4"/>
                </a:solidFill>
              </a:rPr>
              <a:t>Present Perfect Continuous   	has/have been getting</a:t>
            </a:r>
          </a:p>
          <a:p>
            <a:r>
              <a:rPr lang="en-US" dirty="0"/>
              <a:t>Past Perfect Simple			had got</a:t>
            </a:r>
          </a:p>
          <a:p>
            <a:r>
              <a:rPr lang="en-US" dirty="0">
                <a:solidFill>
                  <a:schemeClr val="accent4"/>
                </a:solidFill>
              </a:rPr>
              <a:t>Past Perfect Continuous           	had been getting</a:t>
            </a:r>
            <a:endParaRPr lang="el-GR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sz="4000" dirty="0"/>
              <a:t>                Jane </a:t>
            </a:r>
            <a:r>
              <a:rPr lang="es-MX" sz="4000" dirty="0" err="1"/>
              <a:t>develops</a:t>
            </a:r>
            <a:r>
              <a:rPr lang="es-MX" sz="4000" dirty="0"/>
              <a:t> </a:t>
            </a:r>
            <a:r>
              <a:rPr lang="es-MX" sz="4000" dirty="0" err="1"/>
              <a:t>her</a:t>
            </a:r>
            <a:r>
              <a:rPr lang="es-MX" sz="4000" dirty="0"/>
              <a:t> </a:t>
            </a:r>
            <a:r>
              <a:rPr lang="es-MX" sz="4000" dirty="0" err="1"/>
              <a:t>homework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392146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-108520" y="260648"/>
            <a:ext cx="9433048" cy="5865515"/>
          </a:xfrm>
        </p:spPr>
        <p:txBody>
          <a:bodyPr/>
          <a:lstStyle/>
          <a:p>
            <a:r>
              <a:rPr lang="en-US" dirty="0"/>
              <a:t>Future Simple				will get</a:t>
            </a:r>
          </a:p>
          <a:p>
            <a:r>
              <a:rPr lang="en-US" dirty="0">
                <a:solidFill>
                  <a:schemeClr val="accent4"/>
                </a:solidFill>
              </a:rPr>
              <a:t>Future Continuous			will be getting</a:t>
            </a:r>
          </a:p>
          <a:p>
            <a:r>
              <a:rPr lang="en-US" dirty="0"/>
              <a:t>Future Perfect Simple		will have got</a:t>
            </a:r>
          </a:p>
          <a:p>
            <a:r>
              <a:rPr lang="en-US" dirty="0">
                <a:solidFill>
                  <a:schemeClr val="accent4"/>
                </a:solidFill>
              </a:rPr>
              <a:t>Future Perfect Continuous    	will have been getting</a:t>
            </a:r>
          </a:p>
          <a:p>
            <a:r>
              <a:rPr lang="en-US" dirty="0"/>
              <a:t>Infinitive					(to) get</a:t>
            </a:r>
          </a:p>
          <a:p>
            <a:r>
              <a:rPr lang="en-US" dirty="0">
                <a:solidFill>
                  <a:schemeClr val="accent4"/>
                </a:solidFill>
              </a:rPr>
              <a:t>Gerund					getting</a:t>
            </a:r>
            <a:endParaRPr lang="el-GR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7932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9512" y="2492896"/>
            <a:ext cx="87849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They paint the windows every spring.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They ……………………………………………….. every spring.</a:t>
            </a:r>
          </a:p>
          <a:p>
            <a:pPr algn="ctr"/>
            <a:r>
              <a:rPr lang="en-US" sz="4000" dirty="0"/>
              <a:t>They ……………………………………………….. every spring.</a:t>
            </a:r>
          </a:p>
          <a:p>
            <a:endParaRPr lang="el-GR" sz="4000" dirty="0"/>
          </a:p>
        </p:txBody>
      </p:sp>
      <p:sp>
        <p:nvSpPr>
          <p:cNvPr id="9" name="Ορθογώνιο 8"/>
          <p:cNvSpPr/>
          <p:nvPr/>
        </p:nvSpPr>
        <p:spPr>
          <a:xfrm>
            <a:off x="2079735" y="3356992"/>
            <a:ext cx="629890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have the windows paint</a:t>
            </a:r>
            <a:endParaRPr lang="el-GR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1895874" y="4686235"/>
            <a:ext cx="655775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</a:t>
            </a:r>
            <a:r>
              <a:rPr lang="en-US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et the windows to paint</a:t>
            </a:r>
            <a:endParaRPr lang="el-GR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Picture 4" descr="Î£ÏÎµÏÎ¹ÎºÎ® ÎµÎ¹ÎºÏÎ½Î±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2" y="15820"/>
            <a:ext cx="4248472" cy="2549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409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9512" y="3027724"/>
            <a:ext cx="87849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He is fixing the roof now.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He ………………………………………….. now.</a:t>
            </a:r>
          </a:p>
          <a:p>
            <a:pPr algn="ctr"/>
            <a:r>
              <a:rPr lang="en-US" sz="4000" dirty="0"/>
              <a:t> </a:t>
            </a:r>
          </a:p>
          <a:p>
            <a:pPr algn="ctr"/>
            <a:r>
              <a:rPr lang="en-US" sz="4000" dirty="0"/>
              <a:t>He ……………………………………………….. now.</a:t>
            </a:r>
          </a:p>
          <a:p>
            <a:endParaRPr lang="el-GR" sz="4000" dirty="0"/>
          </a:p>
        </p:txBody>
      </p:sp>
      <p:pic>
        <p:nvPicPr>
          <p:cNvPr id="3074" name="Picture 2" descr="Î£ÏÎµÏÎ¹ÎºÎ® ÎµÎ¹ÎºÏÎ½Î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08" y="116632"/>
            <a:ext cx="3024336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Ορθογώνιο 8"/>
          <p:cNvSpPr/>
          <p:nvPr/>
        </p:nvSpPr>
        <p:spPr>
          <a:xfrm>
            <a:off x="1666875" y="3894147"/>
            <a:ext cx="537820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having</a:t>
            </a:r>
            <a:r>
              <a:rPr lang="en-US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the roof fix</a:t>
            </a:r>
            <a:endParaRPr lang="el-GR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1316185" y="5190291"/>
            <a:ext cx="614668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</a:t>
            </a:r>
            <a:r>
              <a:rPr lang="en-US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 getting the roof to fix</a:t>
            </a:r>
            <a:endParaRPr lang="el-GR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205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9512" y="3027724"/>
            <a:ext cx="87849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He installed a new game yesterday.</a:t>
            </a:r>
          </a:p>
          <a:p>
            <a:pPr algn="ctr"/>
            <a:r>
              <a:rPr lang="en-US" sz="4000" dirty="0"/>
              <a:t>He ……………………………………………….. yesterday.</a:t>
            </a:r>
          </a:p>
          <a:p>
            <a:pPr algn="ctr"/>
            <a:r>
              <a:rPr lang="en-US" sz="4000" dirty="0"/>
              <a:t>He……………………………………………….. yesterday.</a:t>
            </a:r>
          </a:p>
          <a:p>
            <a:pPr algn="ctr"/>
            <a:r>
              <a:rPr lang="en-US" sz="4000" dirty="0"/>
              <a:t> </a:t>
            </a:r>
          </a:p>
          <a:p>
            <a:endParaRPr lang="el-GR" sz="4000" dirty="0"/>
          </a:p>
        </p:txBody>
      </p:sp>
      <p:sp>
        <p:nvSpPr>
          <p:cNvPr id="9" name="Ορθογώνιο 8"/>
          <p:cNvSpPr/>
          <p:nvPr/>
        </p:nvSpPr>
        <p:spPr>
          <a:xfrm>
            <a:off x="1650166" y="3429000"/>
            <a:ext cx="651409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made</a:t>
            </a:r>
            <a:r>
              <a:rPr lang="en-US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 new game install</a:t>
            </a:r>
            <a:endParaRPr lang="el-GR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122" name="Picture 2" descr="ÎÏÎ¿ÏÎ­Î»ÎµÏÎ¼Î± ÎµÎ¹ÎºÏÎ½Î±Ï Î³Î¹Î± boy playing on pc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654820" y="332656"/>
            <a:ext cx="2925292" cy="2705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704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-108520" y="3027724"/>
            <a:ext cx="92890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He was cutting his hair yesterday morning.</a:t>
            </a:r>
          </a:p>
          <a:p>
            <a:pPr algn="ctr"/>
            <a:r>
              <a:rPr lang="en-US" sz="4000" dirty="0"/>
              <a:t>He ……………………………………………….. yesterday morning.</a:t>
            </a:r>
          </a:p>
          <a:p>
            <a:pPr algn="ctr"/>
            <a:r>
              <a:rPr lang="en-US" sz="4000" dirty="0"/>
              <a:t> </a:t>
            </a:r>
          </a:p>
          <a:p>
            <a:pPr algn="ctr"/>
            <a:r>
              <a:rPr lang="en-US" sz="4000" dirty="0"/>
              <a:t>He ……………………………………………….. yesterday morning.</a:t>
            </a:r>
          </a:p>
          <a:p>
            <a:endParaRPr lang="el-GR" sz="4000" dirty="0"/>
          </a:p>
        </p:txBody>
      </p:sp>
      <p:sp>
        <p:nvSpPr>
          <p:cNvPr id="9" name="Ορθογώνιο 8"/>
          <p:cNvSpPr/>
          <p:nvPr/>
        </p:nvSpPr>
        <p:spPr>
          <a:xfrm>
            <a:off x="1923510" y="3429000"/>
            <a:ext cx="596740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was having his hair cut</a:t>
            </a:r>
            <a:endParaRPr lang="el-GR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1539273" y="5190291"/>
            <a:ext cx="673588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was getting his hair to cut</a:t>
            </a:r>
            <a:endParaRPr lang="el-GR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ÎÏÎ¿ÏÎ­Î»ÎµÏÎ¼Î± ÎµÎ¹ÎºÏÎ½Î±Ï Î³Î¹Î± hairdresser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3728" y="332656"/>
            <a:ext cx="4464496" cy="2480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499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9512" y="3027724"/>
            <a:ext cx="87849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He has made a new suit.</a:t>
            </a:r>
          </a:p>
          <a:p>
            <a:pPr algn="ctr"/>
            <a:r>
              <a:rPr lang="en-US" sz="4000" dirty="0"/>
              <a:t>He ……………………………………………….. </a:t>
            </a:r>
          </a:p>
          <a:p>
            <a:pPr algn="ctr"/>
            <a:r>
              <a:rPr lang="en-US" sz="4000" dirty="0"/>
              <a:t> </a:t>
            </a:r>
          </a:p>
          <a:p>
            <a:pPr algn="ctr"/>
            <a:r>
              <a:rPr lang="en-US" sz="4000" dirty="0"/>
              <a:t>He ……………………………………………….. .</a:t>
            </a:r>
          </a:p>
          <a:p>
            <a:endParaRPr lang="el-GR" sz="4000" dirty="0"/>
          </a:p>
        </p:txBody>
      </p:sp>
      <p:sp>
        <p:nvSpPr>
          <p:cNvPr id="9" name="Ορθογώνιο 8"/>
          <p:cNvSpPr/>
          <p:nvPr/>
        </p:nvSpPr>
        <p:spPr>
          <a:xfrm>
            <a:off x="1652058" y="3429000"/>
            <a:ext cx="651030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</a:t>
            </a:r>
            <a:r>
              <a:rPr lang="en-US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as had a new suit made</a:t>
            </a:r>
            <a:endParaRPr lang="el-GR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1282692" y="4581128"/>
            <a:ext cx="72124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has gotten a new suit made</a:t>
            </a:r>
            <a:endParaRPr lang="el-GR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0" name="Picture 2" descr="Î£ÏÎµÏÎ¹ÎºÎ® ÎµÎ¹ÎºÏÎ½Î±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9872" y="145864"/>
            <a:ext cx="1796129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499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9512" y="3027724"/>
            <a:ext cx="87849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She will repair her bike.</a:t>
            </a:r>
          </a:p>
          <a:p>
            <a:pPr algn="ctr"/>
            <a:r>
              <a:rPr lang="en-US" sz="4000" dirty="0"/>
              <a:t>She ……………………………………………….. .</a:t>
            </a:r>
          </a:p>
          <a:p>
            <a:pPr algn="ctr"/>
            <a:r>
              <a:rPr lang="en-US" sz="4000" dirty="0"/>
              <a:t> </a:t>
            </a:r>
          </a:p>
          <a:p>
            <a:pPr algn="ctr"/>
            <a:r>
              <a:rPr lang="en-US" sz="4000" dirty="0"/>
              <a:t>She ……………………………………………….. .</a:t>
            </a:r>
          </a:p>
          <a:p>
            <a:endParaRPr lang="el-GR" sz="4000" dirty="0"/>
          </a:p>
        </p:txBody>
      </p:sp>
      <p:sp>
        <p:nvSpPr>
          <p:cNvPr id="9" name="Ορθογώνιο 8"/>
          <p:cNvSpPr/>
          <p:nvPr/>
        </p:nvSpPr>
        <p:spPr>
          <a:xfrm>
            <a:off x="1426260" y="3429000"/>
            <a:ext cx="696190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will have her bike repaired</a:t>
            </a:r>
            <a:endParaRPr lang="el-GR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1635260" y="4581128"/>
            <a:ext cx="654390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will get her bike repaired</a:t>
            </a:r>
            <a:endParaRPr lang="el-GR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074" name="Picture 2" descr="ÎÏÎ¿ÏÎ­Î»ÎµÏÎ¼Î± ÎµÎ¹ÎºÏÎ½Î±Ï Î³Î¹Î± repair a bik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92000" y="486045"/>
            <a:ext cx="3359999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499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24911" y="1772816"/>
            <a:ext cx="1894177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778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411760" y="548680"/>
            <a:ext cx="87849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 err="1">
                <a:solidFill>
                  <a:schemeClr val="accent3"/>
                </a:solidFill>
              </a:rPr>
              <a:t>Have</a:t>
            </a:r>
            <a:r>
              <a:rPr lang="es-MX" sz="5400" dirty="0">
                <a:solidFill>
                  <a:schemeClr val="accent3"/>
                </a:solidFill>
              </a:rPr>
              <a:t>: </a:t>
            </a:r>
            <a:r>
              <a:rPr lang="es-MX" sz="5400" dirty="0" err="1">
                <a:solidFill>
                  <a:schemeClr val="accent3"/>
                </a:solidFill>
              </a:rPr>
              <a:t>request</a:t>
            </a:r>
            <a:endParaRPr lang="es-MX" sz="5400" dirty="0">
              <a:solidFill>
                <a:schemeClr val="accent3"/>
              </a:solidFill>
            </a:endParaRPr>
          </a:p>
          <a:p>
            <a:r>
              <a:rPr lang="es-MX" sz="5400" dirty="0" err="1">
                <a:solidFill>
                  <a:schemeClr val="accent3"/>
                </a:solidFill>
              </a:rPr>
              <a:t>Made</a:t>
            </a:r>
            <a:r>
              <a:rPr lang="es-MX" sz="5400" dirty="0">
                <a:solidFill>
                  <a:schemeClr val="accent3"/>
                </a:solidFill>
              </a:rPr>
              <a:t>: </a:t>
            </a:r>
            <a:r>
              <a:rPr lang="es-MX" sz="5400" dirty="0" err="1">
                <a:solidFill>
                  <a:schemeClr val="accent3"/>
                </a:solidFill>
              </a:rPr>
              <a:t>force</a:t>
            </a:r>
            <a:endParaRPr lang="es-MX" sz="5400" dirty="0">
              <a:solidFill>
                <a:schemeClr val="accent3"/>
              </a:solidFill>
            </a:endParaRPr>
          </a:p>
          <a:p>
            <a:r>
              <a:rPr lang="es-MX" sz="5400" dirty="0" err="1">
                <a:solidFill>
                  <a:schemeClr val="accent3"/>
                </a:solidFill>
              </a:rPr>
              <a:t>Get</a:t>
            </a:r>
            <a:r>
              <a:rPr lang="es-MX" sz="5400" dirty="0">
                <a:solidFill>
                  <a:schemeClr val="accent3"/>
                </a:solidFill>
              </a:rPr>
              <a:t>: persuade</a:t>
            </a:r>
            <a:endParaRPr lang="el-GR" sz="5400" dirty="0">
              <a:solidFill>
                <a:schemeClr val="accent3"/>
              </a:solidFill>
            </a:endParaRPr>
          </a:p>
        </p:txBody>
      </p:sp>
      <p:pic>
        <p:nvPicPr>
          <p:cNvPr id="1026" name="Picture 2" descr="ÎÏÎ¿ÏÎ­Î»ÎµÏÎ¼Î± ÎµÎ¹ÎºÏÎ½Î±Ï Î³Î¹Î± fail to paint my hou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93085" y="3645024"/>
            <a:ext cx="4311163" cy="286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036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79512" y="51589"/>
            <a:ext cx="87849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A month ago</a:t>
            </a:r>
          </a:p>
          <a:p>
            <a:pPr algn="ctr"/>
            <a:r>
              <a:rPr lang="en-US" sz="5400" dirty="0"/>
              <a:t>James </a:t>
            </a:r>
            <a:r>
              <a:rPr lang="en-US" sz="5400" b="1" dirty="0">
                <a:solidFill>
                  <a:srgbClr val="FF0000"/>
                </a:solidFill>
              </a:rPr>
              <a:t>painted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b="1" dirty="0">
                <a:solidFill>
                  <a:schemeClr val="accent4">
                    <a:lumMod val="75000"/>
                  </a:schemeClr>
                </a:solidFill>
              </a:rPr>
              <a:t>his house</a:t>
            </a:r>
            <a:r>
              <a:rPr lang="en-US" sz="5400" dirty="0"/>
              <a:t>.</a:t>
            </a:r>
            <a:r>
              <a:rPr lang="en-US" sz="5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pPr algn="ctr"/>
            <a:endParaRPr lang="en-US" sz="5400" i="1" dirty="0"/>
          </a:p>
          <a:p>
            <a:pPr algn="ctr"/>
            <a:r>
              <a:rPr lang="en-US" sz="5400" i="1" dirty="0"/>
              <a:t>But… it was a disaster!!!</a:t>
            </a:r>
          </a:p>
          <a:p>
            <a:endParaRPr lang="el-GR" sz="5400" dirty="0">
              <a:solidFill>
                <a:schemeClr val="accent3"/>
              </a:solidFill>
            </a:endParaRPr>
          </a:p>
        </p:txBody>
      </p:sp>
      <p:pic>
        <p:nvPicPr>
          <p:cNvPr id="1026" name="Picture 2" descr="ÎÏÎ¿ÏÎ­Î»ÎµÏÎ¼Î± ÎµÎ¹ÎºÏÎ½Î±Ï Î³Î¹Î± fail to paint my hou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93085" y="3645024"/>
            <a:ext cx="4311163" cy="286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-252536" y="51589"/>
            <a:ext cx="97210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So he decided to call a professional painter. </a:t>
            </a:r>
          </a:p>
          <a:p>
            <a:pPr algn="ctr"/>
            <a:r>
              <a:rPr lang="en-US" sz="5400" dirty="0"/>
              <a:t>Last Sunday,</a:t>
            </a:r>
          </a:p>
          <a:p>
            <a:pPr algn="ctr"/>
            <a:r>
              <a:rPr lang="en-US" sz="5200" dirty="0"/>
              <a:t>James </a:t>
            </a:r>
            <a:r>
              <a:rPr lang="en-US" sz="5200" b="1" dirty="0">
                <a:solidFill>
                  <a:srgbClr val="FF0000"/>
                </a:solidFill>
              </a:rPr>
              <a:t>had/got</a:t>
            </a:r>
            <a:r>
              <a:rPr lang="en-US" sz="5200" dirty="0">
                <a:solidFill>
                  <a:srgbClr val="FF0000"/>
                </a:solidFill>
              </a:rPr>
              <a:t> </a:t>
            </a:r>
            <a:r>
              <a:rPr lang="en-US" sz="5200" b="1" dirty="0">
                <a:solidFill>
                  <a:schemeClr val="accent4">
                    <a:lumMod val="75000"/>
                  </a:schemeClr>
                </a:solidFill>
              </a:rPr>
              <a:t>his house </a:t>
            </a:r>
            <a:r>
              <a:rPr lang="en-US" sz="5200" b="1" dirty="0">
                <a:solidFill>
                  <a:schemeClr val="accent3">
                    <a:lumMod val="50000"/>
                  </a:schemeClr>
                </a:solidFill>
              </a:rPr>
              <a:t>painted</a:t>
            </a:r>
            <a:r>
              <a:rPr lang="en-US" sz="5200" dirty="0"/>
              <a:t>.</a:t>
            </a:r>
          </a:p>
          <a:p>
            <a:pPr algn="ctr"/>
            <a:endParaRPr lang="en-US" sz="5400" i="1" dirty="0"/>
          </a:p>
          <a:p>
            <a:endParaRPr lang="el-GR" sz="5400" dirty="0">
              <a:solidFill>
                <a:schemeClr val="accent3"/>
              </a:solidFill>
            </a:endParaRPr>
          </a:p>
        </p:txBody>
      </p:sp>
      <p:pic>
        <p:nvPicPr>
          <p:cNvPr id="4" name="Picture 2" descr="Î£ÏÎµÏÎ¹ÎºÎ® ÎµÎ¹ÎºÏÎ½Î±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5736" y="3429000"/>
            <a:ext cx="5149215" cy="3084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48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>
                <a:solidFill>
                  <a:srgbClr val="7030A0"/>
                </a:solidFill>
              </a:rPr>
              <a:t>Causative Form</a:t>
            </a:r>
            <a:endParaRPr lang="el-GR" sz="9600" dirty="0">
              <a:solidFill>
                <a:srgbClr val="7030A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55576" y="1988840"/>
            <a:ext cx="7725544" cy="33409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5400" dirty="0"/>
              <a:t>have 	</a:t>
            </a:r>
            <a:r>
              <a:rPr lang="en-US" sz="5400" dirty="0">
                <a:solidFill>
                  <a:srgbClr val="00B0F0"/>
                </a:solidFill>
              </a:rPr>
              <a:t>something </a:t>
            </a:r>
            <a:r>
              <a:rPr lang="en-US" sz="5400" dirty="0"/>
              <a:t>	</a:t>
            </a:r>
            <a:r>
              <a:rPr lang="en-US" sz="5400" dirty="0">
                <a:solidFill>
                  <a:srgbClr val="FF0000"/>
                </a:solidFill>
              </a:rPr>
              <a:t>do</a:t>
            </a:r>
          </a:p>
          <a:p>
            <a:pPr marL="0" indent="0">
              <a:buNone/>
            </a:pPr>
            <a:r>
              <a:rPr lang="en-US" sz="5400" dirty="0">
                <a:solidFill>
                  <a:srgbClr val="FF0000"/>
                </a:solidFill>
              </a:rPr>
              <a:t>.made something       do</a:t>
            </a:r>
          </a:p>
          <a:p>
            <a:r>
              <a:rPr lang="en-US" sz="5400" dirty="0"/>
              <a:t>get 	</a:t>
            </a:r>
            <a:r>
              <a:rPr lang="en-US" sz="5400" dirty="0">
                <a:solidFill>
                  <a:srgbClr val="00B0F0"/>
                </a:solidFill>
              </a:rPr>
              <a:t>something</a:t>
            </a:r>
            <a:r>
              <a:rPr lang="en-US" sz="5400" dirty="0"/>
              <a:t>  to	</a:t>
            </a:r>
            <a:r>
              <a:rPr lang="en-US" sz="5400" dirty="0">
                <a:solidFill>
                  <a:srgbClr val="FF0000"/>
                </a:solidFill>
              </a:rPr>
              <a:t>do</a:t>
            </a:r>
          </a:p>
          <a:p>
            <a:pPr marL="0" indent="0">
              <a:buNone/>
            </a:pPr>
            <a:endParaRPr lang="en-US" sz="5400" dirty="0">
              <a:solidFill>
                <a:srgbClr val="FF0000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84205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083352" cy="1210146"/>
          </a:xfrm>
        </p:spPr>
        <p:txBody>
          <a:bodyPr>
            <a:noAutofit/>
          </a:bodyPr>
          <a:lstStyle/>
          <a:p>
            <a:r>
              <a:rPr lang="en-US" sz="7200" dirty="0">
                <a:solidFill>
                  <a:srgbClr val="7030A0"/>
                </a:solidFill>
              </a:rPr>
              <a:t>Passive Causative Form</a:t>
            </a:r>
            <a:endParaRPr lang="el-GR" sz="7200" dirty="0">
              <a:solidFill>
                <a:srgbClr val="7030A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27584" y="2132856"/>
            <a:ext cx="8316416" cy="33409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5400" dirty="0"/>
              <a:t>have 	</a:t>
            </a:r>
            <a:r>
              <a:rPr lang="en-US" sz="5400" dirty="0">
                <a:solidFill>
                  <a:srgbClr val="00B0F0"/>
                </a:solidFill>
              </a:rPr>
              <a:t>something </a:t>
            </a:r>
            <a:r>
              <a:rPr lang="en-US" sz="5400" dirty="0"/>
              <a:t>	</a:t>
            </a:r>
            <a:r>
              <a:rPr lang="en-US" sz="5400" dirty="0">
                <a:solidFill>
                  <a:srgbClr val="FF0000"/>
                </a:solidFill>
              </a:rPr>
              <a:t>done(PP)</a:t>
            </a:r>
          </a:p>
          <a:p>
            <a:pPr marL="0" indent="0">
              <a:buNone/>
            </a:pPr>
            <a:r>
              <a:rPr lang="en-US" sz="5400" dirty="0">
                <a:solidFill>
                  <a:srgbClr val="FF0000"/>
                </a:solidFill>
              </a:rPr>
              <a:t>. </a:t>
            </a:r>
            <a:r>
              <a:rPr lang="en-US" sz="5400" dirty="0"/>
              <a:t>get 	</a:t>
            </a:r>
            <a:r>
              <a:rPr lang="en-US" sz="5400" dirty="0">
                <a:solidFill>
                  <a:srgbClr val="00B0F0"/>
                </a:solidFill>
              </a:rPr>
              <a:t>something</a:t>
            </a:r>
            <a:r>
              <a:rPr lang="en-US" sz="5400" dirty="0"/>
              <a:t> 	</a:t>
            </a:r>
            <a:r>
              <a:rPr lang="en-US" sz="5400" dirty="0">
                <a:solidFill>
                  <a:srgbClr val="FF0000"/>
                </a:solidFill>
              </a:rPr>
              <a:t>done(PP)</a:t>
            </a:r>
          </a:p>
          <a:p>
            <a:pPr marL="0" indent="0">
              <a:buNone/>
            </a:pPr>
            <a:endParaRPr lang="en-US" sz="5400" dirty="0">
              <a:solidFill>
                <a:srgbClr val="FF0000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75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083352" cy="1210146"/>
          </a:xfrm>
        </p:spPr>
        <p:txBody>
          <a:bodyPr>
            <a:noAutofit/>
          </a:bodyPr>
          <a:lstStyle/>
          <a:p>
            <a:r>
              <a:rPr lang="en-US" sz="7200" dirty="0">
                <a:solidFill>
                  <a:srgbClr val="7030A0"/>
                </a:solidFill>
              </a:rPr>
              <a:t>Structure</a:t>
            </a:r>
            <a:endParaRPr lang="el-GR" sz="7200" dirty="0">
              <a:solidFill>
                <a:srgbClr val="7030A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-12982" y="1486407"/>
            <a:ext cx="9553533" cy="50405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5400" dirty="0">
                <a:solidFill>
                  <a:srgbClr val="FF0000"/>
                </a:solidFill>
                <a:highlight>
                  <a:srgbClr val="00FF00"/>
                </a:highlight>
              </a:rPr>
              <a:t>Example: </a:t>
            </a:r>
            <a:r>
              <a:rPr lang="en-US" sz="5400" dirty="0">
                <a:solidFill>
                  <a:srgbClr val="FF0000"/>
                </a:solidFill>
                <a:highlight>
                  <a:srgbClr val="FFFF00"/>
                </a:highlight>
              </a:rPr>
              <a:t>I am fixing </a:t>
            </a:r>
            <a:r>
              <a:rPr lang="en-US" sz="5400" dirty="0">
                <a:solidFill>
                  <a:schemeClr val="tx1"/>
                </a:solidFill>
                <a:highlight>
                  <a:srgbClr val="FFFF00"/>
                </a:highlight>
              </a:rPr>
              <a:t>my computer </a:t>
            </a:r>
            <a:r>
              <a:rPr lang="en-US" sz="5400" dirty="0">
                <a:solidFill>
                  <a:srgbClr val="FF0000"/>
                </a:solidFill>
                <a:highlight>
                  <a:srgbClr val="FFFF00"/>
                </a:highlight>
              </a:rPr>
              <a:t>now</a:t>
            </a:r>
            <a:r>
              <a:rPr lang="en-US" sz="5400" dirty="0">
                <a:solidFill>
                  <a:srgbClr val="FF0000"/>
                </a:solidFill>
                <a:highlight>
                  <a:srgbClr val="00FF00"/>
                </a:highlight>
              </a:rPr>
              <a:t>.</a:t>
            </a:r>
          </a:p>
          <a:p>
            <a:pPr marL="0" indent="0">
              <a:buNone/>
            </a:pPr>
            <a:r>
              <a:rPr lang="en-US" sz="5400" dirty="0">
                <a:solidFill>
                  <a:srgbClr val="FF0000"/>
                </a:solidFill>
              </a:rPr>
              <a:t>Causative form:</a:t>
            </a:r>
          </a:p>
          <a:p>
            <a:r>
              <a:rPr lang="en-US" sz="5400" dirty="0">
                <a:solidFill>
                  <a:srgbClr val="FF0000"/>
                </a:solidFill>
              </a:rPr>
              <a:t>I am making</a:t>
            </a:r>
            <a:r>
              <a:rPr lang="en-US" sz="5400" dirty="0">
                <a:solidFill>
                  <a:schemeClr val="tx1"/>
                </a:solidFill>
              </a:rPr>
              <a:t> my computer fix now.</a:t>
            </a:r>
          </a:p>
          <a:p>
            <a:pPr marL="0" indent="0">
              <a:buNone/>
            </a:pPr>
            <a:r>
              <a:rPr lang="en-US" sz="5400" dirty="0">
                <a:solidFill>
                  <a:schemeClr val="tx1"/>
                </a:solidFill>
              </a:rPr>
              <a:t>Subject+ Make/have+ Object+ based form</a:t>
            </a:r>
          </a:p>
          <a:p>
            <a:r>
              <a:rPr lang="en-US" sz="5400" dirty="0">
                <a:solidFill>
                  <a:srgbClr val="FF0000"/>
                </a:solidFill>
              </a:rPr>
              <a:t>I am getting</a:t>
            </a:r>
            <a:r>
              <a:rPr lang="en-US" sz="5400" dirty="0">
                <a:solidFill>
                  <a:schemeClr val="tx1"/>
                </a:solidFill>
              </a:rPr>
              <a:t> my computer </a:t>
            </a:r>
            <a:r>
              <a:rPr lang="en-US" sz="5400" dirty="0">
                <a:solidFill>
                  <a:schemeClr val="tx1"/>
                </a:solidFill>
                <a:highlight>
                  <a:srgbClr val="FF0000"/>
                </a:highlight>
              </a:rPr>
              <a:t>to fix </a:t>
            </a:r>
            <a:r>
              <a:rPr lang="en-US" sz="5400" dirty="0">
                <a:solidFill>
                  <a:schemeClr val="tx1"/>
                </a:solidFill>
              </a:rPr>
              <a:t>now. </a:t>
            </a:r>
          </a:p>
          <a:p>
            <a:pPr marL="0" indent="0">
              <a:buNone/>
            </a:pPr>
            <a:r>
              <a:rPr lang="en-US" sz="5400" dirty="0">
                <a:solidFill>
                  <a:schemeClr val="tx1"/>
                </a:solidFill>
              </a:rPr>
              <a:t>Subject+ get+ Object+ infinitive</a:t>
            </a:r>
          </a:p>
          <a:p>
            <a:pPr marL="0" indent="0">
              <a:buNone/>
            </a:pPr>
            <a:endParaRPr lang="en-US" sz="5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5400" dirty="0">
              <a:solidFill>
                <a:schemeClr val="tx1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9386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083352" cy="1210146"/>
          </a:xfrm>
        </p:spPr>
        <p:txBody>
          <a:bodyPr>
            <a:noAutofit/>
          </a:bodyPr>
          <a:lstStyle/>
          <a:p>
            <a:r>
              <a:rPr lang="en-US" sz="7200" dirty="0">
                <a:solidFill>
                  <a:srgbClr val="7030A0"/>
                </a:solidFill>
              </a:rPr>
              <a:t>Structure</a:t>
            </a:r>
            <a:endParaRPr lang="el-GR" sz="7200" dirty="0">
              <a:solidFill>
                <a:srgbClr val="7030A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49685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5400" dirty="0">
                <a:solidFill>
                  <a:srgbClr val="FF0000"/>
                </a:solidFill>
              </a:rPr>
              <a:t>Example: </a:t>
            </a:r>
            <a:r>
              <a:rPr lang="en-US" sz="5400" dirty="0">
                <a:solidFill>
                  <a:srgbClr val="FF0000"/>
                </a:solidFill>
                <a:highlight>
                  <a:srgbClr val="00FFFF"/>
                </a:highlight>
              </a:rPr>
              <a:t>I am fixing my computer right now.</a:t>
            </a:r>
          </a:p>
          <a:p>
            <a:pPr marL="0" indent="0">
              <a:buNone/>
            </a:pPr>
            <a:r>
              <a:rPr lang="en-US" sz="5400" dirty="0">
                <a:solidFill>
                  <a:srgbClr val="FF0000"/>
                </a:solidFill>
              </a:rPr>
              <a:t>Passive Causative form:</a:t>
            </a:r>
          </a:p>
          <a:p>
            <a:pPr marL="0" indent="0">
              <a:buNone/>
            </a:pPr>
            <a:r>
              <a:rPr lang="en-US" sz="5400" dirty="0">
                <a:solidFill>
                  <a:srgbClr val="FF0000"/>
                </a:solidFill>
              </a:rPr>
              <a:t>I am having </a:t>
            </a:r>
            <a:r>
              <a:rPr lang="en-US" sz="5400" dirty="0">
                <a:solidFill>
                  <a:schemeClr val="tx1"/>
                </a:solidFill>
              </a:rPr>
              <a:t>my computer fixed right now</a:t>
            </a:r>
          </a:p>
          <a:p>
            <a:pPr marL="0" indent="0">
              <a:buNone/>
            </a:pPr>
            <a:r>
              <a:rPr lang="en-US" sz="5400" dirty="0">
                <a:solidFill>
                  <a:srgbClr val="FF0000"/>
                </a:solidFill>
              </a:rPr>
              <a:t>I am getting</a:t>
            </a:r>
            <a:r>
              <a:rPr lang="en-US" sz="5400" dirty="0">
                <a:solidFill>
                  <a:schemeClr val="tx1"/>
                </a:solidFill>
              </a:rPr>
              <a:t> my computer fixed right now</a:t>
            </a:r>
          </a:p>
          <a:p>
            <a:pPr marL="0" indent="0">
              <a:buNone/>
            </a:pPr>
            <a:endParaRPr lang="en-US" sz="5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5400" dirty="0" err="1">
                <a:solidFill>
                  <a:srgbClr val="FF0000"/>
                </a:solidFill>
                <a:highlight>
                  <a:srgbClr val="00FFFF"/>
                </a:highlight>
              </a:rPr>
              <a:t>Subject</a:t>
            </a:r>
            <a:r>
              <a:rPr lang="en-US" sz="5400" dirty="0" err="1">
                <a:solidFill>
                  <a:schemeClr val="tx1"/>
                </a:solidFill>
              </a:rPr>
              <a:t>+</a:t>
            </a:r>
            <a:r>
              <a:rPr lang="en-US" sz="5400" dirty="0" err="1">
                <a:solidFill>
                  <a:srgbClr val="FF0000"/>
                </a:solidFill>
                <a:highlight>
                  <a:srgbClr val="00FFFF"/>
                </a:highlight>
              </a:rPr>
              <a:t>have</a:t>
            </a:r>
            <a:r>
              <a:rPr lang="en-US" sz="5400" dirty="0">
                <a:solidFill>
                  <a:srgbClr val="FF0000"/>
                </a:solidFill>
                <a:highlight>
                  <a:srgbClr val="00FFFF"/>
                </a:highlight>
              </a:rPr>
              <a:t>/get</a:t>
            </a:r>
            <a:r>
              <a:rPr lang="en-US" sz="5400" dirty="0">
                <a:solidFill>
                  <a:srgbClr val="FF0000"/>
                </a:solidFill>
              </a:rPr>
              <a:t>+ </a:t>
            </a:r>
            <a:r>
              <a:rPr lang="en-US" sz="5400" dirty="0">
                <a:solidFill>
                  <a:srgbClr val="FF0000"/>
                </a:solidFill>
                <a:highlight>
                  <a:srgbClr val="00FFFF"/>
                </a:highlight>
              </a:rPr>
              <a:t>Object</a:t>
            </a:r>
            <a:r>
              <a:rPr lang="en-US" sz="5400" dirty="0">
                <a:solidFill>
                  <a:schemeClr val="tx1"/>
                </a:solidFill>
              </a:rPr>
              <a:t>+ </a:t>
            </a:r>
            <a:r>
              <a:rPr lang="en-US" sz="5400" dirty="0">
                <a:solidFill>
                  <a:srgbClr val="FF0000"/>
                </a:solidFill>
                <a:highlight>
                  <a:srgbClr val="00FFFF"/>
                </a:highlight>
              </a:rPr>
              <a:t>Past participle </a:t>
            </a:r>
            <a:r>
              <a:rPr lang="en-US" sz="5400" dirty="0">
                <a:solidFill>
                  <a:schemeClr val="tx1"/>
                </a:solidFill>
              </a:rPr>
              <a:t>(Passive causative structure)</a:t>
            </a:r>
          </a:p>
          <a:p>
            <a:pPr marL="0" indent="0">
              <a:buNone/>
            </a:pPr>
            <a:r>
              <a:rPr lang="en-US" sz="5400" dirty="0" err="1">
                <a:solidFill>
                  <a:schemeClr val="tx1"/>
                </a:solidFill>
              </a:rPr>
              <a:t>Subject+verb</a:t>
            </a:r>
            <a:r>
              <a:rPr lang="en-US" sz="5400" dirty="0">
                <a:solidFill>
                  <a:schemeClr val="tx1"/>
                </a:solidFill>
              </a:rPr>
              <a:t> to be +Main Verb(</a:t>
            </a:r>
            <a:r>
              <a:rPr lang="en-US" sz="5400" dirty="0" err="1">
                <a:solidFill>
                  <a:schemeClr val="tx1"/>
                </a:solidFill>
              </a:rPr>
              <a:t>ing</a:t>
            </a:r>
            <a:r>
              <a:rPr lang="en-US" sz="5400" dirty="0">
                <a:solidFill>
                  <a:schemeClr val="tx1"/>
                </a:solidFill>
              </a:rPr>
              <a:t>)+C </a:t>
            </a:r>
            <a:r>
              <a:rPr lang="en-US" sz="5400">
                <a:solidFill>
                  <a:schemeClr val="tx1"/>
                </a:solidFill>
              </a:rPr>
              <a:t>(Progressive)</a:t>
            </a:r>
            <a:endParaRPr lang="en-US" sz="5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5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5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5400" dirty="0">
              <a:solidFill>
                <a:schemeClr val="tx1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36164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-108520" y="260648"/>
            <a:ext cx="9371384" cy="6408712"/>
          </a:xfrm>
        </p:spPr>
        <p:txBody>
          <a:bodyPr>
            <a:normAutofit/>
          </a:bodyPr>
          <a:lstStyle/>
          <a:p>
            <a:r>
              <a:rPr lang="en-US" dirty="0"/>
              <a:t>Present Simple			have</a:t>
            </a:r>
          </a:p>
          <a:p>
            <a:r>
              <a:rPr lang="en-US" dirty="0">
                <a:solidFill>
                  <a:schemeClr val="accent4"/>
                </a:solidFill>
              </a:rPr>
              <a:t>Present Continuous	(vert to </a:t>
            </a:r>
            <a:r>
              <a:rPr lang="en-US" dirty="0" err="1">
                <a:solidFill>
                  <a:schemeClr val="accent4"/>
                </a:solidFill>
              </a:rPr>
              <a:t>be+main</a:t>
            </a:r>
            <a:r>
              <a:rPr lang="en-US" dirty="0">
                <a:solidFill>
                  <a:schemeClr val="accent4"/>
                </a:solidFill>
              </a:rPr>
              <a:t> verb(</a:t>
            </a:r>
            <a:r>
              <a:rPr lang="en-US" dirty="0" err="1">
                <a:solidFill>
                  <a:schemeClr val="accent4"/>
                </a:solidFill>
              </a:rPr>
              <a:t>ing</a:t>
            </a:r>
            <a:r>
              <a:rPr lang="en-US" dirty="0">
                <a:solidFill>
                  <a:schemeClr val="accent4"/>
                </a:solidFill>
              </a:rPr>
              <a:t>))		am/is/are having</a:t>
            </a:r>
          </a:p>
          <a:p>
            <a:r>
              <a:rPr lang="en-US" dirty="0"/>
              <a:t>Past Simple				had</a:t>
            </a:r>
          </a:p>
          <a:p>
            <a:r>
              <a:rPr lang="en-US" dirty="0">
                <a:solidFill>
                  <a:schemeClr val="accent4"/>
                </a:solidFill>
              </a:rPr>
              <a:t>Past Continuous			was/were having</a:t>
            </a:r>
          </a:p>
          <a:p>
            <a:r>
              <a:rPr lang="en-US" dirty="0"/>
              <a:t>Present Perfect Simple		has/have had</a:t>
            </a:r>
          </a:p>
          <a:p>
            <a:r>
              <a:rPr lang="en-US" dirty="0">
                <a:solidFill>
                  <a:schemeClr val="accent4"/>
                </a:solidFill>
              </a:rPr>
              <a:t>Present Perfect Continuous   	has/have been having</a:t>
            </a:r>
          </a:p>
          <a:p>
            <a:r>
              <a:rPr lang="en-US" dirty="0"/>
              <a:t>Past Perfect Simple			had had</a:t>
            </a:r>
          </a:p>
          <a:p>
            <a:r>
              <a:rPr lang="en-US" dirty="0">
                <a:solidFill>
                  <a:schemeClr val="accent4"/>
                </a:solidFill>
              </a:rPr>
              <a:t>Past Perfect Continuous           	had been having</a:t>
            </a:r>
            <a:endParaRPr lang="el-GR" dirty="0">
              <a:solidFill>
                <a:schemeClr val="accent4"/>
              </a:solidFill>
            </a:endParaRPr>
          </a:p>
          <a:p>
            <a:pPr marL="0" indent="0" algn="ctr">
              <a:buNone/>
            </a:pPr>
            <a:r>
              <a:rPr lang="es-MX" dirty="0"/>
              <a:t>     </a:t>
            </a:r>
            <a:r>
              <a:rPr lang="es-MX" sz="5400" dirty="0"/>
              <a:t>I </a:t>
            </a:r>
            <a:r>
              <a:rPr lang="es-MX" sz="5400" dirty="0" err="1"/>
              <a:t>fix</a:t>
            </a:r>
            <a:r>
              <a:rPr lang="es-MX" sz="5400" dirty="0"/>
              <a:t> </a:t>
            </a:r>
            <a:r>
              <a:rPr lang="es-MX" sz="5400" dirty="0" err="1"/>
              <a:t>my</a:t>
            </a:r>
            <a:r>
              <a:rPr lang="es-MX" sz="5400" dirty="0"/>
              <a:t> TV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7632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1664</TotalTime>
  <Words>605</Words>
  <Application>Microsoft Office PowerPoint</Application>
  <PresentationFormat>Presentación en pantalla (4:3)</PresentationFormat>
  <Paragraphs>107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Britannic Bold</vt:lpstr>
      <vt:lpstr>Calibri</vt:lpstr>
      <vt:lpstr>Θέμα του Office</vt:lpstr>
      <vt:lpstr>Presentación de PowerPoint</vt:lpstr>
      <vt:lpstr>Presentación de PowerPoint</vt:lpstr>
      <vt:lpstr>Presentación de PowerPoint</vt:lpstr>
      <vt:lpstr>Presentación de PowerPoint</vt:lpstr>
      <vt:lpstr>Causative Form</vt:lpstr>
      <vt:lpstr>Passive Causative Form</vt:lpstr>
      <vt:lpstr>Structure</vt:lpstr>
      <vt:lpstr>Structure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Eduardo Santiago Barreno Freire</cp:lastModifiedBy>
  <cp:revision>67</cp:revision>
  <dcterms:created xsi:type="dcterms:W3CDTF">2009-02-07T00:23:44Z</dcterms:created>
  <dcterms:modified xsi:type="dcterms:W3CDTF">2022-06-29T21:40:59Z</dcterms:modified>
</cp:coreProperties>
</file>