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184582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Historia del periodismo de investigación en Ecuador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9" y="46786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El periodismo de investigación es esencial para una sociedad democrática. Conoce cómo ha evolucionado en Ecuador a lo largo del tiempo.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6319599" y="60114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7219" y="6019086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786086" y="5994797"/>
            <a:ext cx="340614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by Carlos Larrea Naranjo</a:t>
            </a:r>
            <a:endParaRPr lang="en-US" sz="2187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97964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Pioneros del periodismo de investigación en Ecuador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812733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0487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César Mantilla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618071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Considerado el padre del periodismo de investigación en Ecuador.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812733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3048714"/>
            <a:ext cx="2392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Los hermanos Pérez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361807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 la década de los 60, investigaron temas como la trata de personas y la corrupción policial.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14242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37841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Alfredo Negrete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947767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 los 70, destapó el caso de los "Puros Criollos" y la corrupción en el fútbol ecuatoriano.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37841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Luis Vivanco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947767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 los 80, destapó un gran escándalo bancario que involucraba a varias personalidades del país.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743"/>
          </a:xfrm>
          <a:prstGeom prst="rect">
            <a:avLst/>
          </a:prstGeom>
          <a:solidFill>
            <a:srgbClr val="FFFFFF"/>
          </a:solidFill>
          <a:ln w="12383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601039" y="545783"/>
            <a:ext cx="9428202" cy="12406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884"/>
              </a:lnSpc>
              <a:buNone/>
            </a:pPr>
            <a:r>
              <a:rPr lang="en-US" sz="390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Principales casos de periodismo de investigación en la historia de Ecuador</a:t>
            </a:r>
            <a:endParaRPr lang="en-US" sz="3907" dirty="0"/>
          </a:p>
        </p:txBody>
      </p:sp>
      <p:sp>
        <p:nvSpPr>
          <p:cNvPr id="5" name="Shape 3"/>
          <p:cNvSpPr/>
          <p:nvPr/>
        </p:nvSpPr>
        <p:spPr>
          <a:xfrm>
            <a:off x="7295317" y="2183368"/>
            <a:ext cx="39648" cy="5502593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6" name="Shape 4"/>
          <p:cNvSpPr/>
          <p:nvPr/>
        </p:nvSpPr>
        <p:spPr>
          <a:xfrm>
            <a:off x="7538383" y="2541806"/>
            <a:ext cx="694611" cy="39648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7" name="Shape 5"/>
          <p:cNvSpPr/>
          <p:nvPr/>
        </p:nvSpPr>
        <p:spPr>
          <a:xfrm>
            <a:off x="7091779" y="2338387"/>
            <a:ext cx="446603" cy="44660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2383">
            <a:solidFill>
              <a:srgbClr val="BFD9D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69301" y="2375535"/>
            <a:ext cx="91440" cy="3721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30"/>
              </a:lnSpc>
              <a:buNone/>
            </a:pPr>
            <a:r>
              <a:rPr lang="en-US" sz="234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344" dirty="0"/>
          </a:p>
        </p:txBody>
      </p:sp>
      <p:sp>
        <p:nvSpPr>
          <p:cNvPr id="9" name="Text 7"/>
          <p:cNvSpPr/>
          <p:nvPr/>
        </p:nvSpPr>
        <p:spPr>
          <a:xfrm>
            <a:off x="8406765" y="2381845"/>
            <a:ext cx="1984891" cy="310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42"/>
              </a:lnSpc>
              <a:buNone/>
            </a:pPr>
            <a:r>
              <a:rPr lang="en-US" sz="195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Alfredo Harp Helú</a:t>
            </a:r>
            <a:endParaRPr lang="en-US" sz="1954" dirty="0"/>
          </a:p>
        </p:txBody>
      </p:sp>
      <p:sp>
        <p:nvSpPr>
          <p:cNvPr id="10" name="Text 8"/>
          <p:cNvSpPr/>
          <p:nvPr/>
        </p:nvSpPr>
        <p:spPr>
          <a:xfrm>
            <a:off x="8406765" y="2890480"/>
            <a:ext cx="3622477" cy="12701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01"/>
              </a:lnSpc>
              <a:buNone/>
            </a:pPr>
            <a:r>
              <a:rPr lang="en-US" sz="1563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 los 90, se investigó al empresario mexicano por sus negocios y financiamiento de campañas políticas en Ecuador.</a:t>
            </a:r>
            <a:endParaRPr lang="en-US" sz="1563" dirty="0"/>
          </a:p>
        </p:txBody>
      </p:sp>
      <p:sp>
        <p:nvSpPr>
          <p:cNvPr id="11" name="Shape 9"/>
          <p:cNvSpPr/>
          <p:nvPr/>
        </p:nvSpPr>
        <p:spPr>
          <a:xfrm>
            <a:off x="6397169" y="3534192"/>
            <a:ext cx="694611" cy="39648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91779" y="3330773"/>
            <a:ext cx="446603" cy="44660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2383">
            <a:solidFill>
              <a:srgbClr val="BFD9D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38821" y="3367921"/>
            <a:ext cx="152400" cy="3721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30"/>
              </a:lnSpc>
              <a:buNone/>
            </a:pPr>
            <a:r>
              <a:rPr lang="en-US" sz="234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344" dirty="0"/>
          </a:p>
        </p:txBody>
      </p:sp>
      <p:sp>
        <p:nvSpPr>
          <p:cNvPr id="14" name="Text 12"/>
          <p:cNvSpPr/>
          <p:nvPr/>
        </p:nvSpPr>
        <p:spPr>
          <a:xfrm>
            <a:off x="3152537" y="3374231"/>
            <a:ext cx="3070860" cy="310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442"/>
              </a:lnSpc>
              <a:buNone/>
            </a:pPr>
            <a:r>
              <a:rPr lang="en-US" sz="195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El descarrilamiento del tren</a:t>
            </a:r>
            <a:endParaRPr lang="en-US" sz="1954" dirty="0"/>
          </a:p>
        </p:txBody>
      </p:sp>
      <p:sp>
        <p:nvSpPr>
          <p:cNvPr id="15" name="Text 13"/>
          <p:cNvSpPr/>
          <p:nvPr/>
        </p:nvSpPr>
        <p:spPr>
          <a:xfrm>
            <a:off x="2601039" y="3882866"/>
            <a:ext cx="3622358" cy="1587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501"/>
              </a:lnSpc>
              <a:buNone/>
            </a:pPr>
            <a:r>
              <a:rPr lang="en-US" sz="1563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 2013, un equipo de periodistas investigó el accidente del tren en la Nariz del Diablo en el que murieron 4 personas. Destapando problemas de corrupción y negligencia.</a:t>
            </a:r>
            <a:endParaRPr lang="en-US" sz="1563" dirty="0"/>
          </a:p>
        </p:txBody>
      </p:sp>
      <p:sp>
        <p:nvSpPr>
          <p:cNvPr id="16" name="Shape 14"/>
          <p:cNvSpPr/>
          <p:nvPr/>
        </p:nvSpPr>
        <p:spPr>
          <a:xfrm>
            <a:off x="7538383" y="4916031"/>
            <a:ext cx="694611" cy="39648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91779" y="4712613"/>
            <a:ext cx="446603" cy="44660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2383">
            <a:solidFill>
              <a:srgbClr val="BFD9D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38821" y="4749760"/>
            <a:ext cx="152400" cy="3721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30"/>
              </a:lnSpc>
              <a:buNone/>
            </a:pPr>
            <a:r>
              <a:rPr lang="en-US" sz="234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344" dirty="0"/>
          </a:p>
        </p:txBody>
      </p:sp>
      <p:sp>
        <p:nvSpPr>
          <p:cNvPr id="19" name="Text 17"/>
          <p:cNvSpPr/>
          <p:nvPr/>
        </p:nvSpPr>
        <p:spPr>
          <a:xfrm>
            <a:off x="8406765" y="4756071"/>
            <a:ext cx="2186940" cy="310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42"/>
              </a:lnSpc>
              <a:buNone/>
            </a:pPr>
            <a:r>
              <a:rPr lang="en-US" sz="195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Papeles de Panamá</a:t>
            </a:r>
            <a:endParaRPr lang="en-US" sz="1954" dirty="0"/>
          </a:p>
        </p:txBody>
      </p:sp>
      <p:sp>
        <p:nvSpPr>
          <p:cNvPr id="20" name="Text 18"/>
          <p:cNvSpPr/>
          <p:nvPr/>
        </p:nvSpPr>
        <p:spPr>
          <a:xfrm>
            <a:off x="8406765" y="5264706"/>
            <a:ext cx="3622477" cy="22227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01"/>
              </a:lnSpc>
              <a:buNone/>
            </a:pPr>
            <a:r>
              <a:rPr lang="en-US" sz="1563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 el 2016, un equipo de periodistas de investigación ecuatorianos participó en la investigación global de los Papeles de Panamá, que expuso información sobre empresas offshore y cuentas secretas de personalidades ecuatorianas.</a:t>
            </a:r>
            <a:endParaRPr lang="en-US" sz="1563" dirty="0"/>
          </a:p>
        </p:txBody>
      </p:sp>
      <p:pic>
        <p:nvPicPr>
          <p:cNvPr id="2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981"/>
          </a:xfrm>
          <a:prstGeom prst="rect">
            <a:avLst/>
          </a:prstGeom>
          <a:solidFill>
            <a:srgbClr val="FFFFFF"/>
          </a:solidFill>
          <a:ln w="13097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88670" y="578287"/>
            <a:ext cx="7566660" cy="1971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175"/>
              </a:lnSpc>
              <a:buNone/>
            </a:pPr>
            <a:r>
              <a:rPr lang="en-US" sz="4140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Retos y obstáculos del periodismo de investigación en Ecuador</a:t>
            </a:r>
            <a:endParaRPr lang="en-US" sz="4140" dirty="0"/>
          </a:p>
        </p:txBody>
      </p:sp>
      <p:sp>
        <p:nvSpPr>
          <p:cNvPr id="5" name="Shape 3"/>
          <p:cNvSpPr/>
          <p:nvPr/>
        </p:nvSpPr>
        <p:spPr>
          <a:xfrm>
            <a:off x="788670" y="3029664"/>
            <a:ext cx="473154" cy="473154"/>
          </a:xfrm>
          <a:prstGeom prst="roundRect">
            <a:avLst>
              <a:gd name="adj" fmla="val 20003"/>
            </a:avLst>
          </a:prstGeom>
          <a:solidFill>
            <a:srgbClr val="DFECE9"/>
          </a:solidFill>
          <a:ln w="13097">
            <a:solidFill>
              <a:srgbClr val="BFD9D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79527" y="3069074"/>
            <a:ext cx="91440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105"/>
              </a:lnSpc>
              <a:buNone/>
            </a:pPr>
            <a:r>
              <a:rPr lang="en-US" sz="248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484" dirty="0"/>
          </a:p>
        </p:txBody>
      </p:sp>
      <p:sp>
        <p:nvSpPr>
          <p:cNvPr id="7" name="Text 5"/>
          <p:cNvSpPr/>
          <p:nvPr/>
        </p:nvSpPr>
        <p:spPr>
          <a:xfrm>
            <a:off x="1472089" y="3101935"/>
            <a:ext cx="210312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88"/>
              </a:lnSpc>
              <a:buNone/>
            </a:pPr>
            <a:r>
              <a:rPr lang="en-US" sz="2070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Presión política</a:t>
            </a:r>
            <a:endParaRPr lang="en-US" sz="2070" dirty="0"/>
          </a:p>
        </p:txBody>
      </p:sp>
      <p:sp>
        <p:nvSpPr>
          <p:cNvPr id="8" name="Text 6"/>
          <p:cNvSpPr/>
          <p:nvPr/>
        </p:nvSpPr>
        <p:spPr>
          <a:xfrm>
            <a:off x="1472089" y="3640812"/>
            <a:ext cx="2994779" cy="2354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6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El periodismo de investigación es a menudo criticado por controlar al gobierno, lo que hace que los periodistas sean más vulnerables a la represión política.</a:t>
            </a:r>
            <a:endParaRPr lang="en-US" sz="1656" dirty="0"/>
          </a:p>
        </p:txBody>
      </p:sp>
      <p:sp>
        <p:nvSpPr>
          <p:cNvPr id="9" name="Shape 7"/>
          <p:cNvSpPr/>
          <p:nvPr/>
        </p:nvSpPr>
        <p:spPr>
          <a:xfrm>
            <a:off x="4677132" y="3029664"/>
            <a:ext cx="473154" cy="473154"/>
          </a:xfrm>
          <a:prstGeom prst="roundRect">
            <a:avLst>
              <a:gd name="adj" fmla="val 20003"/>
            </a:avLst>
          </a:prstGeom>
          <a:solidFill>
            <a:srgbClr val="DFECE9"/>
          </a:solidFill>
          <a:ln w="13097">
            <a:solidFill>
              <a:srgbClr val="BFD9D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833699" y="3069074"/>
            <a:ext cx="160020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105"/>
              </a:lnSpc>
              <a:buNone/>
            </a:pPr>
            <a:r>
              <a:rPr lang="en-US" sz="248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484" dirty="0"/>
          </a:p>
        </p:txBody>
      </p:sp>
      <p:sp>
        <p:nvSpPr>
          <p:cNvPr id="11" name="Text 9"/>
          <p:cNvSpPr/>
          <p:nvPr/>
        </p:nvSpPr>
        <p:spPr>
          <a:xfrm>
            <a:off x="5360551" y="3101935"/>
            <a:ext cx="220980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88"/>
              </a:lnSpc>
              <a:buNone/>
            </a:pPr>
            <a:r>
              <a:rPr lang="en-US" sz="2070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Recursos limitados</a:t>
            </a:r>
            <a:endParaRPr lang="en-US" sz="2070" dirty="0"/>
          </a:p>
        </p:txBody>
      </p:sp>
      <p:sp>
        <p:nvSpPr>
          <p:cNvPr id="12" name="Text 10"/>
          <p:cNvSpPr/>
          <p:nvPr/>
        </p:nvSpPr>
        <p:spPr>
          <a:xfrm>
            <a:off x="5360551" y="3640812"/>
            <a:ext cx="2994779" cy="1681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6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Los medios de comunicación a menudo no pueden financiar investigaciones a largo plazo debido a la falta de recursos.</a:t>
            </a:r>
            <a:endParaRPr lang="en-US" sz="1656" dirty="0"/>
          </a:p>
        </p:txBody>
      </p:sp>
      <p:sp>
        <p:nvSpPr>
          <p:cNvPr id="13" name="Shape 11"/>
          <p:cNvSpPr/>
          <p:nvPr/>
        </p:nvSpPr>
        <p:spPr>
          <a:xfrm>
            <a:off x="788670" y="6369844"/>
            <a:ext cx="473154" cy="473154"/>
          </a:xfrm>
          <a:prstGeom prst="roundRect">
            <a:avLst>
              <a:gd name="adj" fmla="val 20003"/>
            </a:avLst>
          </a:prstGeom>
          <a:solidFill>
            <a:srgbClr val="DFECE9"/>
          </a:solidFill>
          <a:ln w="13097">
            <a:solidFill>
              <a:srgbClr val="BFD9D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45237" y="6409253"/>
            <a:ext cx="160020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105"/>
              </a:lnSpc>
              <a:buNone/>
            </a:pPr>
            <a:r>
              <a:rPr lang="en-US" sz="248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484" dirty="0"/>
          </a:p>
        </p:txBody>
      </p:sp>
      <p:sp>
        <p:nvSpPr>
          <p:cNvPr id="15" name="Text 13"/>
          <p:cNvSpPr/>
          <p:nvPr/>
        </p:nvSpPr>
        <p:spPr>
          <a:xfrm>
            <a:off x="1472089" y="6442115"/>
            <a:ext cx="315468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88"/>
              </a:lnSpc>
              <a:buNone/>
            </a:pPr>
            <a:r>
              <a:rPr lang="en-US" sz="2070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Riesgo para los periodistas</a:t>
            </a:r>
            <a:endParaRPr lang="en-US" sz="2070" dirty="0"/>
          </a:p>
        </p:txBody>
      </p:sp>
      <p:sp>
        <p:nvSpPr>
          <p:cNvPr id="16" name="Text 14"/>
          <p:cNvSpPr/>
          <p:nvPr/>
        </p:nvSpPr>
        <p:spPr>
          <a:xfrm>
            <a:off x="1472089" y="6980992"/>
            <a:ext cx="6883241" cy="672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6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Los periodistas de investigación enfrentan amenazas físicas y legales en su trabajo.</a:t>
            </a:r>
            <a:endParaRPr lang="en-US" sz="1656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1981"/>
          </a:xfrm>
          <a:prstGeom prst="rect">
            <a:avLst/>
          </a:prstGeom>
        </p:spPr>
      </p:pic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8996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Avances y logros del periodismo de investigación en Ecuador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2523053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376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Premios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406985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Periodistas de investigación ecuatorianos han ganado varios premios internacionales, reconocidos por su excelencia periodística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37" y="2523053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37748"/>
            <a:ext cx="2964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Mayor libertad de prensa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407104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pesar de los riesgos, ha habido una mejora en la libertad de prensa en Ecuador, lo que ha permitido a los periodistas investigar con mayor libertad.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523053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37748"/>
            <a:ext cx="2392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Nuevas plataformas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407104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El periodismo de investigación se ha expandido gracias a las nuevas tecnologías, permitiendo a los periodistas llegar a un público más amplio.</a:t>
            </a:r>
            <a:endParaRPr lang="en-US" sz="1750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04728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Incidencia del periodismo de investigación en la sociedad ecuatoriana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9914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Transparencia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560808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El periodismo de investigación ha permitido una mayor transparencia en el gobierno y en los negocios, lo que ayuda a construir una sociedad más justa y equitativa.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3806" y="3991451"/>
            <a:ext cx="251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Vigilancia ciudadana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593806" y="4560808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 investigación periodística ha permitido que la ciudadanía esté más informada y alerta sobre los problemas graves que enfrenta la sociedad.</a:t>
            </a:r>
            <a:endParaRPr lang="en-US" sz="1750" dirty="0"/>
          </a:p>
        </p:txBody>
      </p:sp>
      <p:pic>
        <p:nvPicPr>
          <p:cNvPr id="9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1668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188273" y="962501"/>
            <a:ext cx="7740253" cy="11696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606"/>
              </a:lnSpc>
              <a:buNone/>
            </a:pPr>
            <a:r>
              <a:rPr lang="en-US" sz="3685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Futuro del periodismo de investigación en Ecuador</a:t>
            </a:r>
            <a:endParaRPr lang="en-US" sz="3685" dirty="0"/>
          </a:p>
        </p:txBody>
      </p:sp>
      <p:sp>
        <p:nvSpPr>
          <p:cNvPr id="5" name="Shape 3"/>
          <p:cNvSpPr/>
          <p:nvPr/>
        </p:nvSpPr>
        <p:spPr>
          <a:xfrm>
            <a:off x="6188273" y="2559129"/>
            <a:ext cx="421124" cy="421124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1668">
            <a:solidFill>
              <a:srgbClr val="BFD9D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356866" y="2594253"/>
            <a:ext cx="83820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64"/>
              </a:lnSpc>
              <a:buNone/>
            </a:pPr>
            <a:r>
              <a:rPr lang="en-US" sz="221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211" dirty="0"/>
          </a:p>
        </p:txBody>
      </p:sp>
      <p:sp>
        <p:nvSpPr>
          <p:cNvPr id="7" name="Text 5"/>
          <p:cNvSpPr/>
          <p:nvPr/>
        </p:nvSpPr>
        <p:spPr>
          <a:xfrm>
            <a:off x="6796564" y="2623423"/>
            <a:ext cx="2407920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303"/>
              </a:lnSpc>
              <a:buNone/>
            </a:pPr>
            <a:r>
              <a:rPr lang="en-US" sz="1842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Innovación tecnológica</a:t>
            </a:r>
            <a:endParaRPr lang="en-US" sz="1842" dirty="0"/>
          </a:p>
        </p:txBody>
      </p:sp>
      <p:sp>
        <p:nvSpPr>
          <p:cNvPr id="8" name="Text 6"/>
          <p:cNvSpPr/>
          <p:nvPr/>
        </p:nvSpPr>
        <p:spPr>
          <a:xfrm>
            <a:off x="6796564" y="3103007"/>
            <a:ext cx="3168253" cy="1197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358"/>
              </a:lnSpc>
              <a:buNone/>
            </a:pPr>
            <a:r>
              <a:rPr lang="en-US" sz="1474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 investigación periodística en Ecuador se beneficiará del uso de tecnología para recopilar y analizar datos.</a:t>
            </a:r>
            <a:endParaRPr lang="en-US" sz="1474" dirty="0"/>
          </a:p>
        </p:txBody>
      </p:sp>
      <p:sp>
        <p:nvSpPr>
          <p:cNvPr id="9" name="Shape 7"/>
          <p:cNvSpPr/>
          <p:nvPr/>
        </p:nvSpPr>
        <p:spPr>
          <a:xfrm>
            <a:off x="10151983" y="2559129"/>
            <a:ext cx="421124" cy="421124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1668">
            <a:solidFill>
              <a:srgbClr val="BFD9D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290096" y="2594253"/>
            <a:ext cx="144780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64"/>
              </a:lnSpc>
              <a:buNone/>
            </a:pPr>
            <a:r>
              <a:rPr lang="en-US" sz="221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211" dirty="0"/>
          </a:p>
        </p:txBody>
      </p:sp>
      <p:sp>
        <p:nvSpPr>
          <p:cNvPr id="11" name="Text 9"/>
          <p:cNvSpPr/>
          <p:nvPr/>
        </p:nvSpPr>
        <p:spPr>
          <a:xfrm>
            <a:off x="10760273" y="2623423"/>
            <a:ext cx="3168253" cy="584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303"/>
              </a:lnSpc>
              <a:buNone/>
            </a:pPr>
            <a:r>
              <a:rPr lang="en-US" sz="1842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Formación de nuevos periodistas</a:t>
            </a:r>
            <a:endParaRPr lang="en-US" sz="1842" dirty="0"/>
          </a:p>
        </p:txBody>
      </p:sp>
      <p:sp>
        <p:nvSpPr>
          <p:cNvPr id="12" name="Text 10"/>
          <p:cNvSpPr/>
          <p:nvPr/>
        </p:nvSpPr>
        <p:spPr>
          <a:xfrm>
            <a:off x="10760273" y="3395424"/>
            <a:ext cx="3168253" cy="20960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358"/>
              </a:lnSpc>
              <a:buNone/>
            </a:pPr>
            <a:r>
              <a:rPr lang="en-US" sz="1474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 mayor énfasis en la enseñanza de periodismo de investigación en las escuelas de periodismo de Ecuador remplazarán a los veteranos, lo que permitirá una continuidad en la tradición y en el dominio de la técnica</a:t>
            </a:r>
            <a:endParaRPr lang="en-US" sz="1474" dirty="0"/>
          </a:p>
        </p:txBody>
      </p:sp>
      <p:sp>
        <p:nvSpPr>
          <p:cNvPr id="13" name="Shape 11"/>
          <p:cNvSpPr/>
          <p:nvPr/>
        </p:nvSpPr>
        <p:spPr>
          <a:xfrm>
            <a:off x="6188273" y="5824895"/>
            <a:ext cx="421124" cy="421124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1668">
            <a:solidFill>
              <a:srgbClr val="BFD9D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326386" y="5860018"/>
            <a:ext cx="144780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64"/>
              </a:lnSpc>
              <a:buNone/>
            </a:pPr>
            <a:r>
              <a:rPr lang="en-US" sz="221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211" dirty="0"/>
          </a:p>
        </p:txBody>
      </p:sp>
      <p:sp>
        <p:nvSpPr>
          <p:cNvPr id="15" name="Text 13"/>
          <p:cNvSpPr/>
          <p:nvPr/>
        </p:nvSpPr>
        <p:spPr>
          <a:xfrm>
            <a:off x="6796564" y="5889188"/>
            <a:ext cx="1871782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303"/>
              </a:lnSpc>
              <a:buNone/>
            </a:pPr>
            <a:r>
              <a:rPr lang="en-US" sz="1842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Presión social</a:t>
            </a:r>
            <a:endParaRPr lang="en-US" sz="1842" dirty="0"/>
          </a:p>
        </p:txBody>
      </p:sp>
      <p:sp>
        <p:nvSpPr>
          <p:cNvPr id="16" name="Text 14"/>
          <p:cNvSpPr/>
          <p:nvPr/>
        </p:nvSpPr>
        <p:spPr>
          <a:xfrm>
            <a:off x="6796564" y="6368772"/>
            <a:ext cx="7131963" cy="898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358"/>
              </a:lnSpc>
              <a:buNone/>
            </a:pPr>
            <a:r>
              <a:rPr lang="en-US" sz="1474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El periodismo de investigación es fundamental en la construcción de una sociedad más transparente e igualitaria. La sociedad debe seguir presionando para que se garantice la libertad de expresión y de prensa.</a:t>
            </a:r>
            <a:endParaRPr lang="en-US" sz="1474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2023-10-04T23:59:59Z</dcterms:created>
  <dcterms:modified xsi:type="dcterms:W3CDTF">2023-10-04T23:59:59Z</dcterms:modified>
</cp:coreProperties>
</file>