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  <p:sldId id="258" r:id="rId7"/>
    <p:sldId id="269" r:id="rId8"/>
    <p:sldId id="259" r:id="rId9"/>
    <p:sldId id="261" r:id="rId10"/>
    <p:sldId id="262" r:id="rId11"/>
    <p:sldId id="263" r:id="rId12"/>
    <p:sldId id="274" r:id="rId13"/>
    <p:sldId id="275" r:id="rId14"/>
    <p:sldId id="273" r:id="rId15"/>
    <p:sldId id="276" r:id="rId16"/>
    <p:sldId id="277" r:id="rId17"/>
    <p:sldId id="279" r:id="rId18"/>
    <p:sldId id="278" r:id="rId19"/>
    <p:sldId id="280" r:id="rId20"/>
    <p:sldId id="281" r:id="rId21"/>
    <p:sldId id="286" r:id="rId22"/>
    <p:sldId id="282" r:id="rId23"/>
    <p:sldId id="290" r:id="rId24"/>
    <p:sldId id="283" r:id="rId25"/>
    <p:sldId id="284" r:id="rId26"/>
    <p:sldId id="289" r:id="rId27"/>
    <p:sldId id="285" r:id="rId28"/>
    <p:sldId id="287" r:id="rId29"/>
    <p:sldId id="265" r:id="rId30"/>
    <p:sldId id="266" r:id="rId31"/>
    <p:sldId id="271" r:id="rId32"/>
    <p:sldId id="264" r:id="rId33"/>
    <p:sldId id="303" r:id="rId34"/>
    <p:sldId id="304" r:id="rId35"/>
    <p:sldId id="292" r:id="rId36"/>
    <p:sldId id="293" r:id="rId37"/>
    <p:sldId id="268" r:id="rId38"/>
    <p:sldId id="294" r:id="rId39"/>
    <p:sldId id="295" r:id="rId40"/>
    <p:sldId id="297" r:id="rId41"/>
    <p:sldId id="296" r:id="rId42"/>
    <p:sldId id="298" r:id="rId43"/>
    <p:sldId id="299" r:id="rId44"/>
    <p:sldId id="301" r:id="rId45"/>
    <p:sldId id="300" r:id="rId46"/>
    <p:sldId id="302" r:id="rId47"/>
    <p:sldId id="272" r:id="rId48"/>
    <p:sldId id="267" r:id="rId49"/>
    <p:sldId id="260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42D"/>
    <a:srgbClr val="CF3E00"/>
    <a:srgbClr val="57066B"/>
    <a:srgbClr val="C75102"/>
    <a:srgbClr val="FF9D00"/>
    <a:srgbClr val="FF6702"/>
    <a:srgbClr val="FF3305"/>
    <a:srgbClr val="236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0" autoAdjust="0"/>
    <p:restoredTop sz="94600" autoAdjust="0"/>
  </p:normalViewPr>
  <p:slideViewPr>
    <p:cSldViewPr>
      <p:cViewPr varScale="1">
        <p:scale>
          <a:sx n="77" d="100"/>
          <a:sy n="77" d="100"/>
        </p:scale>
        <p:origin x="81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47E910F-5AF3-4EEC-AF2E-FB23167D95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41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47E2-599D-42DA-B064-6B1555EA268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9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839B1-8743-4195-A0EE-E58CEC44EA2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3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B930-C92B-4D94-A60B-F2DD11392F4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8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90139C4-F5DB-46AE-A3D7-820F0AA0B95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49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41C3A-185F-4DDC-8BD9-D36AE5CD6D3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6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4274-78A3-4596-A1C0-7D1F3D5FAE4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6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D199-3AF8-40FA-AF2E-16A7504239E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6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5CAC-9C3C-4263-8248-FAAE5D9F3A3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73C89667-F914-40C9-B2FC-2C8EB85F0F6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3FE42E-3C0B-46C8-8441-7BFD6DC3359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7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11D516D-9EE7-4CB6-BA92-70B112B939A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4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GÉNERO POÉTICO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Genoveva Ponce Naranjo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2.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tenga </a:t>
            </a:r>
            <a:r>
              <a:rPr lang="es-EC" sz="2000" b="1" dirty="0" err="1">
                <a:solidFill>
                  <a:srgbClr val="CF3E00"/>
                </a:solidFill>
              </a:rPr>
              <a:t>ritmicidad</a:t>
            </a:r>
            <a:r>
              <a:rPr lang="es-EC" sz="2000" b="1" dirty="0">
                <a:solidFill>
                  <a:srgbClr val="CF3E00"/>
                </a:solidFill>
              </a:rPr>
              <a:t> marcada (coloca la referencia)</a:t>
            </a:r>
          </a:p>
        </p:txBody>
      </p:sp>
    </p:spTree>
    <p:extLst>
      <p:ext uri="{BB962C8B-B14F-4D97-AF65-F5344CB8AC3E}">
        <p14:creationId xmlns:p14="http://schemas.microsoft.com/office/powerpoint/2010/main" val="3588380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E755A76-9A81-4077-94BD-E8E272B04B4F}"/>
              </a:ext>
            </a:extLst>
          </p:cNvPr>
          <p:cNvSpPr txBox="1"/>
          <p:nvPr/>
        </p:nvSpPr>
        <p:spPr>
          <a:xfrm>
            <a:off x="899592" y="1052736"/>
            <a:ext cx="734481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/>
              <a:t>2. Rima</a:t>
            </a:r>
          </a:p>
          <a:p>
            <a:r>
              <a:rPr lang="es-ES" sz="3200" dirty="0"/>
              <a:t>La </a:t>
            </a:r>
            <a:r>
              <a:rPr lang="es-ES" sz="3200" b="1" dirty="0"/>
              <a:t>rima consonante</a:t>
            </a:r>
            <a:r>
              <a:rPr lang="es-ES" sz="3200" dirty="0"/>
              <a:t> y la </a:t>
            </a:r>
            <a:r>
              <a:rPr lang="es-ES" sz="3200" b="1" dirty="0"/>
              <a:t>asonante</a:t>
            </a:r>
            <a:r>
              <a:rPr lang="es-ES" sz="3200" dirty="0"/>
              <a:t> son comunes, pues ayudan a crear un efecto lúdico y facilitan la repetición.</a:t>
            </a:r>
          </a:p>
          <a:p>
            <a:r>
              <a:rPr lang="es-ES" sz="3200" dirty="0"/>
              <a:t>Se busca una sonoridad agradable que estimule la sensibilidad auditiva y lingüística.</a:t>
            </a:r>
          </a:p>
          <a:p>
            <a:r>
              <a:rPr lang="es-ES" sz="3200" dirty="0"/>
              <a:t>Ejemplo:</a:t>
            </a:r>
          </a:p>
          <a:p>
            <a:pPr algn="ctr"/>
            <a:br>
              <a:rPr lang="es-ES" sz="3200" dirty="0"/>
            </a:br>
            <a:r>
              <a:rPr lang="es-ES" sz="3200" b="1" i="1" dirty="0">
                <a:solidFill>
                  <a:srgbClr val="002060"/>
                </a:solidFill>
              </a:rPr>
              <a:t>"Un sapito saltarín</a:t>
            </a:r>
            <a:br>
              <a:rPr lang="es-ES" sz="3200" b="1" i="1" dirty="0">
                <a:solidFill>
                  <a:srgbClr val="002060"/>
                </a:solidFill>
              </a:rPr>
            </a:br>
            <a:r>
              <a:rPr lang="es-ES" sz="3200" b="1" i="1" dirty="0">
                <a:solidFill>
                  <a:srgbClr val="002060"/>
                </a:solidFill>
              </a:rPr>
              <a:t>brinca alegre en su jardín."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25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3.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tenga rima y cumpla características lúdicas, estéticas y literarias (coloca la referencia)</a:t>
            </a:r>
          </a:p>
        </p:txBody>
      </p:sp>
    </p:spTree>
    <p:extLst>
      <p:ext uri="{BB962C8B-B14F-4D97-AF65-F5344CB8AC3E}">
        <p14:creationId xmlns:p14="http://schemas.microsoft.com/office/powerpoint/2010/main" val="620667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89BCA73-8E49-4260-B10D-60081A9C8A92}"/>
              </a:ext>
            </a:extLst>
          </p:cNvPr>
          <p:cNvSpPr txBox="1"/>
          <p:nvPr/>
        </p:nvSpPr>
        <p:spPr>
          <a:xfrm>
            <a:off x="755576" y="1445396"/>
            <a:ext cx="712879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3</a:t>
            </a:r>
            <a:r>
              <a:rPr lang="es-ES" sz="2800" b="1" dirty="0"/>
              <a:t>. Lenguaje sencillo y accesible</a:t>
            </a:r>
          </a:p>
          <a:p>
            <a:r>
              <a:rPr lang="es-ES" sz="2800" dirty="0"/>
              <a:t>Se emplean palabras simples, adecuadas al nivel de comprensión de los niños.</a:t>
            </a:r>
          </a:p>
          <a:p>
            <a:r>
              <a:rPr lang="es-ES" sz="2800" dirty="0"/>
              <a:t>Las imágenes son concretas y relacionadas con el entorno cotidiano o fantástico infantil.</a:t>
            </a:r>
          </a:p>
          <a:p>
            <a:endParaRPr lang="es-ES" sz="2800" dirty="0"/>
          </a:p>
          <a:p>
            <a:r>
              <a:rPr lang="es-ES" sz="2800" dirty="0"/>
              <a:t>Ejemplo: </a:t>
            </a:r>
          </a:p>
          <a:p>
            <a:endParaRPr lang="es-ES" sz="2800" dirty="0"/>
          </a:p>
          <a:p>
            <a:pPr algn="ctr"/>
            <a:r>
              <a:rPr lang="es-ES" sz="2800" b="1" i="1" dirty="0">
                <a:solidFill>
                  <a:srgbClr val="002060"/>
                </a:solidFill>
              </a:rPr>
              <a:t>"El sol dorado ríe en el mar, las olas cantan sin descansar."</a:t>
            </a:r>
            <a:endParaRPr lang="es-E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55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4.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presente lenguaje sencillo y accesible (coloca la referencia)</a:t>
            </a:r>
          </a:p>
        </p:txBody>
      </p:sp>
    </p:spTree>
    <p:extLst>
      <p:ext uri="{BB962C8B-B14F-4D97-AF65-F5344CB8AC3E}">
        <p14:creationId xmlns:p14="http://schemas.microsoft.com/office/powerpoint/2010/main" val="3582879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6D49E82-EA4B-4959-9C53-07B887A12572}"/>
              </a:ext>
            </a:extLst>
          </p:cNvPr>
          <p:cNvSpPr txBox="1"/>
          <p:nvPr/>
        </p:nvSpPr>
        <p:spPr>
          <a:xfrm>
            <a:off x="971600" y="1268760"/>
            <a:ext cx="676875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4. Juegos de palabras</a:t>
            </a:r>
          </a:p>
          <a:p>
            <a:r>
              <a:rPr lang="es-ES" sz="2800" dirty="0"/>
              <a:t>Frecuentemente se incorporan </a:t>
            </a:r>
            <a:r>
              <a:rPr lang="es-ES" sz="2800" b="1" dirty="0"/>
              <a:t>onomatopeyas</a:t>
            </a:r>
            <a:r>
              <a:rPr lang="es-ES" sz="2800" dirty="0"/>
              <a:t>, </a:t>
            </a:r>
            <a:r>
              <a:rPr lang="es-ES" sz="2800" b="1" dirty="0"/>
              <a:t>aliteraciones</a:t>
            </a:r>
            <a:r>
              <a:rPr lang="es-ES" sz="2800" dirty="0"/>
              <a:t> y </a:t>
            </a:r>
            <a:r>
              <a:rPr lang="es-ES" sz="2800" b="1" dirty="0"/>
              <a:t>repeticiones</a:t>
            </a:r>
            <a:r>
              <a:rPr lang="es-ES" sz="2800" dirty="0"/>
              <a:t>, lo que estimula el placer por los sonidos del lenguaje.</a:t>
            </a:r>
          </a:p>
          <a:p>
            <a:pPr algn="just"/>
            <a:endParaRPr lang="es-ES" sz="2800" dirty="0"/>
          </a:p>
          <a:p>
            <a:r>
              <a:rPr lang="es-ES" sz="2800" dirty="0"/>
              <a:t>Ejemplo:</a:t>
            </a:r>
          </a:p>
          <a:p>
            <a:pPr algn="ctr"/>
            <a:br>
              <a:rPr lang="es-ES" sz="2800" dirty="0"/>
            </a:br>
            <a:r>
              <a:rPr lang="es-ES" sz="2800" b="1" i="1" dirty="0">
                <a:solidFill>
                  <a:srgbClr val="002060"/>
                </a:solidFill>
              </a:rPr>
              <a:t>"</a:t>
            </a:r>
            <a:r>
              <a:rPr lang="es-ES" sz="2800" b="1" i="1" dirty="0" err="1">
                <a:solidFill>
                  <a:srgbClr val="002060"/>
                </a:solidFill>
              </a:rPr>
              <a:t>Pim</a:t>
            </a:r>
            <a:r>
              <a:rPr lang="es-ES" sz="2800" b="1" i="1" dirty="0">
                <a:solidFill>
                  <a:srgbClr val="002060"/>
                </a:solidFill>
              </a:rPr>
              <a:t>, </a:t>
            </a:r>
            <a:r>
              <a:rPr lang="es-ES" sz="2800" b="1" i="1" dirty="0" err="1">
                <a:solidFill>
                  <a:srgbClr val="002060"/>
                </a:solidFill>
              </a:rPr>
              <a:t>pam</a:t>
            </a:r>
            <a:r>
              <a:rPr lang="es-ES" sz="2800" b="1" i="1" dirty="0">
                <a:solidFill>
                  <a:srgbClr val="002060"/>
                </a:solidFill>
              </a:rPr>
              <a:t>, pum,</a:t>
            </a:r>
            <a:br>
              <a:rPr lang="es-ES" sz="2800" b="1" i="1" dirty="0">
                <a:solidFill>
                  <a:srgbClr val="002060"/>
                </a:solidFill>
              </a:rPr>
            </a:br>
            <a:r>
              <a:rPr lang="es-ES" sz="2800" b="1" i="1" dirty="0">
                <a:solidFill>
                  <a:srgbClr val="002060"/>
                </a:solidFill>
              </a:rPr>
              <a:t>brinca el ratón en su baúl."</a:t>
            </a:r>
            <a:endParaRPr lang="es-E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43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5.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represente un juego de palabras (coloca la referencia).</a:t>
            </a:r>
          </a:p>
        </p:txBody>
      </p:sp>
    </p:spTree>
    <p:extLst>
      <p:ext uri="{BB962C8B-B14F-4D97-AF65-F5344CB8AC3E}">
        <p14:creationId xmlns:p14="http://schemas.microsoft.com/office/powerpoint/2010/main" val="808463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5B81CF-4798-4D17-890B-4A37E857F325}"/>
              </a:ext>
            </a:extLst>
          </p:cNvPr>
          <p:cNvSpPr txBox="1"/>
          <p:nvPr/>
        </p:nvSpPr>
        <p:spPr>
          <a:xfrm>
            <a:off x="971600" y="908720"/>
            <a:ext cx="66247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5. Tema lúdico o fantástico</a:t>
            </a:r>
          </a:p>
          <a:p>
            <a:r>
              <a:rPr lang="es-ES" sz="2800" dirty="0"/>
              <a:t>Los versos infantiles suelen abordar temas imaginativos, mágicos o de la vida cotidiana desde una perspectiva lúdica.</a:t>
            </a:r>
          </a:p>
          <a:p>
            <a:r>
              <a:rPr lang="es-ES" sz="2800" dirty="0"/>
              <a:t>Los personajes pueden ser animales, juguetes o fenómenos naturales humanizados.</a:t>
            </a:r>
          </a:p>
          <a:p>
            <a:endParaRPr lang="es-ES" sz="2800" dirty="0"/>
          </a:p>
          <a:p>
            <a:r>
              <a:rPr lang="es-ES" sz="2800" dirty="0"/>
              <a:t>Ejemplo: </a:t>
            </a:r>
          </a:p>
          <a:p>
            <a:endParaRPr lang="es-ES" sz="2800" i="1" dirty="0"/>
          </a:p>
          <a:p>
            <a:pPr algn="ctr"/>
            <a:r>
              <a:rPr lang="es-ES" sz="2800" b="1" i="1" dirty="0">
                <a:solidFill>
                  <a:srgbClr val="002060"/>
                </a:solidFill>
              </a:rPr>
              <a:t>"La estrella traviesa se quiere escapar, sube a un cometa que pasa al azar."</a:t>
            </a:r>
            <a:endParaRPr lang="es-E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120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6.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presente un tema lúdico o fantástico (coloca la referencia).</a:t>
            </a:r>
          </a:p>
        </p:txBody>
      </p:sp>
    </p:spTree>
    <p:extLst>
      <p:ext uri="{BB962C8B-B14F-4D97-AF65-F5344CB8AC3E}">
        <p14:creationId xmlns:p14="http://schemas.microsoft.com/office/powerpoint/2010/main" val="4131227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5B81CF-4798-4D17-890B-4A37E857F325}"/>
              </a:ext>
            </a:extLst>
          </p:cNvPr>
          <p:cNvSpPr txBox="1"/>
          <p:nvPr/>
        </p:nvSpPr>
        <p:spPr>
          <a:xfrm>
            <a:off x="1043608" y="1484784"/>
            <a:ext cx="655272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6. Didactismo implícito</a:t>
            </a:r>
          </a:p>
          <a:p>
            <a:r>
              <a:rPr lang="es-ES" sz="2800" dirty="0"/>
              <a:t>Aunque no siempre es evidente, muchos poemas infantiles introducen enseñanzas o valores, como la empatía, el respeto o el cuidado del medio ambiente.</a:t>
            </a:r>
          </a:p>
          <a:p>
            <a:endParaRPr lang="es-ES" sz="2800" dirty="0"/>
          </a:p>
          <a:p>
            <a:r>
              <a:rPr lang="es-ES" sz="2800" dirty="0"/>
              <a:t>Ejemplo: </a:t>
            </a:r>
          </a:p>
          <a:p>
            <a:pPr algn="ctr"/>
            <a:r>
              <a:rPr lang="es-ES" sz="2800" b="1" i="1" dirty="0">
                <a:solidFill>
                  <a:srgbClr val="002060"/>
                </a:solidFill>
              </a:rPr>
              <a:t>"Cuida la flor, cuida el río, no ensucies nunca tu camino."</a:t>
            </a:r>
            <a:endParaRPr lang="es-E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1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65126-8530-4B01-A6B5-B05C2C5C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¿Qué incluye?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C9C4D4-9B32-41C1-9C35-DED10192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C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género poético es una expresión artística caracterizada por el uso del lenguaje estético y rítmico para transmitir emociones, ideas y experiencias. En el ámbito infantil, este género adquiere una dimensión particular al acercarse a los niños y niñas a través de formas atractivas y comprensibles, incentivando su sensibilidad y creatividad desde temprana edad.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58168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7.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contenga didactismo implícito (coloca la referencia).</a:t>
            </a:r>
          </a:p>
        </p:txBody>
      </p:sp>
    </p:spTree>
    <p:extLst>
      <p:ext uri="{BB962C8B-B14F-4D97-AF65-F5344CB8AC3E}">
        <p14:creationId xmlns:p14="http://schemas.microsoft.com/office/powerpoint/2010/main" val="2772847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5B81CF-4798-4D17-890B-4A37E857F325}"/>
              </a:ext>
            </a:extLst>
          </p:cNvPr>
          <p:cNvSpPr txBox="1"/>
          <p:nvPr/>
        </p:nvSpPr>
        <p:spPr>
          <a:xfrm>
            <a:off x="1115616" y="1166842"/>
            <a:ext cx="640871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/>
              <a:t>7. Estructuras breves y repetitivas</a:t>
            </a:r>
          </a:p>
          <a:p>
            <a:r>
              <a:rPr lang="es-ES" sz="3200" dirty="0"/>
              <a:t>Los poemas suelen ser cortos y las estructuras repetitivas para mantener la atención de los niños.</a:t>
            </a:r>
          </a:p>
          <a:p>
            <a:endParaRPr lang="es-ES" sz="3200" dirty="0"/>
          </a:p>
          <a:p>
            <a:pPr algn="ctr"/>
            <a:r>
              <a:rPr lang="es-ES" sz="3200" dirty="0"/>
              <a:t>Ejemplo:</a:t>
            </a:r>
          </a:p>
          <a:p>
            <a:pPr algn="ctr"/>
            <a:br>
              <a:rPr lang="es-ES" sz="3200" dirty="0"/>
            </a:br>
            <a:r>
              <a:rPr lang="es-ES" sz="3200" b="1" i="1" dirty="0">
                <a:solidFill>
                  <a:srgbClr val="002060"/>
                </a:solidFill>
              </a:rPr>
              <a:t>"Corre, corre el tren,</a:t>
            </a:r>
            <a:br>
              <a:rPr lang="es-ES" sz="3200" b="1" i="1" dirty="0">
                <a:solidFill>
                  <a:srgbClr val="002060"/>
                </a:solidFill>
              </a:rPr>
            </a:br>
            <a:r>
              <a:rPr lang="es-ES" sz="3200" b="1" i="1" dirty="0">
                <a:solidFill>
                  <a:srgbClr val="002060"/>
                </a:solidFill>
              </a:rPr>
              <a:t>pasa y vuelve también."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477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5B81CF-4798-4D17-890B-4A37E857F325}"/>
              </a:ext>
            </a:extLst>
          </p:cNvPr>
          <p:cNvSpPr txBox="1"/>
          <p:nvPr/>
        </p:nvSpPr>
        <p:spPr>
          <a:xfrm>
            <a:off x="899592" y="1124744"/>
            <a:ext cx="727280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/>
              <a:t>8. Estímulo a la imaginación</a:t>
            </a:r>
          </a:p>
          <a:p>
            <a:r>
              <a:rPr lang="es-ES" sz="3200" dirty="0"/>
              <a:t>Los versos invitan a los niños a imaginar mundos fantásticos y situaciones divertidas.</a:t>
            </a:r>
          </a:p>
          <a:p>
            <a:endParaRPr lang="es-ES" sz="3200" dirty="0"/>
          </a:p>
          <a:p>
            <a:r>
              <a:rPr lang="es-ES" sz="3200" dirty="0"/>
              <a:t>Ejemplo: </a:t>
            </a:r>
          </a:p>
          <a:p>
            <a:endParaRPr lang="es-ES" sz="3200" i="1" dirty="0"/>
          </a:p>
          <a:p>
            <a:pPr algn="ctr"/>
            <a:r>
              <a:rPr lang="es-ES" sz="3200" b="1" i="1" dirty="0">
                <a:solidFill>
                  <a:srgbClr val="002060"/>
                </a:solidFill>
              </a:rPr>
              <a:t>"Había un dragón que vivía en un reloj, soñaba con volar y ser el mejor."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689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8.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estimule la imaginación infantil (coloca la referencia).</a:t>
            </a:r>
          </a:p>
        </p:txBody>
      </p:sp>
    </p:spTree>
    <p:extLst>
      <p:ext uri="{BB962C8B-B14F-4D97-AF65-F5344CB8AC3E}">
        <p14:creationId xmlns:p14="http://schemas.microsoft.com/office/powerpoint/2010/main" val="1669141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5B81CF-4798-4D17-890B-4A37E857F325}"/>
              </a:ext>
            </a:extLst>
          </p:cNvPr>
          <p:cNvSpPr txBox="1"/>
          <p:nvPr/>
        </p:nvSpPr>
        <p:spPr>
          <a:xfrm>
            <a:off x="1331640" y="1124744"/>
            <a:ext cx="604867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/>
              <a:t>9. Interacción con el lector</a:t>
            </a:r>
          </a:p>
          <a:p>
            <a:r>
              <a:rPr lang="es-ES" sz="3200" dirty="0"/>
              <a:t>Muchas veces los versos buscan que el niño participe activamente, ya sea repitiendo palabras o gesticulando.</a:t>
            </a:r>
          </a:p>
          <a:p>
            <a:endParaRPr lang="es-ES" sz="3200" dirty="0"/>
          </a:p>
          <a:p>
            <a:r>
              <a:rPr lang="es-ES" sz="3200" dirty="0"/>
              <a:t>Ejemplo: </a:t>
            </a:r>
          </a:p>
          <a:p>
            <a:pPr algn="ctr"/>
            <a:r>
              <a:rPr lang="es-ES" sz="3200" b="1" i="1" dirty="0">
                <a:solidFill>
                  <a:srgbClr val="002060"/>
                </a:solidFill>
              </a:rPr>
              <a:t>"Di conmigo, por favor: ¡la tortuga es un motor!"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725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C09C081-DB69-4F62-8EDC-45A30958D278}"/>
              </a:ext>
            </a:extLst>
          </p:cNvPr>
          <p:cNvSpPr txBox="1"/>
          <p:nvPr/>
        </p:nvSpPr>
        <p:spPr>
          <a:xfrm>
            <a:off x="827584" y="836712"/>
            <a:ext cx="777686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b="1" dirty="0">
                <a:solidFill>
                  <a:srgbClr val="CF3E00"/>
                </a:solidFill>
              </a:rPr>
              <a:t>Actividad 9.</a:t>
            </a:r>
          </a:p>
          <a:p>
            <a:r>
              <a:rPr lang="es-EC" sz="2000" b="1" dirty="0">
                <a:solidFill>
                  <a:srgbClr val="CF3E00"/>
                </a:solidFill>
              </a:rPr>
              <a:t>Con tu equipo, busca una poesía infantil que promueva la interacción con el lector, con ese niño o joven que se acerca a ese texto (coloca la referencia).</a:t>
            </a:r>
          </a:p>
        </p:txBody>
      </p:sp>
    </p:spTree>
    <p:extLst>
      <p:ext uri="{BB962C8B-B14F-4D97-AF65-F5344CB8AC3E}">
        <p14:creationId xmlns:p14="http://schemas.microsoft.com/office/powerpoint/2010/main" val="3422062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DC1E6-567B-44F7-AFE9-0671337BD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280" y="2492896"/>
            <a:ext cx="6801440" cy="2590800"/>
          </a:xfrm>
        </p:spPr>
        <p:txBody>
          <a:bodyPr/>
          <a:lstStyle/>
          <a:p>
            <a:r>
              <a:rPr lang="es-EC" sz="40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Poemas Infantiles: Definición, Alcance y Función</a:t>
            </a:r>
            <a:br>
              <a:rPr lang="es-EC" sz="18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16104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4E63A3-008F-4587-8B49-6A7A845AD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476672"/>
            <a:ext cx="7680960" cy="5558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Los poemas infantiles son composiciones poéticas dirigidas a un público infantil. Estas obras se crean con un lenguaje accesible y lúdico que facilita la conexión emocional de los niños con el texto.</a:t>
            </a:r>
          </a:p>
          <a:p>
            <a:pPr marL="0" indent="0">
              <a:buNone/>
            </a:pPr>
            <a:r>
              <a:rPr lang="es-ES" dirty="0"/>
              <a:t>A través de los poemas infantiles, se pueden abordar temas como la naturaleza, la familia, los valores y la amistad. Permiten una comprensión intuitiva del mundo y fomentan el aprendizaje a través de las emociones.</a:t>
            </a:r>
          </a:p>
          <a:p>
            <a:pPr marL="0" indent="0">
              <a:buNone/>
            </a:pPr>
            <a:r>
              <a:rPr lang="es-ES" dirty="0"/>
              <a:t>Función: Entre las principales funciones de los poemas infantiles destacan:</a:t>
            </a:r>
          </a:p>
          <a:p>
            <a:pPr marL="0" indent="0">
              <a:buNone/>
            </a:pPr>
            <a:r>
              <a:rPr lang="es-ES" dirty="0"/>
              <a:t>•	Educativa: Introducen conceptos y enseñanzas de forma amena.</a:t>
            </a:r>
          </a:p>
          <a:p>
            <a:pPr marL="0" indent="0">
              <a:buNone/>
            </a:pPr>
            <a:r>
              <a:rPr lang="es-ES" dirty="0"/>
              <a:t>•	Estética: Promueven la apreciación de la belleza en el lenguaje.</a:t>
            </a:r>
          </a:p>
          <a:p>
            <a:pPr marL="0" indent="0">
              <a:buNone/>
            </a:pPr>
            <a:r>
              <a:rPr lang="es-ES" dirty="0"/>
              <a:t>•	Lúdica: Desarrollan el gusto por el juego verbal y la musicalidad de las palabras.</a:t>
            </a:r>
          </a:p>
          <a:p>
            <a:pPr marL="0" indent="0">
              <a:buNone/>
            </a:pPr>
            <a:r>
              <a:rPr lang="es-ES" dirty="0"/>
              <a:t>Ejemplo:</a:t>
            </a:r>
          </a:p>
          <a:p>
            <a:pPr marL="0" indent="0">
              <a:buNone/>
            </a:pPr>
            <a:r>
              <a:rPr lang="es-ES" dirty="0"/>
              <a:t>“Un pez, dos peces, tres peces, nadando juegan felices, en el río se divierten, ¡qué azul es el río al verte!”</a:t>
            </a:r>
          </a:p>
          <a:p>
            <a:pPr marL="0" indent="0">
              <a:buNone/>
            </a:pPr>
            <a:r>
              <a:rPr lang="es-ES" dirty="0"/>
              <a:t>(Fragmento de un poema de Elsa Bornemann)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07305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331DB-97A4-46F0-BBA0-E0FA8DD8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sz="2700" dirty="0">
                <a:solidFill>
                  <a:srgbClr val="FF0000"/>
                </a:solidFill>
              </a:rPr>
              <a:t>Actividad 10. 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Con tu equipo busca un poema infantil que cumpla las funciones: educativa, estética y lúdica  (incluye la referencia completa del texto presentado).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Nota: pueden utilizar las diapositivas que requieran.</a:t>
            </a:r>
            <a:br>
              <a:rPr lang="es-EC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29547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328F50-EA70-4F7F-AFFD-98E7FAAC26CD}"/>
              </a:ext>
            </a:extLst>
          </p:cNvPr>
          <p:cNvSpPr txBox="1"/>
          <p:nvPr/>
        </p:nvSpPr>
        <p:spPr>
          <a:xfrm>
            <a:off x="467544" y="620688"/>
            <a:ext cx="7776864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s-EC" sz="28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Clasificación general del Género Poético Infantil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CA4DDFC-0A40-4738-A590-539219BD512D}"/>
              </a:ext>
            </a:extLst>
          </p:cNvPr>
          <p:cNvSpPr txBox="1"/>
          <p:nvPr/>
        </p:nvSpPr>
        <p:spPr>
          <a:xfrm>
            <a:off x="755576" y="1311385"/>
            <a:ext cx="7344816" cy="5107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Algunas de las principales clasificaciones: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Poesía lírica infantil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Enfocada en expresar emociones y sentimientos de manera sencilla y accesible. Por ejemplo: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</a:t>
            </a:r>
            <a:r>
              <a:rPr lang="es-EC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“Yo tenía un gatito gris, / que jugaba a reír, reír” (Gustavo Roldán).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Poesía narrativa infantil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Narra pequeñas historias que enseñan valores o entretienen a los niños mediante rimas y ritmos. Este tipo de poesía busca contar cuentos o relatos en forma de verso.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</a:t>
            </a:r>
            <a:r>
              <a:rPr lang="es-EC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“Había una vez un ratón / que vivía en una estación, / jugaba entre trenes / y dormía en cojines” (Rafael Pombo).</a:t>
            </a:r>
          </a:p>
        </p:txBody>
      </p:sp>
    </p:spTree>
    <p:extLst>
      <p:ext uri="{BB962C8B-B14F-4D97-AF65-F5344CB8AC3E}">
        <p14:creationId xmlns:p14="http://schemas.microsoft.com/office/powerpoint/2010/main" val="123367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FBE9F-00B5-4CDD-900E-31684921C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096936">
            <a:off x="827584" y="2852936"/>
            <a:ext cx="7680960" cy="1371600"/>
          </a:xfrm>
        </p:spPr>
        <p:txBody>
          <a:bodyPr/>
          <a:lstStyle/>
          <a:p>
            <a:pPr algn="ctr"/>
            <a:r>
              <a:rPr lang="es-EC" b="1" dirty="0">
                <a:solidFill>
                  <a:srgbClr val="7030A0"/>
                </a:solidFill>
              </a:rPr>
              <a:t>¿Cuál es la diferencia conceptual entre poema y poesía?</a:t>
            </a:r>
          </a:p>
        </p:txBody>
      </p:sp>
    </p:spTree>
    <p:extLst>
      <p:ext uri="{BB962C8B-B14F-4D97-AF65-F5344CB8AC3E}">
        <p14:creationId xmlns:p14="http://schemas.microsoft.com/office/powerpoint/2010/main" val="676338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328F50-EA70-4F7F-AFFD-98E7FAAC26CD}"/>
              </a:ext>
            </a:extLst>
          </p:cNvPr>
          <p:cNvSpPr txBox="1"/>
          <p:nvPr/>
        </p:nvSpPr>
        <p:spPr>
          <a:xfrm>
            <a:off x="1835696" y="620688"/>
            <a:ext cx="4572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s-EC" sz="18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Clasificación general del Género Poético Infantil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CA4DDFC-0A40-4738-A590-539219BD512D}"/>
              </a:ext>
            </a:extLst>
          </p:cNvPr>
          <p:cNvSpPr txBox="1"/>
          <p:nvPr/>
        </p:nvSpPr>
        <p:spPr>
          <a:xfrm>
            <a:off x="755576" y="1311385"/>
            <a:ext cx="7344816" cy="5133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Poesía humorística infantil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Se caracteriza por su tono cómico y juegos de palabras. Es común en poemas que buscan entretener y hacer reír a los niños.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</a:t>
            </a:r>
            <a:r>
              <a:rPr lang="es-EC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“Un cocodrilo amarillo / que juega con un zancudo / ¡No hay quien se le acerque mucho, / o lo deja todo mudo!” (Gloria Fuertes).</a:t>
            </a:r>
          </a:p>
          <a:p>
            <a:pPr marL="342900" lvl="0" indent="-342900" algn="just">
              <a:tabLst>
                <a:tab pos="457200" algn="l"/>
              </a:tabLst>
            </a:pPr>
            <a:endParaRPr lang="es-EC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Poesía visual o concreta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Este tipo de poesía utiliza la disposición gráfica de las palabras para crear imágenes, siendo ideal para captar la atención visual de los niños.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</a:t>
            </a:r>
            <a:r>
              <a:rPr lang="es-EC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La poesía visual de Joan </a:t>
            </a:r>
            <a:r>
              <a:rPr lang="es-EC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Brossa</a:t>
            </a:r>
            <a:r>
              <a:rPr lang="es-EC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donde las palabras forman figuras y transmiten el sentido del poema.</a:t>
            </a:r>
          </a:p>
        </p:txBody>
      </p:sp>
    </p:spTree>
    <p:extLst>
      <p:ext uri="{BB962C8B-B14F-4D97-AF65-F5344CB8AC3E}">
        <p14:creationId xmlns:p14="http://schemas.microsoft.com/office/powerpoint/2010/main" val="29691286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hay ninguna descripción de la foto disponible.">
            <a:extLst>
              <a:ext uri="{FF2B5EF4-FFF2-40B4-BE49-F238E27FC236}">
                <a16:creationId xmlns:a16="http://schemas.microsoft.com/office/drawing/2014/main" id="{1D805CE6-9602-4027-AE49-9AF46BA3B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685800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097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331DB-97A4-46F0-BBA0-E0FA8DD8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sz="2700" dirty="0">
                <a:solidFill>
                  <a:srgbClr val="FF0000"/>
                </a:solidFill>
              </a:rPr>
              <a:t>Actividad 11. 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Con tu equipo busca un poema infantil visual (caligrama)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Notas: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Incluye la referencia completa del texto presentado.</a:t>
            </a:r>
            <a:br>
              <a:rPr lang="es-EC" sz="2700" dirty="0">
                <a:solidFill>
                  <a:srgbClr val="FF0000"/>
                </a:solidFill>
              </a:rPr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52174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331DB-97A4-46F0-BBA0-E0FA8DD8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sz="2700" dirty="0">
                <a:solidFill>
                  <a:srgbClr val="FF0000"/>
                </a:solidFill>
              </a:rPr>
              <a:t>Actividad 12. 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Con tu equipo busca un poema infantil que </a:t>
            </a:r>
            <a:r>
              <a:rPr lang="es-ES" sz="2700" dirty="0">
                <a:solidFill>
                  <a:srgbClr val="FF0000"/>
                </a:solidFill>
              </a:rPr>
              <a:t>se caracterice por su tono cómico y juegos de palabras.</a:t>
            </a:r>
            <a:br>
              <a:rPr lang="es-ES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Notas: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Incluye la referencia completa del texto presentado.</a:t>
            </a:r>
            <a:br>
              <a:rPr lang="es-EC" sz="2700" dirty="0">
                <a:solidFill>
                  <a:srgbClr val="FF0000"/>
                </a:solidFill>
              </a:rPr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39729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33AFE09-695F-4411-814A-022AB55AAAA8}"/>
              </a:ext>
            </a:extLst>
          </p:cNvPr>
          <p:cNvSpPr txBox="1"/>
          <p:nvPr/>
        </p:nvSpPr>
        <p:spPr>
          <a:xfrm>
            <a:off x="1187624" y="836712"/>
            <a:ext cx="7110536" cy="4678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s-EC" sz="24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Existen variadas modalidades líricas, solo te presento una probadita.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endParaRPr lang="es-EC" sz="2400" b="1" i="1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endParaRPr lang="es-EC" sz="2400" b="1" i="1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Gloria Fuertes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“La pata mete la pata / en un charco azul y gris. / La rana pega un salto / y la pata dice así: / ¡Ay! ¡Ay! ¡Ay! ¡Ay!” </a:t>
            </a:r>
            <a:r>
              <a:rPr lang="es-EC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(Fuertes, 2011, p. 15)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EC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EC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Rafael Pombo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“El gato va caminando, / con sus botas de charol, / el perro le ladra fuerte / y el gato salta al sol.” </a:t>
            </a:r>
            <a:r>
              <a:rPr lang="es-EC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(Pombo, 2009, p. 23)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95175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E536778-2A78-4244-A76C-5A86CFB8A1A6}"/>
              </a:ext>
            </a:extLst>
          </p:cNvPr>
          <p:cNvSpPr txBox="1"/>
          <p:nvPr/>
        </p:nvSpPr>
        <p:spPr>
          <a:xfrm>
            <a:off x="827584" y="1124744"/>
            <a:ext cx="7704856" cy="4080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7030A0"/>
                </a:solidFill>
              </a:rPr>
              <a:t>La poesía infantil: concepto, clases y particularidades</a:t>
            </a:r>
          </a:p>
          <a:p>
            <a:endParaRPr lang="es-ES" b="1" dirty="0">
              <a:solidFill>
                <a:srgbClr val="7030A0"/>
              </a:solidFill>
            </a:endParaRPr>
          </a:p>
          <a:p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Concepto</a:t>
            </a:r>
          </a:p>
          <a:p>
            <a:endParaRPr lang="es-ES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ES" sz="2000" dirty="0"/>
              <a:t>La poesía infantil se define como una manifestación literaria que utiliza el lenguaje poético para estimular la sensibilidad, imaginación y creatividad de los niños. Este género literario suele emplear recursos como la musicalidad, la repetición y el juego de palabras para captar la atención del público infantil y fomentar el desarrollo del lenguaje y la emoción estética (Colomer et al., 2021).</a:t>
            </a:r>
          </a:p>
        </p:txBody>
      </p:sp>
    </p:spTree>
    <p:extLst>
      <p:ext uri="{BB962C8B-B14F-4D97-AF65-F5344CB8AC3E}">
        <p14:creationId xmlns:p14="http://schemas.microsoft.com/office/powerpoint/2010/main" val="3002786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E536778-2A78-4244-A76C-5A86CFB8A1A6}"/>
              </a:ext>
            </a:extLst>
          </p:cNvPr>
          <p:cNvSpPr txBox="1"/>
          <p:nvPr/>
        </p:nvSpPr>
        <p:spPr>
          <a:xfrm>
            <a:off x="539552" y="620688"/>
            <a:ext cx="770485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7030A0"/>
                </a:solidFill>
              </a:rPr>
              <a:t>Clases de poesía infantil</a:t>
            </a:r>
          </a:p>
          <a:p>
            <a:endParaRPr lang="es-ES" b="1" dirty="0"/>
          </a:p>
          <a:p>
            <a:endParaRPr lang="es-ES" b="1" dirty="0"/>
          </a:p>
          <a:p>
            <a:r>
              <a:rPr lang="es-ES" b="1" dirty="0"/>
              <a:t>Lúdica</a:t>
            </a:r>
            <a:r>
              <a:rPr lang="es-ES" dirty="0"/>
              <a:t>: Destinada al entretenimiento y el juego, incluye adivinanzas, trabalenguas y rimas. Ejemplo: </a:t>
            </a:r>
            <a:r>
              <a:rPr lang="es-ES" i="1" dirty="0"/>
              <a:t>Los trabalenguas populares</a:t>
            </a:r>
            <a:r>
              <a:rPr lang="es-ES" dirty="0"/>
              <a:t>.</a:t>
            </a:r>
          </a:p>
        </p:txBody>
      </p:sp>
      <p:pic>
        <p:nvPicPr>
          <p:cNvPr id="1026" name="Picture 2" descr="Trabalenguas populares【La Mejor Colección】para niños de ...">
            <a:extLst>
              <a:ext uri="{FF2B5EF4-FFF2-40B4-BE49-F238E27FC236}">
                <a16:creationId xmlns:a16="http://schemas.microsoft.com/office/drawing/2014/main" id="{F31EC393-25AF-4F40-8979-0AF3018AD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564904"/>
            <a:ext cx="612068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8221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E536778-2A78-4244-A76C-5A86CFB8A1A6}"/>
              </a:ext>
            </a:extLst>
          </p:cNvPr>
          <p:cNvSpPr txBox="1"/>
          <p:nvPr/>
        </p:nvSpPr>
        <p:spPr>
          <a:xfrm>
            <a:off x="539552" y="548680"/>
            <a:ext cx="77048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Narrativa</a:t>
            </a:r>
            <a:r>
              <a:rPr lang="es-ES" dirty="0"/>
              <a:t>: Relata historias en formato poético.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21D29CA-622D-4589-BB00-3FAE7332D997}"/>
              </a:ext>
            </a:extLst>
          </p:cNvPr>
          <p:cNvSpPr txBox="1"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i="1" dirty="0">
                <a:solidFill>
                  <a:srgbClr val="F23900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El lagarto está llorando</a:t>
            </a:r>
          </a:p>
          <a:p>
            <a:pPr algn="ctr"/>
            <a:r>
              <a:rPr lang="es-ES" b="1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Federico García Lorca.</a:t>
            </a:r>
          </a:p>
          <a:p>
            <a:pPr algn="ctr"/>
            <a:endParaRPr lang="es-ES" b="1" i="1" dirty="0">
              <a:solidFill>
                <a:srgbClr val="F23900"/>
              </a:solidFill>
              <a:effectLst/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algn="ctr"/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El lagarto está llorando.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La lagarta está llorando.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El lagarto y la lagarta con delantalitos blancos.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Han perdido sin querer su anillo de desposados.</a:t>
            </a:r>
          </a:p>
          <a:p>
            <a:pPr algn="ctr"/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¡Ay! su anillito de plomo,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¡ay! su anillito plomado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Un cielo grande y sin gente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monta en su globo a los pájaros.</a:t>
            </a:r>
          </a:p>
          <a:p>
            <a:pPr algn="ctr"/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El sol, capitán redondo,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lleva un chaleco de raso.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¡Miradlos qué viejos son!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¡Qué viejos son los lagartos!</a:t>
            </a:r>
          </a:p>
          <a:p>
            <a:pPr algn="ctr"/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¡Ay, cómo lloran y lloran!</a:t>
            </a:r>
            <a:b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1" i="1" dirty="0">
                <a:solidFill>
                  <a:srgbClr val="332C33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¡Ay, ay, cómo están llorando!</a:t>
            </a:r>
          </a:p>
        </p:txBody>
      </p:sp>
    </p:spTree>
    <p:extLst>
      <p:ext uri="{BB962C8B-B14F-4D97-AF65-F5344CB8AC3E}">
        <p14:creationId xmlns:p14="http://schemas.microsoft.com/office/powerpoint/2010/main" val="17436945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E536778-2A78-4244-A76C-5A86CFB8A1A6}"/>
              </a:ext>
            </a:extLst>
          </p:cNvPr>
          <p:cNvSpPr txBox="1"/>
          <p:nvPr/>
        </p:nvSpPr>
        <p:spPr>
          <a:xfrm>
            <a:off x="539552" y="620688"/>
            <a:ext cx="77048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Descriptiva</a:t>
            </a:r>
            <a:r>
              <a:rPr lang="es-ES" dirty="0"/>
              <a:t>: Presenta descripciones del mundo natural o cotidiano.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3C0D414-784E-46D6-989B-775269294982}"/>
              </a:ext>
            </a:extLst>
          </p:cNvPr>
          <p:cNvSpPr txBox="1"/>
          <p:nvPr/>
        </p:nvSpPr>
        <p:spPr>
          <a:xfrm>
            <a:off x="1403648" y="1484784"/>
            <a:ext cx="5886400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base"/>
            <a:r>
              <a:rPr lang="es-ES" b="1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EL FAROLERO</a:t>
            </a:r>
          </a:p>
          <a:p>
            <a:pPr algn="ctr" fontAlgn="base"/>
            <a:r>
              <a:rPr lang="es-ES" dirty="0"/>
              <a:t>De</a:t>
            </a:r>
            <a:r>
              <a:rPr lang="es-ES" i="1" dirty="0"/>
              <a:t> Jardín de versos infantiles</a:t>
            </a:r>
            <a:r>
              <a:rPr lang="es-ES" dirty="0"/>
              <a:t> de Robert Louis Stevenson.</a:t>
            </a:r>
            <a:endParaRPr lang="es-ES" b="0" i="1" dirty="0">
              <a:solidFill>
                <a:srgbClr val="070707"/>
              </a:solidFill>
              <a:effectLst/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algn="ctr" fontAlgn="base"/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Mi cena está casi lista y el sol ya se va a marchar;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me asomaré a la ventana y veré a </a:t>
            </a:r>
            <a:r>
              <a:rPr lang="es-ES" b="0" i="1" dirty="0" err="1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Leerie</a:t>
            </a: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 pasar;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a esta hora todos los días, y sin que ninguno falle,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con su luz y su escalera pasa encendiendo la calle.</a:t>
            </a:r>
          </a:p>
          <a:p>
            <a:pPr algn="ctr" fontAlgn="base"/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Tom quiere ser conductor y María navegante,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y mi papá es un banquero muy rico y muy importante;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pero cuando crezca yo y pueda elegir a solas,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</a:t>
            </a:r>
            <a:r>
              <a:rPr lang="es-ES" b="0" i="1" dirty="0" err="1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Leerie</a:t>
            </a: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, yo quiero ir contigo encendiendo las farolas!</a:t>
            </a:r>
          </a:p>
          <a:p>
            <a:pPr algn="ctr" fontAlgn="base"/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Nosotros tenemos suerte, hay una frente a la casa;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 err="1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Leerie</a:t>
            </a: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 se para y la enciende como hace con otras tantas;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¡oh </a:t>
            </a:r>
            <a:r>
              <a:rPr lang="es-ES" b="0" i="1" dirty="0" err="1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Leerie</a:t>
            </a: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, antes de marcharte con tu luz y tu escalera,</a:t>
            </a:r>
            <a:b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s-ES" b="0" i="1" dirty="0">
                <a:solidFill>
                  <a:srgbClr val="070707"/>
                </a:solidFill>
                <a:effectLst/>
                <a:latin typeface="Adobe Devanagari" panose="02040503050201020203" pitchFamily="18" charset="0"/>
                <a:cs typeface="Adobe Devanagari" panose="02040503050201020203" pitchFamily="18" charset="0"/>
              </a:rPr>
              <a:t>mira a la casa y saluda a este niño que te espera!</a:t>
            </a:r>
          </a:p>
        </p:txBody>
      </p:sp>
    </p:spTree>
    <p:extLst>
      <p:ext uri="{BB962C8B-B14F-4D97-AF65-F5344CB8AC3E}">
        <p14:creationId xmlns:p14="http://schemas.microsoft.com/office/powerpoint/2010/main" val="39220618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E536778-2A78-4244-A76C-5A86CFB8A1A6}"/>
              </a:ext>
            </a:extLst>
          </p:cNvPr>
          <p:cNvSpPr txBox="1"/>
          <p:nvPr/>
        </p:nvSpPr>
        <p:spPr>
          <a:xfrm>
            <a:off x="539552" y="620688"/>
            <a:ext cx="770485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  <a:p>
            <a:r>
              <a:rPr lang="es-ES" sz="2400" b="1" dirty="0"/>
              <a:t>Didáctica</a:t>
            </a:r>
            <a:r>
              <a:rPr lang="es-ES" sz="2400" dirty="0"/>
              <a:t>: Busca enseñar valores, conocimientos o comportamientos. Ejemplo: </a:t>
            </a:r>
            <a:r>
              <a:rPr lang="es-ES" sz="2400" i="1" dirty="0"/>
              <a:t>Donde viven los monstruos</a:t>
            </a:r>
            <a:r>
              <a:rPr lang="es-ES" sz="2400" dirty="0"/>
              <a:t> de Maurice </a:t>
            </a:r>
            <a:r>
              <a:rPr lang="es-ES" sz="2400" dirty="0" err="1"/>
              <a:t>Sendak</a:t>
            </a:r>
            <a:r>
              <a:rPr lang="es-ES" sz="2400" dirty="0"/>
              <a:t>, en su adaptación poética.</a:t>
            </a:r>
          </a:p>
          <a:p>
            <a:endParaRPr lang="es-ES" sz="2400" dirty="0"/>
          </a:p>
          <a:p>
            <a:r>
              <a:rPr lang="es-ES" sz="2400" b="1" dirty="0"/>
              <a:t>Particularidades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/>
              <a:t>Uso predominante de rimas y métricas simples.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/>
              <a:t>Lenguaje accesible y adaptado a las capacidades cognitivas de los niños.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/>
              <a:t>Apela a la imaginación a través de imágenes sensoriales y metáforas.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/>
              <a:t>Integra elementos de la oralidad, como el ritmo y la repetición, facilitando su memorización (Río, 2017).</a:t>
            </a:r>
          </a:p>
        </p:txBody>
      </p:sp>
    </p:spTree>
    <p:extLst>
      <p:ext uri="{BB962C8B-B14F-4D97-AF65-F5344CB8AC3E}">
        <p14:creationId xmlns:p14="http://schemas.microsoft.com/office/powerpoint/2010/main" val="288132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331DB-97A4-46F0-BBA0-E0FA8DD8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700" b="1" dirty="0">
                <a:solidFill>
                  <a:srgbClr val="FF0000"/>
                </a:solidFill>
              </a:rPr>
              <a:t>Actividad 1.</a:t>
            </a:r>
            <a:br>
              <a:rPr lang="es-EC" sz="2700" b="1" dirty="0">
                <a:solidFill>
                  <a:srgbClr val="FF0000"/>
                </a:solidFill>
              </a:rPr>
            </a:br>
            <a:r>
              <a:rPr lang="es-EC" sz="2700" b="1" dirty="0">
                <a:solidFill>
                  <a:srgbClr val="FF0000"/>
                </a:solidFill>
              </a:rPr>
              <a:t>Con tu equipo busca los más sólidos argumentos para responder:</a:t>
            </a:r>
            <a:endParaRPr lang="es-EC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6661CA-E816-413B-8923-149C5C54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sz="2400" b="1" dirty="0">
                <a:solidFill>
                  <a:srgbClr val="7030A0"/>
                </a:solidFill>
              </a:rPr>
              <a:t>¿Cuál es la diferencia conceptual entre poema y poesía?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962447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60E30FA-F100-47E6-AEDF-0CB04BC01511}"/>
              </a:ext>
            </a:extLst>
          </p:cNvPr>
          <p:cNvSpPr txBox="1"/>
          <p:nvPr/>
        </p:nvSpPr>
        <p:spPr>
          <a:xfrm>
            <a:off x="1547664" y="475900"/>
            <a:ext cx="5310336" cy="623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000" b="1" dirty="0">
                <a:solidFill>
                  <a:srgbClr val="7030A0"/>
                </a:solidFill>
              </a:rPr>
              <a:t>Las fases de la luna</a:t>
            </a:r>
          </a:p>
          <a:p>
            <a:pPr algn="ctr"/>
            <a:r>
              <a:rPr lang="es-EC" sz="1800" dirty="0"/>
              <a:t>Marisa Alonso Santamaría</a:t>
            </a:r>
          </a:p>
          <a:p>
            <a:r>
              <a:rPr lang="es-EC" sz="1900" b="1" i="1" dirty="0"/>
              <a:t>La luna baila en el cielo,</a:t>
            </a:r>
          </a:p>
          <a:p>
            <a:r>
              <a:rPr lang="es-EC" sz="1900" b="1" i="1" dirty="0"/>
              <a:t>junto a la Tierra y el sol,</a:t>
            </a:r>
          </a:p>
          <a:p>
            <a:r>
              <a:rPr lang="es-EC" sz="1900" b="1" i="1" dirty="0"/>
              <a:t>también juegan a esconderse.</a:t>
            </a:r>
          </a:p>
          <a:p>
            <a:r>
              <a:rPr lang="es-EC" sz="1900" b="1" i="1" dirty="0"/>
              <a:t>¡Ay, qué revoltosos son!</a:t>
            </a:r>
          </a:p>
          <a:p>
            <a:r>
              <a:rPr lang="es-EC" sz="1900" b="1" i="1" dirty="0"/>
              <a:t> </a:t>
            </a:r>
          </a:p>
          <a:p>
            <a:r>
              <a:rPr lang="es-EC" sz="1900" b="1" i="1" dirty="0"/>
              <a:t>Aunque está siempre en el cielo,</a:t>
            </a:r>
          </a:p>
          <a:p>
            <a:r>
              <a:rPr lang="es-EC" sz="1900" b="1" i="1" dirty="0"/>
              <a:t>a veces no se la ve,</a:t>
            </a:r>
          </a:p>
          <a:p>
            <a:r>
              <a:rPr lang="es-EC" sz="1900" b="1" i="1" dirty="0"/>
              <a:t>y aunque el sol siempre ilumina</a:t>
            </a:r>
          </a:p>
          <a:p>
            <a:r>
              <a:rPr lang="es-EC" sz="1900" b="1" i="1" dirty="0"/>
              <a:t>se esconde sin dejarse ver.</a:t>
            </a:r>
          </a:p>
          <a:p>
            <a:endParaRPr lang="es-EC" sz="1900" b="1" i="1" dirty="0"/>
          </a:p>
          <a:p>
            <a:r>
              <a:rPr lang="es-EC" sz="1900" b="1" i="1" dirty="0"/>
              <a:t>Mi maestro dice</a:t>
            </a:r>
          </a:p>
          <a:p>
            <a:r>
              <a:rPr lang="es-EC" sz="1900" b="1" i="1" dirty="0"/>
              <a:t>que esto es Novilunio,</a:t>
            </a:r>
          </a:p>
          <a:p>
            <a:r>
              <a:rPr lang="es-EC" sz="1900" b="1" i="1" dirty="0"/>
              <a:t>que se llama Luna Nueva</a:t>
            </a:r>
          </a:p>
          <a:p>
            <a:r>
              <a:rPr lang="es-EC" sz="1900" b="1" i="1" dirty="0"/>
              <a:t>que no tiene ningún truco.</a:t>
            </a:r>
          </a:p>
          <a:p>
            <a:endParaRPr lang="es-EC" sz="1900" b="1" i="1" dirty="0"/>
          </a:p>
          <a:p>
            <a:r>
              <a:rPr lang="es-EC" sz="1900" b="1" i="1" dirty="0"/>
              <a:t> Han pasado siete días,</a:t>
            </a:r>
          </a:p>
          <a:p>
            <a:r>
              <a:rPr lang="es-EC" sz="1900" b="1" i="1" dirty="0"/>
              <a:t>al cielo vuelvo a mirar,</a:t>
            </a:r>
          </a:p>
          <a:p>
            <a:r>
              <a:rPr lang="es-EC" sz="1900" b="1" i="1" dirty="0"/>
              <a:t>un trozo de luna veo</a:t>
            </a:r>
          </a:p>
          <a:p>
            <a:r>
              <a:rPr lang="es-EC" sz="1900" b="1" i="1" dirty="0"/>
              <a:t>que crece cada vez más.</a:t>
            </a:r>
          </a:p>
        </p:txBody>
      </p:sp>
    </p:spTree>
    <p:extLst>
      <p:ext uri="{BB962C8B-B14F-4D97-AF65-F5344CB8AC3E}">
        <p14:creationId xmlns:p14="http://schemas.microsoft.com/office/powerpoint/2010/main" val="32652206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856B7B16-B30B-4412-BE22-D7DFF4579700}"/>
              </a:ext>
            </a:extLst>
          </p:cNvPr>
          <p:cNvSpPr txBox="1"/>
          <p:nvPr/>
        </p:nvSpPr>
        <p:spPr>
          <a:xfrm>
            <a:off x="2411760" y="1052736"/>
            <a:ext cx="45720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800" b="1" i="1" dirty="0"/>
              <a:t>Mi maestro dice</a:t>
            </a:r>
          </a:p>
          <a:p>
            <a:r>
              <a:rPr lang="es-EC" sz="2800" b="1" i="1" dirty="0"/>
              <a:t>que la luna crece</a:t>
            </a:r>
          </a:p>
          <a:p>
            <a:r>
              <a:rPr lang="es-EC" sz="2800" b="1" i="1" dirty="0"/>
              <a:t>que el sol la ilumina</a:t>
            </a:r>
          </a:p>
          <a:p>
            <a:r>
              <a:rPr lang="es-EC" sz="2800" b="1" i="1" dirty="0"/>
              <a:t>que está en Cuarto Creciente.</a:t>
            </a:r>
          </a:p>
          <a:p>
            <a:endParaRPr lang="es-EC" sz="2800" b="1" i="1" dirty="0"/>
          </a:p>
          <a:p>
            <a:r>
              <a:rPr lang="es-EC" sz="2800" b="1" i="1" dirty="0"/>
              <a:t>Ha pasado otra semana</a:t>
            </a:r>
          </a:p>
          <a:p>
            <a:r>
              <a:rPr lang="es-EC" sz="2800" b="1" i="1" dirty="0"/>
              <a:t>la luna brillando está,</a:t>
            </a:r>
          </a:p>
          <a:p>
            <a:r>
              <a:rPr lang="es-EC" sz="2800" b="1" i="1" dirty="0"/>
              <a:t>se ha hecho una bola tan grande</a:t>
            </a:r>
          </a:p>
          <a:p>
            <a:r>
              <a:rPr lang="es-EC" sz="2800" b="1" i="1" dirty="0"/>
              <a:t>que está a punto de estallar.</a:t>
            </a:r>
          </a:p>
          <a:p>
            <a:endParaRPr lang="es-EC" sz="2200" b="1" i="1" dirty="0"/>
          </a:p>
          <a:p>
            <a:endParaRPr lang="es-EC" sz="2200" b="1" i="1" dirty="0"/>
          </a:p>
        </p:txBody>
      </p:sp>
    </p:spTree>
    <p:extLst>
      <p:ext uri="{BB962C8B-B14F-4D97-AF65-F5344CB8AC3E}">
        <p14:creationId xmlns:p14="http://schemas.microsoft.com/office/powerpoint/2010/main" val="26538979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3972F68E-95DC-4848-8658-C6C19FB7D0F1}"/>
              </a:ext>
            </a:extLst>
          </p:cNvPr>
          <p:cNvSpPr txBox="1"/>
          <p:nvPr/>
        </p:nvSpPr>
        <p:spPr>
          <a:xfrm>
            <a:off x="2555776" y="692696"/>
            <a:ext cx="457200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b="1" i="1" dirty="0"/>
              <a:t>Me dice que es Luna Llena</a:t>
            </a:r>
          </a:p>
          <a:p>
            <a:r>
              <a:rPr lang="es-EC" sz="2400" b="1" i="1" dirty="0"/>
              <a:t>o también es Plenilunio,</a:t>
            </a:r>
          </a:p>
          <a:p>
            <a:r>
              <a:rPr lang="es-EC" sz="2400" b="1" i="1" dirty="0"/>
              <a:t>que se alinean los tres astros</a:t>
            </a:r>
          </a:p>
          <a:p>
            <a:r>
              <a:rPr lang="es-EC" sz="2400" b="1" i="1" dirty="0"/>
              <a:t>para que la admire el mundo.</a:t>
            </a:r>
          </a:p>
          <a:p>
            <a:endParaRPr lang="es-EC" sz="2400" b="1" i="1" dirty="0"/>
          </a:p>
          <a:p>
            <a:r>
              <a:rPr lang="es-EC" sz="2400" b="1" i="1" dirty="0"/>
              <a:t> Después de éstas tres semanas</a:t>
            </a:r>
          </a:p>
          <a:p>
            <a:r>
              <a:rPr lang="es-EC" sz="2400" b="1" i="1" dirty="0"/>
              <a:t>no la dejo de admirar,</a:t>
            </a:r>
          </a:p>
          <a:p>
            <a:r>
              <a:rPr lang="es-EC" sz="2400" b="1" i="1" dirty="0"/>
              <a:t>ahora se hace más pequeña,</a:t>
            </a:r>
          </a:p>
          <a:p>
            <a:r>
              <a:rPr lang="es-EC" sz="2400" b="1" i="1" dirty="0"/>
              <a:t>cada vez un poco más.</a:t>
            </a:r>
          </a:p>
          <a:p>
            <a:endParaRPr lang="es-EC" sz="2400" b="1" i="1" dirty="0"/>
          </a:p>
          <a:p>
            <a:r>
              <a:rPr lang="es-EC" sz="2400" b="1" i="1" dirty="0"/>
              <a:t>Se llama Cuarto Menguante,</a:t>
            </a:r>
          </a:p>
          <a:p>
            <a:r>
              <a:rPr lang="es-EC" sz="2400" b="1" i="1" dirty="0"/>
              <a:t>y si te despistas más,</a:t>
            </a:r>
          </a:p>
          <a:p>
            <a:r>
              <a:rPr lang="es-EC" sz="2400" b="1" i="1" dirty="0"/>
              <a:t>en menos de otra semana</a:t>
            </a:r>
          </a:p>
          <a:p>
            <a:r>
              <a:rPr lang="es-EC" sz="2400" b="1" i="1" dirty="0"/>
              <a:t>ya en el cielo no verás.</a:t>
            </a:r>
          </a:p>
          <a:p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599201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3972F68E-95DC-4848-8658-C6C19FB7D0F1}"/>
              </a:ext>
            </a:extLst>
          </p:cNvPr>
          <p:cNvSpPr txBox="1"/>
          <p:nvPr/>
        </p:nvSpPr>
        <p:spPr>
          <a:xfrm>
            <a:off x="2483768" y="908720"/>
            <a:ext cx="464400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400" b="1" i="1" dirty="0"/>
              <a:t>Pues mi maestro me cuenta</a:t>
            </a:r>
          </a:p>
          <a:p>
            <a:r>
              <a:rPr lang="es-EC" sz="2400" b="1" i="1" dirty="0"/>
              <a:t>que todo vuelve a empezar,</a:t>
            </a:r>
          </a:p>
          <a:p>
            <a:r>
              <a:rPr lang="es-EC" sz="2400" b="1" i="1" dirty="0"/>
              <a:t>que estamos en Luna Nueva</a:t>
            </a:r>
          </a:p>
          <a:p>
            <a:r>
              <a:rPr lang="es-EC" sz="2400" b="1" i="1" dirty="0"/>
              <a:t>y a Cuarto Creciente va.</a:t>
            </a:r>
          </a:p>
          <a:p>
            <a:endParaRPr lang="es-EC" sz="2400" b="1" i="1" dirty="0"/>
          </a:p>
          <a:p>
            <a:r>
              <a:rPr lang="es-EC" sz="2400" b="1" i="1" dirty="0"/>
              <a:t> Que son fases de la luna,</a:t>
            </a:r>
          </a:p>
          <a:p>
            <a:r>
              <a:rPr lang="es-EC" sz="2400" b="1" i="1" dirty="0"/>
              <a:t>y lo mismo tarda en dar</a:t>
            </a:r>
          </a:p>
          <a:p>
            <a:r>
              <a:rPr lang="es-EC" sz="2400" b="1" i="1" dirty="0"/>
              <a:t>una vuelta sobre ella,</a:t>
            </a:r>
          </a:p>
          <a:p>
            <a:r>
              <a:rPr lang="es-EC" sz="2400" b="1" i="1" dirty="0"/>
              <a:t>que a la Tierra rodear.</a:t>
            </a:r>
            <a:endParaRPr lang="es-EC" b="1" i="1" dirty="0"/>
          </a:p>
          <a:p>
            <a:endParaRPr lang="es-EC" dirty="0"/>
          </a:p>
        </p:txBody>
      </p:sp>
      <p:pic>
        <p:nvPicPr>
          <p:cNvPr id="1026" name="Picture 2" descr="Aceites esenciales y las fases lunares">
            <a:extLst>
              <a:ext uri="{FF2B5EF4-FFF2-40B4-BE49-F238E27FC236}">
                <a16:creationId xmlns:a16="http://schemas.microsoft.com/office/drawing/2014/main" id="{FBD7589A-C199-450B-B6C1-35C507C5A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97152"/>
            <a:ext cx="64807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6808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331DB-97A4-46F0-BBA0-E0FA8DD8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92696"/>
            <a:ext cx="7680960" cy="1656184"/>
          </a:xfrm>
        </p:spPr>
        <p:txBody>
          <a:bodyPr>
            <a:normAutofit fontScale="90000"/>
          </a:bodyPr>
          <a:lstStyle/>
          <a:p>
            <a:r>
              <a:rPr lang="es-EC" sz="2700" dirty="0">
                <a:solidFill>
                  <a:srgbClr val="FF0000"/>
                </a:solidFill>
              </a:rPr>
              <a:t>Actividad 13.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Junto con tu equipo investiga las diversas modalidades líricas infantiles (trabalenguas, adivinanzas, retahílas, chigualos, villancicos, rondas, coplas…) y coloca ejemplos.</a:t>
            </a:r>
            <a:br>
              <a:rPr lang="es-EC" sz="2700" dirty="0">
                <a:solidFill>
                  <a:srgbClr val="FF0000"/>
                </a:solidFill>
              </a:rPr>
            </a:br>
            <a:r>
              <a:rPr lang="es-EC" sz="2700" dirty="0">
                <a:solidFill>
                  <a:srgbClr val="FF0000"/>
                </a:solidFill>
              </a:rPr>
              <a:t>Nota: pueden utilizar las diapositivas que requieran.</a:t>
            </a:r>
            <a:br>
              <a:rPr lang="es-EC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992097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328F50-EA70-4F7F-AFFD-98E7FAAC26CD}"/>
              </a:ext>
            </a:extLst>
          </p:cNvPr>
          <p:cNvSpPr txBox="1"/>
          <p:nvPr/>
        </p:nvSpPr>
        <p:spPr>
          <a:xfrm>
            <a:off x="971600" y="1556792"/>
            <a:ext cx="7272808" cy="45797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s-EC" sz="3600" dirty="0">
                <a:solidFill>
                  <a:srgbClr val="FF0000"/>
                </a:solidFill>
              </a:rPr>
              <a:t>Actividad 14.</a:t>
            </a:r>
            <a:br>
              <a:rPr lang="es-EC" sz="3600" dirty="0">
                <a:solidFill>
                  <a:srgbClr val="FF0000"/>
                </a:solidFill>
              </a:rPr>
            </a:br>
            <a:r>
              <a:rPr lang="es-EC" sz="3600" dirty="0">
                <a:solidFill>
                  <a:srgbClr val="FF0000"/>
                </a:solidFill>
              </a:rPr>
              <a:t>Junto con tu equipo </a:t>
            </a:r>
            <a:r>
              <a:rPr lang="es-ES" sz="36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responde y elabora:</a:t>
            </a:r>
          </a:p>
          <a:p>
            <a:pPr>
              <a:lnSpc>
                <a:spcPct val="250000"/>
              </a:lnSpc>
              <a:spcBef>
                <a:spcPts val="200"/>
              </a:spcBef>
            </a:pPr>
            <a:r>
              <a:rPr lang="es-ES" sz="18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¿Qué tipos de poesía infantil conoces y cuál es su objetivo principal?</a:t>
            </a:r>
          </a:p>
          <a:p>
            <a:pPr>
              <a:lnSpc>
                <a:spcPct val="250000"/>
              </a:lnSpc>
              <a:spcBef>
                <a:spcPts val="200"/>
              </a:spcBef>
            </a:pPr>
            <a:r>
              <a:rPr lang="es-ES" sz="18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Realicen un poema breve en el que incluyan al menos dos elementos de la poesía infantil, como imágenes y ritmo (esta creación puede ser colectiva o escoger la mejor creación de su equipo incluyendo el nombre del autor).</a:t>
            </a:r>
          </a:p>
        </p:txBody>
      </p:sp>
    </p:spTree>
    <p:extLst>
      <p:ext uri="{BB962C8B-B14F-4D97-AF65-F5344CB8AC3E}">
        <p14:creationId xmlns:p14="http://schemas.microsoft.com/office/powerpoint/2010/main" val="32459460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F13D8-A8EC-45DB-A0FB-D7CFAC78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B07C17-C0C6-4470-88F1-9EC6540EA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Fuertes, G. (2011). </a:t>
            </a:r>
            <a:r>
              <a:rPr lang="es-EC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Versos para niños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Editorial Infantil Susaeta.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Pombo, R. (2009). </a:t>
            </a:r>
            <a:r>
              <a:rPr lang="es-EC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Cuentos rimados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Editorial Panamericana.</a:t>
            </a:r>
          </a:p>
          <a:p>
            <a:pPr marL="0" indent="0">
              <a:buNone/>
            </a:pP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Paz, O. (1990). </a:t>
            </a:r>
            <a:r>
              <a:rPr lang="es-EC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arco y la lira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Fondo de Cultura Económica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6004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E7073-51A8-40F7-9E36-DA83FEFD5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sz="40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Diferenciación Conceptual: </a:t>
            </a:r>
            <a:r>
              <a:rPr lang="es-EC" sz="36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Poema y Poesía</a:t>
            </a:r>
            <a:br>
              <a:rPr lang="es-EC" sz="40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EE8E29-A531-4C14-A5B9-87478A7A6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44824"/>
            <a:ext cx="7680960" cy="4190216"/>
          </a:xfrm>
        </p:spPr>
        <p:txBody>
          <a:bodyPr/>
          <a:lstStyle/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Poesía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Es el arte de expresar los sentimientos, emociones o ideas a través del lenguaje, dotándolo de musicalidad, ritmo, y elementos estilísticos como la metáfora o el símil. La poesía es un concepto amplio que abarca el acto creativo y la experiencia emocional de transmitir sensaciones y significados profundos.</a:t>
            </a: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Poema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Es el objeto concreto, la composición en la cual se manifiesta la poesía. El poema es una estructura específica que utiliza versos, rimas y métricas para plasmar los conceptos de la poesía.</a:t>
            </a:r>
          </a:p>
          <a:p>
            <a:pPr marL="0" indent="0">
              <a:buNone/>
            </a:pP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4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419DFF3-09D9-46E1-85CE-6844EF33ACC6}"/>
              </a:ext>
            </a:extLst>
          </p:cNvPr>
          <p:cNvSpPr txBox="1"/>
          <p:nvPr/>
        </p:nvSpPr>
        <p:spPr>
          <a:xfrm rot="20721962">
            <a:off x="1049677" y="2254224"/>
            <a:ext cx="7488832" cy="3170099"/>
          </a:xfrm>
          <a:prstGeom prst="rect">
            <a:avLst/>
          </a:prstGeom>
          <a:solidFill>
            <a:srgbClr val="EEB42D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“Mientras la poesía es la emoción que inspira el arte, el poema es el producto de dicha inspiración, lo que permanece como obra de arte” (Paz, 1990, p. 21).</a:t>
            </a:r>
          </a:p>
        </p:txBody>
      </p:sp>
    </p:spTree>
    <p:extLst>
      <p:ext uri="{BB962C8B-B14F-4D97-AF65-F5344CB8AC3E}">
        <p14:creationId xmlns:p14="http://schemas.microsoft.com/office/powerpoint/2010/main" val="21094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B636781-3570-43DA-B490-708E00FD2E58}"/>
              </a:ext>
            </a:extLst>
          </p:cNvPr>
          <p:cNvSpPr txBox="1"/>
          <p:nvPr/>
        </p:nvSpPr>
        <p:spPr>
          <a:xfrm>
            <a:off x="539552" y="548680"/>
            <a:ext cx="8280920" cy="5689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versos infantiles</a:t>
            </a:r>
          </a:p>
          <a:p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 la unidad mínima de la poesía y su estructura está compuesta por una combinación de palabras que mantienen un ritmo y una métrica particular. En el contexto infantil, los versos tienden a ser: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Breves y sencillos</a:t>
            </a:r>
            <a:r>
              <a:rPr lang="es-EC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Versos que sean fáciles de recordar y pronunciar.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Rítmicos y musicales</a:t>
            </a:r>
            <a:r>
              <a:rPr lang="es-EC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Utilizan rimas simples (como consonante o asonante) para facilitar la memorización y el gusto por el sonido.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Lúdicos y visuales</a:t>
            </a:r>
            <a:r>
              <a:rPr lang="es-EC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Emplean imágenes y juegos de palabras que capturan la atención de los niños.</a:t>
            </a:r>
          </a:p>
          <a:p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</a:p>
          <a:p>
            <a:endParaRPr lang="es-EC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sz="2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“El caracol en su concha muy contento se pasea, arrastra su casita, ¡qué belleza su tarea!”</a:t>
            </a:r>
          </a:p>
          <a:p>
            <a:r>
              <a:rPr lang="es-EC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(Fragmento de un poema infantil de Juana de Ibarbourou)</a:t>
            </a:r>
          </a:p>
          <a:p>
            <a:endParaRPr lang="es-EC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49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65126-8530-4B01-A6B5-B05C2C5C6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656270">
            <a:off x="971600" y="2924944"/>
            <a:ext cx="7680960" cy="1371600"/>
          </a:xfrm>
        </p:spPr>
        <p:txBody>
          <a:bodyPr/>
          <a:lstStyle/>
          <a:p>
            <a:pPr algn="ctr"/>
            <a:r>
              <a:rPr lang="es-ES" dirty="0">
                <a:solidFill>
                  <a:srgbClr val="7030A0"/>
                </a:solidFill>
              </a:rPr>
              <a:t>Características de los Versos en el Género Poético Infantil</a:t>
            </a:r>
            <a:endParaRPr lang="es-EC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4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49A3B99-0BCA-44AB-A4BE-2F5AC3E8AC62}"/>
              </a:ext>
            </a:extLst>
          </p:cNvPr>
          <p:cNvSpPr txBox="1"/>
          <p:nvPr/>
        </p:nvSpPr>
        <p:spPr>
          <a:xfrm>
            <a:off x="683568" y="752899"/>
            <a:ext cx="75608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/>
              <a:t>1. Musicalidad</a:t>
            </a:r>
          </a:p>
          <a:p>
            <a:r>
              <a:rPr lang="es-ES" sz="3200" dirty="0"/>
              <a:t>La poesía infantil utiliza una marcada </a:t>
            </a:r>
            <a:r>
              <a:rPr lang="es-ES" sz="3200" b="1" dirty="0" err="1"/>
              <a:t>ritmicidad</a:t>
            </a:r>
            <a:r>
              <a:rPr lang="es-ES" sz="3200" dirty="0"/>
              <a:t> y musicalidad para captar la atención de los niños.</a:t>
            </a:r>
          </a:p>
          <a:p>
            <a:r>
              <a:rPr lang="es-ES" sz="3200" dirty="0"/>
              <a:t>Los patrones rítmicos suelen ser simples y repetitivos, favoreciendo la memorización.</a:t>
            </a:r>
          </a:p>
          <a:p>
            <a:pPr algn="ctr"/>
            <a:r>
              <a:rPr lang="es-ES" sz="3200" dirty="0"/>
              <a:t>Ejemplo:</a:t>
            </a:r>
            <a:br>
              <a:rPr lang="es-ES" sz="3200" dirty="0"/>
            </a:br>
            <a:r>
              <a:rPr lang="es-ES" sz="3200" i="1" dirty="0"/>
              <a:t>"En la luna hay un ratón,</a:t>
            </a:r>
            <a:br>
              <a:rPr lang="es-ES" sz="3200" i="1" dirty="0"/>
            </a:br>
            <a:r>
              <a:rPr lang="es-ES" sz="3200" i="1" dirty="0"/>
              <a:t>juega siempre al trompo ron.“</a:t>
            </a:r>
          </a:p>
          <a:p>
            <a:pPr>
              <a:buFont typeface="Arial" panose="020B0604020202020204" pitchFamily="34" charset="0"/>
              <a:buChar char="•"/>
            </a:pPr>
            <a:endParaRPr lang="es-ES" i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733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55" ma:contentTypeDescription="Create a new document." ma:contentTypeScope="" ma:versionID="3c98c83416931a21d43ed007fda5e4dd">
  <xsd:schema xmlns:xsd="http://www.w3.org/2001/XMLSchema" xmlns:xs="http://www.w3.org/2001/XMLSchema" xmlns:p="http://schemas.microsoft.com/office/2006/metadata/properties" xmlns:ns2="2958f784-0ef9-4616-b22d-512a8cad1f0d" xmlns:ns3="fb5acd76-e9f3-4601-9d69-91f53ab96ae6" targetNamespace="http://schemas.microsoft.com/office/2006/metadata/properties" ma:root="true" ma:fieldsID="938018c4f46d99993d20879d4e9ddff8" ns2:_="" ns3:_="">
    <xsd:import namespace="2958f784-0ef9-4616-b22d-512a8cad1f0d"/>
    <xsd:import namespace="fb5acd76-e9f3-4601-9d69-91f53ab96ae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8f784-0ef9-4616-b22d-512a8cad1f0d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ca69c71e-a029-4733-aca1-cabc27411b0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D80075B-F8CE-48D6-9BD2-D195F7E115A9}" ma:internalName="CSXSubmissionMarket" ma:readOnly="false" ma:showField="MarketName" ma:web="2958f784-0ef9-4616-b22d-512a8cad1f0d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9327d1a0-1a14-4b12-a74c-0f320f972977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1F044C38-11A0-4051-9DF8-A3AFA85E16DC}" ma:internalName="InProjectListLookup" ma:readOnly="true" ma:showField="InProjectLis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3b364bcb-a06e-4da1-8475-f5243c3236b2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1F044C38-11A0-4051-9DF8-A3AFA85E16DC}" ma:internalName="LastCompleteVersionLookup" ma:readOnly="true" ma:showField="LastComplete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1F044C38-11A0-4051-9DF8-A3AFA85E16DC}" ma:internalName="LastPreviewErrorLookup" ma:readOnly="true" ma:showField="LastPreview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1F044C38-11A0-4051-9DF8-A3AFA85E16DC}" ma:internalName="LastPreviewResultLookup" ma:readOnly="true" ma:showField="LastPreview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1F044C38-11A0-4051-9DF8-A3AFA85E16DC}" ma:internalName="LastPreviewAttemptDateLookup" ma:readOnly="true" ma:showField="LastPreview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1F044C38-11A0-4051-9DF8-A3AFA85E16DC}" ma:internalName="LastPreviewedByLookup" ma:readOnly="true" ma:showField="LastPreview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1F044C38-11A0-4051-9DF8-A3AFA85E16DC}" ma:internalName="LastPreviewTimeLookup" ma:readOnly="true" ma:showField="LastPreview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1F044C38-11A0-4051-9DF8-A3AFA85E16DC}" ma:internalName="LastPreviewVersionLookup" ma:readOnly="true" ma:showField="LastPreview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1F044C38-11A0-4051-9DF8-A3AFA85E16DC}" ma:internalName="LastPublishErrorLookup" ma:readOnly="true" ma:showField="LastPublish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1F044C38-11A0-4051-9DF8-A3AFA85E16DC}" ma:internalName="LastPublishResultLookup" ma:readOnly="true" ma:showField="LastPublish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1F044C38-11A0-4051-9DF8-A3AFA85E16DC}" ma:internalName="LastPublishAttemptDateLookup" ma:readOnly="true" ma:showField="LastPublish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1F044C38-11A0-4051-9DF8-A3AFA85E16DC}" ma:internalName="LastPublishedByLookup" ma:readOnly="true" ma:showField="LastPublish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1F044C38-11A0-4051-9DF8-A3AFA85E16DC}" ma:internalName="LastPublishTimeLookup" ma:readOnly="true" ma:showField="LastPublish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1F044C38-11A0-4051-9DF8-A3AFA85E16DC}" ma:internalName="LastPublishVersionLookup" ma:readOnly="true" ma:showField="LastPublish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AC64899A-88C0-4725-BCFC-902FA402DE74}" ma:internalName="LocLastLocAttemptVersionLookup" ma:readOnly="false" ma:showField="LastLocAttemptVersion" ma:web="2958f784-0ef9-4616-b22d-512a8cad1f0d">
      <xsd:simpleType>
        <xsd:restriction base="dms:Lookup"/>
      </xsd:simpleType>
    </xsd:element>
    <xsd:element name="LocLastLocAttemptVersionTypeLookup" ma:index="72" nillable="true" ma:displayName="Loc Last Loc Attempt Version Type" ma:default="" ma:list="{AC64899A-88C0-4725-BCFC-902FA402DE74}" ma:internalName="LocLastLocAttemptVersionTypeLookup" ma:readOnly="true" ma:showField="LastLocAttemptVersionType" ma:web="2958f784-0ef9-4616-b22d-512a8cad1f0d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AC64899A-88C0-4725-BCFC-902FA402DE74}" ma:internalName="LocNewPublishedVersionLookup" ma:readOnly="true" ma:showField="NewPublishedVersion" ma:web="2958f784-0ef9-4616-b22d-512a8cad1f0d">
      <xsd:simpleType>
        <xsd:restriction base="dms:Lookup"/>
      </xsd:simpleType>
    </xsd:element>
    <xsd:element name="LocOverallHandbackStatusLookup" ma:index="76" nillable="true" ma:displayName="Loc Overall Handback Status" ma:default="" ma:list="{AC64899A-88C0-4725-BCFC-902FA402DE74}" ma:internalName="LocOverallHandbackStatusLookup" ma:readOnly="true" ma:showField="OverallHandbackStatus" ma:web="2958f784-0ef9-4616-b22d-512a8cad1f0d">
      <xsd:simpleType>
        <xsd:restriction base="dms:Lookup"/>
      </xsd:simpleType>
    </xsd:element>
    <xsd:element name="LocOverallLocStatusLookup" ma:index="77" nillable="true" ma:displayName="Loc Overall Localize Status" ma:default="" ma:list="{AC64899A-88C0-4725-BCFC-902FA402DE74}" ma:internalName="LocOverallLocStatusLookup" ma:readOnly="true" ma:showField="OverallLocStatus" ma:web="2958f784-0ef9-4616-b22d-512a8cad1f0d">
      <xsd:simpleType>
        <xsd:restriction base="dms:Lookup"/>
      </xsd:simpleType>
    </xsd:element>
    <xsd:element name="LocOverallPreviewStatusLookup" ma:index="78" nillable="true" ma:displayName="Loc Overall Preview Status" ma:default="" ma:list="{AC64899A-88C0-4725-BCFC-902FA402DE74}" ma:internalName="LocOverallPreviewStatusLookup" ma:readOnly="true" ma:showField="OverallPreviewStatus" ma:web="2958f784-0ef9-4616-b22d-512a8cad1f0d">
      <xsd:simpleType>
        <xsd:restriction base="dms:Lookup"/>
      </xsd:simpleType>
    </xsd:element>
    <xsd:element name="LocOverallPublishStatusLookup" ma:index="79" nillable="true" ma:displayName="Loc Overall Publish Status" ma:default="" ma:list="{AC64899A-88C0-4725-BCFC-902FA402DE74}" ma:internalName="LocOverallPublishStatusLookup" ma:readOnly="true" ma:showField="OverallPublishStatus" ma:web="2958f784-0ef9-4616-b22d-512a8cad1f0d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AC64899A-88C0-4725-BCFC-902FA402DE74}" ma:internalName="LocProcessedForHandoffsLookup" ma:readOnly="true" ma:showField="ProcessedForHandoffs" ma:web="2958f784-0ef9-4616-b22d-512a8cad1f0d">
      <xsd:simpleType>
        <xsd:restriction base="dms:Lookup"/>
      </xsd:simpleType>
    </xsd:element>
    <xsd:element name="LocProcessedForMarketsLookup" ma:index="82" nillable="true" ma:displayName="Loc Processed For Markets" ma:default="" ma:list="{AC64899A-88C0-4725-BCFC-902FA402DE74}" ma:internalName="LocProcessedForMarketsLookup" ma:readOnly="true" ma:showField="ProcessedForMarkets" ma:web="2958f784-0ef9-4616-b22d-512a8cad1f0d">
      <xsd:simpleType>
        <xsd:restriction base="dms:Lookup"/>
      </xsd:simpleType>
    </xsd:element>
    <xsd:element name="LocPublishedDependentAssetsLookup" ma:index="83" nillable="true" ma:displayName="Loc Published Dependent Assets" ma:default="" ma:list="{AC64899A-88C0-4725-BCFC-902FA402DE74}" ma:internalName="LocPublishedDependentAssetsLookup" ma:readOnly="true" ma:showField="PublishedDependentAssets" ma:web="2958f784-0ef9-4616-b22d-512a8cad1f0d">
      <xsd:simpleType>
        <xsd:restriction base="dms:Lookup"/>
      </xsd:simpleType>
    </xsd:element>
    <xsd:element name="LocPublishedLinkedAssetsLookup" ma:index="84" nillable="true" ma:displayName="Loc Published Linked Assets" ma:default="" ma:list="{AC64899A-88C0-4725-BCFC-902FA402DE74}" ma:internalName="LocPublishedLinkedAssetsLookup" ma:readOnly="true" ma:showField="PublishedLinkedAssets" ma:web="2958f784-0ef9-4616-b22d-512a8cad1f0d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51ee2d3-c117-4524-b3f1-1010c3cab2a3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D80075B-F8CE-48D6-9BD2-D195F7E115A9}" ma:internalName="Markets" ma:readOnly="false" ma:showField="MarketNa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1F044C38-11A0-4051-9DF8-A3AFA85E16DC}" ma:internalName="NumOfRatingsLookup" ma:readOnly="true" ma:showField="NumOfRating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1F044C38-11A0-4051-9DF8-A3AFA85E16DC}" ma:internalName="PublishStatusLookup" ma:readOnly="false" ma:showField="PublishStatu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54e2ea7-8c43-4b3c-9db4-bd71f7cfe4f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33f01220-6030-4880-975f-b9ea0de09f53}" ma:internalName="TaxCatchAll" ma:showField="CatchAllData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33f01220-6030-4880-975f-b9ea0de09f53}" ma:internalName="TaxCatchAllLabel" ma:readOnly="true" ma:showField="CatchAllDataLabel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acd76-e9f3-4601-9d69-91f53ab96ae6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2958f784-0ef9-4616-b22d-512a8cad1f0d">false</MarketSpecific>
    <ApprovalStatus xmlns="2958f784-0ef9-4616-b22d-512a8cad1f0d">InProgress</ApprovalStatus>
    <LocComments xmlns="2958f784-0ef9-4616-b22d-512a8cad1f0d" xsi:nil="true"/>
    <DirectSourceMarket xmlns="2958f784-0ef9-4616-b22d-512a8cad1f0d">english</DirectSourceMarket>
    <ThumbnailAssetId xmlns="2958f784-0ef9-4616-b22d-512a8cad1f0d" xsi:nil="true"/>
    <PrimaryImageGen xmlns="2958f784-0ef9-4616-b22d-512a8cad1f0d">true</PrimaryImageGen>
    <LegacyData xmlns="2958f784-0ef9-4616-b22d-512a8cad1f0d" xsi:nil="true"/>
    <TPFriendlyName xmlns="2958f784-0ef9-4616-b22d-512a8cad1f0d" xsi:nil="true"/>
    <NumericId xmlns="2958f784-0ef9-4616-b22d-512a8cad1f0d" xsi:nil="true"/>
    <LocRecommendedHandoff xmlns="2958f784-0ef9-4616-b22d-512a8cad1f0d" xsi:nil="true"/>
    <BlockPublish xmlns="2958f784-0ef9-4616-b22d-512a8cad1f0d">false</BlockPublish>
    <BusinessGroup xmlns="2958f784-0ef9-4616-b22d-512a8cad1f0d" xsi:nil="true"/>
    <OpenTemplate xmlns="2958f784-0ef9-4616-b22d-512a8cad1f0d">true</OpenTemplate>
    <SourceTitle xmlns="2958f784-0ef9-4616-b22d-512a8cad1f0d">Blue-green cave design template</SourceTitle>
    <APEditor xmlns="2958f784-0ef9-4616-b22d-512a8cad1f0d">
      <UserInfo>
        <DisplayName/>
        <AccountId xsi:nil="true"/>
        <AccountType/>
      </UserInfo>
    </APEditor>
    <UALocComments xmlns="2958f784-0ef9-4616-b22d-512a8cad1f0d">2007 Template UpLeveling Do Not HandOff</UALocComments>
    <IntlLangReviewDate xmlns="2958f784-0ef9-4616-b22d-512a8cad1f0d" xsi:nil="true"/>
    <PublishStatusLookup xmlns="2958f784-0ef9-4616-b22d-512a8cad1f0d">
      <Value>656364</Value>
      <Value>656375</Value>
    </PublishStatusLookup>
    <ParentAssetId xmlns="2958f784-0ef9-4616-b22d-512a8cad1f0d" xsi:nil="true"/>
    <FeatureTagsTaxHTField0 xmlns="2958f784-0ef9-4616-b22d-512a8cad1f0d">
      <Terms xmlns="http://schemas.microsoft.com/office/infopath/2007/PartnerControls"/>
    </FeatureTagsTaxHTField0>
    <MachineTranslated xmlns="2958f784-0ef9-4616-b22d-512a8cad1f0d">false</MachineTranslated>
    <Providers xmlns="2958f784-0ef9-4616-b22d-512a8cad1f0d" xsi:nil="true"/>
    <OriginalSourceMarket xmlns="2958f784-0ef9-4616-b22d-512a8cad1f0d">english</OriginalSourceMarket>
    <APDescription xmlns="2958f784-0ef9-4616-b22d-512a8cad1f0d" xsi:nil="true"/>
    <ContentItem xmlns="2958f784-0ef9-4616-b22d-512a8cad1f0d" xsi:nil="true"/>
    <ClipArtFilename xmlns="2958f784-0ef9-4616-b22d-512a8cad1f0d" xsi:nil="true"/>
    <TPInstallLocation xmlns="2958f784-0ef9-4616-b22d-512a8cad1f0d" xsi:nil="true"/>
    <TimesCloned xmlns="2958f784-0ef9-4616-b22d-512a8cad1f0d" xsi:nil="true"/>
    <PublishTargets xmlns="2958f784-0ef9-4616-b22d-512a8cad1f0d">OfficeOnline,OfficeOnlineVNext</PublishTargets>
    <AcquiredFrom xmlns="2958f784-0ef9-4616-b22d-512a8cad1f0d">Internal MS</AcquiredFrom>
    <AssetStart xmlns="2958f784-0ef9-4616-b22d-512a8cad1f0d">2012-02-08T21:06:00+00:00</AssetStart>
    <FriendlyTitle xmlns="2958f784-0ef9-4616-b22d-512a8cad1f0d" xsi:nil="true"/>
    <Provider xmlns="2958f784-0ef9-4616-b22d-512a8cad1f0d" xsi:nil="true"/>
    <LastHandOff xmlns="2958f784-0ef9-4616-b22d-512a8cad1f0d" xsi:nil="true"/>
    <Manager xmlns="2958f784-0ef9-4616-b22d-512a8cad1f0d" xsi:nil="true"/>
    <UALocRecommendation xmlns="2958f784-0ef9-4616-b22d-512a8cad1f0d">Localize</UALocRecommendation>
    <ArtSampleDocs xmlns="2958f784-0ef9-4616-b22d-512a8cad1f0d" xsi:nil="true"/>
    <UACurrentWords xmlns="2958f784-0ef9-4616-b22d-512a8cad1f0d" xsi:nil="true"/>
    <TPClientViewer xmlns="2958f784-0ef9-4616-b22d-512a8cad1f0d" xsi:nil="true"/>
    <TemplateStatus xmlns="2958f784-0ef9-4616-b22d-512a8cad1f0d">Complete</TemplateStatus>
    <ShowIn xmlns="2958f784-0ef9-4616-b22d-512a8cad1f0d">Show everywhere</ShowIn>
    <CSXHash xmlns="2958f784-0ef9-4616-b22d-512a8cad1f0d" xsi:nil="true"/>
    <Downloads xmlns="2958f784-0ef9-4616-b22d-512a8cad1f0d">0</Downloads>
    <VoteCount xmlns="2958f784-0ef9-4616-b22d-512a8cad1f0d" xsi:nil="true"/>
    <OOCacheId xmlns="2958f784-0ef9-4616-b22d-512a8cad1f0d" xsi:nil="true"/>
    <IsDeleted xmlns="2958f784-0ef9-4616-b22d-512a8cad1f0d">false</IsDeleted>
    <InternalTagsTaxHTField0 xmlns="2958f784-0ef9-4616-b22d-512a8cad1f0d">
      <Terms xmlns="http://schemas.microsoft.com/office/infopath/2007/PartnerControls"/>
    </InternalTagsTaxHTField0>
    <UANotes xmlns="2958f784-0ef9-4616-b22d-512a8cad1f0d">2003 to 2007 conversion</UANotes>
    <AssetExpire xmlns="2958f784-0ef9-4616-b22d-512a8cad1f0d">2035-01-01T08:00:00+00:00</AssetExpire>
    <CSXSubmissionMarket xmlns="2958f784-0ef9-4616-b22d-512a8cad1f0d" xsi:nil="true"/>
    <DSATActionTaken xmlns="2958f784-0ef9-4616-b22d-512a8cad1f0d" xsi:nil="true"/>
    <SubmitterId xmlns="2958f784-0ef9-4616-b22d-512a8cad1f0d" xsi:nil="true"/>
    <EditorialTags xmlns="2958f784-0ef9-4616-b22d-512a8cad1f0d" xsi:nil="true"/>
    <TPExecutable xmlns="2958f784-0ef9-4616-b22d-512a8cad1f0d" xsi:nil="true"/>
    <CSXSubmissionDate xmlns="2958f784-0ef9-4616-b22d-512a8cad1f0d" xsi:nil="true"/>
    <CSXUpdate xmlns="2958f784-0ef9-4616-b22d-512a8cad1f0d">false</CSXUpdate>
    <AssetType xmlns="2958f784-0ef9-4616-b22d-512a8cad1f0d">TP</AssetType>
    <ApprovalLog xmlns="2958f784-0ef9-4616-b22d-512a8cad1f0d" xsi:nil="true"/>
    <BugNumber xmlns="2958f784-0ef9-4616-b22d-512a8cad1f0d" xsi:nil="true"/>
    <OriginAsset xmlns="2958f784-0ef9-4616-b22d-512a8cad1f0d" xsi:nil="true"/>
    <TPComponent xmlns="2958f784-0ef9-4616-b22d-512a8cad1f0d" xsi:nil="true"/>
    <Milestone xmlns="2958f784-0ef9-4616-b22d-512a8cad1f0d" xsi:nil="true"/>
    <RecommendationsModifier xmlns="2958f784-0ef9-4616-b22d-512a8cad1f0d" xsi:nil="true"/>
    <Description0 xmlns="fb5acd76-e9f3-4601-9d69-91f53ab96ae6" xsi:nil="true"/>
    <Component xmlns="fb5acd76-e9f3-4601-9d69-91f53ab96ae6" xsi:nil="true"/>
    <AssetId xmlns="2958f784-0ef9-4616-b22d-512a8cad1f0d">TP102826952</AssetId>
    <PolicheckWords xmlns="2958f784-0ef9-4616-b22d-512a8cad1f0d" xsi:nil="true"/>
    <TPLaunchHelpLink xmlns="2958f784-0ef9-4616-b22d-512a8cad1f0d" xsi:nil="true"/>
    <IntlLocPriority xmlns="2958f784-0ef9-4616-b22d-512a8cad1f0d" xsi:nil="true"/>
    <TPApplication xmlns="2958f784-0ef9-4616-b22d-512a8cad1f0d" xsi:nil="true"/>
    <IntlLangReviewer xmlns="2958f784-0ef9-4616-b22d-512a8cad1f0d" xsi:nil="true"/>
    <HandoffToMSDN xmlns="2958f784-0ef9-4616-b22d-512a8cad1f0d" xsi:nil="true"/>
    <PlannedPubDate xmlns="2958f784-0ef9-4616-b22d-512a8cad1f0d" xsi:nil="true"/>
    <CrawlForDependencies xmlns="2958f784-0ef9-4616-b22d-512a8cad1f0d">false</CrawlForDependencies>
    <LocLastLocAttemptVersionLookup xmlns="2958f784-0ef9-4616-b22d-512a8cad1f0d">824137</LocLastLocAttemptVersionLookup>
    <TrustLevel xmlns="2958f784-0ef9-4616-b22d-512a8cad1f0d">1 Microsoft Managed Content</TrustLevel>
    <CampaignTagsTaxHTField0 xmlns="2958f784-0ef9-4616-b22d-512a8cad1f0d">
      <Terms xmlns="http://schemas.microsoft.com/office/infopath/2007/PartnerControls"/>
    </CampaignTagsTaxHTField0>
    <TPNamespace xmlns="2958f784-0ef9-4616-b22d-512a8cad1f0d" xsi:nil="true"/>
    <TaxCatchAll xmlns="2958f784-0ef9-4616-b22d-512a8cad1f0d"/>
    <IsSearchable xmlns="2958f784-0ef9-4616-b22d-512a8cad1f0d">true</IsSearchable>
    <TemplateTemplateType xmlns="2958f784-0ef9-4616-b22d-512a8cad1f0d">PowerPoint 12 Default</TemplateTemplateType>
    <Markets xmlns="2958f784-0ef9-4616-b22d-512a8cad1f0d"/>
    <IntlLangReview xmlns="2958f784-0ef9-4616-b22d-512a8cad1f0d">false</IntlLangReview>
    <UAProjectedTotalWords xmlns="2958f784-0ef9-4616-b22d-512a8cad1f0d" xsi:nil="true"/>
    <OutputCachingOn xmlns="2958f784-0ef9-4616-b22d-512a8cad1f0d">false</OutputCachingOn>
    <AverageRating xmlns="2958f784-0ef9-4616-b22d-512a8cad1f0d" xsi:nil="true"/>
    <APAuthor xmlns="2958f784-0ef9-4616-b22d-512a8cad1f0d">
      <UserInfo>
        <DisplayName/>
        <AccountId>1928</AccountId>
        <AccountType/>
      </UserInfo>
    </APAuthor>
    <TPCommandLine xmlns="2958f784-0ef9-4616-b22d-512a8cad1f0d" xsi:nil="true"/>
    <LocManualTestRequired xmlns="2958f784-0ef9-4616-b22d-512a8cad1f0d">false</LocManualTestRequired>
    <TPAppVersion xmlns="2958f784-0ef9-4616-b22d-512a8cad1f0d" xsi:nil="true"/>
    <EditorialStatus xmlns="2958f784-0ef9-4616-b22d-512a8cad1f0d" xsi:nil="true"/>
    <LastModifiedDateTime xmlns="2958f784-0ef9-4616-b22d-512a8cad1f0d" xsi:nil="true"/>
    <TPLaunchHelpLinkType xmlns="2958f784-0ef9-4616-b22d-512a8cad1f0d">Template</TPLaunchHelpLinkType>
    <OriginalRelease xmlns="2958f784-0ef9-4616-b22d-512a8cad1f0d">14</OriginalRelease>
    <ScenarioTagsTaxHTField0 xmlns="2958f784-0ef9-4616-b22d-512a8cad1f0d">
      <Terms xmlns="http://schemas.microsoft.com/office/infopath/2007/PartnerControls"/>
    </ScenarioTagsTaxHTField0>
    <LocalizationTagsTaxHTField0 xmlns="2958f784-0ef9-4616-b22d-512a8cad1f0d">
      <Terms xmlns="http://schemas.microsoft.com/office/infopath/2007/PartnerControls"/>
    </LocalizationTagsTaxHTField0>
    <LocMarketGroupTiers2 xmlns="2958f784-0ef9-4616-b22d-512a8cad1f0d" xsi:nil="true"/>
  </documentManagement>
</p:properties>
</file>

<file path=customXml/itemProps1.xml><?xml version="1.0" encoding="utf-8"?>
<ds:datastoreItem xmlns:ds="http://schemas.openxmlformats.org/officeDocument/2006/customXml" ds:itemID="{F32507A7-8E3B-421D-BB81-E93BAE1733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5B437C-D0E0-4034-9CBF-3211703DB0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8f784-0ef9-4616-b22d-512a8cad1f0d"/>
    <ds:schemaRef ds:uri="fb5acd76-e9f3-4601-9d69-91f53ab96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AD41B5-EBFC-4E43-BBD5-235F0E151D59}">
  <ds:schemaRefs>
    <ds:schemaRef ds:uri="http://schemas.microsoft.com/office/2006/metadata/properties"/>
    <ds:schemaRef ds:uri="http://schemas.microsoft.com/office/infopath/2007/PartnerControls"/>
    <ds:schemaRef ds:uri="2958f784-0ef9-4616-b22d-512a8cad1f0d"/>
    <ds:schemaRef ds:uri="fb5acd76-e9f3-4601-9d69-91f53ab96ae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460</TotalTime>
  <Words>2516</Words>
  <Application>Microsoft Office PowerPoint</Application>
  <PresentationFormat>Presentación en pantalla (4:3)</PresentationFormat>
  <Paragraphs>210</Paragraphs>
  <Slides>46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55" baseType="lpstr">
      <vt:lpstr>Adobe Devanagari</vt:lpstr>
      <vt:lpstr>Arial</vt:lpstr>
      <vt:lpstr>Calibri</vt:lpstr>
      <vt:lpstr>Calibri Light</vt:lpstr>
      <vt:lpstr>Courier New</vt:lpstr>
      <vt:lpstr>Garamond</vt:lpstr>
      <vt:lpstr>Symbol</vt:lpstr>
      <vt:lpstr>Times New Roman</vt:lpstr>
      <vt:lpstr>Savon</vt:lpstr>
      <vt:lpstr>GÉNERO POÉTICO</vt:lpstr>
      <vt:lpstr>¿Qué incluye?</vt:lpstr>
      <vt:lpstr>¿Cuál es la diferencia conceptual entre poema y poesía?</vt:lpstr>
      <vt:lpstr>Actividad 1. Con tu equipo busca los más sólidos argumentos para responder:</vt:lpstr>
      <vt:lpstr>Diferenciación Conceptual: Poema y Poesía </vt:lpstr>
      <vt:lpstr>Presentación de PowerPoint</vt:lpstr>
      <vt:lpstr>Presentación de PowerPoint</vt:lpstr>
      <vt:lpstr>Características de los Versos en el Género Poético Infantil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Poemas Infantiles: Definición, Alcance y Función </vt:lpstr>
      <vt:lpstr>Presentación de PowerPoint</vt:lpstr>
      <vt:lpstr>Actividad 10.  Con tu equipo busca un poema infantil que cumpla las funciones: educativa, estética y lúdica  (incluye la referencia completa del texto presentado). Nota: pueden utilizar las diapositivas que requieran. </vt:lpstr>
      <vt:lpstr>Presentación de PowerPoint</vt:lpstr>
      <vt:lpstr>Presentación de PowerPoint</vt:lpstr>
      <vt:lpstr>Presentación de PowerPoint</vt:lpstr>
      <vt:lpstr>Actividad 11.  Con tu equipo busca un poema infantil visual (caligrama) Notas: Incluye la referencia completa del texto presentado. </vt:lpstr>
      <vt:lpstr>Actividad 12.  Con tu equipo busca un poema infantil que se caracterice por su tono cómico y juegos de palabras. Notas: Incluye la referencia completa del texto presentado.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Actividad 13. Junto con tu equipo investiga las diversas modalidades líricas infantiles (trabalenguas, adivinanzas, retahílas, chigualos, villancicos, rondas, coplas…) y coloca ejemplos. Nota: pueden utilizar las diapositivas que requieran. </vt:lpstr>
      <vt:lpstr>Presentación de PowerPoint</vt:lpstr>
      <vt:lpstr>Referencias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GÉNERO POÉTICO</dc:title>
  <dc:subject/>
  <dc:creator>Genoveva Veronica Ponce Naranjo</dc:creator>
  <cp:keywords/>
  <dc:description/>
  <cp:lastModifiedBy>Genoveva Veronica Ponce Naranjo</cp:lastModifiedBy>
  <cp:revision>19</cp:revision>
  <dcterms:created xsi:type="dcterms:W3CDTF">2024-11-18T06:00:46Z</dcterms:created>
  <dcterms:modified xsi:type="dcterms:W3CDTF">2024-11-26T01:47:31Z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TC010721213082</vt:lpwstr>
  </property>
  <property fmtid="{D5CDD505-2E9C-101B-9397-08002B2CF9AE}" pid="3" name="InternalTags">
    <vt:lpwstr/>
  </property>
  <property fmtid="{D5CDD505-2E9C-101B-9397-08002B2CF9AE}" pid="4" name="ContentTypeId">
    <vt:lpwstr>0x010100DE95A0C693CEB341887D38A4A2B58B45040072C752107C5A7B47AA91A1EE638E6F1F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14039500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