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75" r:id="rId22"/>
    <p:sldId id="276" r:id="rId23"/>
    <p:sldId id="277" r:id="rId24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02/06/2025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02/06/2025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02/06/2025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02/06/2025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02/06/2025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02/06/2025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02/06/2025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02/06/2025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02/06/2025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02/06/2025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02/06/2025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02/06/2025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152F2-FCF0-42A4-94D3-49342A6A7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endParaRPr lang="es-ES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A2BF82-D9DD-45C4-A2F3-5BDE39AC4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4" y="2116497"/>
            <a:ext cx="9921966" cy="3431196"/>
          </a:xfrm>
        </p:spPr>
        <p:txBody>
          <a:bodyPr>
            <a:normAutofit/>
          </a:bodyPr>
          <a:lstStyle/>
          <a:p>
            <a:r>
              <a:rPr lang="es-MX" sz="2400" b="0" i="0" u="none" strike="noStrike" baseline="0" dirty="0">
                <a:latin typeface="ArialNormal"/>
              </a:rPr>
              <a:t>FACULTAD DE CIENCIAS POLÍTICAS Y ADMINISTRATIVAS</a:t>
            </a:r>
            <a:endParaRPr lang="es-ES" dirty="0"/>
          </a:p>
          <a:p>
            <a:r>
              <a:rPr lang="es-ES" dirty="0"/>
              <a:t>Asignatura: DERECHO AMBIENTAL</a:t>
            </a:r>
          </a:p>
          <a:p>
            <a:r>
              <a:rPr lang="es-ES" dirty="0"/>
              <a:t>Periodo: 2025-1S </a:t>
            </a:r>
          </a:p>
          <a:p>
            <a:r>
              <a:rPr lang="es-ES" dirty="0"/>
              <a:t>Dra. Rosa </a:t>
            </a:r>
            <a:r>
              <a:rPr lang="es-ES" dirty="0" err="1"/>
              <a:t>ambi</a:t>
            </a:r>
            <a:r>
              <a:rPr lang="es-ES" dirty="0"/>
              <a:t> infante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44AD16D-75B7-022E-A713-39D25877A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5714" y="2622304"/>
            <a:ext cx="3786728" cy="3569956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577804B-407F-081E-26C4-6561BB47A202}"/>
              </a:ext>
            </a:extLst>
          </p:cNvPr>
          <p:cNvSpPr txBox="1"/>
          <p:nvPr/>
        </p:nvSpPr>
        <p:spPr>
          <a:xfrm>
            <a:off x="1233714" y="665740"/>
            <a:ext cx="93849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3600" b="0" i="0" u="none" strike="noStrike" baseline="0">
                <a:latin typeface="ArialNormal"/>
              </a:rPr>
              <a:t>2.2. SISTEMA ÚNICO DE MANEJO</a:t>
            </a:r>
          </a:p>
          <a:p>
            <a:pPr algn="l"/>
            <a:r>
              <a:rPr lang="es-MX" sz="3600" b="0" i="0" u="none" strike="noStrike" baseline="0">
                <a:latin typeface="ArialNormal"/>
              </a:rPr>
              <a:t>AMBIENTAL</a:t>
            </a:r>
            <a:endParaRPr lang="es-MX" sz="3600" b="0" i="0" u="none" strike="noStrike" baseline="0" dirty="0">
              <a:latin typeface="ArialNormal"/>
            </a:endParaRPr>
          </a:p>
        </p:txBody>
      </p:sp>
    </p:spTree>
    <p:extLst>
      <p:ext uri="{BB962C8B-B14F-4D97-AF65-F5344CB8AC3E}">
        <p14:creationId xmlns:p14="http://schemas.microsoft.com/office/powerpoint/2010/main" val="376696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24AAB-FD9B-0AC6-3771-9515C1BB9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Base legal en Ecuador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6A8822-D371-480C-6447-74A9B6767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8089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  <a:tabLst>
                <a:tab pos="1160463" algn="l"/>
              </a:tabLst>
            </a:pPr>
            <a:r>
              <a:rPr lang="es-MX" b="1" dirty="0"/>
              <a:t>C</a:t>
            </a:r>
            <a:r>
              <a:rPr lang="es-MX" sz="2400" b="1" dirty="0"/>
              <a:t>onstitución del Ecuador (2008):</a:t>
            </a:r>
            <a:endParaRPr lang="es-MX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Art. 395: Principio de prevención y precaución en la política ambiental.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Art. 396: Obligación del Estado de exigir la </a:t>
            </a:r>
            <a:r>
              <a:rPr lang="es-MX" sz="2400" b="1" dirty="0"/>
              <a:t>reparación integral</a:t>
            </a:r>
            <a:r>
              <a:rPr lang="es-MX" sz="2400" dirty="0"/>
              <a:t> del daño ambiental.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Ley de Gestión Ambiental:</a:t>
            </a:r>
            <a:endParaRPr lang="es-MX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Regula los procedimientos para obtener permisos ambientales, establece responsabilidades y sanciones.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TULSMA</a:t>
            </a:r>
            <a:r>
              <a:rPr lang="es-MX" sz="2400" dirty="0"/>
              <a:t> (actualizado por el MAATE):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Regula todo el procedimiento de regularización ambiental: </a:t>
            </a:r>
            <a:r>
              <a:rPr lang="es-MX" sz="2400" b="1" dirty="0"/>
              <a:t>clasificación, estudio, aprobación, seguimiento y control.</a:t>
            </a:r>
            <a:endParaRPr lang="es-MX" sz="24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9342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EFBD9-13F7-E385-2F89-4161772DD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Etapas del proceso de regularización ambiental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69CDE5-66A0-33DD-BA26-E47F5ED24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6798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es-MX" sz="2600" b="1" dirty="0"/>
              <a:t>Clasificación Ambiental del Proyecto (CAP):</a:t>
            </a:r>
            <a:endParaRPr lang="es-MX" sz="2600" dirty="0"/>
          </a:p>
          <a:p>
            <a:pPr marL="457200" lvl="1" indent="0" algn="just">
              <a:buNone/>
            </a:pPr>
            <a:r>
              <a:rPr lang="es-MX" sz="2600" dirty="0"/>
              <a:t>Se determina si la actividad es de </a:t>
            </a:r>
            <a:r>
              <a:rPr lang="es-MX" sz="2600" b="1" dirty="0"/>
              <a:t>bajo, mediano o alto impacto</a:t>
            </a:r>
            <a:r>
              <a:rPr lang="es-MX" sz="2600" dirty="0"/>
              <a:t>.</a:t>
            </a:r>
          </a:p>
          <a:p>
            <a:pPr marL="457200" lvl="1" indent="0" algn="just">
              <a:buNone/>
            </a:pPr>
            <a:r>
              <a:rPr lang="es-MX" sz="2600" dirty="0"/>
              <a:t>Esto define si necesita un </a:t>
            </a:r>
            <a:r>
              <a:rPr lang="es-MX" sz="2600" b="1" dirty="0"/>
              <a:t>registro</a:t>
            </a:r>
            <a:r>
              <a:rPr lang="es-MX" sz="2600" dirty="0"/>
              <a:t> o una </a:t>
            </a:r>
            <a:r>
              <a:rPr lang="es-MX" sz="2600" b="1" dirty="0"/>
              <a:t>licencia ambiental</a:t>
            </a:r>
            <a:r>
              <a:rPr lang="es-MX" sz="26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es-MX" sz="2600" b="1" dirty="0"/>
              <a:t>Solicitud de Certificado de Intersección:</a:t>
            </a:r>
            <a:endParaRPr lang="es-MX" sz="2600" dirty="0"/>
          </a:p>
          <a:p>
            <a:pPr marL="457200" lvl="1" indent="0" algn="just">
              <a:buNone/>
            </a:pPr>
            <a:r>
              <a:rPr lang="es-MX" sz="2600" dirty="0"/>
              <a:t>Para saber si el proyecto afecta áreas protegidas o sensibles.</a:t>
            </a:r>
          </a:p>
          <a:p>
            <a:pPr marL="457200" lvl="1" indent="0" algn="just">
              <a:buNone/>
            </a:pPr>
            <a:r>
              <a:rPr lang="es-MX" sz="2600" dirty="0"/>
              <a:t>Emitido por el MAATE mediante el </a:t>
            </a:r>
            <a:r>
              <a:rPr lang="es-MX" sz="2600" b="1" dirty="0" err="1"/>
              <a:t>Geoportal</a:t>
            </a:r>
            <a:r>
              <a:rPr lang="es-MX" sz="2600" b="1" dirty="0"/>
              <a:t> Ambiental</a:t>
            </a:r>
            <a:r>
              <a:rPr lang="es-MX" sz="26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es-MX" sz="2600" b="1" dirty="0"/>
              <a:t>Elaboración de estudios ambientales:</a:t>
            </a:r>
            <a:endParaRPr lang="es-MX" sz="2600" dirty="0"/>
          </a:p>
          <a:p>
            <a:pPr marL="457200" lvl="1" indent="0" algn="just">
              <a:buNone/>
            </a:pPr>
            <a:r>
              <a:rPr lang="es-MX" sz="2600" dirty="0"/>
              <a:t>Según el nivel de impacto, se requiere:</a:t>
            </a:r>
          </a:p>
          <a:p>
            <a:pPr marL="914400" lvl="2" indent="0" algn="just">
              <a:buNone/>
            </a:pPr>
            <a:r>
              <a:rPr lang="es-MX" sz="2600" dirty="0"/>
              <a:t>Ficha ambiental</a:t>
            </a:r>
          </a:p>
          <a:p>
            <a:pPr marL="914400" lvl="2" indent="0" algn="just">
              <a:buNone/>
            </a:pPr>
            <a:r>
              <a:rPr lang="es-MX" sz="2600" dirty="0"/>
              <a:t>Estudio de Impacto Ambiental (EIA)</a:t>
            </a:r>
          </a:p>
          <a:p>
            <a:pPr marL="914400" lvl="2" indent="0" algn="just">
              <a:buNone/>
            </a:pPr>
            <a:r>
              <a:rPr lang="es-MX" sz="2600" dirty="0"/>
              <a:t>Diagnóstico ambiental</a:t>
            </a:r>
          </a:p>
          <a:p>
            <a:pPr marL="457200" lvl="1" indent="0" algn="just">
              <a:buNone/>
            </a:pPr>
            <a:r>
              <a:rPr lang="es-MX" sz="2600" dirty="0"/>
              <a:t>Deben incluir </a:t>
            </a:r>
            <a:r>
              <a:rPr lang="es-MX" sz="2600" b="1" dirty="0"/>
              <a:t>planes de manejo y participación ciudadana</a:t>
            </a:r>
            <a:r>
              <a:rPr lang="es-MX" sz="26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1648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C1B6A2-90FA-2B34-F4B2-9234B36A3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Etapas del proceso de regularización ambiental</a:t>
            </a:r>
            <a:endParaRPr lang="es-MX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2F6F8C6-569C-490D-6D59-DA40A634CD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9278" y="1826090"/>
            <a:ext cx="10486402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4. Proceso de participación ciudadana: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Obligatorio para proyectos de mediano y alto impacto.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Puede ser consulta pública, talleres o audiencias.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5. Revisión y emisión del permiso ambiental: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 cumple con los requisitos, el MAATE o el GAD competente emite: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Licencia ambiental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(impacto alto)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Registro ambiental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(impacto bajo o medio)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6. Seguimiento y control: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Mediante auditorías, informes de cumplimiento ambiental y visitas técnicas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684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5D3C38-C2B7-F7AD-DAC4-7F4ED328A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Importancia de la regularización ambiental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53BCA7-0685-796B-30C3-54BC022CD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Previene daños ecológicos</a:t>
            </a:r>
            <a:r>
              <a:rPr lang="es-MX" sz="2800" dirty="0"/>
              <a:t> y conflictos sociales.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Asegura el </a:t>
            </a:r>
            <a:r>
              <a:rPr lang="es-MX" sz="2800" b="1" dirty="0"/>
              <a:t>cumplimiento de normas ambientales nacionales e internacionales</a:t>
            </a:r>
            <a:r>
              <a:rPr lang="es-MX" sz="28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Garantiza el </a:t>
            </a:r>
            <a:r>
              <a:rPr lang="es-MX" sz="2800" b="1" dirty="0"/>
              <a:t>derecho constitucional</a:t>
            </a:r>
            <a:r>
              <a:rPr lang="es-MX" sz="2800" dirty="0"/>
              <a:t> de los ciudadanos a vivir en un ambiente sano.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Protege los recursos naturales y la salud de la población.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Evita sanciones, clausuras y responsabilidades civiles o penales para los promotores del proyecto.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14649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BA5C2F-C515-D092-F3A6-D1DE96F72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0000"/>
                </a:solidFill>
              </a:rPr>
              <a:t>Casos en que se requiere regularización</a:t>
            </a:r>
            <a:br>
              <a:rPr lang="es-MX" b="1" dirty="0">
                <a:solidFill>
                  <a:srgbClr val="FF0000"/>
                </a:solidFill>
              </a:rPr>
            </a:b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94DBD6-10D4-0443-CB97-5A5ADE315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Construcción de carreteras, hidroeléctricas, industrias, urbanizaciones.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Actividades extractivas: minería, petróleo, tala.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Agroindustria, piscicultura, infraestructura turística, entre otros.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5676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FA9875-F264-762F-12D8-E035F0B27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Qué son los instrumentos de regularización ambiental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E7F6A2-A0D5-5869-72F7-790A62362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sz="2800" dirty="0"/>
              <a:t>Los </a:t>
            </a:r>
            <a:r>
              <a:rPr lang="es-MX" sz="2800" b="1" dirty="0"/>
              <a:t>instrumentos de regularización ambiental</a:t>
            </a:r>
            <a:r>
              <a:rPr lang="es-MX" sz="2800" dirty="0"/>
              <a:t> son herramientas legales, técnicas y administrativas utilizadas por el Estado para </a:t>
            </a:r>
            <a:r>
              <a:rPr lang="es-MX" sz="2800" b="1" dirty="0"/>
              <a:t>evaluar, autorizar, controlar y hacer seguimiento</a:t>
            </a:r>
            <a:r>
              <a:rPr lang="es-MX" sz="2800" dirty="0"/>
              <a:t> a las actividades que puedan generar impactos negativos sobre el medio ambiente.</a:t>
            </a:r>
          </a:p>
          <a:p>
            <a:pPr algn="just"/>
            <a:r>
              <a:rPr lang="es-MX" sz="2800" dirty="0"/>
              <a:t>Están regulados por el </a:t>
            </a:r>
            <a:r>
              <a:rPr lang="es-MX" sz="2800" b="1" dirty="0">
                <a:highlight>
                  <a:srgbClr val="FFFF00"/>
                </a:highlight>
              </a:rPr>
              <a:t>Texto Unificado de Legislación Secundaria del Ministerio del Ambiente (TULSMA)</a:t>
            </a:r>
            <a:r>
              <a:rPr lang="es-MX" sz="2800" dirty="0">
                <a:highlight>
                  <a:srgbClr val="FFFF00"/>
                </a:highlight>
              </a:rPr>
              <a:t> </a:t>
            </a:r>
            <a:r>
              <a:rPr lang="es-MX" sz="2800" dirty="0"/>
              <a:t>y forman parte esencial del </a:t>
            </a:r>
            <a:r>
              <a:rPr lang="es-MX" sz="2800" b="1" dirty="0">
                <a:solidFill>
                  <a:srgbClr val="FF0000"/>
                </a:solidFill>
              </a:rPr>
              <a:t>Sistema Único de Manejo Ambiental (SUMA)</a:t>
            </a:r>
            <a:r>
              <a:rPr lang="es-MX" sz="2800" dirty="0">
                <a:solidFill>
                  <a:srgbClr val="FF0000"/>
                </a:solidFill>
              </a:rPr>
              <a:t>, </a:t>
            </a:r>
            <a:r>
              <a:rPr lang="es-MX" sz="2800" dirty="0"/>
              <a:t>bajo el marco del </a:t>
            </a:r>
            <a:r>
              <a:rPr lang="es-MX" sz="2800" b="1" dirty="0">
                <a:highlight>
                  <a:srgbClr val="FFFF00"/>
                </a:highlight>
              </a:rPr>
              <a:t>Sistema Nacional Descentralizado de Gestión Ambiental (SNDGA)</a:t>
            </a:r>
            <a:r>
              <a:rPr lang="es-MX" sz="2800" dirty="0">
                <a:highlight>
                  <a:srgbClr val="FFFF00"/>
                </a:highlight>
              </a:rPr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6858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2E30F-886C-D211-BEB6-99FFAF7C2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Principales instrumentos de regularización ambiental en Ecuador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0BCAB5-6112-33F7-4FF5-0FA2D0F72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389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b="1" dirty="0"/>
              <a:t>1.</a:t>
            </a:r>
            <a:r>
              <a:rPr lang="es-MX" sz="2400" b="1" dirty="0"/>
              <a:t> </a:t>
            </a:r>
            <a:r>
              <a:rPr lang="es-MX" sz="2800" b="1" dirty="0"/>
              <a:t>Clasificación Ambiental del Proyecto (CAP)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Es el primer paso obligatorio.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Determina el </a:t>
            </a:r>
            <a:r>
              <a:rPr lang="es-MX" sz="2400" b="1" dirty="0"/>
              <a:t>nivel de impacto ambiental</a:t>
            </a:r>
            <a:r>
              <a:rPr lang="es-MX" sz="2400" dirty="0"/>
              <a:t> (bajo, medio, alto).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Define si el proyecto requiere un </a:t>
            </a:r>
            <a:r>
              <a:rPr lang="es-MX" sz="2400" b="1" dirty="0"/>
              <a:t>registro o una licencia ambiental</a:t>
            </a:r>
            <a:r>
              <a:rPr lang="es-MX" sz="2400" dirty="0"/>
              <a:t>.</a:t>
            </a:r>
          </a:p>
          <a:p>
            <a:pPr algn="just">
              <a:buNone/>
            </a:pPr>
            <a:r>
              <a:rPr lang="es-MX" sz="2800" b="1" dirty="0"/>
              <a:t>2. Certificado de Intersección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Emitido por el MAATE a través del </a:t>
            </a:r>
            <a:r>
              <a:rPr lang="es-MX" sz="2400" b="1" dirty="0" err="1"/>
              <a:t>Geoportal</a:t>
            </a:r>
            <a:r>
              <a:rPr lang="es-MX" sz="2400" b="1" dirty="0"/>
              <a:t> Ambiental</a:t>
            </a:r>
            <a:r>
              <a:rPr lang="es-MX" sz="24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Indica si el proyecto se encuentra dentro de áreas protegidas, zonas frágiles o territorios ancestrales.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Es un requisito previo para continuar con la regularización.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4128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D7CD5B-88E0-078B-D866-323409324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sz="43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Principales instrumentos de regularización ambiental en Ecuador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D54788-BFD9-90F7-3370-DE6C6DD88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5409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s-MX" sz="3300" b="1" dirty="0"/>
              <a:t>3. Registro Ambiental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Se otorga a actividades de </a:t>
            </a:r>
            <a:r>
              <a:rPr lang="es-MX" sz="2400" b="1" dirty="0"/>
              <a:t>bajo o mediano impacto</a:t>
            </a:r>
            <a:r>
              <a:rPr lang="es-MX" sz="24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Requiere una </a:t>
            </a:r>
            <a:r>
              <a:rPr lang="es-MX" sz="2400" b="1" dirty="0"/>
              <a:t>ficha ambiental</a:t>
            </a:r>
            <a:r>
              <a:rPr lang="es-MX" sz="2400" dirty="0"/>
              <a:t> y el cumplimiento de requisitos básicos.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No necesita Estudio de Impacto Ambiental (EIA), pero sí puede requerir un </a:t>
            </a:r>
            <a:r>
              <a:rPr lang="es-MX" sz="2400" b="1" dirty="0"/>
              <a:t>Plan de Manejo Ambiental (PMA)</a:t>
            </a:r>
            <a:r>
              <a:rPr lang="es-MX" sz="2400" dirty="0"/>
              <a:t>.</a:t>
            </a:r>
          </a:p>
          <a:p>
            <a:pPr algn="just">
              <a:buNone/>
            </a:pPr>
            <a:r>
              <a:rPr lang="es-MX" sz="3300" b="1" dirty="0"/>
              <a:t>4. Licencia Ambiental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Obligatoria para actividades con </a:t>
            </a:r>
            <a:r>
              <a:rPr lang="es-MX" sz="2400" b="1" dirty="0"/>
              <a:t>alto impacto ambiental</a:t>
            </a:r>
            <a:r>
              <a:rPr lang="es-MX" sz="24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Requiere: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Estudio de Impacto Ambiental (EIA)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Participación ciudadana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Plan de Manejo Ambiental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Es emitida por el MAATE o por </a:t>
            </a:r>
            <a:r>
              <a:rPr lang="es-MX" sz="2400" dirty="0" err="1"/>
              <a:t>GADs</a:t>
            </a:r>
            <a:r>
              <a:rPr lang="es-MX" sz="2400" dirty="0"/>
              <a:t> con competencias ambientales delegadas.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08399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76EB24-C2B6-2BBB-3D79-89B1DA7BD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4. Estudio de Impacto Ambiental (EIA)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D82603-E0AA-8236-9C33-39C222C92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Documento técnico que identifica, evalúa y propone medidas para mitigar los impactos de un proyecto.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Requiere un proceso de </a:t>
            </a:r>
            <a:r>
              <a:rPr lang="es-MX" sz="3200" b="1" dirty="0"/>
              <a:t>participación ciudadana previa y obligatoria</a:t>
            </a:r>
            <a:r>
              <a:rPr lang="es-MX" sz="32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4603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260C0D-32AA-817A-ADEB-EF528AF4F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5. Plan de Manejo Ambiental (PMA)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7F7DF9-A2B4-453E-BF93-E1059BDFB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Conjunto de medidas técnicas, legales y operativas para prevenir, mitigar, controlar o compensar los impactos ambientales.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Es obligatorio tanto para licencias como registros.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1920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2C896-0A44-D659-294A-F5F9209F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Qué es el Sistema Único de Manejo Ambiental?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D48FE5-C26F-0302-8822-787E878C7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sz="2800" dirty="0"/>
              <a:t>El </a:t>
            </a:r>
            <a:r>
              <a:rPr lang="es-MX" sz="2800" b="1" dirty="0"/>
              <a:t>Sistema Único de Manejo Ambiental (SUMA)</a:t>
            </a:r>
            <a:r>
              <a:rPr lang="es-MX" sz="2800" dirty="0"/>
              <a:t> es una herramienta o marco institucional creado para </a:t>
            </a:r>
            <a:r>
              <a:rPr lang="es-MX" sz="2800" b="1" dirty="0"/>
              <a:t>coordinar, integrar y controlar</a:t>
            </a:r>
            <a:r>
              <a:rPr lang="es-MX" sz="2800" dirty="0"/>
              <a:t> las actividades que pueden generar impactos en el medio ambiente. Su finalidad principal es asegurar que dichas actividades se realicen respetando las normas de protección ambiental y promoviendo un desarrollo sostenible.</a:t>
            </a:r>
          </a:p>
          <a:p>
            <a:pPr algn="just"/>
            <a:r>
              <a:rPr lang="es-MX" sz="2800" dirty="0"/>
              <a:t>En Ecuador, el SUMA está regulado dentro del marco de la legislación ambiental nacional y forma parte del </a:t>
            </a:r>
            <a:r>
              <a:rPr lang="es-MX" sz="2800" b="1" dirty="0">
                <a:highlight>
                  <a:srgbClr val="FFFF00"/>
                </a:highlight>
              </a:rPr>
              <a:t>Sistema Nacional Descentralizado de Gestión Ambiental (SNDGA)</a:t>
            </a:r>
            <a:r>
              <a:rPr lang="es-MX" sz="2800" dirty="0">
                <a:highlight>
                  <a:srgbClr val="FFFF00"/>
                </a:highlight>
              </a:rPr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90491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79F28E-00BE-9EE0-9AC8-4F3B715C6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6. Auditorías Ambientales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68F298-2D6A-D3DF-9019-2CB02A017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Revisión técnica periódica del cumplimiento del PMA y de los compromisos asumidos.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Puede ser interna (de la empresa) o externa (por consultores acreditados).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1743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F1EA8-8AF4-74B3-9315-0FDB52968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7. Informes de Cumplimiento Ambiental (ICA)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C1F524-D178-C053-D475-205CC8DB4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Informes que deben presentarse en plazos establecidos (generalmente anuales o semestrales).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Sirven para el </a:t>
            </a:r>
            <a:r>
              <a:rPr lang="es-MX" sz="4000" b="1" dirty="0"/>
              <a:t>seguimiento y control</a:t>
            </a:r>
            <a:r>
              <a:rPr lang="es-MX" sz="4000" dirty="0"/>
              <a:t> por parte de la autoridad ambiental.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8393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B6D7D-22A7-F1BD-95FF-32FBF1373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Otros instrumentos complementarios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55CDFC-8A2F-2191-1EC6-35CAB2118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Permisos sectoriales adicionales:</a:t>
            </a:r>
            <a:r>
              <a:rPr lang="es-MX" sz="3200" dirty="0"/>
              <a:t> Por ejemplo, permisos hídricos, forestales, de vertidos, de emisiones, etc.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Certificaciones ambientales voluntarias:</a:t>
            </a:r>
            <a:r>
              <a:rPr lang="es-MX" sz="3200" dirty="0"/>
              <a:t> Algunas empresas optan por sellos ecológicos o normas ISO 14001.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Planes de contingencia y cierre ambiental:</a:t>
            </a:r>
            <a:r>
              <a:rPr lang="es-MX" sz="3200" dirty="0"/>
              <a:t> En proyectos mineros, petroleros o industriales.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474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3050D-C2AA-D7C9-BEBF-38FB55043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Importancia de los instrumentos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CAFAF9-0708-902A-AC4C-8BA6ACC62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Aseguran que los proyectos cumplan con la normativa ambiental nacional.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Permiten al Estado </a:t>
            </a:r>
            <a:r>
              <a:rPr lang="es-MX" sz="3200" b="1" dirty="0"/>
              <a:t>monitorear y controlar</a:t>
            </a:r>
            <a:r>
              <a:rPr lang="es-MX" sz="3200" dirty="0"/>
              <a:t> los impactos de las actividades económicas.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Garantizan el </a:t>
            </a:r>
            <a:r>
              <a:rPr lang="es-MX" sz="3200" b="1" dirty="0"/>
              <a:t>derecho de las comunidades</a:t>
            </a:r>
            <a:r>
              <a:rPr lang="es-MX" sz="3200" dirty="0"/>
              <a:t> a participar y a vivir en un entorno sano.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Reducen el riesgo de conflictos socioambientales y sanciones legales.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042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A4565E-F620-A935-D0AE-27048AE4E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Objetivos del SUMA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331623-8D6D-35E9-0923-555F41796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Establecer </a:t>
            </a:r>
            <a:r>
              <a:rPr lang="es-MX" sz="2400" b="1" dirty="0"/>
              <a:t>procedimientos unificados</a:t>
            </a:r>
            <a:r>
              <a:rPr lang="es-MX" sz="2400" dirty="0"/>
              <a:t> para la gestión ambiental de actividades productivas, extractivas o de infraestructura.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Prevenir, mitigar y controlar</a:t>
            </a:r>
            <a:r>
              <a:rPr lang="es-MX" sz="2400" dirty="0"/>
              <a:t> los impactos negativos en el ambiente.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Fortalecer la gestión ambiental descentralizada</a:t>
            </a:r>
            <a:r>
              <a:rPr lang="es-MX" sz="2400" dirty="0"/>
              <a:t>, articulando las competencias entre el gobierno central, los </a:t>
            </a:r>
            <a:r>
              <a:rPr lang="es-MX" sz="2400" dirty="0" err="1"/>
              <a:t>GADs</a:t>
            </a:r>
            <a:r>
              <a:rPr lang="es-MX" sz="2400" dirty="0"/>
              <a:t> (Gobiernos Autónomos Descentralizados) y otras entidades.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Asegurar la </a:t>
            </a:r>
            <a:r>
              <a:rPr lang="es-MX" sz="2400" b="1" dirty="0"/>
              <a:t>participación ciudadana</a:t>
            </a:r>
            <a:r>
              <a:rPr lang="es-MX" sz="2400" dirty="0"/>
              <a:t> en los procesos de evaluación y seguimiento ambiental.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Mejorar la eficiencia y transparencia en el </a:t>
            </a:r>
            <a:r>
              <a:rPr lang="es-MX" sz="2400" b="1" dirty="0"/>
              <a:t>otorgamiento de permisos ambientales</a:t>
            </a:r>
            <a:r>
              <a:rPr lang="es-MX" sz="24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969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A05CA-3891-FB09-5175-50C66BDA4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73736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Componentes clave del SUMA(</a:t>
            </a:r>
            <a:r>
              <a:rPr kumimoji="0" lang="es-MX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Único de Manejo Ambiental)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6C00DC-2BBE-B0FF-96BE-1BABA5C6F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+mj-lt"/>
              <a:buAutoNum type="arabicPeriod"/>
            </a:pPr>
            <a:r>
              <a:rPr lang="es-MX" sz="3600" b="1" dirty="0"/>
              <a:t>Instrumentos de Gestión Ambiental:</a:t>
            </a:r>
            <a:endParaRPr lang="es-MX" sz="3600" dirty="0"/>
          </a:p>
          <a:p>
            <a:pPr marL="742950" lvl="1" indent="-285750" algn="just">
              <a:buFont typeface="+mj-lt"/>
              <a:buAutoNum type="arabicPeriod"/>
            </a:pPr>
            <a:r>
              <a:rPr lang="es-MX" sz="3600" dirty="0"/>
              <a:t>Evaluación de Impacto Ambiental (EIA)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s-MX" sz="3600" dirty="0"/>
              <a:t>Licencias y registros ambientales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s-MX" sz="3600" dirty="0"/>
              <a:t>Planes de manejo ambiental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s-MX" sz="3600" dirty="0"/>
              <a:t>Auditorías ambientales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s-MX" sz="3600" dirty="0"/>
              <a:t>Certificados de intersección y cumplimiento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34306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93C57C-2143-F14D-817C-0676099D7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2. Autoridad Ambiental Nacional: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DFF973-1ECA-2615-A032-136989A4F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400" dirty="0"/>
              <a:t>El Ministerio del Ambiente (hoy parte del </a:t>
            </a:r>
            <a:r>
              <a:rPr lang="es-MX" sz="4400" dirty="0">
                <a:highlight>
                  <a:srgbClr val="FFFF00"/>
                </a:highlight>
              </a:rPr>
              <a:t>Ministerio de Ambiente, Agua y Transición Ecológica - MAATE) </a:t>
            </a:r>
            <a:r>
              <a:rPr lang="es-MX" sz="4400" dirty="0"/>
              <a:t>lidera la aplicación del sistema y supervisa su correcto funcionamiento.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181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9C85FB-3BEE-E3ED-E076-D28F293F4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altLang="es-MX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Coordinación Interinstitucional:</a:t>
            </a:r>
            <a:br>
              <a:rPr kumimoji="0" lang="es-MX" altLang="es-MX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s-MX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020DA4C-9304-9BC3-7D65-F9A705CAF0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7280" y="2841751"/>
            <a:ext cx="10731863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 articula con municipios, prefecturas y otras instituciones públicas y privadas que tengan competencia ambiental.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967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B1DCF-F34A-6C34-1BFB-8116FFABB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altLang="es-MX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4. Seguimiento y Control:</a:t>
            </a:r>
            <a:br>
              <a:rPr kumimoji="0" lang="es-MX" altLang="es-MX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9DABC9-6060-92F8-062B-244668978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s-MX" alt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Supervisión de los compromisos ambientales asumidos por los proyectos, con base en auditorías y reportes técnicos.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19601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AC7466-5C55-007C-8D70-93E5309B4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Importancia del SUMA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3C4119-B758-DACD-15F5-6F1378A42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2495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Garantiza una </a:t>
            </a:r>
            <a:r>
              <a:rPr lang="es-MX" sz="3200" b="1" dirty="0"/>
              <a:t>gestión ambiental integral y eficiente</a:t>
            </a:r>
            <a:r>
              <a:rPr lang="es-MX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Permite el </a:t>
            </a:r>
            <a:r>
              <a:rPr lang="es-MX" sz="3200" b="1" dirty="0"/>
              <a:t>monitoreo continuo</a:t>
            </a:r>
            <a:r>
              <a:rPr lang="es-MX" sz="3200" dirty="0"/>
              <a:t> de las actividades con impacto ambiental.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Fomenta la </a:t>
            </a:r>
            <a:r>
              <a:rPr lang="es-MX" sz="3200" b="1" dirty="0"/>
              <a:t>transparencia, rendición de cuentas y la participación ciudadana</a:t>
            </a:r>
            <a:r>
              <a:rPr lang="es-MX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Contribuye a prevenir conflictos sociales y ecológicos.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Es fundamental para cumplir los compromisos del país en materia de cambio climático, conservación y desarrollo sostenible.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4109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14188D-8D73-ED3D-C0AA-8E9F5908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2.2.1. LA REGULARIZACIÓN</a:t>
            </a:r>
            <a:br>
              <a:rPr lang="es-MX" sz="4800" b="0" i="0" u="none" strike="noStrike" baseline="0" dirty="0">
                <a:latin typeface="ArialNormal"/>
              </a:rPr>
            </a:br>
            <a:r>
              <a:rPr lang="es-MX" sz="4800" b="0" i="0" u="none" strike="noStrike" baseline="0" dirty="0">
                <a:latin typeface="ArialNormal"/>
              </a:rPr>
              <a:t>AMBIENTAL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758FF0-A47D-01E2-61D0-7EAE44CF6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b="1" dirty="0"/>
              <a:t>¿</a:t>
            </a:r>
            <a:r>
              <a:rPr lang="es-MX" sz="2400" b="1" dirty="0"/>
              <a:t>Qué es la regularización ambiental?</a:t>
            </a:r>
          </a:p>
          <a:p>
            <a:pPr algn="just">
              <a:buNone/>
            </a:pPr>
            <a:r>
              <a:rPr lang="es-MX" sz="2400" dirty="0"/>
              <a:t>La </a:t>
            </a:r>
            <a:r>
              <a:rPr lang="es-MX" sz="2400" b="1" dirty="0"/>
              <a:t>regularización ambiental</a:t>
            </a:r>
            <a:r>
              <a:rPr lang="es-MX" sz="2400" dirty="0"/>
              <a:t> es el proceso administrativo mediante el cual se evalúa, autoriza y supervisa la ejecución de proyectos, obras o actividades que puedan causar impactos al ambiente. Este proceso es </a:t>
            </a:r>
            <a:r>
              <a:rPr lang="es-MX" sz="2400" b="1" dirty="0"/>
              <a:t>obligatorio</a:t>
            </a:r>
            <a:r>
              <a:rPr lang="es-MX" sz="2400" dirty="0"/>
              <a:t> para todos los sectores económicos en Ecuador, según lo establecido en la </a:t>
            </a:r>
            <a:r>
              <a:rPr lang="es-MX" sz="2400" b="1" dirty="0"/>
              <a:t>Ley de Gestión Ambiental</a:t>
            </a:r>
            <a:r>
              <a:rPr lang="es-MX" sz="2400" dirty="0"/>
              <a:t> y el </a:t>
            </a:r>
            <a:r>
              <a:rPr lang="es-MX" sz="2400" b="1" dirty="0"/>
              <a:t>Texto Unificado de Legislación Secundaria del Ministerio del Ambiente (TULSMA)</a:t>
            </a:r>
            <a:r>
              <a:rPr lang="es-MX" sz="2400" dirty="0"/>
              <a:t>.</a:t>
            </a:r>
          </a:p>
          <a:p>
            <a:pPr algn="just"/>
            <a:r>
              <a:rPr lang="es-MX" sz="2400" dirty="0"/>
              <a:t>Tiene como finalidad asegurar que las actividades se desarrollen </a:t>
            </a:r>
            <a:r>
              <a:rPr lang="es-MX" sz="2400" b="1" dirty="0"/>
              <a:t>de manera legal, técnica y ambientalmente responsable</a:t>
            </a:r>
            <a:r>
              <a:rPr lang="es-MX" sz="2400" dirty="0"/>
              <a:t>, previniendo, mitigando o compensando sus impactos negativos.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47660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13039</TotalTime>
  <Words>1388</Words>
  <Application>Microsoft Office PowerPoint</Application>
  <PresentationFormat>Panorámica</PresentationFormat>
  <Paragraphs>128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9" baseType="lpstr">
      <vt:lpstr>Aptos</vt:lpstr>
      <vt:lpstr>Arial</vt:lpstr>
      <vt:lpstr>ArialNormal</vt:lpstr>
      <vt:lpstr>Calibri</vt:lpstr>
      <vt:lpstr>Calibri Light</vt:lpstr>
      <vt:lpstr>Retrospección</vt:lpstr>
      <vt:lpstr>    </vt:lpstr>
      <vt:lpstr>Qué es el Sistema Único de Manejo Ambiental? </vt:lpstr>
      <vt:lpstr>Objetivos del SUMA </vt:lpstr>
      <vt:lpstr>Componentes clave del SUMA(Sistema Único de Manejo Ambiental) </vt:lpstr>
      <vt:lpstr>2. Autoridad Ambiental Nacional: </vt:lpstr>
      <vt:lpstr>3. Coordinación Interinstitucional: </vt:lpstr>
      <vt:lpstr>4. Seguimiento y Control: </vt:lpstr>
      <vt:lpstr>Importancia del SUMA </vt:lpstr>
      <vt:lpstr>2.2.1. LA REGULARIZACIÓN AMBIENTAL</vt:lpstr>
      <vt:lpstr>Base legal en Ecuador </vt:lpstr>
      <vt:lpstr>Etapas del proceso de regularización ambiental </vt:lpstr>
      <vt:lpstr>Etapas del proceso de regularización ambiental</vt:lpstr>
      <vt:lpstr>Importancia de la regularización ambiental </vt:lpstr>
      <vt:lpstr>Casos en que se requiere regularización </vt:lpstr>
      <vt:lpstr>Qué son los instrumentos de regularización ambiental? </vt:lpstr>
      <vt:lpstr>Principales instrumentos de regularización ambiental en Ecuador </vt:lpstr>
      <vt:lpstr>Principales instrumentos de regularización ambiental en Ecuador</vt:lpstr>
      <vt:lpstr>4. Estudio de Impacto Ambiental (EIA) </vt:lpstr>
      <vt:lpstr>5. Plan de Manejo Ambiental (PMA) </vt:lpstr>
      <vt:lpstr>6. Auditorías Ambientales </vt:lpstr>
      <vt:lpstr>7. Informes de Cumplimiento Ambiental (ICA) </vt:lpstr>
      <vt:lpstr>Otros instrumentos complementarios </vt:lpstr>
      <vt:lpstr>Importancia de los instrumentos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259</cp:revision>
  <cp:lastPrinted>2020-11-05T15:32:25Z</cp:lastPrinted>
  <dcterms:created xsi:type="dcterms:W3CDTF">2020-05-20T19:45:14Z</dcterms:created>
  <dcterms:modified xsi:type="dcterms:W3CDTF">2025-06-02T19:44:56Z</dcterms:modified>
</cp:coreProperties>
</file>