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1"/>
  </p:notesMasterIdLst>
  <p:sldIdLst>
    <p:sldId id="265" r:id="rId2"/>
    <p:sldId id="266" r:id="rId3"/>
    <p:sldId id="267" r:id="rId4"/>
    <p:sldId id="268" r:id="rId5"/>
    <p:sldId id="269" r:id="rId6"/>
    <p:sldId id="270" r:id="rId7"/>
    <p:sldId id="271" r:id="rId8"/>
    <p:sldId id="272" r:id="rId9"/>
    <p:sldId id="273" r:id="rId10"/>
    <p:sldId id="274" r:id="rId11"/>
    <p:sldId id="281" r:id="rId12"/>
    <p:sldId id="275" r:id="rId13"/>
    <p:sldId id="276" r:id="rId14"/>
    <p:sldId id="277" r:id="rId15"/>
    <p:sldId id="278" r:id="rId16"/>
    <p:sldId id="279" r:id="rId17"/>
    <p:sldId id="280"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4660"/>
  </p:normalViewPr>
  <p:slideViewPr>
    <p:cSldViewPr snapToGrid="0">
      <p:cViewPr>
        <p:scale>
          <a:sx n="66" d="100"/>
          <a:sy n="66" d="100"/>
        </p:scale>
        <p:origin x="82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C7F4B5EB-2EE0-4119-A3C1-33579E8DC528}" type="datetimeFigureOut">
              <a:rPr lang="es-MX" smtClean="0"/>
              <a:t>31/05/2025</a:t>
            </a:fld>
            <a:endParaRPr lang="es-MX"/>
          </a:p>
        </p:txBody>
      </p:sp>
      <p:sp>
        <p:nvSpPr>
          <p:cNvPr id="4" name="Marcador de imagen de diapositiva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78414856-F7B7-4086-9ADB-DC69548DB438}" type="slidenum">
              <a:rPr lang="es-MX" smtClean="0"/>
              <a:t>‹Nº›</a:t>
            </a:fld>
            <a:endParaRPr lang="es-MX"/>
          </a:p>
        </p:txBody>
      </p:sp>
    </p:spTree>
    <p:extLst>
      <p:ext uri="{BB962C8B-B14F-4D97-AF65-F5344CB8AC3E}">
        <p14:creationId xmlns:p14="http://schemas.microsoft.com/office/powerpoint/2010/main" val="4199457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31/05/2025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6157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31/05/2025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254350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31/05/2025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155226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31/05/2025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1903310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17CDFCB-EBC6-4BB6-82E0-8AB71A0F1F7D}" type="datetimeFigureOut">
              <a:rPr lang="es-ES" smtClean="0"/>
              <a:t>31/05/2025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1526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17CDFCB-EBC6-4BB6-82E0-8AB71A0F1F7D}" type="datetimeFigureOut">
              <a:rPr lang="es-ES" smtClean="0"/>
              <a:t>31/05/2025</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479676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17CDFCB-EBC6-4BB6-82E0-8AB71A0F1F7D}" type="datetimeFigureOut">
              <a:rPr lang="es-ES" smtClean="0"/>
              <a:t>31/05/2025</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656466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17CDFCB-EBC6-4BB6-82E0-8AB71A0F1F7D}" type="datetimeFigureOut">
              <a:rPr lang="es-ES" smtClean="0"/>
              <a:t>31/05/2025</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3125491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17CDFCB-EBC6-4BB6-82E0-8AB71A0F1F7D}" type="datetimeFigureOut">
              <a:rPr lang="es-ES" smtClean="0"/>
              <a:t>31/05/2025</a:t>
            </a:fld>
            <a:endParaRPr lang="es-E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ES" dirty="0"/>
          </a:p>
        </p:txBody>
      </p:sp>
      <p:sp>
        <p:nvSpPr>
          <p:cNvPr id="9" name="Slide Number Placeholder 8"/>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945220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17CDFCB-EBC6-4BB6-82E0-8AB71A0F1F7D}" type="datetimeFigureOut">
              <a:rPr lang="es-ES" smtClean="0"/>
              <a:t>31/05/2025</a:t>
            </a:fld>
            <a:endParaRPr lang="es-E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E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067153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17CDFCB-EBC6-4BB6-82E0-8AB71A0F1F7D}" type="datetimeFigureOut">
              <a:rPr lang="es-ES" smtClean="0"/>
              <a:t>31/05/2025</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1287694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17CDFCB-EBC6-4BB6-82E0-8AB71A0F1F7D}" type="datetimeFigureOut">
              <a:rPr lang="es-ES" smtClean="0"/>
              <a:t>31/05/2025</a:t>
            </a:fld>
            <a:endParaRPr lang="es-E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E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3D0F021-9B4E-4825-962C-BF7F66DC6E9B}" type="slidenum">
              <a:rPr lang="es-ES" smtClean="0"/>
              <a:t>‹Nº›</a:t>
            </a:fld>
            <a:endParaRPr lang="es-E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566086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EF96A8B-E86D-4F3A-AA75-7B1E089160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ítulo 9">
            <a:extLst>
              <a:ext uri="{FF2B5EF4-FFF2-40B4-BE49-F238E27FC236}">
                <a16:creationId xmlns:a16="http://schemas.microsoft.com/office/drawing/2014/main" id="{9BF909F1-96E3-81D1-5B20-C39CFC9B7445}"/>
              </a:ext>
            </a:extLst>
          </p:cNvPr>
          <p:cNvSpPr>
            <a:spLocks noGrp="1"/>
          </p:cNvSpPr>
          <p:nvPr>
            <p:ph type="ctrTitle"/>
          </p:nvPr>
        </p:nvSpPr>
        <p:spPr>
          <a:xfrm>
            <a:off x="1255363" y="0"/>
            <a:ext cx="10399362" cy="1242727"/>
          </a:xfrm>
        </p:spPr>
        <p:txBody>
          <a:bodyPr>
            <a:normAutofit/>
          </a:bodyPr>
          <a:lstStyle/>
          <a:p>
            <a:pPr algn="ctr"/>
            <a:r>
              <a:rPr lang="es-MX" sz="3200" b="1" i="0" u="none" strike="noStrike" baseline="0" dirty="0">
                <a:latin typeface="ArialNormal"/>
              </a:rPr>
              <a:t>DE LOS PROCESOS DE CONTRATACIÓN PÚBLICA</a:t>
            </a:r>
            <a:br>
              <a:rPr lang="es-MX" sz="3200" b="1" i="0" u="none" strike="noStrike" baseline="0" dirty="0">
                <a:latin typeface="ArialNormal"/>
              </a:rPr>
            </a:br>
            <a:r>
              <a:rPr lang="es-MX" sz="3200" b="1" i="0" u="none" strike="noStrike" baseline="0" dirty="0">
                <a:latin typeface="ArialNormal"/>
              </a:rPr>
              <a:t>UNIDAD 2</a:t>
            </a:r>
            <a:endParaRPr lang="es-MX" sz="3200" b="1" dirty="0"/>
          </a:p>
        </p:txBody>
      </p:sp>
      <p:sp>
        <p:nvSpPr>
          <p:cNvPr id="11" name="Subtítulo 10">
            <a:extLst>
              <a:ext uri="{FF2B5EF4-FFF2-40B4-BE49-F238E27FC236}">
                <a16:creationId xmlns:a16="http://schemas.microsoft.com/office/drawing/2014/main" id="{64B042A7-B96B-B178-B121-292DD411A6C3}"/>
              </a:ext>
            </a:extLst>
          </p:cNvPr>
          <p:cNvSpPr>
            <a:spLocks noGrp="1"/>
          </p:cNvSpPr>
          <p:nvPr>
            <p:ph type="subTitle" idx="1"/>
          </p:nvPr>
        </p:nvSpPr>
        <p:spPr>
          <a:xfrm>
            <a:off x="376790" y="4964209"/>
            <a:ext cx="11277935" cy="1238616"/>
          </a:xfrm>
        </p:spPr>
        <p:txBody>
          <a:bodyPr>
            <a:normAutofit fontScale="25000" lnSpcReduction="20000"/>
          </a:bodyPr>
          <a:lstStyle/>
          <a:p>
            <a:pPr marL="0" marR="0" lvl="0" indent="0" algn="l" defTabSz="914400" rtl="0" eaLnBrk="1" fontAlgn="auto" latinLnBrk="0" hangingPunct="1">
              <a:lnSpc>
                <a:spcPct val="90000"/>
              </a:lnSpc>
              <a:spcBef>
                <a:spcPts val="1200"/>
              </a:spcBef>
              <a:spcAft>
                <a:spcPts val="200"/>
              </a:spcAft>
              <a:buClr>
                <a:srgbClr val="92278F"/>
              </a:buClr>
              <a:buSzPct val="100000"/>
              <a:buFont typeface="Calibri" panose="020F0502020204030204" pitchFamily="34" charset="0"/>
              <a:buNone/>
              <a:tabLst/>
              <a:defRPr/>
            </a:pPr>
            <a:r>
              <a:rPr kumimoji="0" lang="es-MX" sz="5600" b="0" i="0" u="none" strike="noStrike" kern="1200" cap="all" spc="200" normalizeH="0" baseline="0" noProof="0" dirty="0">
                <a:ln>
                  <a:noFill/>
                </a:ln>
                <a:solidFill>
                  <a:srgbClr val="632E62"/>
                </a:solidFill>
                <a:effectLst/>
                <a:uLnTx/>
                <a:uFillTx/>
                <a:latin typeface="ArialNormal"/>
                <a:ea typeface="+mn-ea"/>
                <a:cs typeface="+mn-cs"/>
              </a:rPr>
              <a:t>FACULTAD DE CIENCIAS POLÍTICAS Y ADMINISTRATIVAS</a:t>
            </a:r>
            <a:endParaRPr kumimoji="0" lang="es-ES" sz="5600" b="0" i="0" u="none" strike="noStrike" kern="1200" cap="all" spc="200" normalizeH="0" baseline="0" noProof="0" dirty="0">
              <a:ln>
                <a:noFill/>
              </a:ln>
              <a:solidFill>
                <a:srgbClr val="632E62"/>
              </a:solidFill>
              <a:effectLst/>
              <a:uLnTx/>
              <a:uFillTx/>
              <a:latin typeface="Calibri Light" panose="020F0302020204030204"/>
              <a:ea typeface="+mn-ea"/>
              <a:cs typeface="+mn-cs"/>
            </a:endParaRPr>
          </a:p>
          <a:p>
            <a:pPr marL="0" marR="0" lvl="0" indent="0" algn="l" defTabSz="914400" rtl="0" eaLnBrk="1" fontAlgn="auto" latinLnBrk="0" hangingPunct="1">
              <a:lnSpc>
                <a:spcPct val="90000"/>
              </a:lnSpc>
              <a:spcBef>
                <a:spcPts val="1200"/>
              </a:spcBef>
              <a:spcAft>
                <a:spcPts val="200"/>
              </a:spcAft>
              <a:buClr>
                <a:srgbClr val="92278F"/>
              </a:buClr>
              <a:buSzPct val="100000"/>
              <a:buFont typeface="Calibri" panose="020F0502020204030204" pitchFamily="34" charset="0"/>
              <a:buNone/>
              <a:tabLst/>
              <a:defRPr/>
            </a:pPr>
            <a:r>
              <a:rPr kumimoji="0" lang="es-ES" sz="5600" b="0" i="0" u="none" strike="noStrike" kern="1200" cap="all" spc="200" normalizeH="0" baseline="0" noProof="0" dirty="0">
                <a:ln>
                  <a:noFill/>
                </a:ln>
                <a:solidFill>
                  <a:srgbClr val="632E62"/>
                </a:solidFill>
                <a:effectLst/>
                <a:uLnTx/>
                <a:uFillTx/>
                <a:latin typeface="Calibri Light" panose="020F0302020204030204"/>
                <a:ea typeface="+mn-ea"/>
                <a:cs typeface="+mn-cs"/>
              </a:rPr>
              <a:t>Asignatura:  ACTIVIDAD CONTRACTUAL PUBLICA</a:t>
            </a:r>
          </a:p>
          <a:p>
            <a:pPr marL="0" marR="0" lvl="0" indent="0" algn="l" defTabSz="914400" rtl="0" eaLnBrk="1" fontAlgn="auto" latinLnBrk="0" hangingPunct="1">
              <a:lnSpc>
                <a:spcPct val="90000"/>
              </a:lnSpc>
              <a:spcBef>
                <a:spcPts val="1200"/>
              </a:spcBef>
              <a:spcAft>
                <a:spcPts val="200"/>
              </a:spcAft>
              <a:buClr>
                <a:srgbClr val="92278F"/>
              </a:buClr>
              <a:buSzPct val="100000"/>
              <a:buFont typeface="Calibri" panose="020F0502020204030204" pitchFamily="34" charset="0"/>
              <a:buNone/>
              <a:tabLst/>
              <a:defRPr/>
            </a:pPr>
            <a:r>
              <a:rPr kumimoji="0" lang="es-ES" sz="5600" b="0" i="0" u="none" strike="noStrike" kern="1200" cap="all" spc="200" normalizeH="0" baseline="0" noProof="0" dirty="0">
                <a:ln>
                  <a:noFill/>
                </a:ln>
                <a:solidFill>
                  <a:srgbClr val="632E62"/>
                </a:solidFill>
                <a:effectLst/>
                <a:uLnTx/>
                <a:uFillTx/>
                <a:latin typeface="Calibri Light" panose="020F0302020204030204"/>
                <a:ea typeface="+mn-ea"/>
                <a:cs typeface="+mn-cs"/>
              </a:rPr>
              <a:t>Periodo: 2024-2S </a:t>
            </a:r>
          </a:p>
          <a:p>
            <a:pPr marL="0" marR="0" lvl="0" indent="0" algn="l" defTabSz="914400" rtl="0" eaLnBrk="1" fontAlgn="auto" latinLnBrk="0" hangingPunct="1">
              <a:lnSpc>
                <a:spcPct val="90000"/>
              </a:lnSpc>
              <a:spcBef>
                <a:spcPts val="1200"/>
              </a:spcBef>
              <a:spcAft>
                <a:spcPts val="200"/>
              </a:spcAft>
              <a:buClr>
                <a:srgbClr val="92278F"/>
              </a:buClr>
              <a:buSzPct val="100000"/>
              <a:buFont typeface="Calibri" panose="020F0502020204030204" pitchFamily="34" charset="0"/>
              <a:buNone/>
              <a:tabLst/>
              <a:defRPr/>
            </a:pPr>
            <a:r>
              <a:rPr kumimoji="0" lang="es-ES" sz="5600" b="0" i="0" u="none" strike="noStrike" kern="1200" cap="all" spc="200" normalizeH="0" baseline="0" noProof="0" dirty="0">
                <a:ln>
                  <a:noFill/>
                </a:ln>
                <a:solidFill>
                  <a:srgbClr val="632E62"/>
                </a:solidFill>
                <a:effectLst/>
                <a:uLnTx/>
                <a:uFillTx/>
                <a:latin typeface="Calibri Light" panose="020F0302020204030204"/>
                <a:ea typeface="+mn-ea"/>
                <a:cs typeface="+mn-cs"/>
              </a:rPr>
              <a:t>Dra. Rosa </a:t>
            </a:r>
            <a:r>
              <a:rPr kumimoji="0" lang="es-ES" sz="5600" b="0" i="0" u="none" strike="noStrike" kern="1200" cap="all" spc="200" normalizeH="0" baseline="0" noProof="0" dirty="0" err="1">
                <a:ln>
                  <a:noFill/>
                </a:ln>
                <a:solidFill>
                  <a:srgbClr val="632E62"/>
                </a:solidFill>
                <a:effectLst/>
                <a:uLnTx/>
                <a:uFillTx/>
                <a:latin typeface="Calibri Light" panose="020F0302020204030204"/>
                <a:ea typeface="+mn-ea"/>
                <a:cs typeface="+mn-cs"/>
              </a:rPr>
              <a:t>ambi</a:t>
            </a:r>
            <a:r>
              <a:rPr kumimoji="0" lang="es-ES" sz="5600" b="0" i="0" u="none" strike="noStrike" kern="1200" cap="all" spc="200" normalizeH="0" baseline="0" noProof="0" dirty="0">
                <a:ln>
                  <a:noFill/>
                </a:ln>
                <a:solidFill>
                  <a:srgbClr val="632E62"/>
                </a:solidFill>
                <a:effectLst/>
                <a:uLnTx/>
                <a:uFillTx/>
                <a:latin typeface="Calibri Light" panose="020F0302020204030204"/>
                <a:ea typeface="+mn-ea"/>
                <a:cs typeface="+mn-cs"/>
              </a:rPr>
              <a:t> infante</a:t>
            </a:r>
          </a:p>
          <a:p>
            <a:endParaRPr lang="es-MX" dirty="0">
              <a:solidFill>
                <a:schemeClr val="tx1">
                  <a:lumMod val="85000"/>
                  <a:lumOff val="15000"/>
                </a:schemeClr>
              </a:solidFill>
            </a:endParaRPr>
          </a:p>
        </p:txBody>
      </p:sp>
      <p:cxnSp>
        <p:nvCxnSpPr>
          <p:cNvPr id="18" name="Straight Connector 17">
            <a:extLst>
              <a:ext uri="{FF2B5EF4-FFF2-40B4-BE49-F238E27FC236}">
                <a16:creationId xmlns:a16="http://schemas.microsoft.com/office/drawing/2014/main" id="{D5F5B333-A567-4994-B69F-B3D6FFA109A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071" y="4343400"/>
            <a:ext cx="5636107"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ED78922C-0FA6-4876-B387-09E6D18A98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sp>
        <p:nvSpPr>
          <p:cNvPr id="22" name="Rectangle 21">
            <a:extLst>
              <a:ext uri="{FF2B5EF4-FFF2-40B4-BE49-F238E27FC236}">
                <a16:creationId xmlns:a16="http://schemas.microsoft.com/office/drawing/2014/main" id="{6E822080-05A0-4490-8404-A5C900C2C8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pic>
        <p:nvPicPr>
          <p:cNvPr id="3" name="Imagen 2">
            <a:extLst>
              <a:ext uri="{FF2B5EF4-FFF2-40B4-BE49-F238E27FC236}">
                <a16:creationId xmlns:a16="http://schemas.microsoft.com/office/drawing/2014/main" id="{05D474DF-DA6B-6D44-53A7-7D83DEDBD1CE}"/>
              </a:ext>
            </a:extLst>
          </p:cNvPr>
          <p:cNvPicPr>
            <a:picLocks noChangeAspect="1"/>
          </p:cNvPicPr>
          <p:nvPr/>
        </p:nvPicPr>
        <p:blipFill>
          <a:blip r:embed="rId2"/>
          <a:stretch>
            <a:fillRect/>
          </a:stretch>
        </p:blipFill>
        <p:spPr>
          <a:xfrm>
            <a:off x="1832244" y="1309211"/>
            <a:ext cx="7997372" cy="2792456"/>
          </a:xfrm>
          <a:prstGeom prst="rect">
            <a:avLst/>
          </a:prstGeom>
        </p:spPr>
      </p:pic>
    </p:spTree>
    <p:extLst>
      <p:ext uri="{BB962C8B-B14F-4D97-AF65-F5344CB8AC3E}">
        <p14:creationId xmlns:p14="http://schemas.microsoft.com/office/powerpoint/2010/main" val="3265033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0062F5-9217-919C-84EF-C623C8C1113D}"/>
              </a:ext>
            </a:extLst>
          </p:cNvPr>
          <p:cNvSpPr>
            <a:spLocks noGrp="1"/>
          </p:cNvSpPr>
          <p:nvPr>
            <p:ph type="title"/>
          </p:nvPr>
        </p:nvSpPr>
        <p:spPr/>
        <p:txBody>
          <a:bodyPr/>
          <a:lstStyle/>
          <a:p>
            <a:r>
              <a:rPr lang="es-MX" dirty="0"/>
              <a:t>Ejemplo práctico:</a:t>
            </a:r>
          </a:p>
        </p:txBody>
      </p:sp>
      <p:sp>
        <p:nvSpPr>
          <p:cNvPr id="3" name="Marcador de contenido 2">
            <a:extLst>
              <a:ext uri="{FF2B5EF4-FFF2-40B4-BE49-F238E27FC236}">
                <a16:creationId xmlns:a16="http://schemas.microsoft.com/office/drawing/2014/main" id="{1CF882B7-46FD-F871-4ACF-DA197714B876}"/>
              </a:ext>
            </a:extLst>
          </p:cNvPr>
          <p:cNvSpPr>
            <a:spLocks noGrp="1"/>
          </p:cNvSpPr>
          <p:nvPr>
            <p:ph idx="1"/>
          </p:nvPr>
        </p:nvSpPr>
        <p:spPr/>
        <p:txBody>
          <a:bodyPr>
            <a:normAutofit/>
          </a:bodyPr>
          <a:lstStyle/>
          <a:p>
            <a:pPr algn="just"/>
            <a:r>
              <a:rPr lang="es-MX" sz="4000" dirty="0"/>
              <a:t>Durante una emergencia sanitaria, el Ministerio de Salud debe adquirir insumos médicos rápidamente. Por ello, utiliza el régimen especial, sin licitación, pero con informe técnico que justifica la urgencia, tipo de producto y proveedor.</a:t>
            </a:r>
          </a:p>
        </p:txBody>
      </p:sp>
    </p:spTree>
    <p:extLst>
      <p:ext uri="{BB962C8B-B14F-4D97-AF65-F5344CB8AC3E}">
        <p14:creationId xmlns:p14="http://schemas.microsoft.com/office/powerpoint/2010/main" val="2253368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D605F1-0079-D406-A3D5-1160A4670A41}"/>
              </a:ext>
            </a:extLst>
          </p:cNvPr>
          <p:cNvSpPr>
            <a:spLocks noGrp="1"/>
          </p:cNvSpPr>
          <p:nvPr>
            <p:ph type="title"/>
          </p:nvPr>
        </p:nvSpPr>
        <p:spPr/>
        <p:txBody>
          <a:bodyPr/>
          <a:lstStyle/>
          <a:p>
            <a:r>
              <a:rPr lang="es-MX" b="1" dirty="0"/>
              <a:t>Conclusión:</a:t>
            </a:r>
            <a:endParaRPr lang="es-MX" dirty="0"/>
          </a:p>
        </p:txBody>
      </p:sp>
      <p:sp>
        <p:nvSpPr>
          <p:cNvPr id="3" name="Marcador de contenido 2">
            <a:extLst>
              <a:ext uri="{FF2B5EF4-FFF2-40B4-BE49-F238E27FC236}">
                <a16:creationId xmlns:a16="http://schemas.microsoft.com/office/drawing/2014/main" id="{FA851CD4-FADB-FB25-9563-5161DB9610E3}"/>
              </a:ext>
            </a:extLst>
          </p:cNvPr>
          <p:cNvSpPr>
            <a:spLocks noGrp="1"/>
          </p:cNvSpPr>
          <p:nvPr>
            <p:ph idx="1"/>
          </p:nvPr>
        </p:nvSpPr>
        <p:spPr/>
        <p:txBody>
          <a:bodyPr>
            <a:normAutofit/>
          </a:bodyPr>
          <a:lstStyle/>
          <a:p>
            <a:pPr algn="just"/>
            <a:br>
              <a:rPr lang="es-MX" sz="4000" dirty="0"/>
            </a:br>
            <a:r>
              <a:rPr lang="es-MX" sz="4000" dirty="0"/>
              <a:t>El Régimen Especial es una herramienta legítima y necesaria en la contratación pública, pero su aplicación </a:t>
            </a:r>
            <a:r>
              <a:rPr lang="es-MX" sz="4000" b="1" dirty="0"/>
              <a:t>requiere control, justificación y rendición de cuentas</a:t>
            </a:r>
            <a:r>
              <a:rPr lang="es-MX" sz="4000" dirty="0"/>
              <a:t> para evitar abusos y garantizar el uso eficiente de los recursos públicos.</a:t>
            </a:r>
          </a:p>
        </p:txBody>
      </p:sp>
    </p:spTree>
    <p:extLst>
      <p:ext uri="{BB962C8B-B14F-4D97-AF65-F5344CB8AC3E}">
        <p14:creationId xmlns:p14="http://schemas.microsoft.com/office/powerpoint/2010/main" val="4214738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21B1AA-9326-5597-676E-C65D55D843B7}"/>
              </a:ext>
            </a:extLst>
          </p:cNvPr>
          <p:cNvSpPr>
            <a:spLocks noGrp="1"/>
          </p:cNvSpPr>
          <p:nvPr>
            <p:ph type="title"/>
          </p:nvPr>
        </p:nvSpPr>
        <p:spPr/>
        <p:txBody>
          <a:bodyPr/>
          <a:lstStyle/>
          <a:p>
            <a:r>
              <a:rPr lang="es-MX" sz="4800" b="0" i="0" u="none" strike="noStrike" baseline="0" dirty="0">
                <a:latin typeface="ArialNormal"/>
              </a:rPr>
              <a:t>2.4.1. Giro específico del negocio</a:t>
            </a:r>
            <a:endParaRPr lang="es-MX" dirty="0"/>
          </a:p>
        </p:txBody>
      </p:sp>
      <p:sp>
        <p:nvSpPr>
          <p:cNvPr id="3" name="Marcador de contenido 2">
            <a:extLst>
              <a:ext uri="{FF2B5EF4-FFF2-40B4-BE49-F238E27FC236}">
                <a16:creationId xmlns:a16="http://schemas.microsoft.com/office/drawing/2014/main" id="{DECAD0C1-CC33-7FE8-018D-9A8A37A86F1B}"/>
              </a:ext>
            </a:extLst>
          </p:cNvPr>
          <p:cNvSpPr>
            <a:spLocks noGrp="1"/>
          </p:cNvSpPr>
          <p:nvPr>
            <p:ph idx="1"/>
          </p:nvPr>
        </p:nvSpPr>
        <p:spPr/>
        <p:txBody>
          <a:bodyPr/>
          <a:lstStyle/>
          <a:p>
            <a:pPr algn="just">
              <a:buNone/>
            </a:pPr>
            <a:r>
              <a:rPr lang="es-MX" sz="3600" b="1" dirty="0"/>
              <a:t>¿Qué es el Giro Específico del Negocio?</a:t>
            </a:r>
          </a:p>
          <a:p>
            <a:pPr algn="just"/>
            <a:r>
              <a:rPr lang="es-MX" sz="3600" dirty="0"/>
              <a:t>Es una modalidad </a:t>
            </a:r>
            <a:r>
              <a:rPr lang="es-MX" sz="3600" b="1" dirty="0"/>
              <a:t>dentro del Régimen Especial</a:t>
            </a:r>
            <a:r>
              <a:rPr lang="es-MX" sz="3600" dirty="0"/>
              <a:t> que permite a las entidades contratantes adjudicar directamente un contrato </a:t>
            </a:r>
            <a:r>
              <a:rPr lang="es-MX" sz="3600" b="1" dirty="0"/>
              <a:t>a un proveedor que, de forma exclusiva y comprobable, se dedica al objeto específico del contrato</a:t>
            </a:r>
            <a:r>
              <a:rPr lang="es-MX" sz="3600" dirty="0"/>
              <a:t>, sin necesidad de un proceso competitivo.</a:t>
            </a:r>
          </a:p>
          <a:p>
            <a:endParaRPr lang="es-MX" dirty="0"/>
          </a:p>
        </p:txBody>
      </p:sp>
    </p:spTree>
    <p:extLst>
      <p:ext uri="{BB962C8B-B14F-4D97-AF65-F5344CB8AC3E}">
        <p14:creationId xmlns:p14="http://schemas.microsoft.com/office/powerpoint/2010/main" val="2289358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F403D3-A7AA-C02D-36B7-3EE824223A91}"/>
              </a:ext>
            </a:extLst>
          </p:cNvPr>
          <p:cNvSpPr>
            <a:spLocks noGrp="1"/>
          </p:cNvSpPr>
          <p:nvPr>
            <p:ph type="title"/>
          </p:nvPr>
        </p:nvSpPr>
        <p:spPr/>
        <p:txBody>
          <a:bodyPr/>
          <a:lstStyle/>
          <a:p>
            <a:r>
              <a:rPr lang="es-MX" b="1" dirty="0"/>
              <a:t>Fundamento legal:</a:t>
            </a:r>
            <a:br>
              <a:rPr lang="es-MX" b="1" dirty="0"/>
            </a:br>
            <a:endParaRPr lang="es-MX" dirty="0"/>
          </a:p>
        </p:txBody>
      </p:sp>
      <p:sp>
        <p:nvSpPr>
          <p:cNvPr id="3" name="Marcador de contenido 2">
            <a:extLst>
              <a:ext uri="{FF2B5EF4-FFF2-40B4-BE49-F238E27FC236}">
                <a16:creationId xmlns:a16="http://schemas.microsoft.com/office/drawing/2014/main" id="{E288D859-9BBC-CBFB-3F9A-369AFA24DB44}"/>
              </a:ext>
            </a:extLst>
          </p:cNvPr>
          <p:cNvSpPr>
            <a:spLocks noGrp="1"/>
          </p:cNvSpPr>
          <p:nvPr>
            <p:ph idx="1"/>
          </p:nvPr>
        </p:nvSpPr>
        <p:spPr/>
        <p:txBody>
          <a:bodyPr/>
          <a:lstStyle/>
          <a:p>
            <a:pPr algn="just">
              <a:buFont typeface="Arial" panose="020B0604020202020204" pitchFamily="34" charset="0"/>
              <a:buChar char="•"/>
            </a:pPr>
            <a:r>
              <a:rPr lang="es-MX" sz="4000" b="1" dirty="0"/>
              <a:t>Ley Orgánica del Sistema Nacional de Contratación Pública (LOSNCP)</a:t>
            </a:r>
            <a:r>
              <a:rPr lang="es-MX" sz="4000" dirty="0"/>
              <a:t>.</a:t>
            </a:r>
          </a:p>
          <a:p>
            <a:pPr algn="just">
              <a:buFont typeface="Arial" panose="020B0604020202020204" pitchFamily="34" charset="0"/>
              <a:buChar char="•"/>
            </a:pPr>
            <a:r>
              <a:rPr lang="es-MX" sz="4000" b="1" dirty="0"/>
              <a:t>Reglamento General del SNCP</a:t>
            </a:r>
            <a:r>
              <a:rPr lang="es-MX" sz="4000" dirty="0"/>
              <a:t>.</a:t>
            </a:r>
          </a:p>
          <a:p>
            <a:pPr algn="just">
              <a:buFont typeface="Arial" panose="020B0604020202020204" pitchFamily="34" charset="0"/>
              <a:buChar char="•"/>
            </a:pPr>
            <a:r>
              <a:rPr lang="es-MX" sz="4000" dirty="0"/>
              <a:t>Normativa Técnica emitida por el </a:t>
            </a:r>
            <a:r>
              <a:rPr lang="es-MX" sz="4000" b="1" dirty="0"/>
              <a:t>SERCOP</a:t>
            </a:r>
            <a:r>
              <a:rPr lang="es-MX" sz="4000" dirty="0"/>
              <a:t>.</a:t>
            </a:r>
          </a:p>
          <a:p>
            <a:endParaRPr lang="es-MX" dirty="0"/>
          </a:p>
        </p:txBody>
      </p:sp>
    </p:spTree>
    <p:extLst>
      <p:ext uri="{BB962C8B-B14F-4D97-AF65-F5344CB8AC3E}">
        <p14:creationId xmlns:p14="http://schemas.microsoft.com/office/powerpoint/2010/main" val="1590398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E325FA-482F-5839-2632-AC4EFE2ECD4E}"/>
              </a:ext>
            </a:extLst>
          </p:cNvPr>
          <p:cNvSpPr>
            <a:spLocks noGrp="1"/>
          </p:cNvSpPr>
          <p:nvPr>
            <p:ph type="title"/>
          </p:nvPr>
        </p:nvSpPr>
        <p:spPr/>
        <p:txBody>
          <a:bodyPr/>
          <a:lstStyle/>
          <a:p>
            <a:r>
              <a:rPr lang="es-MX" b="1" dirty="0"/>
              <a:t>Requisitos principales:</a:t>
            </a:r>
            <a:br>
              <a:rPr lang="es-MX" b="1" dirty="0"/>
            </a:br>
            <a:endParaRPr lang="es-MX" dirty="0"/>
          </a:p>
        </p:txBody>
      </p:sp>
      <p:sp>
        <p:nvSpPr>
          <p:cNvPr id="3" name="Marcador de contenido 2">
            <a:extLst>
              <a:ext uri="{FF2B5EF4-FFF2-40B4-BE49-F238E27FC236}">
                <a16:creationId xmlns:a16="http://schemas.microsoft.com/office/drawing/2014/main" id="{D1E3FA23-5B8E-62A3-F004-45161DEDF006}"/>
              </a:ext>
            </a:extLst>
          </p:cNvPr>
          <p:cNvSpPr>
            <a:spLocks noGrp="1"/>
          </p:cNvSpPr>
          <p:nvPr>
            <p:ph idx="1"/>
          </p:nvPr>
        </p:nvSpPr>
        <p:spPr>
          <a:xfrm>
            <a:off x="1097280" y="1845734"/>
            <a:ext cx="10058400" cy="4453466"/>
          </a:xfrm>
        </p:spPr>
        <p:txBody>
          <a:bodyPr>
            <a:normAutofit fontScale="92500"/>
          </a:bodyPr>
          <a:lstStyle/>
          <a:p>
            <a:pPr algn="just">
              <a:buNone/>
            </a:pPr>
            <a:r>
              <a:rPr lang="es-MX" sz="2800" dirty="0"/>
              <a:t>Para aplicar esta modalidad, se deben cumplir </a:t>
            </a:r>
            <a:r>
              <a:rPr lang="es-MX" sz="2800" b="1" dirty="0"/>
              <a:t>estrictamente</a:t>
            </a:r>
            <a:r>
              <a:rPr lang="es-MX" sz="2800" dirty="0"/>
              <a:t> los siguientes criterios:</a:t>
            </a:r>
          </a:p>
          <a:p>
            <a:pPr algn="just">
              <a:buFont typeface="+mj-lt"/>
              <a:buAutoNum type="arabicPeriod"/>
            </a:pPr>
            <a:r>
              <a:rPr lang="es-MX" sz="2800" dirty="0"/>
              <a:t>🔎 </a:t>
            </a:r>
            <a:r>
              <a:rPr lang="es-MX" sz="2800" b="1" dirty="0"/>
              <a:t>Justificación técnica y legal</a:t>
            </a:r>
            <a:r>
              <a:rPr lang="es-MX" sz="2800" dirty="0"/>
              <a:t> de que el objeto de la contratación </a:t>
            </a:r>
            <a:r>
              <a:rPr lang="es-MX" sz="2800" b="1" dirty="0"/>
              <a:t>corresponde exclusivamente</a:t>
            </a:r>
            <a:r>
              <a:rPr lang="es-MX" sz="2800" dirty="0"/>
              <a:t> al giro del proveedor.</a:t>
            </a:r>
          </a:p>
          <a:p>
            <a:pPr algn="just">
              <a:buFont typeface="+mj-lt"/>
              <a:buAutoNum type="arabicPeriod"/>
            </a:pPr>
            <a:r>
              <a:rPr lang="es-MX" sz="2800" dirty="0"/>
              <a:t>📄 </a:t>
            </a:r>
            <a:r>
              <a:rPr lang="es-MX" sz="2800" b="1" dirty="0"/>
              <a:t>Informe de pertinencia</a:t>
            </a:r>
            <a:r>
              <a:rPr lang="es-MX" sz="2800" dirty="0"/>
              <a:t> que respalde la necesidad de aplicar esta modalidad.</a:t>
            </a:r>
          </a:p>
          <a:p>
            <a:pPr algn="just">
              <a:buFont typeface="+mj-lt"/>
              <a:buAutoNum type="arabicPeriod"/>
            </a:pPr>
            <a:r>
              <a:rPr lang="es-MX" sz="2800" dirty="0"/>
              <a:t>🧾 </a:t>
            </a:r>
            <a:r>
              <a:rPr lang="es-MX" sz="2800" b="1" dirty="0"/>
              <a:t>Documentación que demuestre el giro específico</a:t>
            </a:r>
            <a:r>
              <a:rPr lang="es-MX" sz="2800" dirty="0"/>
              <a:t> en el RUC, estatutos, página web oficial, certificaciones u otras fuentes verificables.</a:t>
            </a:r>
          </a:p>
          <a:p>
            <a:pPr algn="just">
              <a:buFont typeface="+mj-lt"/>
              <a:buAutoNum type="arabicPeriod"/>
            </a:pPr>
            <a:r>
              <a:rPr lang="es-MX" sz="2800" dirty="0"/>
              <a:t>📝 </a:t>
            </a:r>
            <a:r>
              <a:rPr lang="es-MX" sz="2800" b="1" dirty="0"/>
              <a:t>Registro de la contratación en el Portal del SERCOP</a:t>
            </a:r>
            <a:r>
              <a:rPr lang="es-MX" sz="2800" dirty="0"/>
              <a:t> (antes, durante o después, según el caso).</a:t>
            </a:r>
          </a:p>
          <a:p>
            <a:endParaRPr lang="es-MX" dirty="0"/>
          </a:p>
        </p:txBody>
      </p:sp>
    </p:spTree>
    <p:extLst>
      <p:ext uri="{BB962C8B-B14F-4D97-AF65-F5344CB8AC3E}">
        <p14:creationId xmlns:p14="http://schemas.microsoft.com/office/powerpoint/2010/main" val="2718965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1DFC8E51-C347-A8D1-0916-2B4057B5B86E}"/>
              </a:ext>
            </a:extLst>
          </p:cNvPr>
          <p:cNvGraphicFramePr>
            <a:graphicFrameLocks noGrp="1"/>
          </p:cNvGraphicFramePr>
          <p:nvPr>
            <p:ph idx="4294967295"/>
            <p:extLst>
              <p:ext uri="{D42A27DB-BD31-4B8C-83A1-F6EECF244321}">
                <p14:modId xmlns:p14="http://schemas.microsoft.com/office/powerpoint/2010/main" val="1907165383"/>
              </p:ext>
            </p:extLst>
          </p:nvPr>
        </p:nvGraphicFramePr>
        <p:xfrm>
          <a:off x="827313" y="1073074"/>
          <a:ext cx="10726056" cy="5124526"/>
        </p:xfrm>
        <a:graphic>
          <a:graphicData uri="http://schemas.openxmlformats.org/drawingml/2006/table">
            <a:tbl>
              <a:tblPr/>
              <a:tblGrid>
                <a:gridCol w="3575352">
                  <a:extLst>
                    <a:ext uri="{9D8B030D-6E8A-4147-A177-3AD203B41FA5}">
                      <a16:colId xmlns:a16="http://schemas.microsoft.com/office/drawing/2014/main" val="3302738404"/>
                    </a:ext>
                  </a:extLst>
                </a:gridCol>
                <a:gridCol w="3575352">
                  <a:extLst>
                    <a:ext uri="{9D8B030D-6E8A-4147-A177-3AD203B41FA5}">
                      <a16:colId xmlns:a16="http://schemas.microsoft.com/office/drawing/2014/main" val="2602144222"/>
                    </a:ext>
                  </a:extLst>
                </a:gridCol>
                <a:gridCol w="3575352">
                  <a:extLst>
                    <a:ext uri="{9D8B030D-6E8A-4147-A177-3AD203B41FA5}">
                      <a16:colId xmlns:a16="http://schemas.microsoft.com/office/drawing/2014/main" val="3562308570"/>
                    </a:ext>
                  </a:extLst>
                </a:gridCol>
              </a:tblGrid>
              <a:tr h="954034">
                <a:tc>
                  <a:txBody>
                    <a:bodyPr/>
                    <a:lstStyle/>
                    <a:p>
                      <a:r>
                        <a:rPr lang="es-MX" sz="2800" dirty="0"/>
                        <a:t>Criterio</a:t>
                      </a:r>
                    </a:p>
                  </a:txBody>
                  <a:tcPr anchor="ctr">
                    <a:lnL>
                      <a:noFill/>
                    </a:lnL>
                    <a:lnR>
                      <a:noFill/>
                    </a:lnR>
                    <a:lnT>
                      <a:noFill/>
                    </a:lnT>
                    <a:lnB>
                      <a:noFill/>
                    </a:lnB>
                    <a:noFill/>
                  </a:tcPr>
                </a:tc>
                <a:tc>
                  <a:txBody>
                    <a:bodyPr/>
                    <a:lstStyle/>
                    <a:p>
                      <a:r>
                        <a:rPr lang="es-MX" sz="2800"/>
                        <a:t>Giro específico del negocio</a:t>
                      </a:r>
                    </a:p>
                  </a:txBody>
                  <a:tcPr anchor="ctr">
                    <a:lnL>
                      <a:noFill/>
                    </a:lnL>
                    <a:lnR>
                      <a:noFill/>
                    </a:lnR>
                    <a:lnT>
                      <a:noFill/>
                    </a:lnT>
                    <a:lnB>
                      <a:noFill/>
                    </a:lnB>
                    <a:noFill/>
                  </a:tcPr>
                </a:tc>
                <a:tc>
                  <a:txBody>
                    <a:bodyPr/>
                    <a:lstStyle/>
                    <a:p>
                      <a:r>
                        <a:rPr lang="es-MX" sz="2800"/>
                        <a:t>Proceso común (licitación, etc.)</a:t>
                      </a:r>
                    </a:p>
                  </a:txBody>
                  <a:tcPr anchor="ctr">
                    <a:lnL>
                      <a:noFill/>
                    </a:lnL>
                    <a:lnR>
                      <a:noFill/>
                    </a:lnR>
                    <a:lnT>
                      <a:noFill/>
                    </a:lnT>
                    <a:lnB>
                      <a:noFill/>
                    </a:lnB>
                    <a:noFill/>
                  </a:tcPr>
                </a:tc>
                <a:extLst>
                  <a:ext uri="{0D108BD9-81ED-4DB2-BD59-A6C34878D82A}">
                    <a16:rowId xmlns:a16="http://schemas.microsoft.com/office/drawing/2014/main" val="4120887238"/>
                  </a:ext>
                </a:extLst>
              </a:tr>
              <a:tr h="1390164">
                <a:tc>
                  <a:txBody>
                    <a:bodyPr/>
                    <a:lstStyle/>
                    <a:p>
                      <a:r>
                        <a:rPr lang="es-MX" sz="2800" dirty="0"/>
                        <a:t>Competencia</a:t>
                      </a:r>
                    </a:p>
                  </a:txBody>
                  <a:tcPr anchor="ctr">
                    <a:lnL>
                      <a:noFill/>
                    </a:lnL>
                    <a:lnR>
                      <a:noFill/>
                    </a:lnR>
                    <a:lnT>
                      <a:noFill/>
                    </a:lnT>
                    <a:lnB>
                      <a:noFill/>
                    </a:lnB>
                    <a:noFill/>
                  </a:tcPr>
                </a:tc>
                <a:tc>
                  <a:txBody>
                    <a:bodyPr/>
                    <a:lstStyle/>
                    <a:p>
                      <a:r>
                        <a:rPr lang="es-MX" sz="2800" dirty="0"/>
                        <a:t>No hay convocatoria pública</a:t>
                      </a:r>
                    </a:p>
                  </a:txBody>
                  <a:tcPr anchor="ctr">
                    <a:lnL>
                      <a:noFill/>
                    </a:lnL>
                    <a:lnR>
                      <a:noFill/>
                    </a:lnR>
                    <a:lnT>
                      <a:noFill/>
                    </a:lnT>
                    <a:lnB>
                      <a:noFill/>
                    </a:lnB>
                    <a:noFill/>
                  </a:tcPr>
                </a:tc>
                <a:tc>
                  <a:txBody>
                    <a:bodyPr/>
                    <a:lstStyle/>
                    <a:p>
                      <a:r>
                        <a:rPr lang="es-MX" sz="2800"/>
                        <a:t>Hay competencia abierta</a:t>
                      </a:r>
                    </a:p>
                  </a:txBody>
                  <a:tcPr anchor="ctr">
                    <a:lnL>
                      <a:noFill/>
                    </a:lnL>
                    <a:lnR>
                      <a:noFill/>
                    </a:lnR>
                    <a:lnT>
                      <a:noFill/>
                    </a:lnT>
                    <a:lnB>
                      <a:noFill/>
                    </a:lnB>
                    <a:noFill/>
                  </a:tcPr>
                </a:tc>
                <a:extLst>
                  <a:ext uri="{0D108BD9-81ED-4DB2-BD59-A6C34878D82A}">
                    <a16:rowId xmlns:a16="http://schemas.microsoft.com/office/drawing/2014/main" val="894166630"/>
                  </a:ext>
                </a:extLst>
              </a:tr>
              <a:tr h="1390164">
                <a:tc>
                  <a:txBody>
                    <a:bodyPr/>
                    <a:lstStyle/>
                    <a:p>
                      <a:r>
                        <a:rPr lang="es-MX" sz="2800"/>
                        <a:t>Plazo de contratación</a:t>
                      </a:r>
                    </a:p>
                  </a:txBody>
                  <a:tcPr anchor="ctr">
                    <a:lnL>
                      <a:noFill/>
                    </a:lnL>
                    <a:lnR>
                      <a:noFill/>
                    </a:lnR>
                    <a:lnT>
                      <a:noFill/>
                    </a:lnT>
                    <a:lnB>
                      <a:noFill/>
                    </a:lnB>
                    <a:noFill/>
                  </a:tcPr>
                </a:tc>
                <a:tc>
                  <a:txBody>
                    <a:bodyPr/>
                    <a:lstStyle/>
                    <a:p>
                      <a:r>
                        <a:rPr lang="es-MX" sz="2800" dirty="0"/>
                        <a:t>Más rápido</a:t>
                      </a:r>
                    </a:p>
                  </a:txBody>
                  <a:tcPr anchor="ctr">
                    <a:lnL>
                      <a:noFill/>
                    </a:lnL>
                    <a:lnR>
                      <a:noFill/>
                    </a:lnR>
                    <a:lnT>
                      <a:noFill/>
                    </a:lnT>
                    <a:lnB>
                      <a:noFill/>
                    </a:lnB>
                    <a:noFill/>
                  </a:tcPr>
                </a:tc>
                <a:tc>
                  <a:txBody>
                    <a:bodyPr/>
                    <a:lstStyle/>
                    <a:p>
                      <a:r>
                        <a:rPr lang="es-MX" sz="2800" dirty="0"/>
                        <a:t>Puede demorar por trámites y fases</a:t>
                      </a:r>
                    </a:p>
                  </a:txBody>
                  <a:tcPr anchor="ctr">
                    <a:lnL>
                      <a:noFill/>
                    </a:lnL>
                    <a:lnR>
                      <a:noFill/>
                    </a:lnR>
                    <a:lnT>
                      <a:noFill/>
                    </a:lnT>
                    <a:lnB>
                      <a:noFill/>
                    </a:lnB>
                    <a:noFill/>
                  </a:tcPr>
                </a:tc>
                <a:extLst>
                  <a:ext uri="{0D108BD9-81ED-4DB2-BD59-A6C34878D82A}">
                    <a16:rowId xmlns:a16="http://schemas.microsoft.com/office/drawing/2014/main" val="3201264523"/>
                  </a:ext>
                </a:extLst>
              </a:tr>
              <a:tr h="1390164">
                <a:tc>
                  <a:txBody>
                    <a:bodyPr/>
                    <a:lstStyle/>
                    <a:p>
                      <a:r>
                        <a:rPr lang="es-MX" sz="2800"/>
                        <a:t>Justificación del proveedor</a:t>
                      </a:r>
                    </a:p>
                  </a:txBody>
                  <a:tcPr anchor="ctr">
                    <a:lnL>
                      <a:noFill/>
                    </a:lnL>
                    <a:lnR>
                      <a:noFill/>
                    </a:lnR>
                    <a:lnT>
                      <a:noFill/>
                    </a:lnT>
                    <a:lnB>
                      <a:noFill/>
                    </a:lnB>
                    <a:noFill/>
                  </a:tcPr>
                </a:tc>
                <a:tc>
                  <a:txBody>
                    <a:bodyPr/>
                    <a:lstStyle/>
                    <a:p>
                      <a:r>
                        <a:rPr lang="es-MX" sz="2800"/>
                        <a:t>Necesaria, con sustento legal y técnico</a:t>
                      </a:r>
                    </a:p>
                  </a:txBody>
                  <a:tcPr anchor="ctr">
                    <a:lnL>
                      <a:noFill/>
                    </a:lnL>
                    <a:lnR>
                      <a:noFill/>
                    </a:lnR>
                    <a:lnT>
                      <a:noFill/>
                    </a:lnT>
                    <a:lnB>
                      <a:noFill/>
                    </a:lnB>
                    <a:noFill/>
                  </a:tcPr>
                </a:tc>
                <a:tc>
                  <a:txBody>
                    <a:bodyPr/>
                    <a:lstStyle/>
                    <a:p>
                      <a:r>
                        <a:rPr lang="es-MX" sz="2800" dirty="0"/>
                        <a:t>No se requiere justificar el proveedor</a:t>
                      </a:r>
                    </a:p>
                  </a:txBody>
                  <a:tcPr anchor="ctr">
                    <a:lnL>
                      <a:noFill/>
                    </a:lnL>
                    <a:lnR>
                      <a:noFill/>
                    </a:lnR>
                    <a:lnT>
                      <a:noFill/>
                    </a:lnT>
                    <a:lnB>
                      <a:noFill/>
                    </a:lnB>
                    <a:noFill/>
                  </a:tcPr>
                </a:tc>
                <a:extLst>
                  <a:ext uri="{0D108BD9-81ED-4DB2-BD59-A6C34878D82A}">
                    <a16:rowId xmlns:a16="http://schemas.microsoft.com/office/drawing/2014/main" val="88835110"/>
                  </a:ext>
                </a:extLst>
              </a:tr>
            </a:tbl>
          </a:graphicData>
        </a:graphic>
      </p:graphicFrame>
      <p:sp>
        <p:nvSpPr>
          <p:cNvPr id="5" name="Rectangle 1">
            <a:extLst>
              <a:ext uri="{FF2B5EF4-FFF2-40B4-BE49-F238E27FC236}">
                <a16:creationId xmlns:a16="http://schemas.microsoft.com/office/drawing/2014/main" id="{79CD511E-270C-17B1-C9FF-11B557725D5D}"/>
              </a:ext>
            </a:extLst>
          </p:cNvPr>
          <p:cNvSpPr>
            <a:spLocks noChangeArrowheads="1"/>
          </p:cNvSpPr>
          <p:nvPr/>
        </p:nvSpPr>
        <p:spPr bwMode="auto">
          <a:xfrm>
            <a:off x="1034758" y="215129"/>
            <a:ext cx="9451626"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4000" b="1" i="0" u="none" strike="noStrike" cap="none" normalizeH="0" baseline="0" dirty="0">
                <a:ln>
                  <a:noFill/>
                </a:ln>
                <a:solidFill>
                  <a:schemeClr val="tx1"/>
                </a:solidFill>
                <a:effectLst/>
                <a:latin typeface="Arial" panose="020B0604020202020204" pitchFamily="34" charset="0"/>
              </a:rPr>
              <a:t>Diferencia clave con otros regímenes: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72853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497E5E-BEDC-32A4-AB59-8066E1368779}"/>
              </a:ext>
            </a:extLst>
          </p:cNvPr>
          <p:cNvSpPr>
            <a:spLocks noGrp="1"/>
          </p:cNvSpPr>
          <p:nvPr>
            <p:ph type="title"/>
          </p:nvPr>
        </p:nvSpPr>
        <p:spPr/>
        <p:txBody>
          <a:bodyPr/>
          <a:lstStyle/>
          <a:p>
            <a:r>
              <a:rPr lang="es-MX" b="1" dirty="0"/>
              <a:t>Riesgos y recomendaciones:</a:t>
            </a:r>
            <a:br>
              <a:rPr lang="es-MX" b="1" dirty="0"/>
            </a:br>
            <a:endParaRPr lang="es-MX" dirty="0"/>
          </a:p>
        </p:txBody>
      </p:sp>
      <p:sp>
        <p:nvSpPr>
          <p:cNvPr id="3" name="Marcador de contenido 2">
            <a:extLst>
              <a:ext uri="{FF2B5EF4-FFF2-40B4-BE49-F238E27FC236}">
                <a16:creationId xmlns:a16="http://schemas.microsoft.com/office/drawing/2014/main" id="{C01FD7AC-3A44-554C-74E3-6FC937C0B1BB}"/>
              </a:ext>
            </a:extLst>
          </p:cNvPr>
          <p:cNvSpPr>
            <a:spLocks noGrp="1"/>
          </p:cNvSpPr>
          <p:nvPr>
            <p:ph idx="1"/>
          </p:nvPr>
        </p:nvSpPr>
        <p:spPr/>
        <p:txBody>
          <a:bodyPr/>
          <a:lstStyle/>
          <a:p>
            <a:pPr algn="just">
              <a:buFont typeface="Arial" panose="020B0604020202020204" pitchFamily="34" charset="0"/>
              <a:buChar char="•"/>
            </a:pPr>
            <a:r>
              <a:rPr lang="es-MX" sz="3600" b="1" dirty="0"/>
              <a:t>Riesgo de simulación del giro específico</a:t>
            </a:r>
            <a:r>
              <a:rPr lang="es-MX" sz="3600" dirty="0"/>
              <a:t>: deben revisarse minuciosamente los documentos habilitantes.</a:t>
            </a:r>
          </a:p>
          <a:p>
            <a:pPr algn="just">
              <a:buFont typeface="Arial" panose="020B0604020202020204" pitchFamily="34" charset="0"/>
              <a:buChar char="•"/>
            </a:pPr>
            <a:r>
              <a:rPr lang="es-MX" sz="3600" b="1" dirty="0"/>
              <a:t>Evitar favoritismos</a:t>
            </a:r>
            <a:r>
              <a:rPr lang="es-MX" sz="3600" dirty="0"/>
              <a:t>: debe garantizarse el </a:t>
            </a:r>
            <a:r>
              <a:rPr lang="es-MX" sz="3600" b="1" dirty="0"/>
              <a:t>principio de transparencia y control posterior</a:t>
            </a:r>
            <a:r>
              <a:rPr lang="es-MX" sz="3600" dirty="0"/>
              <a:t>.</a:t>
            </a:r>
          </a:p>
          <a:p>
            <a:pPr algn="just">
              <a:buFont typeface="Arial" panose="020B0604020202020204" pitchFamily="34" charset="0"/>
              <a:buChar char="•"/>
            </a:pPr>
            <a:r>
              <a:rPr lang="es-MX" sz="3600" b="1" dirty="0"/>
              <a:t>Auditoría y rendición de cuentas</a:t>
            </a:r>
            <a:r>
              <a:rPr lang="es-MX" sz="3600" dirty="0"/>
              <a:t>: se recomienda mantener respaldo documental sólido.</a:t>
            </a:r>
          </a:p>
          <a:p>
            <a:endParaRPr lang="es-MX" dirty="0"/>
          </a:p>
        </p:txBody>
      </p:sp>
    </p:spTree>
    <p:extLst>
      <p:ext uri="{BB962C8B-B14F-4D97-AF65-F5344CB8AC3E}">
        <p14:creationId xmlns:p14="http://schemas.microsoft.com/office/powerpoint/2010/main" val="29779343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A7B551-8ADD-FCAD-F014-06188A02AC9F}"/>
              </a:ext>
            </a:extLst>
          </p:cNvPr>
          <p:cNvSpPr>
            <a:spLocks noGrp="1"/>
          </p:cNvSpPr>
          <p:nvPr>
            <p:ph type="title"/>
          </p:nvPr>
        </p:nvSpPr>
        <p:spPr/>
        <p:txBody>
          <a:bodyPr/>
          <a:lstStyle/>
          <a:p>
            <a:r>
              <a:rPr kumimoji="0" lang="es-MX" altLang="es-MX" sz="4800" b="1" i="0" u="none" strike="noStrike" cap="none" normalizeH="0" baseline="0" dirty="0">
                <a:ln>
                  <a:noFill/>
                </a:ln>
                <a:solidFill>
                  <a:schemeClr val="tx1"/>
                </a:solidFill>
                <a:effectLst/>
                <a:latin typeface="Arial" panose="020B0604020202020204" pitchFamily="34" charset="0"/>
              </a:rPr>
              <a:t>Ejemplo práctico:</a:t>
            </a:r>
            <a:br>
              <a:rPr kumimoji="0" lang="es-MX" altLang="es-MX" sz="4800" b="1" i="0" u="none" strike="noStrike" cap="none" normalizeH="0" baseline="0" dirty="0">
                <a:ln>
                  <a:noFill/>
                </a:ln>
                <a:solidFill>
                  <a:schemeClr val="tx1"/>
                </a:solidFill>
                <a:effectLst/>
                <a:latin typeface="Arial" panose="020B0604020202020204" pitchFamily="34" charset="0"/>
              </a:rPr>
            </a:br>
            <a:endParaRPr lang="es-MX" dirty="0"/>
          </a:p>
        </p:txBody>
      </p:sp>
      <p:sp>
        <p:nvSpPr>
          <p:cNvPr id="4" name="Rectangle 1">
            <a:extLst>
              <a:ext uri="{FF2B5EF4-FFF2-40B4-BE49-F238E27FC236}">
                <a16:creationId xmlns:a16="http://schemas.microsoft.com/office/drawing/2014/main" id="{8F910690-E851-D06B-C795-88F4640CBE55}"/>
              </a:ext>
            </a:extLst>
          </p:cNvPr>
          <p:cNvSpPr>
            <a:spLocks noGrp="1" noChangeArrowheads="1"/>
          </p:cNvSpPr>
          <p:nvPr>
            <p:ph idx="1"/>
          </p:nvPr>
        </p:nvSpPr>
        <p:spPr bwMode="auto">
          <a:xfrm>
            <a:off x="696687" y="1872255"/>
            <a:ext cx="10697028"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MX" altLang="es-MX" sz="3600" b="0" i="0" u="none" strike="noStrike" cap="none" normalizeH="0" baseline="0" dirty="0">
                <a:ln>
                  <a:noFill/>
                </a:ln>
                <a:solidFill>
                  <a:schemeClr val="tx1"/>
                </a:solidFill>
                <a:effectLst/>
                <a:latin typeface="Arial" panose="020B0604020202020204" pitchFamily="34" charset="0"/>
              </a:rPr>
              <a:t>Una municipalidad desea contratar a una empresa </a:t>
            </a:r>
            <a:r>
              <a:rPr kumimoji="0" lang="es-MX" altLang="es-MX" sz="3600" b="1" i="0" u="none" strike="noStrike" cap="none" normalizeH="0" baseline="0" dirty="0">
                <a:ln>
                  <a:noFill/>
                </a:ln>
                <a:solidFill>
                  <a:schemeClr val="tx1"/>
                </a:solidFill>
                <a:effectLst/>
                <a:latin typeface="Arial" panose="020B0604020202020204" pitchFamily="34" charset="0"/>
              </a:rPr>
              <a:t>especializada únicamente en recolección de residuos</a:t>
            </a:r>
            <a:r>
              <a:rPr lang="es-MX" altLang="es-MX" sz="3600" b="1" dirty="0">
                <a:solidFill>
                  <a:schemeClr val="tx1"/>
                </a:solidFill>
                <a:latin typeface="Arial" panose="020B0604020202020204" pitchFamily="34" charset="0"/>
              </a:rPr>
              <a:t> </a:t>
            </a:r>
            <a:r>
              <a:rPr kumimoji="0" lang="es-MX" altLang="es-MX" sz="3600" b="1" i="0" u="none" strike="noStrike" cap="none" normalizeH="0" baseline="0" dirty="0">
                <a:ln>
                  <a:noFill/>
                </a:ln>
                <a:solidFill>
                  <a:schemeClr val="tx1"/>
                </a:solidFill>
                <a:effectLst/>
                <a:latin typeface="Arial" panose="020B0604020202020204" pitchFamily="34" charset="0"/>
              </a:rPr>
              <a:t>peligrosos hospitalarios</a:t>
            </a:r>
            <a:r>
              <a:rPr kumimoji="0" lang="es-MX" altLang="es-MX" sz="3600" b="0" i="0" u="none" strike="noStrike" cap="none" normalizeH="0" baseline="0" dirty="0">
                <a:ln>
                  <a:noFill/>
                </a:ln>
                <a:solidFill>
                  <a:schemeClr val="tx1"/>
                </a:solidFill>
                <a:effectLst/>
                <a:latin typeface="Arial" panose="020B060402020202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altLang="es-MX" sz="3600" b="0" i="0" u="none" strike="noStrike" cap="none" normalizeH="0" baseline="0" dirty="0">
                <a:ln>
                  <a:noFill/>
                </a:ln>
                <a:solidFill>
                  <a:schemeClr val="tx1"/>
                </a:solidFill>
                <a:effectLst/>
                <a:latin typeface="Arial" panose="020B0604020202020204" pitchFamily="34" charset="0"/>
              </a:rPr>
              <a:t>Se comprueba que dicha empresa no ofrece ningún otro servicio. Bajo esta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altLang="es-MX" sz="3600" b="0" i="0" u="none" strike="noStrike" cap="none" normalizeH="0" baseline="0" dirty="0">
                <a:ln>
                  <a:noFill/>
                </a:ln>
                <a:solidFill>
                  <a:schemeClr val="tx1"/>
                </a:solidFill>
                <a:effectLst/>
                <a:latin typeface="Arial" panose="020B0604020202020204" pitchFamily="34" charset="0"/>
              </a:rPr>
              <a:t> condición, </a:t>
            </a:r>
            <a:r>
              <a:rPr kumimoji="0" lang="es-MX" altLang="es-MX" sz="3600" b="1" i="0" u="none" strike="noStrike" cap="none" normalizeH="0" baseline="0" dirty="0">
                <a:ln>
                  <a:noFill/>
                </a:ln>
                <a:solidFill>
                  <a:schemeClr val="tx1"/>
                </a:solidFill>
                <a:effectLst/>
                <a:latin typeface="Arial" panose="020B0604020202020204" pitchFamily="34" charset="0"/>
              </a:rPr>
              <a:t>puede aplicarse el régimen especial por giro específico del negocio</a:t>
            </a:r>
            <a:r>
              <a:rPr kumimoji="0" lang="es-MX" altLang="es-MX" sz="3600" b="0" i="0" u="none" strike="noStrike" cap="none" normalizeH="0" baseline="0" dirty="0">
                <a:ln>
                  <a:noFill/>
                </a:ln>
                <a:solidFill>
                  <a:schemeClr val="tx1"/>
                </a:solidFill>
                <a:effectLst/>
                <a:latin typeface="Arial" panose="020B0604020202020204" pitchFamily="34" charset="0"/>
              </a:rPr>
              <a:t>.</a:t>
            </a:r>
          </a:p>
        </p:txBody>
      </p:sp>
    </p:spTree>
    <p:extLst>
      <p:ext uri="{BB962C8B-B14F-4D97-AF65-F5344CB8AC3E}">
        <p14:creationId xmlns:p14="http://schemas.microsoft.com/office/powerpoint/2010/main" val="36141576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B2D9DB-CB3F-0D7A-B703-0143967B5927}"/>
              </a:ext>
            </a:extLst>
          </p:cNvPr>
          <p:cNvSpPr>
            <a:spLocks noGrp="1"/>
          </p:cNvSpPr>
          <p:nvPr>
            <p:ph type="title"/>
          </p:nvPr>
        </p:nvSpPr>
        <p:spPr/>
        <p:txBody>
          <a:bodyPr/>
          <a:lstStyle/>
          <a:p>
            <a:r>
              <a:rPr kumimoji="0" lang="es-MX" altLang="es-MX" sz="4800" b="1" i="0" u="none" strike="noStrike" cap="none" normalizeH="0" baseline="0" dirty="0">
                <a:ln>
                  <a:noFill/>
                </a:ln>
                <a:solidFill>
                  <a:schemeClr val="tx1"/>
                </a:solidFill>
                <a:effectLst/>
                <a:latin typeface="Arial" panose="020B0604020202020204" pitchFamily="34" charset="0"/>
              </a:rPr>
              <a:t>Conclusión:</a:t>
            </a:r>
            <a:endParaRPr lang="es-MX" dirty="0"/>
          </a:p>
        </p:txBody>
      </p:sp>
      <p:sp>
        <p:nvSpPr>
          <p:cNvPr id="4" name="Rectangle 1">
            <a:extLst>
              <a:ext uri="{FF2B5EF4-FFF2-40B4-BE49-F238E27FC236}">
                <a16:creationId xmlns:a16="http://schemas.microsoft.com/office/drawing/2014/main" id="{EAB7AFEC-9A4E-5B7B-7878-09AB88F83645}"/>
              </a:ext>
            </a:extLst>
          </p:cNvPr>
          <p:cNvSpPr>
            <a:spLocks noGrp="1" noChangeArrowheads="1"/>
          </p:cNvSpPr>
          <p:nvPr>
            <p:ph idx="1"/>
          </p:nvPr>
        </p:nvSpPr>
        <p:spPr bwMode="auto">
          <a:xfrm>
            <a:off x="1097280" y="1318259"/>
            <a:ext cx="10572206"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br>
              <a:rPr kumimoji="0" lang="es-MX" altLang="es-MX" sz="3600" b="0" i="0" u="none" strike="noStrike" cap="none" normalizeH="0" baseline="0" dirty="0">
                <a:ln>
                  <a:noFill/>
                </a:ln>
                <a:solidFill>
                  <a:schemeClr val="tx1"/>
                </a:solidFill>
                <a:effectLst/>
                <a:latin typeface="Arial" panose="020B0604020202020204" pitchFamily="34" charset="0"/>
              </a:rPr>
            </a:br>
            <a:r>
              <a:rPr kumimoji="0" lang="es-MX" altLang="es-MX" sz="3600" b="0" i="0" u="none" strike="noStrike" cap="none" normalizeH="0" baseline="0" dirty="0">
                <a:ln>
                  <a:noFill/>
                </a:ln>
                <a:solidFill>
                  <a:schemeClr val="tx1"/>
                </a:solidFill>
                <a:effectLst/>
                <a:latin typeface="Arial" panose="020B0604020202020204" pitchFamily="34" charset="0"/>
              </a:rPr>
              <a:t>La contratación por </a:t>
            </a:r>
            <a:r>
              <a:rPr kumimoji="0" lang="es-MX" altLang="es-MX" sz="3600" b="1" i="0" u="none" strike="noStrike" cap="none" normalizeH="0" baseline="0" dirty="0">
                <a:ln>
                  <a:noFill/>
                </a:ln>
                <a:solidFill>
                  <a:schemeClr val="tx1"/>
                </a:solidFill>
                <a:effectLst/>
                <a:latin typeface="Arial" panose="020B0604020202020204" pitchFamily="34" charset="0"/>
              </a:rPr>
              <a:t>giro específico del negocio</a:t>
            </a:r>
            <a:r>
              <a:rPr kumimoji="0" lang="es-MX" altLang="es-MX" sz="3600" b="0" i="0" u="none" strike="noStrike" cap="none" normalizeH="0" baseline="0" dirty="0">
                <a:ln>
                  <a:noFill/>
                </a:ln>
                <a:solidFill>
                  <a:schemeClr val="tx1"/>
                </a:solidFill>
                <a:effectLst/>
                <a:latin typeface="Arial" panose="020B0604020202020204" pitchFamily="34" charset="0"/>
              </a:rPr>
              <a:t> es útil para obtener servicios altamente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altLang="es-MX" sz="3600" b="0" i="0" u="none" strike="noStrike" cap="none" normalizeH="0" baseline="0" dirty="0">
                <a:ln>
                  <a:noFill/>
                </a:ln>
                <a:solidFill>
                  <a:schemeClr val="tx1"/>
                </a:solidFill>
                <a:effectLst/>
                <a:latin typeface="Arial" panose="020B0604020202020204" pitchFamily="34" charset="0"/>
              </a:rPr>
              <a:t>especializados, pero </a:t>
            </a:r>
            <a:r>
              <a:rPr kumimoji="0" lang="es-MX" altLang="es-MX" sz="3600" b="1" i="0" u="none" strike="noStrike" cap="none" normalizeH="0" baseline="0" dirty="0">
                <a:ln>
                  <a:noFill/>
                </a:ln>
                <a:solidFill>
                  <a:schemeClr val="tx1"/>
                </a:solidFill>
                <a:effectLst/>
                <a:latin typeface="Arial" panose="020B0604020202020204" pitchFamily="34" charset="0"/>
              </a:rPr>
              <a:t>solo debe usarse cuando se demuestre que no existen otros proveedores que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altLang="es-MX" sz="3600" b="1" i="0" u="none" strike="noStrike" cap="none" normalizeH="0" baseline="0" dirty="0">
                <a:ln>
                  <a:noFill/>
                </a:ln>
                <a:solidFill>
                  <a:schemeClr val="tx1"/>
                </a:solidFill>
                <a:effectLst/>
                <a:latin typeface="Arial" panose="020B0604020202020204" pitchFamily="34" charset="0"/>
              </a:rPr>
              <a:t> puedan ofrecer ese mismo servicio o producto</a:t>
            </a:r>
            <a:r>
              <a:rPr kumimoji="0" lang="es-MX" altLang="es-MX" sz="3600" b="0" i="0" u="none" strike="noStrike" cap="none" normalizeH="0" baseline="0" dirty="0">
                <a:ln>
                  <a:noFill/>
                </a:ln>
                <a:solidFill>
                  <a:schemeClr val="tx1"/>
                </a:solidFill>
                <a:effectLst/>
                <a:latin typeface="Arial" panose="020B0604020202020204" pitchFamily="34" charset="0"/>
              </a:rPr>
              <a:t>, conforme al principio de legalidad y eficiencia en la gestión pública.</a:t>
            </a:r>
          </a:p>
        </p:txBody>
      </p:sp>
    </p:spTree>
    <p:extLst>
      <p:ext uri="{BB962C8B-B14F-4D97-AF65-F5344CB8AC3E}">
        <p14:creationId xmlns:p14="http://schemas.microsoft.com/office/powerpoint/2010/main" val="864922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913961-D912-70AF-7B1A-5CCA7F27FE4D}"/>
              </a:ext>
            </a:extLst>
          </p:cNvPr>
          <p:cNvSpPr>
            <a:spLocks noGrp="1"/>
          </p:cNvSpPr>
          <p:nvPr>
            <p:ph type="title"/>
          </p:nvPr>
        </p:nvSpPr>
        <p:spPr/>
        <p:txBody>
          <a:bodyPr/>
          <a:lstStyle/>
          <a:p>
            <a:r>
              <a:rPr lang="pt-BR" sz="4800" b="0" i="0" u="none" strike="noStrike" baseline="0" dirty="0">
                <a:latin typeface="ArialNormal"/>
              </a:rPr>
              <a:t>2.4.2. Obra artística, científica o</a:t>
            </a:r>
            <a:br>
              <a:rPr lang="pt-BR" sz="4800" b="0" i="0" u="none" strike="noStrike" baseline="0" dirty="0">
                <a:latin typeface="ArialNormal"/>
              </a:rPr>
            </a:br>
            <a:r>
              <a:rPr lang="es-MX" sz="4800" b="0" i="0" u="none" strike="noStrike" baseline="0" dirty="0">
                <a:latin typeface="ArialNormal"/>
              </a:rPr>
              <a:t>literaria</a:t>
            </a:r>
            <a:endParaRPr lang="es-MX" dirty="0"/>
          </a:p>
        </p:txBody>
      </p:sp>
      <p:sp>
        <p:nvSpPr>
          <p:cNvPr id="3" name="Marcador de contenido 2">
            <a:extLst>
              <a:ext uri="{FF2B5EF4-FFF2-40B4-BE49-F238E27FC236}">
                <a16:creationId xmlns:a16="http://schemas.microsoft.com/office/drawing/2014/main" id="{D933CCB8-6C3B-DD2F-F093-0CD060612315}"/>
              </a:ext>
            </a:extLst>
          </p:cNvPr>
          <p:cNvSpPr>
            <a:spLocks noGrp="1"/>
          </p:cNvSpPr>
          <p:nvPr>
            <p:ph idx="1"/>
          </p:nvPr>
        </p:nvSpPr>
        <p:spPr/>
        <p:txBody>
          <a:bodyPr/>
          <a:lstStyle/>
          <a:p>
            <a:pPr algn="just">
              <a:buNone/>
            </a:pPr>
            <a:r>
              <a:rPr lang="es-MX" sz="2400" b="1" dirty="0"/>
              <a:t>¿Qué significa?</a:t>
            </a:r>
          </a:p>
          <a:p>
            <a:pPr algn="just">
              <a:buNone/>
            </a:pPr>
            <a:r>
              <a:rPr lang="es-MX" sz="2400" dirty="0"/>
              <a:t>Es una modalidad especial de contratación </a:t>
            </a:r>
            <a:r>
              <a:rPr lang="es-MX" sz="2400" b="1" dirty="0"/>
              <a:t>excepcional y directa</a:t>
            </a:r>
            <a:r>
              <a:rPr lang="es-MX" sz="2400" dirty="0"/>
              <a:t> utilizada por las entidades públicas cuando desean adquirir o encargar una </a:t>
            </a:r>
            <a:r>
              <a:rPr lang="es-MX" sz="2400" b="1" dirty="0"/>
              <a:t>obra original e irrepetible</a:t>
            </a:r>
            <a:r>
              <a:rPr lang="es-MX" sz="2400" dirty="0"/>
              <a:t> de carácter:</a:t>
            </a:r>
          </a:p>
          <a:p>
            <a:pPr algn="just">
              <a:buFont typeface="Arial" panose="020B0604020202020204" pitchFamily="34" charset="0"/>
              <a:buChar char="•"/>
            </a:pPr>
            <a:r>
              <a:rPr lang="es-MX" sz="2400" b="1" dirty="0"/>
              <a:t>Artístico</a:t>
            </a:r>
            <a:endParaRPr lang="es-MX" sz="2400" dirty="0"/>
          </a:p>
          <a:p>
            <a:pPr algn="just">
              <a:buFont typeface="Arial" panose="020B0604020202020204" pitchFamily="34" charset="0"/>
              <a:buChar char="•"/>
            </a:pPr>
            <a:r>
              <a:rPr lang="es-MX" sz="2400" b="1" dirty="0"/>
              <a:t>Científico</a:t>
            </a:r>
            <a:endParaRPr lang="es-MX" sz="2400" dirty="0"/>
          </a:p>
          <a:p>
            <a:pPr algn="just">
              <a:buFont typeface="Arial" panose="020B0604020202020204" pitchFamily="34" charset="0"/>
              <a:buChar char="•"/>
            </a:pPr>
            <a:r>
              <a:rPr lang="es-MX" sz="2400" b="1" dirty="0"/>
              <a:t>Literario</a:t>
            </a:r>
            <a:endParaRPr lang="es-MX" sz="2400" dirty="0"/>
          </a:p>
          <a:p>
            <a:pPr algn="just"/>
            <a:r>
              <a:rPr lang="es-MX" sz="2400" dirty="0"/>
              <a:t>Se aplica </a:t>
            </a:r>
            <a:r>
              <a:rPr lang="es-MX" sz="2400" b="1" dirty="0"/>
              <a:t>exclusivamente</a:t>
            </a:r>
            <a:r>
              <a:rPr lang="es-MX" sz="2400" dirty="0"/>
              <a:t> cuando el autor o creador es el único que puede ofrecerla, por lo tanto </a:t>
            </a:r>
            <a:r>
              <a:rPr lang="es-MX" sz="2400" b="1" dirty="0"/>
              <a:t>no se puede licitar o concursar públicamente</a:t>
            </a:r>
            <a:r>
              <a:rPr lang="es-MX" sz="2400" dirty="0"/>
              <a:t>.</a:t>
            </a:r>
          </a:p>
          <a:p>
            <a:endParaRPr lang="es-MX" dirty="0"/>
          </a:p>
        </p:txBody>
      </p:sp>
    </p:spTree>
    <p:extLst>
      <p:ext uri="{BB962C8B-B14F-4D97-AF65-F5344CB8AC3E}">
        <p14:creationId xmlns:p14="http://schemas.microsoft.com/office/powerpoint/2010/main" val="3848322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9E943A-7C77-E07A-34CB-BE4A57D658C6}"/>
              </a:ext>
            </a:extLst>
          </p:cNvPr>
          <p:cNvSpPr>
            <a:spLocks noGrp="1"/>
          </p:cNvSpPr>
          <p:nvPr>
            <p:ph type="title"/>
          </p:nvPr>
        </p:nvSpPr>
        <p:spPr/>
        <p:txBody>
          <a:bodyPr/>
          <a:lstStyle/>
          <a:p>
            <a:r>
              <a:rPr lang="es-MX" sz="4800" b="0" i="0" u="none" strike="noStrike" baseline="0" dirty="0">
                <a:latin typeface="ArialNormal"/>
              </a:rPr>
              <a:t>2.4. REGIMEN ESPECIAL</a:t>
            </a:r>
            <a:br>
              <a:rPr lang="es-MX" sz="4800" b="0" i="0" u="none" strike="noStrike" baseline="0" dirty="0">
                <a:latin typeface="ArialNormal"/>
              </a:rPr>
            </a:br>
            <a:endParaRPr lang="es-MX" dirty="0"/>
          </a:p>
        </p:txBody>
      </p:sp>
      <p:sp>
        <p:nvSpPr>
          <p:cNvPr id="3" name="Marcador de contenido 2">
            <a:extLst>
              <a:ext uri="{FF2B5EF4-FFF2-40B4-BE49-F238E27FC236}">
                <a16:creationId xmlns:a16="http://schemas.microsoft.com/office/drawing/2014/main" id="{DD0318CE-93EB-617A-8E28-55F587399231}"/>
              </a:ext>
            </a:extLst>
          </p:cNvPr>
          <p:cNvSpPr>
            <a:spLocks noGrp="1"/>
          </p:cNvSpPr>
          <p:nvPr>
            <p:ph idx="1"/>
          </p:nvPr>
        </p:nvSpPr>
        <p:spPr/>
        <p:txBody>
          <a:bodyPr/>
          <a:lstStyle/>
          <a:p>
            <a:pPr marL="0" indent="0" algn="l">
              <a:buNone/>
            </a:pPr>
            <a:endParaRPr lang="es-MX" sz="2000" b="0" i="0" u="none" strike="noStrike" baseline="0" dirty="0">
              <a:latin typeface="ArialNormal"/>
            </a:endParaRPr>
          </a:p>
          <a:p>
            <a:pPr algn="just"/>
            <a:r>
              <a:rPr lang="es-MX" sz="3600" b="0" i="0" u="none" strike="noStrike" baseline="0" dirty="0">
                <a:latin typeface="ArialNormal"/>
              </a:rPr>
              <a:t>•  Giro específico del negocio</a:t>
            </a:r>
          </a:p>
          <a:p>
            <a:pPr algn="just"/>
            <a:r>
              <a:rPr lang="pt-BR" sz="3600" b="0" i="0" u="none" strike="noStrike" baseline="0" dirty="0">
                <a:latin typeface="ArialNormal"/>
              </a:rPr>
              <a:t>•  Obra artística, científica o </a:t>
            </a:r>
            <a:r>
              <a:rPr lang="es-MX" sz="3600" b="0" i="0" u="none" strike="noStrike" baseline="0" dirty="0">
                <a:latin typeface="ArialNormal"/>
              </a:rPr>
              <a:t>literaria</a:t>
            </a:r>
          </a:p>
          <a:p>
            <a:pPr algn="just"/>
            <a:r>
              <a:rPr lang="es-MX" sz="3600" b="0" i="0" u="none" strike="noStrike" baseline="0" dirty="0">
                <a:latin typeface="ArialNormal"/>
              </a:rPr>
              <a:t>• Demás procedimientos de Régimen Especia</a:t>
            </a:r>
            <a:endParaRPr lang="es-MX" sz="3600" dirty="0"/>
          </a:p>
        </p:txBody>
      </p:sp>
    </p:spTree>
    <p:extLst>
      <p:ext uri="{BB962C8B-B14F-4D97-AF65-F5344CB8AC3E}">
        <p14:creationId xmlns:p14="http://schemas.microsoft.com/office/powerpoint/2010/main" val="1782885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1834F2-9EA6-1132-1250-880BD184E76F}"/>
              </a:ext>
            </a:extLst>
          </p:cNvPr>
          <p:cNvSpPr>
            <a:spLocks noGrp="1"/>
          </p:cNvSpPr>
          <p:nvPr>
            <p:ph type="title"/>
          </p:nvPr>
        </p:nvSpPr>
        <p:spPr/>
        <p:txBody>
          <a:bodyPr/>
          <a:lstStyle/>
          <a:p>
            <a:r>
              <a:rPr lang="es-MX" b="1" dirty="0"/>
              <a:t>Fundamento legal</a:t>
            </a:r>
            <a:br>
              <a:rPr lang="es-MX" b="1" dirty="0"/>
            </a:br>
            <a:endParaRPr lang="es-MX" dirty="0"/>
          </a:p>
        </p:txBody>
      </p:sp>
      <p:sp>
        <p:nvSpPr>
          <p:cNvPr id="3" name="Marcador de contenido 2">
            <a:extLst>
              <a:ext uri="{FF2B5EF4-FFF2-40B4-BE49-F238E27FC236}">
                <a16:creationId xmlns:a16="http://schemas.microsoft.com/office/drawing/2014/main" id="{7D4661D0-442A-B5E5-5573-4EC9B7849E78}"/>
              </a:ext>
            </a:extLst>
          </p:cNvPr>
          <p:cNvSpPr>
            <a:spLocks noGrp="1"/>
          </p:cNvSpPr>
          <p:nvPr>
            <p:ph idx="1"/>
          </p:nvPr>
        </p:nvSpPr>
        <p:spPr/>
        <p:txBody>
          <a:bodyPr/>
          <a:lstStyle/>
          <a:p>
            <a:pPr algn="just">
              <a:buFont typeface="Arial" panose="020B0604020202020204" pitchFamily="34" charset="0"/>
              <a:buChar char="•"/>
            </a:pPr>
            <a:r>
              <a:rPr lang="es-MX" sz="4000" b="1" dirty="0"/>
              <a:t>Art. 2, numeral 2.4 de la LOSNCP</a:t>
            </a:r>
            <a:r>
              <a:rPr lang="es-MX" sz="4000" dirty="0"/>
              <a:t> (Ley Orgánica del Sistema Nacional de Contratación Pública)</a:t>
            </a:r>
          </a:p>
          <a:p>
            <a:pPr algn="just">
              <a:buFont typeface="Arial" panose="020B0604020202020204" pitchFamily="34" charset="0"/>
              <a:buChar char="•"/>
            </a:pPr>
            <a:r>
              <a:rPr lang="es-MX" sz="4000" b="1" dirty="0"/>
              <a:t>Normativa Técnica del SERCOP</a:t>
            </a:r>
            <a:endParaRPr lang="es-MX" sz="4000" dirty="0"/>
          </a:p>
          <a:p>
            <a:pPr algn="just">
              <a:buFont typeface="Arial" panose="020B0604020202020204" pitchFamily="34" charset="0"/>
              <a:buChar char="•"/>
            </a:pPr>
            <a:r>
              <a:rPr lang="es-MX" sz="4000" b="1" dirty="0"/>
              <a:t>Reglamento General del SNCP</a:t>
            </a:r>
            <a:endParaRPr lang="es-MX" sz="4000" dirty="0"/>
          </a:p>
          <a:p>
            <a:endParaRPr lang="es-MX" dirty="0"/>
          </a:p>
        </p:txBody>
      </p:sp>
    </p:spTree>
    <p:extLst>
      <p:ext uri="{BB962C8B-B14F-4D97-AF65-F5344CB8AC3E}">
        <p14:creationId xmlns:p14="http://schemas.microsoft.com/office/powerpoint/2010/main" val="2009556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09F4B7-CEF7-6074-3D27-9AC2E019C041}"/>
              </a:ext>
            </a:extLst>
          </p:cNvPr>
          <p:cNvSpPr>
            <a:spLocks noGrp="1"/>
          </p:cNvSpPr>
          <p:nvPr>
            <p:ph type="title"/>
          </p:nvPr>
        </p:nvSpPr>
        <p:spPr/>
        <p:txBody>
          <a:bodyPr/>
          <a:lstStyle/>
          <a:p>
            <a:pPr marL="91440" marR="0" lvl="0" indent="-91440" defTabSz="914400" rtl="0" eaLnBrk="1" fontAlgn="auto" latinLnBrk="0" hangingPunct="1">
              <a:lnSpc>
                <a:spcPct val="90000"/>
              </a:lnSpc>
              <a:spcBef>
                <a:spcPts val="1200"/>
              </a:spcBef>
              <a:spcAft>
                <a:spcPts val="200"/>
              </a:spcAft>
              <a:tabLst/>
              <a:defRPr/>
            </a:pPr>
            <a:r>
              <a:rPr kumimoji="0" lang="es-MX" sz="40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Finalidad</a:t>
            </a:r>
            <a:br>
              <a:rPr kumimoji="0" lang="es-MX" sz="20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br>
            <a:endParaRPr lang="es-MX" dirty="0"/>
          </a:p>
        </p:txBody>
      </p:sp>
      <p:sp>
        <p:nvSpPr>
          <p:cNvPr id="3" name="Marcador de contenido 2">
            <a:extLst>
              <a:ext uri="{FF2B5EF4-FFF2-40B4-BE49-F238E27FC236}">
                <a16:creationId xmlns:a16="http://schemas.microsoft.com/office/drawing/2014/main" id="{AD3F2D3D-D24F-35A7-6340-21FA248D4ED1}"/>
              </a:ext>
            </a:extLst>
          </p:cNvPr>
          <p:cNvSpPr>
            <a:spLocks noGrp="1"/>
          </p:cNvSpPr>
          <p:nvPr>
            <p:ph idx="1"/>
          </p:nvPr>
        </p:nvSpPr>
        <p:spPr/>
        <p:txBody>
          <a:bodyPr/>
          <a:lstStyle/>
          <a:p>
            <a:pPr algn="just"/>
            <a:r>
              <a:rPr lang="es-MX" sz="4000" dirty="0"/>
              <a:t>Esta modalidad busca garantizar que el Estado pueda contratar </a:t>
            </a:r>
            <a:r>
              <a:rPr lang="es-MX" sz="4000" b="1" dirty="0"/>
              <a:t>contenidos únicos y personalizados</a:t>
            </a:r>
            <a:r>
              <a:rPr lang="es-MX" sz="4000" dirty="0"/>
              <a:t> que no pueden producirse en masa ni ofrecerse por otros proveedores.</a:t>
            </a:r>
          </a:p>
          <a:p>
            <a:endParaRPr lang="es-MX" dirty="0"/>
          </a:p>
        </p:txBody>
      </p:sp>
    </p:spTree>
    <p:extLst>
      <p:ext uri="{BB962C8B-B14F-4D97-AF65-F5344CB8AC3E}">
        <p14:creationId xmlns:p14="http://schemas.microsoft.com/office/powerpoint/2010/main" val="7681388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F10B80-582C-DE45-D801-C02EAE9C8C18}"/>
              </a:ext>
            </a:extLst>
          </p:cNvPr>
          <p:cNvSpPr>
            <a:spLocks noGrp="1"/>
          </p:cNvSpPr>
          <p:nvPr>
            <p:ph type="title"/>
          </p:nvPr>
        </p:nvSpPr>
        <p:spPr/>
        <p:txBody>
          <a:bodyPr/>
          <a:lstStyle/>
          <a:p>
            <a:r>
              <a:rPr lang="es-MX" b="1" dirty="0"/>
              <a:t>Características clave</a:t>
            </a:r>
            <a:br>
              <a:rPr lang="es-MX" b="1" dirty="0"/>
            </a:br>
            <a:endParaRPr lang="es-MX" dirty="0"/>
          </a:p>
        </p:txBody>
      </p:sp>
      <p:sp>
        <p:nvSpPr>
          <p:cNvPr id="3" name="Marcador de contenido 2">
            <a:extLst>
              <a:ext uri="{FF2B5EF4-FFF2-40B4-BE49-F238E27FC236}">
                <a16:creationId xmlns:a16="http://schemas.microsoft.com/office/drawing/2014/main" id="{1E8800E3-E884-200F-34FC-9B13A41E1BCA}"/>
              </a:ext>
            </a:extLst>
          </p:cNvPr>
          <p:cNvSpPr>
            <a:spLocks noGrp="1"/>
          </p:cNvSpPr>
          <p:nvPr>
            <p:ph idx="1"/>
          </p:nvPr>
        </p:nvSpPr>
        <p:spPr>
          <a:xfrm>
            <a:off x="1097280" y="1845734"/>
            <a:ext cx="10058400" cy="4337352"/>
          </a:xfrm>
        </p:spPr>
        <p:txBody>
          <a:bodyPr>
            <a:normAutofit/>
          </a:bodyPr>
          <a:lstStyle/>
          <a:p>
            <a:pPr algn="just">
              <a:buFont typeface="+mj-lt"/>
              <a:buAutoNum type="arabicPeriod"/>
            </a:pPr>
            <a:r>
              <a:rPr lang="es-MX" sz="2400" dirty="0"/>
              <a:t>🧑‍🎨 </a:t>
            </a:r>
            <a:r>
              <a:rPr lang="es-MX" sz="2400" b="1" dirty="0"/>
              <a:t>Originalidad y autoría comprobada</a:t>
            </a:r>
            <a:endParaRPr lang="es-MX" sz="2400" dirty="0"/>
          </a:p>
          <a:p>
            <a:pPr marL="457200" lvl="1" indent="0" algn="just">
              <a:buNone/>
            </a:pPr>
            <a:r>
              <a:rPr lang="es-MX" sz="2400" dirty="0"/>
              <a:t>La obra debe ser </a:t>
            </a:r>
            <a:r>
              <a:rPr lang="es-MX" sz="2400" b="1" dirty="0"/>
              <a:t>única</a:t>
            </a:r>
            <a:r>
              <a:rPr lang="es-MX" sz="2400" dirty="0"/>
              <a:t> y de autoría del oferente.</a:t>
            </a:r>
          </a:p>
          <a:p>
            <a:pPr algn="just">
              <a:buFont typeface="+mj-lt"/>
              <a:buAutoNum type="arabicPeriod"/>
            </a:pPr>
            <a:r>
              <a:rPr lang="es-MX" sz="2400" dirty="0"/>
              <a:t> </a:t>
            </a:r>
            <a:r>
              <a:rPr lang="es-MX" sz="2400" b="1" dirty="0"/>
              <a:t>Informe técnico justificativo</a:t>
            </a:r>
            <a:endParaRPr lang="es-MX" sz="2400" dirty="0"/>
          </a:p>
          <a:p>
            <a:pPr marL="457200" lvl="1" indent="0" algn="just">
              <a:buNone/>
            </a:pPr>
            <a:r>
              <a:rPr lang="es-MX" sz="2400" dirty="0"/>
              <a:t>Explica por qué no puede aplicarse un procedimiento común.</a:t>
            </a:r>
          </a:p>
          <a:p>
            <a:pPr algn="just">
              <a:buFont typeface="+mj-lt"/>
              <a:buAutoNum type="arabicPeriod"/>
            </a:pPr>
            <a:r>
              <a:rPr lang="es-MX" sz="2400" dirty="0"/>
              <a:t> </a:t>
            </a:r>
            <a:r>
              <a:rPr lang="es-MX" sz="2400" b="1" dirty="0"/>
              <a:t>Derechos de propiedad intelectual</a:t>
            </a:r>
            <a:endParaRPr lang="es-MX" sz="2400" dirty="0"/>
          </a:p>
          <a:p>
            <a:pPr marL="457200" lvl="1" indent="0" algn="just">
              <a:buNone/>
            </a:pPr>
            <a:r>
              <a:rPr lang="es-MX" sz="2400" dirty="0"/>
              <a:t>Debe garantizarse que la entidad pública tendrá los </a:t>
            </a:r>
            <a:r>
              <a:rPr lang="es-MX" sz="2400" b="1" dirty="0"/>
              <a:t>derechos de uso o reproducción</a:t>
            </a:r>
            <a:r>
              <a:rPr lang="es-MX" sz="2400" dirty="0"/>
              <a:t> según el acuerdo.</a:t>
            </a:r>
          </a:p>
          <a:p>
            <a:pPr algn="just">
              <a:buFont typeface="+mj-lt"/>
              <a:buAutoNum type="arabicPeriod"/>
            </a:pPr>
            <a:r>
              <a:rPr lang="es-MX" sz="2400" dirty="0"/>
              <a:t> </a:t>
            </a:r>
            <a:r>
              <a:rPr lang="es-MX" sz="2400" b="1" dirty="0"/>
              <a:t>Contrato directo</a:t>
            </a:r>
            <a:endParaRPr lang="es-MX" sz="2400" dirty="0"/>
          </a:p>
          <a:p>
            <a:pPr marL="457200" lvl="1" indent="0" algn="just">
              <a:buNone/>
            </a:pPr>
            <a:r>
              <a:rPr lang="es-MX" sz="2400" dirty="0"/>
              <a:t>Se realiza sin convocatoria pública, pero debe registrarse en el portal del SERCOP.</a:t>
            </a:r>
          </a:p>
          <a:p>
            <a:endParaRPr lang="es-MX" dirty="0"/>
          </a:p>
        </p:txBody>
      </p:sp>
    </p:spTree>
    <p:extLst>
      <p:ext uri="{BB962C8B-B14F-4D97-AF65-F5344CB8AC3E}">
        <p14:creationId xmlns:p14="http://schemas.microsoft.com/office/powerpoint/2010/main" val="3332808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5276CF-AE06-F9A0-288F-18FDFF608EA1}"/>
              </a:ext>
            </a:extLst>
          </p:cNvPr>
          <p:cNvSpPr>
            <a:spLocks noGrp="1"/>
          </p:cNvSpPr>
          <p:nvPr>
            <p:ph type="title"/>
          </p:nvPr>
        </p:nvSpPr>
        <p:spPr/>
        <p:txBody>
          <a:bodyPr/>
          <a:lstStyle/>
          <a:p>
            <a:r>
              <a:rPr lang="es-MX" b="1" dirty="0"/>
              <a:t>Precauciones y límites</a:t>
            </a:r>
            <a:br>
              <a:rPr lang="es-MX" b="1" dirty="0"/>
            </a:br>
            <a:endParaRPr lang="es-MX" dirty="0"/>
          </a:p>
        </p:txBody>
      </p:sp>
      <p:sp>
        <p:nvSpPr>
          <p:cNvPr id="3" name="Marcador de contenido 2">
            <a:extLst>
              <a:ext uri="{FF2B5EF4-FFF2-40B4-BE49-F238E27FC236}">
                <a16:creationId xmlns:a16="http://schemas.microsoft.com/office/drawing/2014/main" id="{EFAAA962-6849-B9BB-031F-35689BB150C9}"/>
              </a:ext>
            </a:extLst>
          </p:cNvPr>
          <p:cNvSpPr>
            <a:spLocks noGrp="1"/>
          </p:cNvSpPr>
          <p:nvPr>
            <p:ph idx="1"/>
          </p:nvPr>
        </p:nvSpPr>
        <p:spPr/>
        <p:txBody>
          <a:bodyPr/>
          <a:lstStyle/>
          <a:p>
            <a:pPr algn="just">
              <a:buFont typeface="Arial" panose="020B0604020202020204" pitchFamily="34" charset="0"/>
              <a:buChar char="•"/>
            </a:pPr>
            <a:r>
              <a:rPr lang="es-MX" sz="3600" b="1" dirty="0"/>
              <a:t>No puede usarse para justificar contrataciones comunes</a:t>
            </a:r>
            <a:r>
              <a:rPr lang="es-MX" sz="3600" dirty="0"/>
              <a:t> disfrazadas como obras “originales”.</a:t>
            </a:r>
          </a:p>
          <a:p>
            <a:pPr algn="just">
              <a:buFont typeface="Arial" panose="020B0604020202020204" pitchFamily="34" charset="0"/>
              <a:buChar char="•"/>
            </a:pPr>
            <a:r>
              <a:rPr lang="es-MX" sz="3600" dirty="0"/>
              <a:t>Debe respetarse el principio de </a:t>
            </a:r>
            <a:r>
              <a:rPr lang="es-MX" sz="3600" b="1" dirty="0"/>
              <a:t>transparencia y control posterior</a:t>
            </a:r>
            <a:r>
              <a:rPr lang="es-MX" sz="3600" dirty="0"/>
              <a:t>.</a:t>
            </a:r>
          </a:p>
          <a:p>
            <a:pPr algn="just">
              <a:buFont typeface="Arial" panose="020B0604020202020204" pitchFamily="34" charset="0"/>
              <a:buChar char="•"/>
            </a:pPr>
            <a:r>
              <a:rPr lang="es-MX" sz="3600" dirty="0"/>
              <a:t>Toda contratación bajo este régimen debe ser </a:t>
            </a:r>
            <a:r>
              <a:rPr lang="es-MX" sz="3600" b="1" dirty="0"/>
              <a:t>debidamente motivada y documentada</a:t>
            </a:r>
            <a:r>
              <a:rPr lang="es-MX" sz="3600" dirty="0"/>
              <a:t>.</a:t>
            </a:r>
          </a:p>
          <a:p>
            <a:endParaRPr lang="es-MX" dirty="0"/>
          </a:p>
        </p:txBody>
      </p:sp>
    </p:spTree>
    <p:extLst>
      <p:ext uri="{BB962C8B-B14F-4D97-AF65-F5344CB8AC3E}">
        <p14:creationId xmlns:p14="http://schemas.microsoft.com/office/powerpoint/2010/main" val="18596564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CFCA1A9B-2AC2-A99C-E220-49F628191A47}"/>
              </a:ext>
            </a:extLst>
          </p:cNvPr>
          <p:cNvGraphicFramePr>
            <a:graphicFrameLocks noGrp="1"/>
          </p:cNvGraphicFramePr>
          <p:nvPr>
            <p:ph idx="4294967295"/>
            <p:extLst>
              <p:ext uri="{D42A27DB-BD31-4B8C-83A1-F6EECF244321}">
                <p14:modId xmlns:p14="http://schemas.microsoft.com/office/powerpoint/2010/main" val="3799378389"/>
              </p:ext>
            </p:extLst>
          </p:nvPr>
        </p:nvGraphicFramePr>
        <p:xfrm>
          <a:off x="1494971" y="2078058"/>
          <a:ext cx="9579430" cy="4235655"/>
        </p:xfrm>
        <a:graphic>
          <a:graphicData uri="http://schemas.openxmlformats.org/drawingml/2006/table">
            <a:tbl>
              <a:tblPr/>
              <a:tblGrid>
                <a:gridCol w="4789715">
                  <a:extLst>
                    <a:ext uri="{9D8B030D-6E8A-4147-A177-3AD203B41FA5}">
                      <a16:colId xmlns:a16="http://schemas.microsoft.com/office/drawing/2014/main" val="747467094"/>
                    </a:ext>
                  </a:extLst>
                </a:gridCol>
                <a:gridCol w="4789715">
                  <a:extLst>
                    <a:ext uri="{9D8B030D-6E8A-4147-A177-3AD203B41FA5}">
                      <a16:colId xmlns:a16="http://schemas.microsoft.com/office/drawing/2014/main" val="4229814093"/>
                    </a:ext>
                  </a:extLst>
                </a:gridCol>
              </a:tblGrid>
              <a:tr h="598517">
                <a:tc>
                  <a:txBody>
                    <a:bodyPr/>
                    <a:lstStyle/>
                    <a:p>
                      <a:pPr algn="just"/>
                      <a:r>
                        <a:rPr lang="es-MX" sz="2000"/>
                        <a:t>Tipo de obra</a:t>
                      </a:r>
                    </a:p>
                  </a:txBody>
                  <a:tcPr anchor="ctr">
                    <a:lnL>
                      <a:noFill/>
                    </a:lnL>
                    <a:lnR>
                      <a:noFill/>
                    </a:lnR>
                    <a:lnT>
                      <a:noFill/>
                    </a:lnT>
                    <a:lnB>
                      <a:noFill/>
                    </a:lnB>
                    <a:noFill/>
                  </a:tcPr>
                </a:tc>
                <a:tc>
                  <a:txBody>
                    <a:bodyPr/>
                    <a:lstStyle/>
                    <a:p>
                      <a:pPr algn="just"/>
                      <a:r>
                        <a:rPr lang="es-MX" sz="2000"/>
                        <a:t>Ejemplo</a:t>
                      </a:r>
                    </a:p>
                  </a:txBody>
                  <a:tcPr anchor="ctr">
                    <a:lnL>
                      <a:noFill/>
                    </a:lnL>
                    <a:lnR>
                      <a:noFill/>
                    </a:lnR>
                    <a:lnT>
                      <a:noFill/>
                    </a:lnT>
                    <a:lnB>
                      <a:noFill/>
                    </a:lnB>
                    <a:noFill/>
                  </a:tcPr>
                </a:tc>
                <a:extLst>
                  <a:ext uri="{0D108BD9-81ED-4DB2-BD59-A6C34878D82A}">
                    <a16:rowId xmlns:a16="http://schemas.microsoft.com/office/drawing/2014/main" val="1329170614"/>
                  </a:ext>
                </a:extLst>
              </a:tr>
              <a:tr h="1058913">
                <a:tc>
                  <a:txBody>
                    <a:bodyPr/>
                    <a:lstStyle/>
                    <a:p>
                      <a:pPr algn="just"/>
                      <a:r>
                        <a:rPr lang="es-MX" sz="2000" dirty="0"/>
                        <a:t>Artística</a:t>
                      </a:r>
                    </a:p>
                  </a:txBody>
                  <a:tcPr anchor="ctr">
                    <a:lnL>
                      <a:noFill/>
                    </a:lnL>
                    <a:lnR>
                      <a:noFill/>
                    </a:lnR>
                    <a:lnT>
                      <a:noFill/>
                    </a:lnT>
                    <a:lnB>
                      <a:noFill/>
                    </a:lnB>
                    <a:noFill/>
                  </a:tcPr>
                </a:tc>
                <a:tc>
                  <a:txBody>
                    <a:bodyPr/>
                    <a:lstStyle/>
                    <a:p>
                      <a:pPr algn="just"/>
                      <a:r>
                        <a:rPr lang="es-MX" sz="2000"/>
                        <a:t>Mural conmemorativo de un artista reconocido para un espacio público</a:t>
                      </a:r>
                    </a:p>
                  </a:txBody>
                  <a:tcPr anchor="ctr">
                    <a:lnL>
                      <a:noFill/>
                    </a:lnL>
                    <a:lnR>
                      <a:noFill/>
                    </a:lnR>
                    <a:lnT>
                      <a:noFill/>
                    </a:lnT>
                    <a:lnB>
                      <a:noFill/>
                    </a:lnB>
                    <a:noFill/>
                  </a:tcPr>
                </a:tc>
                <a:extLst>
                  <a:ext uri="{0D108BD9-81ED-4DB2-BD59-A6C34878D82A}">
                    <a16:rowId xmlns:a16="http://schemas.microsoft.com/office/drawing/2014/main" val="2896348607"/>
                  </a:ext>
                </a:extLst>
              </a:tr>
              <a:tr h="1058913">
                <a:tc>
                  <a:txBody>
                    <a:bodyPr/>
                    <a:lstStyle/>
                    <a:p>
                      <a:pPr algn="just"/>
                      <a:r>
                        <a:rPr lang="es-MX" sz="2000"/>
                        <a:t>Científica</a:t>
                      </a:r>
                    </a:p>
                  </a:txBody>
                  <a:tcPr anchor="ctr">
                    <a:lnL>
                      <a:noFill/>
                    </a:lnL>
                    <a:lnR>
                      <a:noFill/>
                    </a:lnR>
                    <a:lnT>
                      <a:noFill/>
                    </a:lnT>
                    <a:lnB>
                      <a:noFill/>
                    </a:lnB>
                    <a:noFill/>
                  </a:tcPr>
                </a:tc>
                <a:tc>
                  <a:txBody>
                    <a:bodyPr/>
                    <a:lstStyle/>
                    <a:p>
                      <a:pPr algn="just"/>
                      <a:r>
                        <a:rPr lang="es-MX" sz="2000" dirty="0"/>
                        <a:t>Estudio especializado de biodiversidad por un investigador único</a:t>
                      </a:r>
                    </a:p>
                  </a:txBody>
                  <a:tcPr anchor="ctr">
                    <a:lnL>
                      <a:noFill/>
                    </a:lnL>
                    <a:lnR>
                      <a:noFill/>
                    </a:lnR>
                    <a:lnT>
                      <a:noFill/>
                    </a:lnT>
                    <a:lnB>
                      <a:noFill/>
                    </a:lnB>
                    <a:noFill/>
                  </a:tcPr>
                </a:tc>
                <a:extLst>
                  <a:ext uri="{0D108BD9-81ED-4DB2-BD59-A6C34878D82A}">
                    <a16:rowId xmlns:a16="http://schemas.microsoft.com/office/drawing/2014/main" val="204435876"/>
                  </a:ext>
                </a:extLst>
              </a:tr>
              <a:tr h="1519312">
                <a:tc>
                  <a:txBody>
                    <a:bodyPr/>
                    <a:lstStyle/>
                    <a:p>
                      <a:pPr algn="just"/>
                      <a:r>
                        <a:rPr lang="es-MX" sz="2000" dirty="0"/>
                        <a:t>Literaria</a:t>
                      </a:r>
                    </a:p>
                  </a:txBody>
                  <a:tcPr anchor="ctr">
                    <a:lnL>
                      <a:noFill/>
                    </a:lnL>
                    <a:lnR>
                      <a:noFill/>
                    </a:lnR>
                    <a:lnT>
                      <a:noFill/>
                    </a:lnT>
                    <a:lnB>
                      <a:noFill/>
                    </a:lnB>
                    <a:noFill/>
                  </a:tcPr>
                </a:tc>
                <a:tc>
                  <a:txBody>
                    <a:bodyPr/>
                    <a:lstStyle/>
                    <a:p>
                      <a:pPr algn="just"/>
                      <a:r>
                        <a:rPr lang="es-MX" sz="2000" dirty="0"/>
                        <a:t>Libro sobre historia local escrito por un autor que posee documentos únicos</a:t>
                      </a:r>
                    </a:p>
                  </a:txBody>
                  <a:tcPr anchor="ctr">
                    <a:lnL>
                      <a:noFill/>
                    </a:lnL>
                    <a:lnR>
                      <a:noFill/>
                    </a:lnR>
                    <a:lnT>
                      <a:noFill/>
                    </a:lnT>
                    <a:lnB>
                      <a:noFill/>
                    </a:lnB>
                    <a:noFill/>
                  </a:tcPr>
                </a:tc>
                <a:extLst>
                  <a:ext uri="{0D108BD9-81ED-4DB2-BD59-A6C34878D82A}">
                    <a16:rowId xmlns:a16="http://schemas.microsoft.com/office/drawing/2014/main" val="2062782687"/>
                  </a:ext>
                </a:extLst>
              </a:tr>
            </a:tbl>
          </a:graphicData>
        </a:graphic>
      </p:graphicFrame>
      <p:sp>
        <p:nvSpPr>
          <p:cNvPr id="5" name="Rectangle 1">
            <a:extLst>
              <a:ext uri="{FF2B5EF4-FFF2-40B4-BE49-F238E27FC236}">
                <a16:creationId xmlns:a16="http://schemas.microsoft.com/office/drawing/2014/main" id="{2A935051-2A86-E192-ED02-2FC978ABD565}"/>
              </a:ext>
            </a:extLst>
          </p:cNvPr>
          <p:cNvSpPr>
            <a:spLocks noChangeArrowheads="1"/>
          </p:cNvSpPr>
          <p:nvPr/>
        </p:nvSpPr>
        <p:spPr bwMode="auto">
          <a:xfrm>
            <a:off x="4028849" y="1154728"/>
            <a:ext cx="1052898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3600" b="1" i="0" u="none" strike="noStrike" cap="none" normalizeH="0" baseline="0" dirty="0">
                <a:ln>
                  <a:noFill/>
                </a:ln>
                <a:solidFill>
                  <a:schemeClr val="tx1"/>
                </a:solidFill>
                <a:effectLst/>
                <a:latin typeface="Arial" panose="020B0604020202020204" pitchFamily="34" charset="0"/>
              </a:rPr>
              <a:t>Ejemplos reales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762095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323628-5665-4883-9F2D-83675B457884}"/>
              </a:ext>
            </a:extLst>
          </p:cNvPr>
          <p:cNvSpPr>
            <a:spLocks noGrp="1"/>
          </p:cNvSpPr>
          <p:nvPr>
            <p:ph type="title"/>
          </p:nvPr>
        </p:nvSpPr>
        <p:spPr/>
        <p:txBody>
          <a:bodyPr/>
          <a:lstStyle/>
          <a:p>
            <a:r>
              <a:rPr lang="es-MX" b="1" dirty="0"/>
              <a:t>¿Qué es el Régimen Especial?</a:t>
            </a:r>
            <a:br>
              <a:rPr lang="es-MX" b="1" dirty="0"/>
            </a:br>
            <a:endParaRPr lang="es-MX" dirty="0"/>
          </a:p>
        </p:txBody>
      </p:sp>
      <p:sp>
        <p:nvSpPr>
          <p:cNvPr id="3" name="Marcador de contenido 2">
            <a:extLst>
              <a:ext uri="{FF2B5EF4-FFF2-40B4-BE49-F238E27FC236}">
                <a16:creationId xmlns:a16="http://schemas.microsoft.com/office/drawing/2014/main" id="{28537812-FDB3-2ECD-6893-E4952C6E5B9D}"/>
              </a:ext>
            </a:extLst>
          </p:cNvPr>
          <p:cNvSpPr>
            <a:spLocks noGrp="1"/>
          </p:cNvSpPr>
          <p:nvPr>
            <p:ph idx="1"/>
          </p:nvPr>
        </p:nvSpPr>
        <p:spPr/>
        <p:txBody>
          <a:bodyPr/>
          <a:lstStyle/>
          <a:p>
            <a:pPr algn="just"/>
            <a:r>
              <a:rPr lang="es-MX" sz="4000" dirty="0"/>
              <a:t>Es un </a:t>
            </a:r>
            <a:r>
              <a:rPr lang="es-MX" sz="4000" b="1" dirty="0"/>
              <a:t>conjunto de procedimientos excepcionales</a:t>
            </a:r>
            <a:r>
              <a:rPr lang="es-MX" sz="4000" dirty="0"/>
              <a:t> dentro del Sistema Nacional de Contratación Pública (SNCP) que </a:t>
            </a:r>
            <a:r>
              <a:rPr lang="es-MX" sz="4000" b="1" dirty="0"/>
              <a:t>no se rigen por los métodos ordinarios</a:t>
            </a:r>
            <a:r>
              <a:rPr lang="es-MX" sz="4000" dirty="0"/>
              <a:t> (como licitación o subasta), sino por </a:t>
            </a:r>
            <a:r>
              <a:rPr lang="es-MX" sz="4000" b="1" dirty="0"/>
              <a:t>condiciones específicas</a:t>
            </a:r>
            <a:r>
              <a:rPr lang="es-MX" sz="4000" dirty="0"/>
              <a:t> señaladas en la </a:t>
            </a:r>
            <a:r>
              <a:rPr lang="es-MX" sz="4000" b="1" dirty="0"/>
              <a:t>LOSNCP</a:t>
            </a:r>
            <a:r>
              <a:rPr lang="es-MX" sz="4000" dirty="0"/>
              <a:t>.</a:t>
            </a:r>
          </a:p>
          <a:p>
            <a:endParaRPr lang="es-MX" dirty="0"/>
          </a:p>
        </p:txBody>
      </p:sp>
    </p:spTree>
    <p:extLst>
      <p:ext uri="{BB962C8B-B14F-4D97-AF65-F5344CB8AC3E}">
        <p14:creationId xmlns:p14="http://schemas.microsoft.com/office/powerpoint/2010/main" val="7452799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A22ECB-BEB0-1FCC-CC95-F6C4121E704F}"/>
              </a:ext>
            </a:extLst>
          </p:cNvPr>
          <p:cNvSpPr>
            <a:spLocks noGrp="1"/>
          </p:cNvSpPr>
          <p:nvPr>
            <p:ph type="title"/>
          </p:nvPr>
        </p:nvSpPr>
        <p:spPr>
          <a:xfrm>
            <a:off x="1135017" y="580572"/>
            <a:ext cx="10058400" cy="1606731"/>
          </a:xfrm>
        </p:spPr>
        <p:txBody>
          <a:bodyPr>
            <a:normAutofit fontScale="90000"/>
          </a:bodyPr>
          <a:lstStyle/>
          <a:p>
            <a:r>
              <a:rPr lang="es-MX" b="1" dirty="0"/>
              <a:t>¿</a:t>
            </a:r>
            <a:r>
              <a:rPr lang="es-MX" sz="4400" b="1" dirty="0"/>
              <a:t>Qué se entiende por “demás procedimientos”?</a:t>
            </a:r>
            <a:br>
              <a:rPr lang="es-MX" b="1" dirty="0"/>
            </a:br>
            <a:endParaRPr lang="es-MX" dirty="0"/>
          </a:p>
        </p:txBody>
      </p:sp>
      <p:sp>
        <p:nvSpPr>
          <p:cNvPr id="3" name="Marcador de contenido 2">
            <a:extLst>
              <a:ext uri="{FF2B5EF4-FFF2-40B4-BE49-F238E27FC236}">
                <a16:creationId xmlns:a16="http://schemas.microsoft.com/office/drawing/2014/main" id="{9CEAE79C-2B8C-9F56-40CD-EEE7B89D7CB5}"/>
              </a:ext>
            </a:extLst>
          </p:cNvPr>
          <p:cNvSpPr>
            <a:spLocks noGrp="1"/>
          </p:cNvSpPr>
          <p:nvPr>
            <p:ph idx="1"/>
          </p:nvPr>
        </p:nvSpPr>
        <p:spPr>
          <a:xfrm>
            <a:off x="1097280" y="2685142"/>
            <a:ext cx="10058400" cy="3183951"/>
          </a:xfrm>
        </p:spPr>
        <p:txBody>
          <a:bodyPr/>
          <a:lstStyle/>
          <a:p>
            <a:pPr algn="just"/>
            <a:r>
              <a:rPr lang="es-MX" sz="3600" dirty="0"/>
              <a:t>Se refiere a aquellos </a:t>
            </a:r>
            <a:r>
              <a:rPr lang="es-MX" sz="3600" b="1" dirty="0"/>
              <a:t>casos adicionales</a:t>
            </a:r>
            <a:r>
              <a:rPr lang="es-MX" sz="3600" dirty="0"/>
              <a:t> (distintos a giro específico del negocio y obra artística/científica/literaria) que, por su </a:t>
            </a:r>
            <a:r>
              <a:rPr lang="es-MX" sz="3600" b="1" dirty="0"/>
              <a:t>naturaleza o finalidad</a:t>
            </a:r>
            <a:r>
              <a:rPr lang="es-MX" sz="3600" dirty="0"/>
              <a:t>, pueden </a:t>
            </a:r>
            <a:r>
              <a:rPr lang="es-MX" sz="3600" b="1" dirty="0"/>
              <a:t>ser contratados directamente</a:t>
            </a:r>
            <a:r>
              <a:rPr lang="es-MX" sz="3600" dirty="0"/>
              <a:t>, sin seguir el proceso común.</a:t>
            </a:r>
          </a:p>
          <a:p>
            <a:endParaRPr lang="es-MX" dirty="0"/>
          </a:p>
        </p:txBody>
      </p:sp>
    </p:spTree>
    <p:extLst>
      <p:ext uri="{BB962C8B-B14F-4D97-AF65-F5344CB8AC3E}">
        <p14:creationId xmlns:p14="http://schemas.microsoft.com/office/powerpoint/2010/main" val="659997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id="{82424E90-4969-5B86-F2F8-15349F06CA4B}"/>
              </a:ext>
            </a:extLst>
          </p:cNvPr>
          <p:cNvSpPr>
            <a:spLocks noGrp="1"/>
          </p:cNvSpPr>
          <p:nvPr>
            <p:ph type="title"/>
          </p:nvPr>
        </p:nvSpPr>
        <p:spPr>
          <a:xfrm>
            <a:off x="1097280" y="0"/>
            <a:ext cx="10058400" cy="1845733"/>
          </a:xfrm>
        </p:spPr>
        <p:txBody>
          <a:bodyPr>
            <a:normAutofit fontScale="90000"/>
          </a:bodyPr>
          <a:lstStyle/>
          <a:p>
            <a:r>
              <a:rPr lang="es-MX" b="1" dirty="0"/>
              <a:t>Requisitos legales (Art. 2, numeral 2.4 – LOSNCP):</a:t>
            </a:r>
            <a:br>
              <a:rPr lang="es-MX" b="1" dirty="0"/>
            </a:br>
            <a:endParaRPr lang="es-MX" dirty="0"/>
          </a:p>
        </p:txBody>
      </p:sp>
      <p:sp>
        <p:nvSpPr>
          <p:cNvPr id="7" name="Marcador de contenido 6">
            <a:extLst>
              <a:ext uri="{FF2B5EF4-FFF2-40B4-BE49-F238E27FC236}">
                <a16:creationId xmlns:a16="http://schemas.microsoft.com/office/drawing/2014/main" id="{01446436-8E28-C8AA-42EC-C63BDA27298D}"/>
              </a:ext>
            </a:extLst>
          </p:cNvPr>
          <p:cNvSpPr>
            <a:spLocks noGrp="1"/>
          </p:cNvSpPr>
          <p:nvPr>
            <p:ph idx="1"/>
          </p:nvPr>
        </p:nvSpPr>
        <p:spPr>
          <a:xfrm>
            <a:off x="1335314" y="2554513"/>
            <a:ext cx="9820366" cy="3773715"/>
          </a:xfrm>
        </p:spPr>
        <p:txBody>
          <a:bodyPr/>
          <a:lstStyle/>
          <a:p>
            <a:pPr algn="just">
              <a:buFont typeface="Arial" panose="020B0604020202020204" pitchFamily="34" charset="0"/>
              <a:buChar char="•"/>
            </a:pPr>
            <a:r>
              <a:rPr lang="es-MX" sz="3600" b="1" dirty="0"/>
              <a:t>Informe técnico y jurídico</a:t>
            </a:r>
            <a:endParaRPr lang="es-MX" sz="3600" dirty="0"/>
          </a:p>
          <a:p>
            <a:pPr algn="just">
              <a:buFont typeface="Arial" panose="020B0604020202020204" pitchFamily="34" charset="0"/>
              <a:buChar char="•"/>
            </a:pPr>
            <a:r>
              <a:rPr lang="es-MX" sz="3600" b="1" dirty="0"/>
              <a:t>Motivación de la excepción</a:t>
            </a:r>
            <a:endParaRPr lang="es-MX" sz="3600" dirty="0"/>
          </a:p>
          <a:p>
            <a:pPr algn="just">
              <a:buFont typeface="Arial" panose="020B0604020202020204" pitchFamily="34" charset="0"/>
              <a:buChar char="•"/>
            </a:pPr>
            <a:r>
              <a:rPr lang="es-MX" sz="3600" b="1" dirty="0"/>
              <a:t>Publicación posterior en el portal del SERCOP</a:t>
            </a:r>
            <a:endParaRPr lang="es-MX" sz="3600" dirty="0"/>
          </a:p>
          <a:p>
            <a:pPr algn="just">
              <a:buFont typeface="Arial" panose="020B0604020202020204" pitchFamily="34" charset="0"/>
              <a:buChar char="•"/>
            </a:pPr>
            <a:r>
              <a:rPr lang="es-MX" sz="3600" b="1" dirty="0"/>
              <a:t>Justificación de la no aplicación del régimen común</a:t>
            </a:r>
            <a:endParaRPr lang="es-MX" sz="3600" dirty="0"/>
          </a:p>
          <a:p>
            <a:endParaRPr lang="es-MX" dirty="0"/>
          </a:p>
        </p:txBody>
      </p:sp>
    </p:spTree>
    <p:extLst>
      <p:ext uri="{BB962C8B-B14F-4D97-AF65-F5344CB8AC3E}">
        <p14:creationId xmlns:p14="http://schemas.microsoft.com/office/powerpoint/2010/main" val="6050316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4D571F-B28F-6D90-64D7-9F8A7A08B457}"/>
              </a:ext>
            </a:extLst>
          </p:cNvPr>
          <p:cNvSpPr>
            <a:spLocks noGrp="1"/>
          </p:cNvSpPr>
          <p:nvPr>
            <p:ph type="title"/>
          </p:nvPr>
        </p:nvSpPr>
        <p:spPr/>
        <p:txBody>
          <a:bodyPr/>
          <a:lstStyle/>
          <a:p>
            <a:r>
              <a:rPr lang="es-MX" b="1" dirty="0"/>
              <a:t>Precaución:</a:t>
            </a:r>
            <a:br>
              <a:rPr lang="es-MX" b="1" dirty="0"/>
            </a:br>
            <a:endParaRPr lang="es-MX" dirty="0"/>
          </a:p>
        </p:txBody>
      </p:sp>
      <p:sp>
        <p:nvSpPr>
          <p:cNvPr id="3" name="Marcador de contenido 2">
            <a:extLst>
              <a:ext uri="{FF2B5EF4-FFF2-40B4-BE49-F238E27FC236}">
                <a16:creationId xmlns:a16="http://schemas.microsoft.com/office/drawing/2014/main" id="{10F7C8DD-A20F-6782-4E7A-B91CFA7FC825}"/>
              </a:ext>
            </a:extLst>
          </p:cNvPr>
          <p:cNvSpPr>
            <a:spLocks noGrp="1"/>
          </p:cNvSpPr>
          <p:nvPr>
            <p:ph idx="1"/>
          </p:nvPr>
        </p:nvSpPr>
        <p:spPr/>
        <p:txBody>
          <a:bodyPr/>
          <a:lstStyle/>
          <a:p>
            <a:pPr algn="just"/>
            <a:r>
              <a:rPr lang="es-MX" sz="3600" dirty="0"/>
              <a:t>Este procedimiento </a:t>
            </a:r>
            <a:r>
              <a:rPr lang="es-MX" sz="3600" b="1" dirty="0"/>
              <a:t>NO puede usarse arbitrariamente</a:t>
            </a:r>
            <a:r>
              <a:rPr lang="es-MX" sz="3600" dirty="0"/>
              <a:t>. Solo se admite en los casos </a:t>
            </a:r>
            <a:r>
              <a:rPr lang="es-MX" sz="3600" b="1" dirty="0"/>
              <a:t>explícitamente autorizados por ley o normativa del SERCOP</a:t>
            </a:r>
            <a:r>
              <a:rPr lang="es-MX" sz="3600" dirty="0"/>
              <a:t>. Su uso indebido puede derivar en sanciones administrativas o penales.</a:t>
            </a:r>
          </a:p>
          <a:p>
            <a:endParaRPr lang="es-MX" dirty="0"/>
          </a:p>
        </p:txBody>
      </p:sp>
    </p:spTree>
    <p:extLst>
      <p:ext uri="{BB962C8B-B14F-4D97-AF65-F5344CB8AC3E}">
        <p14:creationId xmlns:p14="http://schemas.microsoft.com/office/powerpoint/2010/main" val="18079447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14E0227B-318B-47F2-2AB5-6ACB52B890E1}"/>
              </a:ext>
            </a:extLst>
          </p:cNvPr>
          <p:cNvGraphicFramePr>
            <a:graphicFrameLocks noGrp="1"/>
          </p:cNvGraphicFramePr>
          <p:nvPr>
            <p:ph idx="4294967295"/>
            <p:extLst>
              <p:ext uri="{D42A27DB-BD31-4B8C-83A1-F6EECF244321}">
                <p14:modId xmlns:p14="http://schemas.microsoft.com/office/powerpoint/2010/main" val="2299947794"/>
              </p:ext>
            </p:extLst>
          </p:nvPr>
        </p:nvGraphicFramePr>
        <p:xfrm>
          <a:off x="1066799" y="1813606"/>
          <a:ext cx="10646230" cy="4485593"/>
        </p:xfrm>
        <a:graphic>
          <a:graphicData uri="http://schemas.openxmlformats.org/drawingml/2006/table">
            <a:tbl>
              <a:tblPr/>
              <a:tblGrid>
                <a:gridCol w="5323115">
                  <a:extLst>
                    <a:ext uri="{9D8B030D-6E8A-4147-A177-3AD203B41FA5}">
                      <a16:colId xmlns:a16="http://schemas.microsoft.com/office/drawing/2014/main" val="3046209899"/>
                    </a:ext>
                  </a:extLst>
                </a:gridCol>
                <a:gridCol w="5323115">
                  <a:extLst>
                    <a:ext uri="{9D8B030D-6E8A-4147-A177-3AD203B41FA5}">
                      <a16:colId xmlns:a16="http://schemas.microsoft.com/office/drawing/2014/main" val="3558668817"/>
                    </a:ext>
                  </a:extLst>
                </a:gridCol>
              </a:tblGrid>
              <a:tr h="455568">
                <a:tc>
                  <a:txBody>
                    <a:bodyPr/>
                    <a:lstStyle/>
                    <a:p>
                      <a:r>
                        <a:rPr lang="es-MX" sz="2000"/>
                        <a:t>Categoría</a:t>
                      </a:r>
                    </a:p>
                  </a:txBody>
                  <a:tcPr anchor="ctr">
                    <a:lnL>
                      <a:noFill/>
                    </a:lnL>
                    <a:lnR>
                      <a:noFill/>
                    </a:lnR>
                    <a:lnT>
                      <a:noFill/>
                    </a:lnT>
                    <a:lnB>
                      <a:noFill/>
                    </a:lnB>
                    <a:noFill/>
                  </a:tcPr>
                </a:tc>
                <a:tc>
                  <a:txBody>
                    <a:bodyPr/>
                    <a:lstStyle/>
                    <a:p>
                      <a:r>
                        <a:rPr lang="es-MX" sz="2000"/>
                        <a:t>Ejemplo</a:t>
                      </a:r>
                    </a:p>
                  </a:txBody>
                  <a:tcPr anchor="ctr">
                    <a:lnL>
                      <a:noFill/>
                    </a:lnL>
                    <a:lnR>
                      <a:noFill/>
                    </a:lnR>
                    <a:lnT>
                      <a:noFill/>
                    </a:lnT>
                    <a:lnB>
                      <a:noFill/>
                    </a:lnB>
                    <a:noFill/>
                  </a:tcPr>
                </a:tc>
                <a:extLst>
                  <a:ext uri="{0D108BD9-81ED-4DB2-BD59-A6C34878D82A}">
                    <a16:rowId xmlns:a16="http://schemas.microsoft.com/office/drawing/2014/main" val="3116264827"/>
                  </a:ext>
                </a:extLst>
              </a:tr>
              <a:tr h="806005">
                <a:tc>
                  <a:txBody>
                    <a:bodyPr/>
                    <a:lstStyle/>
                    <a:p>
                      <a:r>
                        <a:rPr lang="es-MX" sz="2000"/>
                        <a:t>🏛️ Contratos entre entidades públicas</a:t>
                      </a:r>
                    </a:p>
                  </a:txBody>
                  <a:tcPr anchor="ctr">
                    <a:lnL>
                      <a:noFill/>
                    </a:lnL>
                    <a:lnR>
                      <a:noFill/>
                    </a:lnR>
                    <a:lnT>
                      <a:noFill/>
                    </a:lnT>
                    <a:lnB>
                      <a:noFill/>
                    </a:lnB>
                    <a:noFill/>
                  </a:tcPr>
                </a:tc>
                <a:tc>
                  <a:txBody>
                    <a:bodyPr/>
                    <a:lstStyle/>
                    <a:p>
                      <a:r>
                        <a:rPr lang="es-MX" sz="2000"/>
                        <a:t>Convenio entre dos instituciones del Estado para compartir tecnología</a:t>
                      </a:r>
                    </a:p>
                  </a:txBody>
                  <a:tcPr anchor="ctr">
                    <a:lnL>
                      <a:noFill/>
                    </a:lnL>
                    <a:lnR>
                      <a:noFill/>
                    </a:lnR>
                    <a:lnT>
                      <a:noFill/>
                    </a:lnT>
                    <a:lnB>
                      <a:noFill/>
                    </a:lnB>
                    <a:noFill/>
                  </a:tcPr>
                </a:tc>
                <a:extLst>
                  <a:ext uri="{0D108BD9-81ED-4DB2-BD59-A6C34878D82A}">
                    <a16:rowId xmlns:a16="http://schemas.microsoft.com/office/drawing/2014/main" val="2484808894"/>
                  </a:ext>
                </a:extLst>
              </a:tr>
              <a:tr h="806005">
                <a:tc>
                  <a:txBody>
                    <a:bodyPr/>
                    <a:lstStyle/>
                    <a:p>
                      <a:r>
                        <a:rPr lang="es-MX" sz="2000"/>
                        <a:t>🌎 Convenios internacionales</a:t>
                      </a:r>
                    </a:p>
                  </a:txBody>
                  <a:tcPr anchor="ctr">
                    <a:lnL>
                      <a:noFill/>
                    </a:lnL>
                    <a:lnR>
                      <a:noFill/>
                    </a:lnR>
                    <a:lnT>
                      <a:noFill/>
                    </a:lnT>
                    <a:lnB>
                      <a:noFill/>
                    </a:lnB>
                    <a:noFill/>
                  </a:tcPr>
                </a:tc>
                <a:tc>
                  <a:txBody>
                    <a:bodyPr/>
                    <a:lstStyle/>
                    <a:p>
                      <a:r>
                        <a:rPr lang="es-MX" sz="2000"/>
                        <a:t>Adquisición de equipamiento mediante un tratado bilateral</a:t>
                      </a:r>
                    </a:p>
                  </a:txBody>
                  <a:tcPr anchor="ctr">
                    <a:lnL>
                      <a:noFill/>
                    </a:lnL>
                    <a:lnR>
                      <a:noFill/>
                    </a:lnR>
                    <a:lnT>
                      <a:noFill/>
                    </a:lnT>
                    <a:lnB>
                      <a:noFill/>
                    </a:lnB>
                    <a:noFill/>
                  </a:tcPr>
                </a:tc>
                <a:extLst>
                  <a:ext uri="{0D108BD9-81ED-4DB2-BD59-A6C34878D82A}">
                    <a16:rowId xmlns:a16="http://schemas.microsoft.com/office/drawing/2014/main" val="3619511535"/>
                  </a:ext>
                </a:extLst>
              </a:tr>
              <a:tr h="806005">
                <a:tc>
                  <a:txBody>
                    <a:bodyPr/>
                    <a:lstStyle/>
                    <a:p>
                      <a:r>
                        <a:rPr lang="es-MX" sz="2000" dirty="0"/>
                        <a:t>💡 Innovación o emergencia</a:t>
                      </a:r>
                    </a:p>
                  </a:txBody>
                  <a:tcPr anchor="ctr">
                    <a:lnL>
                      <a:noFill/>
                    </a:lnL>
                    <a:lnR>
                      <a:noFill/>
                    </a:lnR>
                    <a:lnT>
                      <a:noFill/>
                    </a:lnT>
                    <a:lnB>
                      <a:noFill/>
                    </a:lnB>
                    <a:noFill/>
                  </a:tcPr>
                </a:tc>
                <a:tc>
                  <a:txBody>
                    <a:bodyPr/>
                    <a:lstStyle/>
                    <a:p>
                      <a:r>
                        <a:rPr lang="es-MX" sz="2000"/>
                        <a:t>Compra directa por declaratoria de </a:t>
                      </a:r>
                      <a:r>
                        <a:rPr lang="es-MX" sz="2000" b="1"/>
                        <a:t>emergencia</a:t>
                      </a:r>
                      <a:r>
                        <a:rPr lang="es-MX" sz="2000"/>
                        <a:t> (desastres, pandemias)</a:t>
                      </a:r>
                    </a:p>
                  </a:txBody>
                  <a:tcPr anchor="ctr">
                    <a:lnL>
                      <a:noFill/>
                    </a:lnL>
                    <a:lnR>
                      <a:noFill/>
                    </a:lnR>
                    <a:lnT>
                      <a:noFill/>
                    </a:lnT>
                    <a:lnB>
                      <a:noFill/>
                    </a:lnB>
                    <a:noFill/>
                  </a:tcPr>
                </a:tc>
                <a:extLst>
                  <a:ext uri="{0D108BD9-81ED-4DB2-BD59-A6C34878D82A}">
                    <a16:rowId xmlns:a16="http://schemas.microsoft.com/office/drawing/2014/main" val="2586756850"/>
                  </a:ext>
                </a:extLst>
              </a:tr>
              <a:tr h="806005">
                <a:tc>
                  <a:txBody>
                    <a:bodyPr/>
                    <a:lstStyle/>
                    <a:p>
                      <a:r>
                        <a:rPr lang="es-MX" sz="2000"/>
                        <a:t>📚 Instituciones educativas</a:t>
                      </a:r>
                    </a:p>
                  </a:txBody>
                  <a:tcPr anchor="ctr">
                    <a:lnL>
                      <a:noFill/>
                    </a:lnL>
                    <a:lnR>
                      <a:noFill/>
                    </a:lnR>
                    <a:lnT>
                      <a:noFill/>
                    </a:lnT>
                    <a:lnB>
                      <a:noFill/>
                    </a:lnB>
                    <a:noFill/>
                  </a:tcPr>
                </a:tc>
                <a:tc>
                  <a:txBody>
                    <a:bodyPr/>
                    <a:lstStyle/>
                    <a:p>
                      <a:r>
                        <a:rPr lang="es-MX" sz="2000"/>
                        <a:t>Contratos suscritos por universidades públicas con investigadores o docentes internacionales</a:t>
                      </a:r>
                    </a:p>
                  </a:txBody>
                  <a:tcPr anchor="ctr">
                    <a:lnL>
                      <a:noFill/>
                    </a:lnL>
                    <a:lnR>
                      <a:noFill/>
                    </a:lnR>
                    <a:lnT>
                      <a:noFill/>
                    </a:lnT>
                    <a:lnB>
                      <a:noFill/>
                    </a:lnB>
                    <a:noFill/>
                  </a:tcPr>
                </a:tc>
                <a:extLst>
                  <a:ext uri="{0D108BD9-81ED-4DB2-BD59-A6C34878D82A}">
                    <a16:rowId xmlns:a16="http://schemas.microsoft.com/office/drawing/2014/main" val="2071506360"/>
                  </a:ext>
                </a:extLst>
              </a:tr>
              <a:tr h="806005">
                <a:tc>
                  <a:txBody>
                    <a:bodyPr/>
                    <a:lstStyle/>
                    <a:p>
                      <a:r>
                        <a:rPr lang="es-MX" sz="2000"/>
                        <a:t>👩‍⚕️ Salud</a:t>
                      </a:r>
                    </a:p>
                  </a:txBody>
                  <a:tcPr anchor="ctr">
                    <a:lnL>
                      <a:noFill/>
                    </a:lnL>
                    <a:lnR>
                      <a:noFill/>
                    </a:lnR>
                    <a:lnT>
                      <a:noFill/>
                    </a:lnT>
                    <a:lnB>
                      <a:noFill/>
                    </a:lnB>
                    <a:noFill/>
                  </a:tcPr>
                </a:tc>
                <a:tc>
                  <a:txBody>
                    <a:bodyPr/>
                    <a:lstStyle/>
                    <a:p>
                      <a:r>
                        <a:rPr lang="es-MX" sz="2000" dirty="0"/>
                        <a:t>Compra de medicamentos de patente a empresas únicas proveedoras</a:t>
                      </a:r>
                    </a:p>
                  </a:txBody>
                  <a:tcPr anchor="ctr">
                    <a:lnL>
                      <a:noFill/>
                    </a:lnL>
                    <a:lnR>
                      <a:noFill/>
                    </a:lnR>
                    <a:lnT>
                      <a:noFill/>
                    </a:lnT>
                    <a:lnB>
                      <a:noFill/>
                    </a:lnB>
                    <a:noFill/>
                  </a:tcPr>
                </a:tc>
                <a:extLst>
                  <a:ext uri="{0D108BD9-81ED-4DB2-BD59-A6C34878D82A}">
                    <a16:rowId xmlns:a16="http://schemas.microsoft.com/office/drawing/2014/main" val="957410116"/>
                  </a:ext>
                </a:extLst>
              </a:tr>
            </a:tbl>
          </a:graphicData>
        </a:graphic>
      </p:graphicFrame>
      <p:sp>
        <p:nvSpPr>
          <p:cNvPr id="5" name="Rectangle 1">
            <a:extLst>
              <a:ext uri="{FF2B5EF4-FFF2-40B4-BE49-F238E27FC236}">
                <a16:creationId xmlns:a16="http://schemas.microsoft.com/office/drawing/2014/main" id="{9A55576C-C872-6FDB-0EE0-7B0E4113F018}"/>
              </a:ext>
            </a:extLst>
          </p:cNvPr>
          <p:cNvSpPr>
            <a:spLocks noChangeArrowheads="1"/>
          </p:cNvSpPr>
          <p:nvPr/>
        </p:nvSpPr>
        <p:spPr bwMode="auto">
          <a:xfrm>
            <a:off x="522514" y="786089"/>
            <a:ext cx="11614077"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3200" b="1" i="0" u="none" strike="noStrike" cap="none" normalizeH="0" baseline="0" dirty="0">
                <a:ln>
                  <a:noFill/>
                </a:ln>
                <a:solidFill>
                  <a:schemeClr val="tx1"/>
                </a:solidFill>
                <a:effectLst/>
                <a:latin typeface="Arial" panose="020B0604020202020204" pitchFamily="34" charset="0"/>
              </a:rPr>
              <a:t>Ejemplos de otros procedimientos bajo Régimen Especial:</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98567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C573E4-0804-6A5C-85F1-F25225EB5BDD}"/>
              </a:ext>
            </a:extLst>
          </p:cNvPr>
          <p:cNvSpPr>
            <a:spLocks noGrp="1"/>
          </p:cNvSpPr>
          <p:nvPr>
            <p:ph type="title"/>
          </p:nvPr>
        </p:nvSpPr>
        <p:spPr/>
        <p:txBody>
          <a:bodyPr/>
          <a:lstStyle/>
          <a:p>
            <a:r>
              <a:rPr kumimoji="0" lang="es-MX" sz="4800" b="0" i="0" u="none" strike="noStrike" kern="1200" cap="none" spc="-50" normalizeH="0" baseline="0" noProof="0" dirty="0">
                <a:ln>
                  <a:noFill/>
                </a:ln>
                <a:solidFill>
                  <a:prstClr val="black">
                    <a:lumMod val="75000"/>
                    <a:lumOff val="25000"/>
                  </a:prstClr>
                </a:solidFill>
                <a:effectLst/>
                <a:uLnTx/>
                <a:uFillTx/>
                <a:latin typeface="ArialNormal"/>
                <a:ea typeface="+mj-ea"/>
                <a:cs typeface="+mj-cs"/>
              </a:rPr>
              <a:t>2.4. REGIMEN ESPECIAL</a:t>
            </a:r>
            <a:br>
              <a:rPr kumimoji="0" lang="es-MX" sz="4800" b="0" i="0" u="none" strike="noStrike" kern="1200" cap="none" spc="-50" normalizeH="0" baseline="0" noProof="0" dirty="0">
                <a:ln>
                  <a:noFill/>
                </a:ln>
                <a:solidFill>
                  <a:prstClr val="black">
                    <a:lumMod val="75000"/>
                    <a:lumOff val="25000"/>
                  </a:prstClr>
                </a:solidFill>
                <a:effectLst/>
                <a:uLnTx/>
                <a:uFillTx/>
                <a:latin typeface="ArialNormal"/>
                <a:ea typeface="+mj-ea"/>
                <a:cs typeface="+mj-cs"/>
              </a:rPr>
            </a:br>
            <a:endParaRPr lang="es-MX" dirty="0"/>
          </a:p>
        </p:txBody>
      </p:sp>
      <p:sp>
        <p:nvSpPr>
          <p:cNvPr id="3" name="Marcador de contenido 2">
            <a:extLst>
              <a:ext uri="{FF2B5EF4-FFF2-40B4-BE49-F238E27FC236}">
                <a16:creationId xmlns:a16="http://schemas.microsoft.com/office/drawing/2014/main" id="{32CF6CD5-4178-29B5-59CE-D9526D877204}"/>
              </a:ext>
            </a:extLst>
          </p:cNvPr>
          <p:cNvSpPr>
            <a:spLocks noGrp="1"/>
          </p:cNvSpPr>
          <p:nvPr>
            <p:ph idx="1"/>
          </p:nvPr>
        </p:nvSpPr>
        <p:spPr/>
        <p:txBody>
          <a:bodyPr/>
          <a:lstStyle/>
          <a:p>
            <a:pPr algn="just"/>
            <a:r>
              <a:rPr lang="es-MX" sz="4000" dirty="0"/>
              <a:t>El </a:t>
            </a:r>
            <a:r>
              <a:rPr lang="es-MX" sz="4000" b="1" dirty="0"/>
              <a:t>Régimen Especial</a:t>
            </a:r>
            <a:r>
              <a:rPr lang="es-MX" sz="4000" dirty="0"/>
              <a:t> es un </a:t>
            </a:r>
            <a:r>
              <a:rPr lang="es-MX" sz="4000" b="1" dirty="0"/>
              <a:t>conjunto de procedimientos de contratación pública no sujetos a las reglas generales</a:t>
            </a:r>
            <a:r>
              <a:rPr lang="es-MX" sz="4000" dirty="0"/>
              <a:t> del Sistema Nacional de Contratación Pública (SNCP), pero que </a:t>
            </a:r>
            <a:r>
              <a:rPr lang="es-MX" sz="4000" b="1" dirty="0"/>
              <a:t>garantizan los principios constitucionales</a:t>
            </a:r>
            <a:r>
              <a:rPr lang="es-MX" sz="4000" dirty="0"/>
              <a:t> como transparencia, eficiencia, igualdad y responsabilidad.</a:t>
            </a:r>
          </a:p>
          <a:p>
            <a:endParaRPr lang="es-MX" dirty="0"/>
          </a:p>
        </p:txBody>
      </p:sp>
    </p:spTree>
    <p:extLst>
      <p:ext uri="{BB962C8B-B14F-4D97-AF65-F5344CB8AC3E}">
        <p14:creationId xmlns:p14="http://schemas.microsoft.com/office/powerpoint/2010/main" val="2234632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9E2F4E-D677-BFCA-EA56-F56E245CAAE9}"/>
              </a:ext>
            </a:extLst>
          </p:cNvPr>
          <p:cNvSpPr>
            <a:spLocks noGrp="1"/>
          </p:cNvSpPr>
          <p:nvPr>
            <p:ph type="title"/>
          </p:nvPr>
        </p:nvSpPr>
        <p:spPr/>
        <p:txBody>
          <a:bodyPr/>
          <a:lstStyle/>
          <a:p>
            <a:r>
              <a:rPr lang="es-MX" b="1" dirty="0"/>
              <a:t>Fundamento Legal:</a:t>
            </a:r>
            <a:br>
              <a:rPr lang="es-MX" b="1" dirty="0"/>
            </a:br>
            <a:endParaRPr lang="es-MX" dirty="0"/>
          </a:p>
        </p:txBody>
      </p:sp>
      <p:sp>
        <p:nvSpPr>
          <p:cNvPr id="3" name="Marcador de contenido 2">
            <a:extLst>
              <a:ext uri="{FF2B5EF4-FFF2-40B4-BE49-F238E27FC236}">
                <a16:creationId xmlns:a16="http://schemas.microsoft.com/office/drawing/2014/main" id="{9C40F198-6C0B-6B01-3922-8EC98CEA7B0C}"/>
              </a:ext>
            </a:extLst>
          </p:cNvPr>
          <p:cNvSpPr>
            <a:spLocks noGrp="1"/>
          </p:cNvSpPr>
          <p:nvPr>
            <p:ph idx="1"/>
          </p:nvPr>
        </p:nvSpPr>
        <p:spPr/>
        <p:txBody>
          <a:bodyPr/>
          <a:lstStyle/>
          <a:p>
            <a:pPr>
              <a:buFont typeface="Arial" panose="020B0604020202020204" pitchFamily="34" charset="0"/>
              <a:buChar char="•"/>
            </a:pPr>
            <a:r>
              <a:rPr lang="es-MX" sz="4000" b="1" dirty="0"/>
              <a:t>Art. 2, literal b) de la Ley Orgánica del Sistema Nacional de Contratación Pública (LOSNCP)</a:t>
            </a:r>
            <a:r>
              <a:rPr lang="es-MX" sz="4000" dirty="0"/>
              <a:t>.</a:t>
            </a:r>
          </a:p>
          <a:p>
            <a:pPr>
              <a:buFont typeface="Arial" panose="020B0604020202020204" pitchFamily="34" charset="0"/>
              <a:buChar char="•"/>
            </a:pPr>
            <a:r>
              <a:rPr lang="es-MX" sz="4000" dirty="0"/>
              <a:t>Reglamento General del SNCP.</a:t>
            </a:r>
          </a:p>
          <a:p>
            <a:pPr>
              <a:buFont typeface="Arial" panose="020B0604020202020204" pitchFamily="34" charset="0"/>
              <a:buChar char="•"/>
            </a:pPr>
            <a:r>
              <a:rPr lang="es-MX" sz="4000" dirty="0"/>
              <a:t>Normativa emitida por el </a:t>
            </a:r>
            <a:r>
              <a:rPr lang="es-MX" sz="4000" b="1" dirty="0"/>
              <a:t>SERCOP</a:t>
            </a:r>
            <a:r>
              <a:rPr lang="es-MX" sz="4000" dirty="0"/>
              <a:t>.</a:t>
            </a:r>
          </a:p>
          <a:p>
            <a:endParaRPr lang="es-MX" dirty="0"/>
          </a:p>
        </p:txBody>
      </p:sp>
    </p:spTree>
    <p:extLst>
      <p:ext uri="{BB962C8B-B14F-4D97-AF65-F5344CB8AC3E}">
        <p14:creationId xmlns:p14="http://schemas.microsoft.com/office/powerpoint/2010/main" val="232419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38F715-9ED9-63D1-92A7-1A5C99E631BB}"/>
              </a:ext>
            </a:extLst>
          </p:cNvPr>
          <p:cNvSpPr>
            <a:spLocks noGrp="1"/>
          </p:cNvSpPr>
          <p:nvPr>
            <p:ph type="title"/>
          </p:nvPr>
        </p:nvSpPr>
        <p:spPr/>
        <p:txBody>
          <a:bodyPr/>
          <a:lstStyle/>
          <a:p>
            <a:r>
              <a:rPr lang="es-MX" b="1" dirty="0"/>
              <a:t>Casos de aplicación del Régimen Especial:</a:t>
            </a:r>
            <a:br>
              <a:rPr lang="es-MX" b="1" dirty="0"/>
            </a:br>
            <a:endParaRPr lang="es-MX" dirty="0"/>
          </a:p>
        </p:txBody>
      </p:sp>
      <p:sp>
        <p:nvSpPr>
          <p:cNvPr id="3" name="Marcador de contenido 2">
            <a:extLst>
              <a:ext uri="{FF2B5EF4-FFF2-40B4-BE49-F238E27FC236}">
                <a16:creationId xmlns:a16="http://schemas.microsoft.com/office/drawing/2014/main" id="{E0542F8F-18F0-AE3A-53F5-76C9D22615A3}"/>
              </a:ext>
            </a:extLst>
          </p:cNvPr>
          <p:cNvSpPr>
            <a:spLocks noGrp="1"/>
          </p:cNvSpPr>
          <p:nvPr>
            <p:ph idx="1"/>
          </p:nvPr>
        </p:nvSpPr>
        <p:spPr>
          <a:xfrm>
            <a:off x="1097280" y="1845733"/>
            <a:ext cx="10058400" cy="4409923"/>
          </a:xfrm>
        </p:spPr>
        <p:txBody>
          <a:bodyPr>
            <a:normAutofit lnSpcReduction="10000"/>
          </a:bodyPr>
          <a:lstStyle/>
          <a:p>
            <a:pPr algn="just">
              <a:buNone/>
            </a:pPr>
            <a:r>
              <a:rPr lang="es-MX" sz="2800" b="1" dirty="0"/>
              <a:t>Se aplica a contrataciones específicas por su naturaleza o condiciones particulares. Entre ellas:</a:t>
            </a:r>
          </a:p>
          <a:p>
            <a:pPr algn="just">
              <a:buFont typeface="+mj-lt"/>
              <a:buAutoNum type="arabicPeriod"/>
            </a:pPr>
            <a:r>
              <a:rPr lang="es-MX" sz="2400" b="1" dirty="0"/>
              <a:t>Contratos entre entidades públicas</a:t>
            </a:r>
            <a:r>
              <a:rPr lang="es-MX" sz="2400" dirty="0"/>
              <a:t> (interinstitucionales).</a:t>
            </a:r>
          </a:p>
          <a:p>
            <a:pPr algn="just">
              <a:buFont typeface="+mj-lt"/>
              <a:buAutoNum type="arabicPeriod"/>
            </a:pPr>
            <a:r>
              <a:rPr lang="es-MX" sz="2400" b="1" dirty="0"/>
              <a:t>Contrataciones en situaciones de emergencia</a:t>
            </a:r>
            <a:r>
              <a:rPr lang="es-MX" sz="2400" dirty="0"/>
              <a:t>.</a:t>
            </a:r>
          </a:p>
          <a:p>
            <a:pPr algn="just">
              <a:buFont typeface="+mj-lt"/>
              <a:buAutoNum type="arabicPeriod"/>
            </a:pPr>
            <a:r>
              <a:rPr lang="es-MX" sz="2400" b="1" dirty="0"/>
              <a:t>Contrataciones con organismos internacionales</a:t>
            </a:r>
            <a:r>
              <a:rPr lang="es-MX" sz="2400" dirty="0"/>
              <a:t> (ONU, BID, etc.).</a:t>
            </a:r>
          </a:p>
          <a:p>
            <a:pPr algn="just">
              <a:buFont typeface="+mj-lt"/>
              <a:buAutoNum type="arabicPeriod"/>
            </a:pPr>
            <a:r>
              <a:rPr lang="es-MX" sz="2400" b="1" dirty="0"/>
              <a:t>Contratos culturales o artísticos</a:t>
            </a:r>
            <a:r>
              <a:rPr lang="es-MX" sz="2400" dirty="0"/>
              <a:t> (ej. presentación de artistas reconocidos).</a:t>
            </a:r>
          </a:p>
          <a:p>
            <a:pPr algn="just">
              <a:buFont typeface="+mj-lt"/>
              <a:buAutoNum type="arabicPeriod"/>
            </a:pPr>
            <a:r>
              <a:rPr lang="es-MX" sz="2400" b="1" dirty="0"/>
              <a:t>Contrataciones en defensa y seguridad del Estado</a:t>
            </a:r>
            <a:r>
              <a:rPr lang="es-MX" sz="2400" dirty="0"/>
              <a:t>.</a:t>
            </a:r>
          </a:p>
          <a:p>
            <a:pPr algn="just">
              <a:buFont typeface="+mj-lt"/>
              <a:buAutoNum type="arabicPeriod"/>
            </a:pPr>
            <a:r>
              <a:rPr lang="es-MX" sz="2400" b="1" dirty="0"/>
              <a:t>Contrataciones con proveedores únicos o especializados</a:t>
            </a:r>
            <a:r>
              <a:rPr lang="es-MX" sz="2400" dirty="0"/>
              <a:t>.</a:t>
            </a:r>
          </a:p>
          <a:p>
            <a:pPr algn="just">
              <a:buFont typeface="+mj-lt"/>
              <a:buAutoNum type="arabicPeriod"/>
            </a:pPr>
            <a:r>
              <a:rPr lang="es-MX" sz="2400" b="1" dirty="0"/>
              <a:t>Adquisiciones mediante convenios marco internacionales</a:t>
            </a:r>
            <a:r>
              <a:rPr lang="es-MX" sz="2400" dirty="0"/>
              <a:t>.</a:t>
            </a:r>
          </a:p>
          <a:p>
            <a:endParaRPr lang="es-MX" dirty="0"/>
          </a:p>
        </p:txBody>
      </p:sp>
    </p:spTree>
    <p:extLst>
      <p:ext uri="{BB962C8B-B14F-4D97-AF65-F5344CB8AC3E}">
        <p14:creationId xmlns:p14="http://schemas.microsoft.com/office/powerpoint/2010/main" val="190631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989647-E736-C7C1-2884-36078623CD87}"/>
              </a:ext>
            </a:extLst>
          </p:cNvPr>
          <p:cNvSpPr>
            <a:spLocks noGrp="1"/>
          </p:cNvSpPr>
          <p:nvPr>
            <p:ph type="title"/>
          </p:nvPr>
        </p:nvSpPr>
        <p:spPr/>
        <p:txBody>
          <a:bodyPr/>
          <a:lstStyle/>
          <a:p>
            <a:r>
              <a:rPr lang="es-MX" b="1" dirty="0"/>
              <a:t>Características principales:</a:t>
            </a:r>
            <a:br>
              <a:rPr lang="es-MX" b="1" dirty="0"/>
            </a:br>
            <a:endParaRPr lang="es-MX" dirty="0"/>
          </a:p>
        </p:txBody>
      </p:sp>
      <p:sp>
        <p:nvSpPr>
          <p:cNvPr id="3" name="Marcador de contenido 2">
            <a:extLst>
              <a:ext uri="{FF2B5EF4-FFF2-40B4-BE49-F238E27FC236}">
                <a16:creationId xmlns:a16="http://schemas.microsoft.com/office/drawing/2014/main" id="{49C308E6-FC47-8E98-B6BB-8765DC25B8A6}"/>
              </a:ext>
            </a:extLst>
          </p:cNvPr>
          <p:cNvSpPr>
            <a:spLocks noGrp="1"/>
          </p:cNvSpPr>
          <p:nvPr>
            <p:ph idx="1"/>
          </p:nvPr>
        </p:nvSpPr>
        <p:spPr>
          <a:xfrm>
            <a:off x="1097280" y="1845734"/>
            <a:ext cx="10058400" cy="4366380"/>
          </a:xfrm>
        </p:spPr>
        <p:txBody>
          <a:bodyPr>
            <a:normAutofit/>
          </a:bodyPr>
          <a:lstStyle/>
          <a:p>
            <a:pPr algn="just">
              <a:buFont typeface="Arial" panose="020B0604020202020204" pitchFamily="34" charset="0"/>
              <a:buChar char="•"/>
            </a:pPr>
            <a:r>
              <a:rPr lang="es-MX" sz="2800" b="1" dirty="0"/>
              <a:t>Flexibilidad procedimental</a:t>
            </a:r>
            <a:r>
              <a:rPr lang="es-MX" sz="2800" dirty="0"/>
              <a:t>: no siguen fases tradicionales como en régimen común.</a:t>
            </a:r>
          </a:p>
          <a:p>
            <a:pPr algn="just">
              <a:buFont typeface="Arial" panose="020B0604020202020204" pitchFamily="34" charset="0"/>
              <a:buChar char="•"/>
            </a:pPr>
            <a:r>
              <a:rPr lang="es-MX" sz="2800" b="1" dirty="0"/>
              <a:t>Justificación técnica y legal</a:t>
            </a:r>
            <a:r>
              <a:rPr lang="es-MX" sz="2800" dirty="0"/>
              <a:t>: la entidad contratante debe </a:t>
            </a:r>
            <a:r>
              <a:rPr lang="es-MX" sz="2800" b="1" dirty="0"/>
              <a:t>motivar claramente</a:t>
            </a:r>
            <a:r>
              <a:rPr lang="es-MX" sz="2800" dirty="0"/>
              <a:t> por qué se aplica el régimen especial.</a:t>
            </a:r>
          </a:p>
          <a:p>
            <a:pPr algn="just">
              <a:buFont typeface="Arial" panose="020B0604020202020204" pitchFamily="34" charset="0"/>
              <a:buChar char="•"/>
            </a:pPr>
            <a:r>
              <a:rPr lang="es-MX" sz="2800" b="1" dirty="0"/>
              <a:t>Informe de pertinencia</a:t>
            </a:r>
            <a:r>
              <a:rPr lang="es-MX" sz="2800" dirty="0"/>
              <a:t>: documento clave que sustenta la contratación bajo esta modalidad.</a:t>
            </a:r>
          </a:p>
          <a:p>
            <a:pPr algn="just">
              <a:buFont typeface="Arial" panose="020B0604020202020204" pitchFamily="34" charset="0"/>
              <a:buChar char="•"/>
            </a:pPr>
            <a:r>
              <a:rPr lang="es-MX" sz="2800" b="1" dirty="0"/>
              <a:t>Registro en el Portal de Compras Públicas</a:t>
            </a:r>
            <a:r>
              <a:rPr lang="es-MX" sz="2800" dirty="0"/>
              <a:t>: aunque no sigue el procedimiento común, </a:t>
            </a:r>
            <a:r>
              <a:rPr lang="es-MX" sz="2800" b="1" dirty="0"/>
              <a:t>todas las contrataciones deben ser publicadas</a:t>
            </a:r>
            <a:r>
              <a:rPr lang="es-MX" sz="2800" dirty="0"/>
              <a:t> para control y seguimiento.</a:t>
            </a:r>
          </a:p>
          <a:p>
            <a:endParaRPr lang="es-MX" dirty="0"/>
          </a:p>
        </p:txBody>
      </p:sp>
    </p:spTree>
    <p:extLst>
      <p:ext uri="{BB962C8B-B14F-4D97-AF65-F5344CB8AC3E}">
        <p14:creationId xmlns:p14="http://schemas.microsoft.com/office/powerpoint/2010/main" val="2364176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Marcador de contenido 7">
            <a:extLst>
              <a:ext uri="{FF2B5EF4-FFF2-40B4-BE49-F238E27FC236}">
                <a16:creationId xmlns:a16="http://schemas.microsoft.com/office/drawing/2014/main" id="{04FD7CFD-F1B3-0487-4927-F87B4DD40D1C}"/>
              </a:ext>
            </a:extLst>
          </p:cNvPr>
          <p:cNvGraphicFramePr>
            <a:graphicFrameLocks noGrp="1"/>
          </p:cNvGraphicFramePr>
          <p:nvPr>
            <p:ph idx="4294967295"/>
            <p:extLst>
              <p:ext uri="{D42A27DB-BD31-4B8C-83A1-F6EECF244321}">
                <p14:modId xmlns:p14="http://schemas.microsoft.com/office/powerpoint/2010/main" val="2521337026"/>
              </p:ext>
            </p:extLst>
          </p:nvPr>
        </p:nvGraphicFramePr>
        <p:xfrm>
          <a:off x="472329" y="2056675"/>
          <a:ext cx="11247342" cy="3923512"/>
        </p:xfrm>
        <a:graphic>
          <a:graphicData uri="http://schemas.openxmlformats.org/drawingml/2006/table">
            <a:tbl>
              <a:tblPr/>
              <a:tblGrid>
                <a:gridCol w="4073348">
                  <a:extLst>
                    <a:ext uri="{9D8B030D-6E8A-4147-A177-3AD203B41FA5}">
                      <a16:colId xmlns:a16="http://schemas.microsoft.com/office/drawing/2014/main" val="2424586573"/>
                    </a:ext>
                  </a:extLst>
                </a:gridCol>
                <a:gridCol w="3586997">
                  <a:extLst>
                    <a:ext uri="{9D8B030D-6E8A-4147-A177-3AD203B41FA5}">
                      <a16:colId xmlns:a16="http://schemas.microsoft.com/office/drawing/2014/main" val="1446644401"/>
                    </a:ext>
                  </a:extLst>
                </a:gridCol>
                <a:gridCol w="3586997">
                  <a:extLst>
                    <a:ext uri="{9D8B030D-6E8A-4147-A177-3AD203B41FA5}">
                      <a16:colId xmlns:a16="http://schemas.microsoft.com/office/drawing/2014/main" val="3331160642"/>
                    </a:ext>
                  </a:extLst>
                </a:gridCol>
              </a:tblGrid>
              <a:tr h="661918">
                <a:tc>
                  <a:txBody>
                    <a:bodyPr/>
                    <a:lstStyle/>
                    <a:p>
                      <a:r>
                        <a:rPr lang="es-MX" sz="2800" dirty="0"/>
                        <a:t>Elemento</a:t>
                      </a:r>
                    </a:p>
                  </a:txBody>
                  <a:tcPr anchor="ctr">
                    <a:lnL>
                      <a:noFill/>
                    </a:lnL>
                    <a:lnR>
                      <a:noFill/>
                    </a:lnR>
                    <a:lnT>
                      <a:noFill/>
                    </a:lnT>
                    <a:lnB>
                      <a:noFill/>
                    </a:lnB>
                    <a:noFill/>
                  </a:tcPr>
                </a:tc>
                <a:tc>
                  <a:txBody>
                    <a:bodyPr/>
                    <a:lstStyle/>
                    <a:p>
                      <a:r>
                        <a:rPr lang="es-MX" sz="2800" dirty="0"/>
                        <a:t>Régimen Común</a:t>
                      </a:r>
                    </a:p>
                  </a:txBody>
                  <a:tcPr anchor="ctr">
                    <a:lnL>
                      <a:noFill/>
                    </a:lnL>
                    <a:lnR>
                      <a:noFill/>
                    </a:lnR>
                    <a:lnT>
                      <a:noFill/>
                    </a:lnT>
                    <a:lnB>
                      <a:noFill/>
                    </a:lnB>
                    <a:noFill/>
                  </a:tcPr>
                </a:tc>
                <a:tc>
                  <a:txBody>
                    <a:bodyPr/>
                    <a:lstStyle/>
                    <a:p>
                      <a:r>
                        <a:rPr lang="es-MX" sz="2800" dirty="0">
                          <a:highlight>
                            <a:srgbClr val="FFFF00"/>
                          </a:highlight>
                        </a:rPr>
                        <a:t>Régimen Especial</a:t>
                      </a:r>
                    </a:p>
                  </a:txBody>
                  <a:tcPr anchor="ctr">
                    <a:lnL>
                      <a:noFill/>
                    </a:lnL>
                    <a:lnR>
                      <a:noFill/>
                    </a:lnR>
                    <a:lnT>
                      <a:noFill/>
                    </a:lnT>
                    <a:lnB>
                      <a:noFill/>
                    </a:lnB>
                    <a:noFill/>
                  </a:tcPr>
                </a:tc>
                <a:extLst>
                  <a:ext uri="{0D108BD9-81ED-4DB2-BD59-A6C34878D82A}">
                    <a16:rowId xmlns:a16="http://schemas.microsoft.com/office/drawing/2014/main" val="1980161472"/>
                  </a:ext>
                </a:extLst>
              </a:tr>
              <a:tr h="1158357">
                <a:tc>
                  <a:txBody>
                    <a:bodyPr/>
                    <a:lstStyle/>
                    <a:p>
                      <a:r>
                        <a:rPr lang="es-MX" sz="2800" dirty="0"/>
                        <a:t>Procedimiento</a:t>
                      </a:r>
                    </a:p>
                  </a:txBody>
                  <a:tcPr anchor="ctr">
                    <a:lnL>
                      <a:noFill/>
                    </a:lnL>
                    <a:lnR>
                      <a:noFill/>
                    </a:lnR>
                    <a:lnT>
                      <a:noFill/>
                    </a:lnT>
                    <a:lnB>
                      <a:noFill/>
                    </a:lnB>
                    <a:noFill/>
                  </a:tcPr>
                </a:tc>
                <a:tc>
                  <a:txBody>
                    <a:bodyPr/>
                    <a:lstStyle/>
                    <a:p>
                      <a:r>
                        <a:rPr lang="es-MX" sz="2800" dirty="0"/>
                        <a:t>Establecido por ley y reglamento</a:t>
                      </a:r>
                    </a:p>
                  </a:txBody>
                  <a:tcPr anchor="ctr">
                    <a:lnL>
                      <a:noFill/>
                    </a:lnL>
                    <a:lnR>
                      <a:noFill/>
                    </a:lnR>
                    <a:lnT>
                      <a:noFill/>
                    </a:lnT>
                    <a:lnB>
                      <a:noFill/>
                    </a:lnB>
                    <a:noFill/>
                  </a:tcPr>
                </a:tc>
                <a:tc>
                  <a:txBody>
                    <a:bodyPr/>
                    <a:lstStyle/>
                    <a:p>
                      <a:r>
                        <a:rPr lang="es-MX" sz="2800" dirty="0"/>
                        <a:t>Adaptado al caso, con justificación</a:t>
                      </a:r>
                    </a:p>
                  </a:txBody>
                  <a:tcPr anchor="ctr">
                    <a:lnL>
                      <a:noFill/>
                    </a:lnL>
                    <a:lnR>
                      <a:noFill/>
                    </a:lnR>
                    <a:lnT>
                      <a:noFill/>
                    </a:lnT>
                    <a:lnB>
                      <a:noFill/>
                    </a:lnB>
                    <a:noFill/>
                  </a:tcPr>
                </a:tc>
                <a:extLst>
                  <a:ext uri="{0D108BD9-81ED-4DB2-BD59-A6C34878D82A}">
                    <a16:rowId xmlns:a16="http://schemas.microsoft.com/office/drawing/2014/main" val="1448209179"/>
                  </a:ext>
                </a:extLst>
              </a:tr>
              <a:tr h="1158357">
                <a:tc>
                  <a:txBody>
                    <a:bodyPr/>
                    <a:lstStyle/>
                    <a:p>
                      <a:r>
                        <a:rPr lang="es-MX" sz="2800"/>
                        <a:t>Publicidad</a:t>
                      </a:r>
                    </a:p>
                  </a:txBody>
                  <a:tcPr anchor="ctr">
                    <a:lnL>
                      <a:noFill/>
                    </a:lnL>
                    <a:lnR>
                      <a:noFill/>
                    </a:lnR>
                    <a:lnT>
                      <a:noFill/>
                    </a:lnT>
                    <a:lnB>
                      <a:noFill/>
                    </a:lnB>
                    <a:noFill/>
                  </a:tcPr>
                </a:tc>
                <a:tc>
                  <a:txBody>
                    <a:bodyPr/>
                    <a:lstStyle/>
                    <a:p>
                      <a:r>
                        <a:rPr lang="es-MX" sz="2800" dirty="0"/>
                        <a:t>Obligatoria desde la convocatoria</a:t>
                      </a:r>
                    </a:p>
                  </a:txBody>
                  <a:tcPr anchor="ctr">
                    <a:lnL>
                      <a:noFill/>
                    </a:lnL>
                    <a:lnR>
                      <a:noFill/>
                    </a:lnR>
                    <a:lnT>
                      <a:noFill/>
                    </a:lnT>
                    <a:lnB>
                      <a:noFill/>
                    </a:lnB>
                    <a:noFill/>
                  </a:tcPr>
                </a:tc>
                <a:tc>
                  <a:txBody>
                    <a:bodyPr/>
                    <a:lstStyle/>
                    <a:p>
                      <a:r>
                        <a:rPr lang="es-MX" sz="2800" dirty="0"/>
                        <a:t>Publicación posterior (en muchos casos)</a:t>
                      </a:r>
                    </a:p>
                  </a:txBody>
                  <a:tcPr anchor="ctr">
                    <a:lnL>
                      <a:noFill/>
                    </a:lnL>
                    <a:lnR>
                      <a:noFill/>
                    </a:lnR>
                    <a:lnT>
                      <a:noFill/>
                    </a:lnT>
                    <a:lnB>
                      <a:noFill/>
                    </a:lnB>
                    <a:noFill/>
                  </a:tcPr>
                </a:tc>
                <a:extLst>
                  <a:ext uri="{0D108BD9-81ED-4DB2-BD59-A6C34878D82A}">
                    <a16:rowId xmlns:a16="http://schemas.microsoft.com/office/drawing/2014/main" val="1290419152"/>
                  </a:ext>
                </a:extLst>
              </a:tr>
              <a:tr h="661918">
                <a:tc>
                  <a:txBody>
                    <a:bodyPr/>
                    <a:lstStyle/>
                    <a:p>
                      <a:r>
                        <a:rPr lang="es-MX" sz="2800"/>
                        <a:t>Control de SERCOP</a:t>
                      </a:r>
                    </a:p>
                  </a:txBody>
                  <a:tcPr anchor="ctr">
                    <a:lnL>
                      <a:noFill/>
                    </a:lnL>
                    <a:lnR>
                      <a:noFill/>
                    </a:lnR>
                    <a:lnT>
                      <a:noFill/>
                    </a:lnT>
                    <a:lnB>
                      <a:noFill/>
                    </a:lnB>
                    <a:noFill/>
                  </a:tcPr>
                </a:tc>
                <a:tc>
                  <a:txBody>
                    <a:bodyPr/>
                    <a:lstStyle/>
                    <a:p>
                      <a:r>
                        <a:rPr lang="es-MX" sz="2800"/>
                        <a:t>Permanente</a:t>
                      </a:r>
                    </a:p>
                  </a:txBody>
                  <a:tcPr anchor="ctr">
                    <a:lnL>
                      <a:noFill/>
                    </a:lnL>
                    <a:lnR>
                      <a:noFill/>
                    </a:lnR>
                    <a:lnT>
                      <a:noFill/>
                    </a:lnT>
                    <a:lnB>
                      <a:noFill/>
                    </a:lnB>
                    <a:noFill/>
                  </a:tcPr>
                </a:tc>
                <a:tc>
                  <a:txBody>
                    <a:bodyPr/>
                    <a:lstStyle/>
                    <a:p>
                      <a:r>
                        <a:rPr lang="es-MX" sz="2800" dirty="0"/>
                        <a:t>A través de auditorías y reportes</a:t>
                      </a:r>
                    </a:p>
                  </a:txBody>
                  <a:tcPr anchor="ctr">
                    <a:lnL>
                      <a:noFill/>
                    </a:lnL>
                    <a:lnR>
                      <a:noFill/>
                    </a:lnR>
                    <a:lnT>
                      <a:noFill/>
                    </a:lnT>
                    <a:lnB>
                      <a:noFill/>
                    </a:lnB>
                    <a:noFill/>
                  </a:tcPr>
                </a:tc>
                <a:extLst>
                  <a:ext uri="{0D108BD9-81ED-4DB2-BD59-A6C34878D82A}">
                    <a16:rowId xmlns:a16="http://schemas.microsoft.com/office/drawing/2014/main" val="3169674470"/>
                  </a:ext>
                </a:extLst>
              </a:tr>
            </a:tbl>
          </a:graphicData>
        </a:graphic>
      </p:graphicFrame>
      <p:sp>
        <p:nvSpPr>
          <p:cNvPr id="9" name="Rectangle 3">
            <a:extLst>
              <a:ext uri="{FF2B5EF4-FFF2-40B4-BE49-F238E27FC236}">
                <a16:creationId xmlns:a16="http://schemas.microsoft.com/office/drawing/2014/main" id="{88914497-2382-1A90-839C-5427979F7BFB}"/>
              </a:ext>
            </a:extLst>
          </p:cNvPr>
          <p:cNvSpPr>
            <a:spLocks noChangeArrowheads="1"/>
          </p:cNvSpPr>
          <p:nvPr/>
        </p:nvSpPr>
        <p:spPr bwMode="auto">
          <a:xfrm>
            <a:off x="1158297" y="629940"/>
            <a:ext cx="9714519"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4400" b="1" i="0" u="none" strike="noStrike" cap="none" normalizeH="0" baseline="0" dirty="0">
                <a:ln>
                  <a:noFill/>
                </a:ln>
                <a:solidFill>
                  <a:schemeClr val="tx1"/>
                </a:solidFill>
                <a:effectLst/>
                <a:latin typeface="Arial" panose="020B0604020202020204" pitchFamily="34" charset="0"/>
              </a:rPr>
              <a:t>Diferencias con el Régimen Común</a:t>
            </a:r>
            <a:r>
              <a:rPr kumimoji="0" lang="es-MX" altLang="es-MX" sz="1300" b="1"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46173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4355C7-ED45-C0CE-82AE-74E08130A032}"/>
              </a:ext>
            </a:extLst>
          </p:cNvPr>
          <p:cNvSpPr>
            <a:spLocks noGrp="1"/>
          </p:cNvSpPr>
          <p:nvPr>
            <p:ph type="title"/>
          </p:nvPr>
        </p:nvSpPr>
        <p:spPr/>
        <p:txBody>
          <a:bodyPr/>
          <a:lstStyle/>
          <a:p>
            <a:r>
              <a:rPr lang="es-MX" b="1" dirty="0"/>
              <a:t>Ventajas:</a:t>
            </a:r>
            <a:br>
              <a:rPr lang="es-MX" b="1" dirty="0"/>
            </a:br>
            <a:endParaRPr lang="es-MX" dirty="0"/>
          </a:p>
        </p:txBody>
      </p:sp>
      <p:sp>
        <p:nvSpPr>
          <p:cNvPr id="3" name="Marcador de contenido 2">
            <a:extLst>
              <a:ext uri="{FF2B5EF4-FFF2-40B4-BE49-F238E27FC236}">
                <a16:creationId xmlns:a16="http://schemas.microsoft.com/office/drawing/2014/main" id="{0D5C052C-1304-ABF6-6001-753E56703725}"/>
              </a:ext>
            </a:extLst>
          </p:cNvPr>
          <p:cNvSpPr>
            <a:spLocks noGrp="1"/>
          </p:cNvSpPr>
          <p:nvPr>
            <p:ph idx="1"/>
          </p:nvPr>
        </p:nvSpPr>
        <p:spPr/>
        <p:txBody>
          <a:bodyPr/>
          <a:lstStyle/>
          <a:p>
            <a:pPr algn="just">
              <a:buFont typeface="Arial" panose="020B0604020202020204" pitchFamily="34" charset="0"/>
              <a:buChar char="•"/>
            </a:pPr>
            <a:r>
              <a:rPr lang="es-MX" sz="3600" dirty="0"/>
              <a:t>Agilidad y respuesta oportuna ante situaciones especiales.</a:t>
            </a:r>
          </a:p>
          <a:p>
            <a:pPr algn="just">
              <a:buFont typeface="Arial" panose="020B0604020202020204" pitchFamily="34" charset="0"/>
              <a:buChar char="•"/>
            </a:pPr>
            <a:r>
              <a:rPr lang="es-MX" sz="3600" dirty="0"/>
              <a:t>Favorece la eficiencia en contrataciones urgentes o complejas.</a:t>
            </a:r>
          </a:p>
          <a:p>
            <a:pPr algn="just">
              <a:buFont typeface="Arial" panose="020B0604020202020204" pitchFamily="34" charset="0"/>
              <a:buChar char="•"/>
            </a:pPr>
            <a:r>
              <a:rPr lang="es-MX" sz="3600" dirty="0"/>
              <a:t>Promueve cooperación entre entidades públicas sin burocracia innecesaria.</a:t>
            </a:r>
          </a:p>
          <a:p>
            <a:endParaRPr lang="es-MX" dirty="0"/>
          </a:p>
        </p:txBody>
      </p:sp>
    </p:spTree>
    <p:extLst>
      <p:ext uri="{BB962C8B-B14F-4D97-AF65-F5344CB8AC3E}">
        <p14:creationId xmlns:p14="http://schemas.microsoft.com/office/powerpoint/2010/main" val="888213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CFF2EF-AACA-9E26-8571-1AED8E4BCB95}"/>
              </a:ext>
            </a:extLst>
          </p:cNvPr>
          <p:cNvSpPr>
            <a:spLocks noGrp="1"/>
          </p:cNvSpPr>
          <p:nvPr>
            <p:ph type="title"/>
          </p:nvPr>
        </p:nvSpPr>
        <p:spPr/>
        <p:txBody>
          <a:bodyPr/>
          <a:lstStyle/>
          <a:p>
            <a:r>
              <a:rPr lang="es-MX" b="1" dirty="0"/>
              <a:t>Riesgos o desafíos:</a:t>
            </a:r>
            <a:br>
              <a:rPr lang="es-MX" b="1" dirty="0"/>
            </a:br>
            <a:endParaRPr lang="es-MX" dirty="0"/>
          </a:p>
        </p:txBody>
      </p:sp>
      <p:sp>
        <p:nvSpPr>
          <p:cNvPr id="3" name="Marcador de contenido 2">
            <a:extLst>
              <a:ext uri="{FF2B5EF4-FFF2-40B4-BE49-F238E27FC236}">
                <a16:creationId xmlns:a16="http://schemas.microsoft.com/office/drawing/2014/main" id="{F171EEBA-1CDD-7675-5BF3-370B1850F340}"/>
              </a:ext>
            </a:extLst>
          </p:cNvPr>
          <p:cNvSpPr>
            <a:spLocks noGrp="1"/>
          </p:cNvSpPr>
          <p:nvPr>
            <p:ph idx="1"/>
          </p:nvPr>
        </p:nvSpPr>
        <p:spPr/>
        <p:txBody>
          <a:bodyPr/>
          <a:lstStyle/>
          <a:p>
            <a:pPr algn="just">
              <a:buFont typeface="Arial" panose="020B0604020202020204" pitchFamily="34" charset="0"/>
              <a:buChar char="•"/>
            </a:pPr>
            <a:r>
              <a:rPr lang="es-MX" sz="4400" dirty="0"/>
              <a:t>Uso indebido para evitar licitaciones.</a:t>
            </a:r>
          </a:p>
          <a:p>
            <a:pPr algn="just">
              <a:buFont typeface="Arial" panose="020B0604020202020204" pitchFamily="34" charset="0"/>
              <a:buChar char="•"/>
            </a:pPr>
            <a:r>
              <a:rPr lang="es-MX" sz="4400" dirty="0"/>
              <a:t>Menor competencia si no hay control estricto.</a:t>
            </a:r>
          </a:p>
          <a:p>
            <a:pPr algn="just">
              <a:buFont typeface="Arial" panose="020B0604020202020204" pitchFamily="34" charset="0"/>
              <a:buChar char="•"/>
            </a:pPr>
            <a:r>
              <a:rPr lang="es-MX" sz="4400" dirty="0"/>
              <a:t>Necesidad de </a:t>
            </a:r>
            <a:r>
              <a:rPr lang="es-MX" sz="4400" b="1" dirty="0"/>
              <a:t>transparencia reforzada</a:t>
            </a:r>
            <a:r>
              <a:rPr lang="es-MX" sz="4400" dirty="0"/>
              <a:t>.</a:t>
            </a:r>
          </a:p>
          <a:p>
            <a:endParaRPr lang="es-MX" dirty="0"/>
          </a:p>
        </p:txBody>
      </p:sp>
    </p:spTree>
    <p:extLst>
      <p:ext uri="{BB962C8B-B14F-4D97-AF65-F5344CB8AC3E}">
        <p14:creationId xmlns:p14="http://schemas.microsoft.com/office/powerpoint/2010/main" val="3368179726"/>
      </p:ext>
    </p:extLst>
  </p:cSld>
  <p:clrMapOvr>
    <a:masterClrMapping/>
  </p:clrMapOvr>
</p:sld>
</file>

<file path=ppt/theme/theme1.xml><?xml version="1.0" encoding="utf-8"?>
<a:theme xmlns:a="http://schemas.openxmlformats.org/drawingml/2006/main" name="Retrospección">
  <a:themeElements>
    <a:clrScheme name="Violeta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27591</TotalTime>
  <Words>1364</Words>
  <Application>Microsoft Office PowerPoint</Application>
  <PresentationFormat>Panorámica</PresentationFormat>
  <Paragraphs>152</Paragraphs>
  <Slides>29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29</vt:i4>
      </vt:variant>
    </vt:vector>
  </HeadingPairs>
  <TitlesOfParts>
    <vt:vector size="35" baseType="lpstr">
      <vt:lpstr>Aptos</vt:lpstr>
      <vt:lpstr>Arial</vt:lpstr>
      <vt:lpstr>ArialNormal</vt:lpstr>
      <vt:lpstr>Calibri</vt:lpstr>
      <vt:lpstr>Calibri Light</vt:lpstr>
      <vt:lpstr>Retrospección</vt:lpstr>
      <vt:lpstr>DE LOS PROCESOS DE CONTRATACIÓN PÚBLICA UNIDAD 2</vt:lpstr>
      <vt:lpstr>2.4. REGIMEN ESPECIAL </vt:lpstr>
      <vt:lpstr>2.4. REGIMEN ESPECIAL </vt:lpstr>
      <vt:lpstr>Fundamento Legal: </vt:lpstr>
      <vt:lpstr>Casos de aplicación del Régimen Especial: </vt:lpstr>
      <vt:lpstr>Características principales: </vt:lpstr>
      <vt:lpstr>Presentación de PowerPoint</vt:lpstr>
      <vt:lpstr>Ventajas: </vt:lpstr>
      <vt:lpstr>Riesgos o desafíos: </vt:lpstr>
      <vt:lpstr>Ejemplo práctico:</vt:lpstr>
      <vt:lpstr>Conclusión:</vt:lpstr>
      <vt:lpstr>2.4.1. Giro específico del negocio</vt:lpstr>
      <vt:lpstr>Fundamento legal: </vt:lpstr>
      <vt:lpstr>Requisitos principales: </vt:lpstr>
      <vt:lpstr>Presentación de PowerPoint</vt:lpstr>
      <vt:lpstr>Riesgos y recomendaciones: </vt:lpstr>
      <vt:lpstr>Ejemplo práctico: </vt:lpstr>
      <vt:lpstr>Conclusión:</vt:lpstr>
      <vt:lpstr>2.4.2. Obra artística, científica o literaria</vt:lpstr>
      <vt:lpstr>Fundamento legal </vt:lpstr>
      <vt:lpstr>Finalidad </vt:lpstr>
      <vt:lpstr>Características clave </vt:lpstr>
      <vt:lpstr>Precauciones y límites </vt:lpstr>
      <vt:lpstr>Presentación de PowerPoint</vt:lpstr>
      <vt:lpstr>¿Qué es el Régimen Especial? </vt:lpstr>
      <vt:lpstr>¿Qué se entiende por “demás procedimientos”? </vt:lpstr>
      <vt:lpstr>Requisitos legales (Art. 2, numeral 2.4 – LOSNCP): </vt:lpstr>
      <vt:lpstr>Precaución: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valor del Dinero en el tiempo</dc:title>
  <dc:creator>Juan Carlos Mancheno</dc:creator>
  <cp:lastModifiedBy>Rosa Marieta Ambi Infante</cp:lastModifiedBy>
  <cp:revision>360</cp:revision>
  <cp:lastPrinted>2020-11-05T15:32:25Z</cp:lastPrinted>
  <dcterms:created xsi:type="dcterms:W3CDTF">2020-05-20T19:45:14Z</dcterms:created>
  <dcterms:modified xsi:type="dcterms:W3CDTF">2025-06-01T06:22:38Z</dcterms:modified>
</cp:coreProperties>
</file>