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6"/>
  </p:notesMasterIdLst>
  <p:sldIdLst>
    <p:sldId id="265" r:id="rId2"/>
    <p:sldId id="286" r:id="rId3"/>
    <p:sldId id="267" r:id="rId4"/>
    <p:sldId id="287" r:id="rId5"/>
    <p:sldId id="268" r:id="rId6"/>
    <p:sldId id="270" r:id="rId7"/>
    <p:sldId id="273" r:id="rId8"/>
    <p:sldId id="288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9" r:id="rId17"/>
    <p:sldId id="282" r:id="rId18"/>
    <p:sldId id="304" r:id="rId19"/>
    <p:sldId id="283" r:id="rId20"/>
    <p:sldId id="284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7" r:id="rId29"/>
    <p:sldId id="298" r:id="rId30"/>
    <p:sldId id="299" r:id="rId31"/>
    <p:sldId id="300" r:id="rId32"/>
    <p:sldId id="301" r:id="rId33"/>
    <p:sldId id="302" r:id="rId34"/>
    <p:sldId id="303" r:id="rId35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F4B5EB-2EE0-4119-A3C1-33579E8DC528}" type="datetimeFigureOut">
              <a:rPr lang="es-MX" smtClean="0"/>
              <a:t>31/05/2025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14856-F7B7-4086-9ADB-DC69548DB43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945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15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5435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5522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03310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526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9676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56466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5491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5220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715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7694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17CDFCB-EBC6-4BB6-82E0-8AB71A0F1F7D}" type="datetimeFigureOut">
              <a:rPr lang="es-ES" smtClean="0"/>
              <a:t>31/05/2025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3D0F021-9B4E-4825-962C-BF7F66DC6E9B}" type="slidenum">
              <a:rPr lang="es-ES" smtClean="0"/>
              <a:t>‹Nº›</a:t>
            </a:fld>
            <a:endParaRPr lang="es-E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566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9EF96A8B-E86D-4F3A-AA75-7B1E08916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ítulo 9">
            <a:extLst>
              <a:ext uri="{FF2B5EF4-FFF2-40B4-BE49-F238E27FC236}">
                <a16:creationId xmlns:a16="http://schemas.microsoft.com/office/drawing/2014/main" id="{9BF909F1-96E3-81D1-5B20-C39CFC9B74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5363" y="0"/>
            <a:ext cx="10399362" cy="1242727"/>
          </a:xfrm>
        </p:spPr>
        <p:txBody>
          <a:bodyPr>
            <a:normAutofit/>
          </a:bodyPr>
          <a:lstStyle/>
          <a:p>
            <a:pPr algn="ctr"/>
            <a:r>
              <a:rPr lang="es-MX" sz="3200" b="1" i="0" u="none" strike="noStrike" baseline="0" dirty="0">
                <a:latin typeface="ArialNormal"/>
              </a:rPr>
              <a:t>DE LOS PROCESOS DE CONTRATACIÓN PÚBLICA</a:t>
            </a:r>
            <a:br>
              <a:rPr lang="es-MX" sz="3200" b="1" i="0" u="none" strike="noStrike" baseline="0" dirty="0">
                <a:latin typeface="ArialNormal"/>
              </a:rPr>
            </a:br>
            <a:r>
              <a:rPr lang="es-MX" sz="3200" b="1" i="0" u="none" strike="noStrike" baseline="0" dirty="0">
                <a:latin typeface="ArialNormal"/>
              </a:rPr>
              <a:t>UNIDAD 2</a:t>
            </a:r>
            <a:endParaRPr lang="es-MX" sz="3200" b="1" dirty="0"/>
          </a:p>
        </p:txBody>
      </p:sp>
      <p:sp>
        <p:nvSpPr>
          <p:cNvPr id="11" name="Subtítulo 10">
            <a:extLst>
              <a:ext uri="{FF2B5EF4-FFF2-40B4-BE49-F238E27FC236}">
                <a16:creationId xmlns:a16="http://schemas.microsoft.com/office/drawing/2014/main" id="{64B042A7-B96B-B178-B121-292DD411A6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6790" y="4964209"/>
            <a:ext cx="11277935" cy="1238616"/>
          </a:xfrm>
        </p:spPr>
        <p:txBody>
          <a:bodyPr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s-MX" sz="5600" b="0" i="0" u="none" strike="noStrike" kern="1200" cap="all" spc="20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ArialNormal"/>
                <a:ea typeface="+mn-ea"/>
                <a:cs typeface="+mn-cs"/>
              </a:rPr>
              <a:t>FACULTAD DE CIENCIAS POLÍTICAS Y ADMINISTRATIVAS</a:t>
            </a:r>
            <a:endParaRPr kumimoji="0" lang="es-ES" sz="5600" b="0" i="0" u="none" strike="noStrike" kern="1200" cap="all" spc="200" normalizeH="0" baseline="0" noProof="0" dirty="0">
              <a:ln>
                <a:noFill/>
              </a:ln>
              <a:solidFill>
                <a:srgbClr val="632E62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s-ES" sz="5600" b="0" i="0" u="none" strike="noStrike" kern="1200" cap="all" spc="20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Asignatura:  ACTIVIDAD CONTRACTUAL PUBLICA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s-ES" sz="5600" b="0" i="0" u="none" strike="noStrike" kern="1200" cap="all" spc="20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Periodo: 2024-2S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s-ES" sz="5600" b="0" i="0" u="none" strike="noStrike" kern="1200" cap="all" spc="20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Dra. Rosa </a:t>
            </a:r>
            <a:r>
              <a:rPr kumimoji="0" lang="es-ES" sz="5600" b="0" i="0" u="none" strike="noStrike" kern="1200" cap="all" spc="200" normalizeH="0" baseline="0" noProof="0" dirty="0" err="1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ambi</a:t>
            </a:r>
            <a:r>
              <a:rPr kumimoji="0" lang="es-ES" sz="5600" b="0" i="0" u="none" strike="noStrike" kern="1200" cap="all" spc="20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infante</a:t>
            </a:r>
          </a:p>
          <a:p>
            <a:endParaRPr lang="es-MX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5F5B333-A567-4994-B69F-B3D6FFA109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071" y="4343400"/>
            <a:ext cx="5636107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ED78922C-0FA6-4876-B387-09E6D18A9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E822080-05A0-4490-8404-A5C900C2C8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MX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5D474DF-DA6B-6D44-53A7-7D83DEDBD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244" y="1309211"/>
            <a:ext cx="7997372" cy="2792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033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722A5F-A305-64F3-224B-C6D4BBA88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 Registro de proveedores en plataforma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C90CD4-49EC-D4A5-262D-7F918C4ED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Cualquier proveedor que cumpla requisitos mínimos (certificaciones, RUP válido) se inscribe al proceso hasta antes del inicio de la subasta.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2230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55550C-62E5-B316-790C-1903BAF84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3. Convocatoria pública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50619-C3ED-0F6E-B013-A6EA80D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Se publica en el </a:t>
            </a:r>
            <a:r>
              <a:rPr lang="es-MX" sz="4000" b="1" dirty="0"/>
              <a:t>Portal de Compras Públicas</a:t>
            </a:r>
            <a:r>
              <a:rPr lang="es-MX" sz="4000" dirty="0"/>
              <a:t> la invitación indicando: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4000" dirty="0"/>
              <a:t>Bienes/servicios a contratar.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4000" dirty="0"/>
              <a:t>Precio base y condiciones.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4000" dirty="0"/>
              <a:t>Fecha y hora de inicio de la subasta.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9852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E5428F-0323-0894-DE43-A64BBA5D9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4. Periodo de preguntas y aclaraciones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85DFC9-43D8-5875-D4B1-B4358A1F4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Los proveedores formulan dudas sobre especificaciones o forma de la SIE.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La entidad responde de manera motivada dentro de un plazo breve (ej. 1–2 días).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812847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78192E-BFB3-4122-6E7E-D354ED47D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5. Subasta inversa en vivo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5DDA06-3F90-6EC5-7BAF-A989E8067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A la hora señalada, los proveedores ingresan a la plataforma y presentan ofertas de precios menores.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Cada oferta sucesiva debe ser al menos un porcentaje o monto mínimo por debajo de la anterior (según reglas definidas).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El sistema muestra en línea la oferta más baja, pero </a:t>
            </a:r>
            <a:r>
              <a:rPr lang="es-MX" sz="3200" b="1" dirty="0"/>
              <a:t>no revela qué proveedor hizo cada puja</a:t>
            </a:r>
            <a:r>
              <a:rPr lang="es-MX" sz="3200" dirty="0"/>
              <a:t> hasta el final.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38294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5DFC85-951B-0096-6D8E-58E934A58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6. Cierre y adjudicación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3C16F42-6CC4-F801-ECF1-068C5289F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Finalizado el tiempo previsto, la plataforma ordena las ofertas y anuncia al </a:t>
            </a:r>
            <a:r>
              <a:rPr lang="es-MX" sz="4000" b="1" dirty="0"/>
              <a:t>adjudicatario</a:t>
            </a:r>
            <a:r>
              <a:rPr lang="es-MX" sz="4000" dirty="0"/>
              <a:t> (el precio mínimo).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Se publica el acta de adjudicación en el portal (incluye nombre del proveedor y precio).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005462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56D549-F175-7FA2-CB23-29AF6319E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7. Firma de contrato y garantías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54E06D-CD6A-8128-FB7E-0B313AD6EB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4000" dirty="0"/>
              <a:t>El proveedor ganador suscribe el contrato digitalmente y constituye la garantía de fiel cumplimiento (si aplica).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50688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816D25-C1C8-7C1C-A541-5AAC4296A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50310"/>
          </a:xfrm>
        </p:spPr>
        <p:txBody>
          <a:bodyPr>
            <a:normAutofit fontScale="90000"/>
          </a:bodyPr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Ventajas</a:t>
            </a:r>
            <a:br>
              <a:rPr kumimoji="0" lang="es-MX" sz="17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5D37FEF0-1B7E-2112-3CC5-F549E1F03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Abaratar costos</a:t>
            </a:r>
            <a:r>
              <a:rPr lang="es-MX" sz="3200" dirty="0"/>
              <a:t>: La competencia “en vivo” suele generar ofertas muy cercanas al costo real de mercado.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Transparencia</a:t>
            </a:r>
            <a:r>
              <a:rPr lang="es-MX" sz="3200" dirty="0"/>
              <a:t>: Todo el proceso queda registrado en la plataforma y el histórico de pujas es auditable.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Agilidad</a:t>
            </a:r>
            <a:r>
              <a:rPr lang="es-MX" sz="3200" dirty="0"/>
              <a:t>: Permite reducir los tiempos en comparación con una licitación tradicional.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b="1" dirty="0"/>
              <a:t>Dinámico</a:t>
            </a:r>
            <a:r>
              <a:rPr lang="es-MX" sz="3200" dirty="0"/>
              <a:t>: Nuevos proveedores pueden incorporarse antes de cada subasta, aumentando la competencia.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62799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A5F7EA-F6E0-5E43-8A31-6412A8F82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Ejemplo práctico</a:t>
            </a:r>
            <a:br>
              <a:rPr kumimoji="0" lang="es-MX" sz="19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627740-51EA-2741-332F-4069633A5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2024: Subasta Inversa de Medicamentos (IESS)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just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2278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IESS convocó a laboratorios y distribuidores de medicamentos genéricos para suministrar inyectables básicos a hospitales.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2278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 precio base se definió con base en estudios del mercado farmacéutico local.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2278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 cierre, el laboratorio “Beta </a:t>
            </a:r>
            <a:r>
              <a:rPr kumimoji="0" lang="es-MX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Farma</a:t>
            </a: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” ofreció un 12 % por debajo del precio base y resultó adjudicatario.</a:t>
            </a:r>
          </a:p>
          <a:p>
            <a:pPr marL="742950" marR="0" lvl="1" indent="-285750" algn="just" defTabSz="914400" rtl="0" eaLnBrk="1" fontAlgn="auto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rgbClr val="92278F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 Contraloría auditó el proceso y recomendó mejorar la evaluación de calidad pese al precio bajo.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782069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E77575D0-C6CF-B7F8-19DE-1B37BA460D8A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725714" y="874813"/>
            <a:ext cx="10160000" cy="5177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099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66B852-833B-E4E0-08B0-AAC644C46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Catálogo Electrónico (CE)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211B21-F8BA-AB54-F8F5-F0C22B09D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9700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s-MX" sz="4000" b="1" dirty="0"/>
              <a:t> ¿Qué es?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Es un </a:t>
            </a:r>
            <a:r>
              <a:rPr lang="es-MX" sz="3200" b="1" dirty="0"/>
              <a:t>repositorio en </a:t>
            </a:r>
            <a:r>
              <a:rPr lang="es-MX" sz="3200" b="1" dirty="0" err="1"/>
              <a:t>línea</a:t>
            </a:r>
            <a:r>
              <a:rPr lang="es-MX" sz="3200" dirty="0"/>
              <a:t>, administrado por el SERCOP (Servicio Nacional de </a:t>
            </a:r>
            <a:r>
              <a:rPr lang="es-MX" sz="3200" dirty="0" err="1"/>
              <a:t>Contratación</a:t>
            </a:r>
            <a:r>
              <a:rPr lang="es-MX" sz="3200" dirty="0"/>
              <a:t> </a:t>
            </a:r>
            <a:r>
              <a:rPr lang="es-MX" sz="3200" dirty="0" err="1"/>
              <a:t>Pública</a:t>
            </a:r>
            <a:r>
              <a:rPr lang="es-MX" sz="3200" dirty="0"/>
              <a:t>), donde se agrupan bienes y servicios que ya han sido </a:t>
            </a:r>
            <a:r>
              <a:rPr lang="es-MX" sz="3200" b="1" dirty="0"/>
              <a:t>precalificados y homologados</a:t>
            </a:r>
            <a:r>
              <a:rPr lang="es-MX" sz="3200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Cada </a:t>
            </a:r>
            <a:r>
              <a:rPr lang="es-MX" sz="3200" dirty="0" err="1"/>
              <a:t>ítem</a:t>
            </a:r>
            <a:r>
              <a:rPr lang="es-MX" sz="3200" dirty="0"/>
              <a:t> del </a:t>
            </a:r>
            <a:r>
              <a:rPr lang="es-MX" sz="3200" dirty="0" err="1"/>
              <a:t>catálogo</a:t>
            </a:r>
            <a:r>
              <a:rPr lang="es-MX" sz="3200" dirty="0"/>
              <a:t> (por ejemplo, “Laptop modelo X”, “Resma de papel A4”, “Uniforme escolar”) cuenta con especificaciones </a:t>
            </a:r>
            <a:r>
              <a:rPr lang="es-MX" sz="3200" dirty="0" err="1"/>
              <a:t>técnicas</a:t>
            </a:r>
            <a:r>
              <a:rPr lang="es-MX" sz="3200" dirty="0"/>
              <a:t>, precios tope de referencia, condiciones de entrega y lista de proveedores habilitados.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09226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15BB18-50CB-0B37-0C4F-FB4C0049A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es-MX" sz="44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ArialNormal"/>
                <a:ea typeface="+mj-ea"/>
                <a:cs typeface="+mj-cs"/>
              </a:rPr>
              <a:t>2.2. PROCEDIMIENTOS DINÁMICOS</a:t>
            </a:r>
            <a:endParaRPr lang="es-MX" sz="4400" dirty="0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042D7FBB-222B-E622-DAF6-035C1A273E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04814" y="1952786"/>
            <a:ext cx="9051010" cy="415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005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A942EE-6E9F-26AC-7F78-0CF551999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Fundamento Legal (Ecuador, 2025)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5A102B-5BC6-89A2-B700-592B3040C5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800" dirty="0"/>
              <a:t>El </a:t>
            </a:r>
            <a:r>
              <a:rPr lang="es-MX" sz="2800" dirty="0" err="1"/>
              <a:t>Catálogo</a:t>
            </a:r>
            <a:r>
              <a:rPr lang="es-MX" sz="2800" dirty="0"/>
              <a:t> </a:t>
            </a:r>
            <a:r>
              <a:rPr lang="es-MX" sz="2800" dirty="0" err="1"/>
              <a:t>Electrónico</a:t>
            </a:r>
            <a:r>
              <a:rPr lang="es-MX" sz="2800" dirty="0"/>
              <a:t> está regulado en el </a:t>
            </a:r>
            <a:r>
              <a:rPr lang="es-MX" sz="2800" b="1" dirty="0"/>
              <a:t>Reglamento General al LOSNCP</a:t>
            </a:r>
            <a:r>
              <a:rPr lang="es-MX" sz="2800" dirty="0"/>
              <a:t> (arts. 139–147), que establece: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b="1" dirty="0"/>
              <a:t>Convocatoria abierta</a:t>
            </a:r>
            <a:r>
              <a:rPr lang="es-MX" sz="2800" dirty="0"/>
              <a:t> de proveedores para inscribirse en cada </a:t>
            </a:r>
            <a:r>
              <a:rPr lang="es-MX" sz="2800" dirty="0" err="1"/>
              <a:t>católogo</a:t>
            </a:r>
            <a:r>
              <a:rPr lang="es-MX" sz="2800" dirty="0"/>
              <a:t>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b="1" dirty="0"/>
              <a:t>Requisitos </a:t>
            </a:r>
            <a:r>
              <a:rPr lang="es-MX" sz="2800" b="1" dirty="0" err="1"/>
              <a:t>técnicos</a:t>
            </a:r>
            <a:r>
              <a:rPr lang="es-MX" sz="2800" b="1" dirty="0"/>
              <a:t> y legales</a:t>
            </a:r>
            <a:r>
              <a:rPr lang="es-MX" sz="2800" dirty="0"/>
              <a:t> mínimos para que un proveedor sea homologado en el </a:t>
            </a:r>
            <a:r>
              <a:rPr lang="es-MX" sz="2800" dirty="0" err="1"/>
              <a:t>catálogo</a:t>
            </a:r>
            <a:r>
              <a:rPr lang="es-MX" sz="2800" dirty="0"/>
              <a:t> (certificados de calidad, RUP vigente, capacidad de suministro, etc.).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b="1" dirty="0"/>
              <a:t>Dimensión </a:t>
            </a:r>
            <a:r>
              <a:rPr lang="es-MX" sz="2800" b="1" dirty="0" err="1"/>
              <a:t>dinámica</a:t>
            </a:r>
            <a:r>
              <a:rPr lang="es-MX" sz="2800" dirty="0"/>
              <a:t>: nuevos proveedores pueden solicitar su incorporación en fechas establecidas, sin que la entidad contratante tenga que abrir un proceso completo cada vez.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642008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1DB316-275D-0946-ACA6-BB0ADD10DD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64826"/>
          </a:xfrm>
        </p:spPr>
        <p:txBody>
          <a:bodyPr>
            <a:normAutofit fontScale="90000"/>
          </a:bodyPr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¿Cómo Funciona el Catálogo </a:t>
            </a:r>
            <a:r>
              <a:rPr kumimoji="0" lang="es-MX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Electrónico</a:t>
            </a: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?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B89EBA1-4276-EB64-E449-2A5B50DBB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37352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+mj-lt"/>
              <a:buAutoNum type="arabicPeriod"/>
            </a:pPr>
            <a:r>
              <a:rPr lang="es-MX" sz="2800" b="1" dirty="0"/>
              <a:t>Precalificación de Proveedores</a:t>
            </a:r>
            <a:endParaRPr lang="es-MX" sz="2800" dirty="0"/>
          </a:p>
          <a:p>
            <a:pPr marL="457200" lvl="1" indent="0" algn="just">
              <a:buNone/>
            </a:pPr>
            <a:r>
              <a:rPr lang="es-MX" sz="2800" dirty="0"/>
              <a:t>El SERCOP (o las entidades autorizadas) publica en el Portal de Compras Públicas una </a:t>
            </a:r>
            <a:r>
              <a:rPr lang="es-MX" sz="2800" b="1" dirty="0"/>
              <a:t>Convocatoria de Inclusión al </a:t>
            </a:r>
            <a:r>
              <a:rPr lang="es-MX" sz="2800" b="1" dirty="0" err="1"/>
              <a:t>Catálogo</a:t>
            </a:r>
            <a:r>
              <a:rPr lang="es-MX" sz="2800" dirty="0"/>
              <a:t> (por rubro, p. ej. “papelería”, “insumos </a:t>
            </a:r>
            <a:r>
              <a:rPr lang="es-MX" sz="2800" dirty="0" err="1"/>
              <a:t>médicos</a:t>
            </a:r>
            <a:r>
              <a:rPr lang="es-MX" sz="2800" dirty="0"/>
              <a:t>”, “materiales de </a:t>
            </a:r>
            <a:r>
              <a:rPr lang="es-MX" sz="2800" dirty="0" err="1"/>
              <a:t>construcción</a:t>
            </a:r>
            <a:r>
              <a:rPr lang="es-MX" sz="2800" dirty="0"/>
              <a:t>”).</a:t>
            </a:r>
          </a:p>
          <a:p>
            <a:pPr marL="457200" lvl="1" indent="0" algn="just">
              <a:buNone/>
            </a:pPr>
            <a:r>
              <a:rPr lang="es-MX" sz="2800" dirty="0"/>
              <a:t>Los proveedores interesados presentan:</a:t>
            </a:r>
          </a:p>
          <a:p>
            <a:pPr marL="1143000" lvl="2" indent="-228600" algn="just">
              <a:buFont typeface="+mj-lt"/>
              <a:buAutoNum type="arabicPeriod"/>
            </a:pPr>
            <a:r>
              <a:rPr lang="es-MX" sz="2800" dirty="0"/>
              <a:t>Documentos legales (RUC, licencias, RUP al día).</a:t>
            </a:r>
          </a:p>
          <a:p>
            <a:pPr marL="1143000" lvl="2" indent="-228600" algn="just">
              <a:buFont typeface="+mj-lt"/>
              <a:buAutoNum type="arabicPeriod"/>
            </a:pPr>
            <a:r>
              <a:rPr lang="es-MX" sz="2800" dirty="0"/>
              <a:t>Certificados de calidad (ISO, NTE, registros sanitarios, etc.).</a:t>
            </a:r>
          </a:p>
          <a:p>
            <a:pPr marL="1143000" lvl="2" indent="-228600" algn="just">
              <a:buFont typeface="+mj-lt"/>
              <a:buAutoNum type="arabicPeriod"/>
            </a:pPr>
            <a:r>
              <a:rPr lang="es-MX" sz="2800" dirty="0"/>
              <a:t>Listado de precios </a:t>
            </a:r>
            <a:r>
              <a:rPr lang="es-MX" sz="2800" dirty="0" err="1"/>
              <a:t>máximos</a:t>
            </a:r>
            <a:r>
              <a:rPr lang="es-MX" sz="2800" dirty="0"/>
              <a:t> que pueden ofrecer.</a:t>
            </a:r>
          </a:p>
          <a:p>
            <a:pPr marL="1143000" lvl="2" indent="-228600" algn="just">
              <a:buFont typeface="+mj-lt"/>
              <a:buAutoNum type="arabicPeriod"/>
            </a:pPr>
            <a:r>
              <a:rPr lang="es-MX" sz="2800" dirty="0"/>
              <a:t>Evidencia de capacidad </a:t>
            </a:r>
            <a:r>
              <a:rPr lang="es-MX" sz="2800" dirty="0" err="1"/>
              <a:t>técnica</a:t>
            </a:r>
            <a:r>
              <a:rPr lang="es-MX" sz="2800" dirty="0"/>
              <a:t> y financiera (experiencia, capacidad de inventario, referencias).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03399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2EC780-8737-A271-7C82-556047FA4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Homologación y Publicación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19FEE1-3E0F-9A9A-AEF3-FFC7B9827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El SERCOP verifica que cada oferente cumpla con los requisitos.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Los proveedores aprobados figuran en el </a:t>
            </a:r>
            <a:r>
              <a:rPr lang="es-MX" sz="3600" dirty="0" err="1"/>
              <a:t>Catálogo</a:t>
            </a:r>
            <a:r>
              <a:rPr lang="es-MX" sz="3600" dirty="0"/>
              <a:t> </a:t>
            </a:r>
            <a:r>
              <a:rPr lang="es-MX" sz="3600" dirty="0" err="1"/>
              <a:t>Eléctrico</a:t>
            </a:r>
            <a:r>
              <a:rPr lang="es-MX" sz="3600" dirty="0"/>
              <a:t> de ese rubro, junto con sus precios </a:t>
            </a:r>
            <a:r>
              <a:rPr lang="es-MX" sz="3600" dirty="0" err="1"/>
              <a:t>máximos</a:t>
            </a:r>
            <a:r>
              <a:rPr lang="es-MX" sz="3600" dirty="0"/>
              <a:t> de referencia y condiciones (tiempos de entrega, </a:t>
            </a:r>
            <a:r>
              <a:rPr lang="es-MX" sz="3600" dirty="0" err="1"/>
              <a:t>garantías</a:t>
            </a:r>
            <a:r>
              <a:rPr lang="es-MX" sz="3600" dirty="0"/>
              <a:t>, forma de pago).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5041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8DE275-4554-5F62-5E44-6C18BBDD6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Compra por </a:t>
            </a:r>
            <a:r>
              <a:rPr kumimoji="0" lang="es-MX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Catálogo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5038E8-138C-0C86-F492-154DF9761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Cuando una entidad </a:t>
            </a:r>
            <a:r>
              <a:rPr lang="es-MX" sz="2400" dirty="0" err="1"/>
              <a:t>pública</a:t>
            </a:r>
            <a:r>
              <a:rPr lang="es-MX" sz="2400" dirty="0"/>
              <a:t> requiere un bien o servicio incluido en el </a:t>
            </a:r>
            <a:r>
              <a:rPr lang="es-MX" sz="2400" dirty="0" err="1"/>
              <a:t>catálogo</a:t>
            </a:r>
            <a:r>
              <a:rPr lang="es-MX" sz="2400" dirty="0"/>
              <a:t>, consulta el Portal y elige de forma </a:t>
            </a:r>
            <a:r>
              <a:rPr lang="es-MX" sz="2400" b="1" dirty="0"/>
              <a:t>directa</a:t>
            </a:r>
            <a:r>
              <a:rPr lang="es-MX" sz="2400" dirty="0"/>
              <a:t> a uno de los proveedores ya homologados.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/>
              <a:t>Para elegir, la entidad puede aplicar criterios de: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b="1" dirty="0"/>
              <a:t>Precio:</a:t>
            </a:r>
            <a:r>
              <a:rPr lang="es-MX" sz="2400" dirty="0"/>
              <a:t> Seleccionar al proveedor con precio </a:t>
            </a:r>
            <a:r>
              <a:rPr lang="es-MX" sz="2400" dirty="0" err="1"/>
              <a:t>más</a:t>
            </a:r>
            <a:r>
              <a:rPr lang="es-MX" sz="2400" dirty="0"/>
              <a:t> bajo, siempre que cumpla especificaciones.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b="1" dirty="0"/>
              <a:t>Preferencias:</a:t>
            </a:r>
            <a:r>
              <a:rPr lang="es-MX" sz="2400" dirty="0"/>
              <a:t> Dar margen de ventaja a MIPYME, </a:t>
            </a:r>
            <a:r>
              <a:rPr lang="es-MX" sz="2400" dirty="0" err="1"/>
              <a:t>produtores</a:t>
            </a:r>
            <a:r>
              <a:rPr lang="es-MX" sz="2400" dirty="0"/>
              <a:t> locales o “Valor Agregado Ecuatoriano” (según normativa SERCOP).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b="1" dirty="0"/>
              <a:t>Disponibilidad Inmediata:</a:t>
            </a:r>
            <a:r>
              <a:rPr lang="es-MX" sz="2400" dirty="0"/>
              <a:t> Tiempo de entrega (p. ej., proveedor con mejor plazo).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008194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DF60F1-9C86-62D0-9241-AA1841D63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Generación de la Orden de Compra y Contrato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DC1737-F1E9-3CAC-EF36-44A5C5D9A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Una vez seleccionado el proveedor, se genera la </a:t>
            </a:r>
            <a:r>
              <a:rPr lang="es-MX" sz="3200" b="1" dirty="0"/>
              <a:t>orden de compra electrónica</a:t>
            </a:r>
            <a:r>
              <a:rPr lang="es-MX" sz="3200" dirty="0"/>
              <a:t> desde el Portal.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No es necesario abrir un concurso ni una licitación cada vez: la homologación previa ya garantizó la calidad mínima.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173286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B248BA-62E1-7E30-AD29-E6F76E53A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Entregas y Pagos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81853B-4574-9D91-C84F-B48DD2C0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El proveedor entrega el bien/servicio conforme a lo acordado en el </a:t>
            </a:r>
            <a:r>
              <a:rPr lang="es-MX" sz="3600" dirty="0" err="1"/>
              <a:t>catálogo</a:t>
            </a:r>
            <a:r>
              <a:rPr lang="es-MX" sz="36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La entidad efectúa el pago de acuerdo a los </a:t>
            </a:r>
            <a:r>
              <a:rPr lang="es-MX" sz="3600" dirty="0" err="1"/>
              <a:t>términos</a:t>
            </a:r>
            <a:r>
              <a:rPr lang="es-MX" sz="3600" dirty="0"/>
              <a:t> (plazos, penalidades por demora) definidos en la convocatoria original del </a:t>
            </a:r>
            <a:r>
              <a:rPr lang="es-MX" sz="3600" dirty="0" err="1"/>
              <a:t>catálogo</a:t>
            </a:r>
            <a:r>
              <a:rPr lang="es-MX" sz="3600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138413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B60572-A82E-AB8D-EDA9-1637765E39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Ventajas del </a:t>
            </a:r>
            <a:r>
              <a:rPr lang="es-MX" b="1" dirty="0" err="1"/>
              <a:t>Catálogo</a:t>
            </a:r>
            <a:r>
              <a:rPr lang="es-MX" b="1" dirty="0"/>
              <a:t> Electrónico</a:t>
            </a:r>
            <a:br>
              <a:rPr lang="es-MX" b="1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C17D3C-8F83-C8A1-5279-95232CC59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sz="2400" b="1" dirty="0"/>
              <a:t>Agilidad en los procesos</a:t>
            </a:r>
            <a:endParaRPr lang="es-MX" sz="2400" dirty="0"/>
          </a:p>
          <a:p>
            <a:pPr marL="457200" lvl="1" indent="0">
              <a:buNone/>
            </a:pPr>
            <a:r>
              <a:rPr lang="es-MX" sz="2400" dirty="0"/>
              <a:t>Evita elaborar pliegos y publicar licitaciones para compras rutinarias y repetitivas.</a:t>
            </a:r>
          </a:p>
          <a:p>
            <a:pPr marL="457200" lvl="1" indent="0">
              <a:buNone/>
            </a:pPr>
            <a:r>
              <a:rPr lang="es-MX" sz="2400" dirty="0"/>
              <a:t>Tiempo de </a:t>
            </a:r>
            <a:r>
              <a:rPr lang="es-MX" sz="2400" dirty="0" err="1"/>
              <a:t>adquisición</a:t>
            </a:r>
            <a:r>
              <a:rPr lang="es-MX" sz="2400" dirty="0"/>
              <a:t> muy corto: la entidad solo elige y genera la orden.</a:t>
            </a:r>
          </a:p>
          <a:p>
            <a:pPr marL="0" indent="0">
              <a:buNone/>
            </a:pPr>
            <a:r>
              <a:rPr lang="es-MX" sz="2400" b="1" dirty="0"/>
              <a:t>Competencia continua y transparencia</a:t>
            </a:r>
            <a:endParaRPr lang="es-MX" sz="2400" dirty="0"/>
          </a:p>
          <a:p>
            <a:pPr marL="457200" lvl="1" indent="0">
              <a:buNone/>
            </a:pPr>
            <a:r>
              <a:rPr lang="es-MX" sz="2400" dirty="0"/>
              <a:t>Los proveedores compiten en la fase de homologación (</a:t>
            </a:r>
            <a:r>
              <a:rPr lang="es-MX" sz="2400" dirty="0" err="1"/>
              <a:t>precalificación</a:t>
            </a:r>
            <a:r>
              <a:rPr lang="es-MX" sz="2400" dirty="0"/>
              <a:t>).</a:t>
            </a:r>
          </a:p>
          <a:p>
            <a:pPr marL="457200" lvl="1" indent="0">
              <a:buNone/>
            </a:pPr>
            <a:r>
              <a:rPr lang="es-MX" sz="2400" dirty="0"/>
              <a:t>Todo el proceso (</a:t>
            </a:r>
            <a:r>
              <a:rPr lang="es-MX" sz="2400" dirty="0" err="1"/>
              <a:t>inclusión</a:t>
            </a:r>
            <a:r>
              <a:rPr lang="es-MX" sz="2400" dirty="0"/>
              <a:t>, precios, </a:t>
            </a:r>
            <a:r>
              <a:rPr lang="es-MX" sz="2400" dirty="0" err="1"/>
              <a:t>selección</a:t>
            </a:r>
            <a:r>
              <a:rPr lang="es-MX" sz="2400" dirty="0"/>
              <a:t>) queda registrado en </a:t>
            </a:r>
            <a:r>
              <a:rPr lang="es-MX" sz="2400" dirty="0" err="1"/>
              <a:t>línea</a:t>
            </a:r>
            <a:r>
              <a:rPr lang="es-MX" sz="2400" dirty="0"/>
              <a:t>, disponible para </a:t>
            </a:r>
            <a:r>
              <a:rPr lang="es-MX" sz="2400" dirty="0" err="1"/>
              <a:t>auditorías</a:t>
            </a:r>
            <a:r>
              <a:rPr lang="es-MX" sz="2400" dirty="0"/>
              <a:t> y </a:t>
            </a:r>
            <a:r>
              <a:rPr lang="es-MX" sz="2400" dirty="0" err="1"/>
              <a:t>veeduría</a:t>
            </a:r>
            <a:r>
              <a:rPr lang="es-MX" sz="2400" dirty="0"/>
              <a:t> ciudadana.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347167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87393F-9AA7-3D31-674D-B5DF262F8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Aseguramiento de calidad</a:t>
            </a:r>
            <a:br>
              <a:rPr lang="es-MX" dirty="0"/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B8A33D-4ACA-689C-6A41-E08843052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Solo aparecen en el catalogó proveedores que </a:t>
            </a:r>
            <a:r>
              <a:rPr lang="es-MX" sz="3600" dirty="0" err="1"/>
              <a:t>comprovieron</a:t>
            </a:r>
            <a:r>
              <a:rPr lang="es-MX" sz="3600" dirty="0"/>
              <a:t> estándares (ISO, NTE, registros sanitarios, etc.).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600" dirty="0"/>
              <a:t>Minimiza riesgo de recibir productos defectuosos o no conformes.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972625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0AE666-FF0E-6D47-94AC-9E804C37DD1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364343" y="287338"/>
            <a:ext cx="9622971" cy="1449387"/>
          </a:xfrm>
        </p:spPr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Reducción de costos administrativos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38A263-1B33-3A3E-232E-0C695FD247B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364342" y="2409371"/>
            <a:ext cx="9760857" cy="319614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4000" dirty="0"/>
              <a:t>Simplifica trabajo de la Unidad de </a:t>
            </a:r>
            <a:r>
              <a:rPr lang="es-MX" sz="4000" dirty="0" err="1"/>
              <a:t>Contratación</a:t>
            </a:r>
            <a:r>
              <a:rPr lang="es-MX" sz="4000" dirty="0"/>
              <a:t> (menos trámites, menos documentos).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4000" dirty="0"/>
              <a:t>Reduce carga de </a:t>
            </a:r>
            <a:r>
              <a:rPr lang="es-MX" sz="4000" dirty="0" err="1"/>
              <a:t>evaluación</a:t>
            </a:r>
            <a:r>
              <a:rPr lang="es-MX" sz="4000" dirty="0"/>
              <a:t> y </a:t>
            </a:r>
            <a:r>
              <a:rPr lang="es-MX" sz="4000" dirty="0" err="1"/>
              <a:t>gestión</a:t>
            </a:r>
            <a:r>
              <a:rPr lang="es-MX" sz="4000" dirty="0"/>
              <a:t> en cada compra.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5587578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6A34EB-C2E4-4EF7-A755-F1FDB69B2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Incentivo a proveedores locales y MIPYME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890918-099B-23FB-F8DA-0BB0D9E4F7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600" dirty="0"/>
              <a:t>Se pueden incluir criterios de preferencia en la selección (margen adicional de puntaje para contenido nacional, emprendimientos locales, pequeños productores).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07863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D234F1-4217-14B7-A7DD-F38576163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DEFINICION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75159A-7290-9B95-FA73-5C4236E44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600" dirty="0"/>
              <a:t>En los procedimientos DINAMICOS en la contratación pública son aquellas modalidades basadas en plataformas electrónicas que permiten a las entidades estatales realizar compras de manera continua y ágil, sin tener que iniciar un proceso competitivo completo cada vez que necesitan adquirir bienes o servicios homogeneizados.</a:t>
            </a:r>
          </a:p>
        </p:txBody>
      </p:sp>
    </p:spTree>
    <p:extLst>
      <p:ext uri="{BB962C8B-B14F-4D97-AF65-F5344CB8AC3E}">
        <p14:creationId xmlns:p14="http://schemas.microsoft.com/office/powerpoint/2010/main" val="25346677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69E875-F8CC-A234-070A-0DE479C98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Limitaciones y Consideraciones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46FC7C-BB2D-4716-989B-2FF3D1419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970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b="1" dirty="0"/>
              <a:t>Cobertura del catálogo</a:t>
            </a:r>
            <a:endParaRPr lang="es-MX" sz="2800" dirty="0"/>
          </a:p>
          <a:p>
            <a:pPr marL="457200" lvl="1" indent="0" algn="just">
              <a:buNone/>
            </a:pPr>
            <a:r>
              <a:rPr lang="es-MX" sz="2800" dirty="0" err="1"/>
              <a:t>Sólo</a:t>
            </a:r>
            <a:r>
              <a:rPr lang="es-MX" sz="2800" dirty="0"/>
              <a:t> aplica a bienes/servicios estandarizados y de uso frecuente (papelería, repuestos, insumos </a:t>
            </a:r>
            <a:r>
              <a:rPr lang="es-MX" sz="2800" dirty="0" err="1"/>
              <a:t>básicos</a:t>
            </a:r>
            <a:r>
              <a:rPr lang="es-MX" sz="2800" dirty="0"/>
              <a:t>). No sirve para adquisiciones complejas o personalizadas (obras a medida, servicios de alta especialidad).</a:t>
            </a:r>
          </a:p>
          <a:p>
            <a:pPr marL="0" indent="0" algn="just">
              <a:buNone/>
            </a:pPr>
            <a:r>
              <a:rPr lang="es-MX" sz="2800" b="1" dirty="0"/>
              <a:t>Necesidad de actualización constante</a:t>
            </a:r>
            <a:endParaRPr lang="es-MX" sz="2800" dirty="0"/>
          </a:p>
          <a:p>
            <a:pPr marL="457200" lvl="1" indent="0" algn="just">
              <a:buNone/>
            </a:pPr>
            <a:r>
              <a:rPr lang="es-MX" sz="2800" dirty="0"/>
              <a:t>Precios de referencia deben revisarse </a:t>
            </a:r>
            <a:r>
              <a:rPr lang="es-MX" sz="2800" dirty="0" err="1"/>
              <a:t>periódicamente</a:t>
            </a:r>
            <a:r>
              <a:rPr lang="es-MX" sz="2800" dirty="0"/>
              <a:t> para reflejar costos de mercado.</a:t>
            </a:r>
          </a:p>
          <a:p>
            <a:pPr marL="457200" lvl="1" indent="0" algn="just">
              <a:buNone/>
            </a:pPr>
            <a:r>
              <a:rPr lang="es-MX" sz="2800" dirty="0"/>
              <a:t>Nuevos proveedores deben poder agregarse para mantener la competitividad.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363059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A49631-B4EF-F109-C15B-C4D957BD9C2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12800" y="1417637"/>
            <a:ext cx="10058400" cy="480899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sz="2800" b="1" dirty="0"/>
              <a:t>Capacitación de funcionarios</a:t>
            </a:r>
            <a:endParaRPr lang="es-MX" sz="2800" dirty="0"/>
          </a:p>
          <a:p>
            <a:pPr marL="457200" lvl="1" indent="0" algn="just">
              <a:buNone/>
            </a:pPr>
            <a:r>
              <a:rPr lang="es-MX" sz="2800" dirty="0"/>
              <a:t>Los encargados de compras deben aprender a usar la plataforma (selección, generación de órdenes, seguimiento).</a:t>
            </a:r>
          </a:p>
          <a:p>
            <a:pPr marL="457200" lvl="1" indent="0" algn="just">
              <a:buNone/>
            </a:pPr>
            <a:r>
              <a:rPr lang="es-MX" sz="2800" dirty="0"/>
              <a:t>Deben conocer bien los criterios de preferencia y calificación.</a:t>
            </a:r>
          </a:p>
          <a:p>
            <a:pPr marL="0" indent="0" algn="just">
              <a:buNone/>
            </a:pPr>
            <a:r>
              <a:rPr lang="es-MX" sz="2800" b="1" dirty="0"/>
              <a:t>Riesgo de concentración de oferta</a:t>
            </a:r>
            <a:endParaRPr lang="es-MX" sz="2800" dirty="0"/>
          </a:p>
          <a:p>
            <a:pPr marL="457200" lvl="1" indent="0" algn="just">
              <a:buNone/>
            </a:pPr>
            <a:r>
              <a:rPr lang="es-MX" sz="2800" dirty="0"/>
              <a:t>Si pocos proveedores cumplen con requisitos, la competencia es limitada.</a:t>
            </a:r>
          </a:p>
          <a:p>
            <a:pPr marL="457200" lvl="1" indent="0" algn="just">
              <a:buNone/>
            </a:pPr>
            <a:r>
              <a:rPr lang="es-MX" sz="2800" dirty="0"/>
              <a:t>Es importante fomentar la participación de MIPYME y productores de distintos rincones del país.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522937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591E36-B819-DFCA-C6D8-77D3A2E8F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Ejemplo Práctico (Ecuador,2025)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567208B-957D-740C-CCA7-2E9920A08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2400" b="1" dirty="0"/>
              <a:t>Catálogo de Útiles Escolares (Ministerio de Educación):</a:t>
            </a:r>
            <a:endParaRPr lang="es-MX" sz="24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Rubro: mochilas, cuadernos, útiles y uniformes escolares.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Fecha de homologación: enero 2023.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Proveedores homologados: 25 empresas de distintas provincias.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Funcionamiento: cada año, las unidades educativas públicas seleccionan, mediante el Portal, al proveedor cuyo precio y plazo de entrega se ajuste a sus necesidades.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400" dirty="0"/>
              <a:t>Beneficios: las compras se completan en días (en lugar de semanas), se garantiza que los útiles cumplen normas de calidad (no tóxicos, resistentes) y se apoya a productores locales.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757786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BC2301-CA0D-E347-0887-7837135E3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Conclusión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F85797A-42B0-CF5B-5DE9-B93FFA32D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MX" sz="3600" dirty="0"/>
              <a:t>El </a:t>
            </a:r>
            <a:r>
              <a:rPr lang="es-MX" sz="3600" b="1" dirty="0" err="1"/>
              <a:t>Catálogo</a:t>
            </a:r>
            <a:r>
              <a:rPr lang="es-MX" sz="3600" b="1" dirty="0"/>
              <a:t> Electrónico</a:t>
            </a:r>
            <a:r>
              <a:rPr lang="es-MX" sz="3600" dirty="0"/>
              <a:t> es una herramienta esencial para la </a:t>
            </a:r>
            <a:r>
              <a:rPr lang="es-MX" sz="3600" b="1" dirty="0"/>
              <a:t>simplificación y aceleración</a:t>
            </a:r>
            <a:r>
              <a:rPr lang="es-MX" sz="3600" dirty="0"/>
              <a:t> de compras repetitivas y estandarizadas en la Administración Pública ecuatoriana. Permite que las entidades adquieran bienes y servicios de calidad, con transparencia y menores costos administrativos. Su correcto uso impulsa la competitividad de proveedores locales y contribuye a la gestión sostenible de los recursos públicos.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69581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7344434E-1FD3-2735-1364-F6D6068DFB2B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>
          <a:xfrm>
            <a:off x="1328737" y="595086"/>
            <a:ext cx="9534525" cy="54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98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227B75-A5AE-B583-C57E-AE9ACF31DD0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175657" y="1701120"/>
            <a:ext cx="9535886" cy="4022725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MX" sz="2800" b="1" dirty="0"/>
              <a:t>Procedimientos dinámicos”</a:t>
            </a:r>
            <a:r>
              <a:rPr lang="es-MX" sz="2800" dirty="0"/>
              <a:t> (o “sistemas dinámicos de contratación”) son modalidades de adquisición que emplean herramientas electrónicas para:</a:t>
            </a:r>
          </a:p>
          <a:p>
            <a:pPr algn="just">
              <a:buFont typeface="+mj-lt"/>
              <a:buAutoNum type="arabicPeriod"/>
            </a:pPr>
            <a:r>
              <a:rPr lang="es-MX" sz="2800" b="1" dirty="0"/>
              <a:t>Certificar y mantener un catálogo</a:t>
            </a:r>
            <a:r>
              <a:rPr lang="es-MX" sz="2800" dirty="0"/>
              <a:t> (o lista) de proveedores/prestadores que cumplen requisitos mínimos (técnicos y legales).</a:t>
            </a:r>
          </a:p>
          <a:p>
            <a:pPr algn="just">
              <a:buFont typeface="+mj-lt"/>
              <a:buAutoNum type="arabicPeriod"/>
            </a:pPr>
            <a:r>
              <a:rPr lang="es-MX" sz="2800" b="1" dirty="0"/>
              <a:t>Permitir a la entidad compradora invitar continuamente a esos proveedores</a:t>
            </a:r>
            <a:r>
              <a:rPr lang="es-MX" sz="2800" dirty="0"/>
              <a:t> a participar en procesos de compra a lo largo de un periodo determinado, sin tener que repetir por completo un nuevo procedimiento de selección cada vez.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94164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A32D63E7-7497-3D31-B135-2BCB14F8C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MX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En el Ecuador la normativa relevante es 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5F398A-13A2-02E2-44E4-0AB9D824C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Reglamento General al LOSNCP, arts. 129 a 138) regula dos figuras básicas:</a:t>
            </a: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Subasta Inversa Electrónica (SIE)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s-MX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Catálogo Electrónico (CE)</a:t>
            </a:r>
            <a:endParaRPr kumimoji="0" lang="es-MX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91440" marR="0" lvl="0" indent="-91440" algn="just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92278F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s-MX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Ambas son “dinámicas” porque permiten que, una vez creado el sistema, nuevos proveedores se incorporen en línea y, en cada compra, la entidad “llame a la subasta” o “elija del catálogo” con reglas predefinidas.</a:t>
            </a:r>
          </a:p>
          <a:p>
            <a:pPr>
              <a:tabLst>
                <a:tab pos="3135313" algn="l"/>
              </a:tabLst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63000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902AC4-009B-90B2-A9D4-823C80673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Subasta Inversa Electrónica (SIE</a:t>
            </a:r>
            <a:r>
              <a:rPr lang="es-MX" dirty="0"/>
              <a:t>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00F097-156A-A1C8-FD30-33418F1D0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sz="4300" b="1" dirty="0"/>
              <a:t>¿Qué es?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600" b="1" dirty="0"/>
              <a:t>Es un procedimiento dinámico competitivo, 100 % electrónico, en el cual: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La entidad pública determina un </a:t>
            </a:r>
            <a:r>
              <a:rPr lang="es-MX" sz="2800" b="1" dirty="0"/>
              <a:t>precio máximo de referencia</a:t>
            </a:r>
            <a:r>
              <a:rPr lang="es-MX" sz="2800" dirty="0"/>
              <a:t> (Precio Base).</a:t>
            </a:r>
            <a:r>
              <a:rPr kumimoji="0" lang="es-MX" alt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s-MX" altLang="es-MX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mediante estudio de mercado</a:t>
            </a:r>
            <a:endParaRPr lang="es-MX" sz="30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kumimoji="0" lang="es-MX" altLang="es-MX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Es ideal para bienes y servicios estandarizados: insumos de oficina, medicamentos genéricos, repuestos, mantenimiento rutinario, </a:t>
            </a:r>
            <a:r>
              <a:rPr kumimoji="0" lang="es-MX" altLang="es-MX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etc</a:t>
            </a:r>
            <a:endParaRPr lang="es-MX" sz="2600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Se invita a todos los proveedores inscritos (y habilitados en el RUP) que cumplan la especificación técnica para que participen en </a:t>
            </a:r>
            <a:r>
              <a:rPr lang="es-MX" sz="2800" b="1" dirty="0"/>
              <a:t>tiempo real</a:t>
            </a:r>
            <a:r>
              <a:rPr lang="es-MX" sz="2800" dirty="0"/>
              <a:t> ofreciendo precios sucesivamente menores.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2800" dirty="0"/>
              <a:t>Quien presente el </a:t>
            </a:r>
            <a:r>
              <a:rPr lang="es-MX" sz="2800" b="1" dirty="0"/>
              <a:t>precio más bajo</a:t>
            </a:r>
            <a:r>
              <a:rPr lang="es-MX" sz="2800" dirty="0"/>
              <a:t> al cierre de la subasta resulta adjudicatario.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es-MX" sz="28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7178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6110FA-DA37-FBBF-5B8B-307FB5185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r>
              <a:rPr kumimoji="0" lang="es-MX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Fundamento legal</a:t>
            </a:r>
            <a:br>
              <a:rPr kumimoji="0" lang="es-MX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A43F21-E48C-11AE-771A-0C58F8485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3"/>
            <a:ext cx="10543177" cy="4409923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Artículos 129 a 138 del </a:t>
            </a:r>
            <a:r>
              <a:rPr lang="es-MX" sz="3200" b="1" dirty="0"/>
              <a:t>Reglamento General del LOSNCP</a:t>
            </a:r>
            <a:r>
              <a:rPr lang="es-MX" sz="3200" dirty="0"/>
              <a:t> (actualizadas al 2025).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3200" dirty="0"/>
              <a:t>Debe utilizarse para compras de bienes y servicios que cumplan los siguientes criterios: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200" b="1" dirty="0"/>
              <a:t>Bienes normalizados (sin gran diferenciación técnica)</a:t>
            </a:r>
            <a:r>
              <a:rPr lang="es-MX" sz="3200" dirty="0"/>
              <a:t> (ej. insumos de oficina, medicamentos genéricos, repuestos).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s-MX" sz="3200" b="1" dirty="0"/>
              <a:t>Servicios estándar</a:t>
            </a:r>
            <a:r>
              <a:rPr lang="es-MX" sz="3200" dirty="0"/>
              <a:t> (ej. servicios de limpieza, servicios de mantenimiento rutinario).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7698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F4227B-0D3F-7D3E-2A22-36203DF60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MX" sz="4800" b="0" i="0" u="none" strike="noStrike" kern="1200" cap="none" spc="-5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Pasos y dinámicas de los procedimientos</a:t>
            </a:r>
            <a:endParaRPr lang="es-MX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4F921DB7-0122-033E-5179-D365C69E47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40000" y="2017486"/>
            <a:ext cx="7170057" cy="380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8095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4D5E9D-1C7D-E831-BF57-9BEFE2708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868" y="0"/>
            <a:ext cx="10183223" cy="1737360"/>
          </a:xfrm>
        </p:spPr>
        <p:txBody>
          <a:bodyPr>
            <a:normAutofit fontScale="90000"/>
          </a:bodyPr>
          <a:lstStyle/>
          <a:p>
            <a:pPr marL="91440" marR="0" lvl="0" indent="-91440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tabLst/>
              <a:defRPr/>
            </a:pPr>
            <a:b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s-MX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 ESTUDIO DE MERCADO Y PRESUPUESTO REFERENCIAL</a:t>
            </a:r>
            <a:br>
              <a: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47C862-10B3-0267-5A97-CE29AEE8E8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s-MX" sz="4000" dirty="0"/>
              <a:t>La entidad calcula un </a:t>
            </a:r>
            <a:r>
              <a:rPr lang="es-MX" sz="4000" b="1" dirty="0"/>
              <a:t>precio base</a:t>
            </a:r>
            <a:r>
              <a:rPr lang="es-MX" sz="4000" dirty="0"/>
              <a:t> (valor de mercado) y define las especificaciones técnicas</a:t>
            </a:r>
            <a:r>
              <a:rPr lang="es-MX" dirty="0"/>
              <a:t>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9415655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Violeta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27333</TotalTime>
  <Words>1824</Words>
  <Application>Microsoft Office PowerPoint</Application>
  <PresentationFormat>Panorámica</PresentationFormat>
  <Paragraphs>129</Paragraphs>
  <Slides>34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34</vt:i4>
      </vt:variant>
    </vt:vector>
  </HeadingPairs>
  <TitlesOfParts>
    <vt:vector size="40" baseType="lpstr">
      <vt:lpstr>Aptos</vt:lpstr>
      <vt:lpstr>Arial</vt:lpstr>
      <vt:lpstr>ArialNormal</vt:lpstr>
      <vt:lpstr>Calibri</vt:lpstr>
      <vt:lpstr>Calibri Light</vt:lpstr>
      <vt:lpstr>Retrospección</vt:lpstr>
      <vt:lpstr>DE LOS PROCESOS DE CONTRATACIÓN PÚBLICA UNIDAD 2</vt:lpstr>
      <vt:lpstr>2.2. PROCEDIMIENTOS DINÁMICOS</vt:lpstr>
      <vt:lpstr>DEFINICION </vt:lpstr>
      <vt:lpstr>Presentación de PowerPoint</vt:lpstr>
      <vt:lpstr> En el Ecuador la normativa relevante es </vt:lpstr>
      <vt:lpstr>Subasta Inversa Electrónica (SIE)</vt:lpstr>
      <vt:lpstr>Fundamento legal </vt:lpstr>
      <vt:lpstr>Pasos y dinámicas de los procedimientos</vt:lpstr>
      <vt:lpstr> 1. ESTUDIO DE MERCADO Y PRESUPUESTO REFERENCIAL </vt:lpstr>
      <vt:lpstr>2. Registro de proveedores en plataforma </vt:lpstr>
      <vt:lpstr>3. Convocatoria pública </vt:lpstr>
      <vt:lpstr>4. Periodo de preguntas y aclaraciones </vt:lpstr>
      <vt:lpstr>5. Subasta inversa en vivo </vt:lpstr>
      <vt:lpstr>6. Cierre y adjudicación </vt:lpstr>
      <vt:lpstr>7. Firma de contrato y garantías </vt:lpstr>
      <vt:lpstr>Ventajas </vt:lpstr>
      <vt:lpstr>Ejemplo práctico </vt:lpstr>
      <vt:lpstr>Presentación de PowerPoint</vt:lpstr>
      <vt:lpstr>Catálogo Electrónico (CE) </vt:lpstr>
      <vt:lpstr>Fundamento Legal (Ecuador, 2025) </vt:lpstr>
      <vt:lpstr>¿Cómo Funciona el Catálogo Electrónico? </vt:lpstr>
      <vt:lpstr>Homologación y Publicación </vt:lpstr>
      <vt:lpstr>Compra por Catálogo </vt:lpstr>
      <vt:lpstr>Generación de la Orden de Compra y Contrato </vt:lpstr>
      <vt:lpstr>Entregas y Pagos </vt:lpstr>
      <vt:lpstr>Ventajas del Catálogo Electrónico </vt:lpstr>
      <vt:lpstr>Aseguramiento de calidad </vt:lpstr>
      <vt:lpstr>Reducción de costos administrativos </vt:lpstr>
      <vt:lpstr>Incentivo a proveedores locales y MIPYME </vt:lpstr>
      <vt:lpstr>Limitaciones y Consideraciones </vt:lpstr>
      <vt:lpstr>Presentación de PowerPoint</vt:lpstr>
      <vt:lpstr>Ejemplo Práctico (Ecuador,2025) </vt:lpstr>
      <vt:lpstr>Conclusión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valor del Dinero en el tiempo</dc:title>
  <dc:creator>Juan Carlos Mancheno</dc:creator>
  <cp:lastModifiedBy>Rosa Marieta Ambi Infante</cp:lastModifiedBy>
  <cp:revision>353</cp:revision>
  <cp:lastPrinted>2020-11-05T15:32:25Z</cp:lastPrinted>
  <dcterms:created xsi:type="dcterms:W3CDTF">2020-05-20T19:45:14Z</dcterms:created>
  <dcterms:modified xsi:type="dcterms:W3CDTF">2025-05-31T05:51:34Z</dcterms:modified>
</cp:coreProperties>
</file>