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6"/>
  </p:notesMasterIdLst>
  <p:sldIdLst>
    <p:sldId id="265" r:id="rId2"/>
    <p:sldId id="294" r:id="rId3"/>
    <p:sldId id="310" r:id="rId4"/>
    <p:sldId id="312" r:id="rId5"/>
    <p:sldId id="313" r:id="rId6"/>
    <p:sldId id="314" r:id="rId7"/>
    <p:sldId id="296" r:id="rId8"/>
    <p:sldId id="297" r:id="rId9"/>
    <p:sldId id="298" r:id="rId10"/>
    <p:sldId id="299" r:id="rId11"/>
    <p:sldId id="302" r:id="rId12"/>
    <p:sldId id="308" r:id="rId13"/>
    <p:sldId id="309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29" r:id="rId25"/>
    <p:sldId id="325" r:id="rId26"/>
    <p:sldId id="326" r:id="rId27"/>
    <p:sldId id="327" r:id="rId28"/>
    <p:sldId id="328" r:id="rId29"/>
    <p:sldId id="330" r:id="rId30"/>
    <p:sldId id="331" r:id="rId31"/>
    <p:sldId id="332" r:id="rId32"/>
    <p:sldId id="333" r:id="rId33"/>
    <p:sldId id="334" r:id="rId34"/>
    <p:sldId id="335" r:id="rId35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 snapToGrid="0">
      <p:cViewPr varScale="1">
        <p:scale>
          <a:sx n="66" d="100"/>
          <a:sy n="66" d="100"/>
        </p:scale>
        <p:origin x="8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4B5EB-2EE0-4119-A3C1-33579E8DC528}" type="datetimeFigureOut">
              <a:rPr lang="es-MX" smtClean="0"/>
              <a:t>31/05/2025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14856-F7B7-4086-9ADB-DC69548DB4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945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15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435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522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331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52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96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646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549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522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715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769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66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EF96A8B-E86D-4F3A-AA75-7B1E08916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id="{9BF909F1-96E3-81D1-5B20-C39CFC9B74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5363" y="0"/>
            <a:ext cx="10399362" cy="1242727"/>
          </a:xfrm>
        </p:spPr>
        <p:txBody>
          <a:bodyPr>
            <a:normAutofit/>
          </a:bodyPr>
          <a:lstStyle/>
          <a:p>
            <a:pPr algn="ctr"/>
            <a:r>
              <a:rPr lang="es-MX" sz="3200" b="1" i="0" u="none" strike="noStrike" baseline="0" dirty="0">
                <a:latin typeface="ArialNormal"/>
              </a:rPr>
              <a:t>DE LOS PROCESOS DE CONTRATACIÓN PÚBLICA</a:t>
            </a:r>
            <a:br>
              <a:rPr lang="es-MX" sz="3200" b="1" i="0" u="none" strike="noStrike" baseline="0" dirty="0">
                <a:latin typeface="ArialNormal"/>
              </a:rPr>
            </a:br>
            <a:r>
              <a:rPr lang="es-MX" sz="3200" b="1" i="0" u="none" strike="noStrike" baseline="0" dirty="0">
                <a:latin typeface="ArialNormal"/>
              </a:rPr>
              <a:t>UNIDAD 2</a:t>
            </a:r>
            <a:endParaRPr lang="es-MX" sz="3200" b="1" dirty="0"/>
          </a:p>
        </p:txBody>
      </p:sp>
      <p:sp>
        <p:nvSpPr>
          <p:cNvPr id="11" name="Subtítulo 10">
            <a:extLst>
              <a:ext uri="{FF2B5EF4-FFF2-40B4-BE49-F238E27FC236}">
                <a16:creationId xmlns:a16="http://schemas.microsoft.com/office/drawing/2014/main" id="{64B042A7-B96B-B178-B121-292DD411A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6790" y="4964209"/>
            <a:ext cx="11277935" cy="1238616"/>
          </a:xfrm>
        </p:spPr>
        <p:txBody>
          <a:bodyPr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s-MX" sz="5600" b="0" i="0" u="none" strike="noStrike" kern="1200" cap="all" spc="20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ArialNormal"/>
                <a:ea typeface="+mn-ea"/>
                <a:cs typeface="+mn-cs"/>
              </a:rPr>
              <a:t>FACULTAD DE CIENCIAS POLÍTICAS Y ADMINISTRATIVAS</a:t>
            </a:r>
            <a:endParaRPr kumimoji="0" lang="es-ES" sz="5600" b="0" i="0" u="none" strike="noStrike" kern="1200" cap="all" spc="200" normalizeH="0" baseline="0" noProof="0" dirty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s-ES" sz="5600" b="0" i="0" u="none" strike="noStrike" kern="1200" cap="all" spc="20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Asignatura:  ACTIVIDAD CONTRACTUAL PUBLICA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s-ES" sz="5600" b="0" i="0" u="none" strike="noStrike" kern="1200" cap="all" spc="20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Periodo: 2024-2S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s-ES" sz="5600" b="0" i="0" u="none" strike="noStrike" kern="1200" cap="all" spc="20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Dra. Rosa </a:t>
            </a:r>
            <a:r>
              <a:rPr kumimoji="0" lang="es-ES" sz="5600" b="0" i="0" u="none" strike="noStrike" kern="1200" cap="all" spc="200" normalizeH="0" baseline="0" noProof="0" dirty="0" err="1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ambi</a:t>
            </a:r>
            <a:r>
              <a:rPr kumimoji="0" lang="es-ES" sz="5600" b="0" i="0" u="none" strike="noStrike" kern="1200" cap="all" spc="20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infante</a:t>
            </a:r>
          </a:p>
          <a:p>
            <a:endParaRPr lang="es-MX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5F5B333-A567-4994-B69F-B3D6FFA109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ED78922C-0FA6-4876-B387-09E6D18A9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E822080-05A0-4490-8404-A5C900C2C8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AB88F4B-3D18-8E62-1F54-EA2B2115B7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7" y="1309212"/>
            <a:ext cx="7997126" cy="290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033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920335-978C-4CC6-76F2-9E339F000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🟦 4. Fase de ejecución y cierre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08475A-D779-D22B-8884-AA5938EDF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Supervisión técnica y seguimiento del cumplimiento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Entrega de productos conforme a cronograma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Liquidación del contrato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Informe de cierre del proceso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18928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76AFD4-1C3E-3A77-DB19-6AFD74F2D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1" y="1"/>
            <a:ext cx="11449050" cy="1737360"/>
          </a:xfrm>
        </p:spPr>
        <p:txBody>
          <a:bodyPr>
            <a:normAutofit fontScale="90000"/>
          </a:bodyPr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b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s-MX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Tipos de procedimientos para contratar consultoría: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FB4D5A-7E53-1222-1580-63F088DF6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528663" cy="4023360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+mj-lt"/>
              <a:buAutoNum type="arabicPeriod"/>
            </a:pPr>
            <a:r>
              <a:rPr lang="es-MX" sz="4000" b="1" dirty="0"/>
              <a:t>Contratación directa</a:t>
            </a:r>
            <a:r>
              <a:rPr lang="es-MX" sz="4000" dirty="0"/>
              <a:t> (casos excepcionales)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MX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Solo en casos específicos: emergencia, confidencialidad, o profesionales de alto prestigio</a:t>
            </a:r>
            <a:endParaRPr lang="es-MX" sz="4000" dirty="0"/>
          </a:p>
          <a:p>
            <a:pPr algn="just">
              <a:buFont typeface="+mj-lt"/>
              <a:buAutoNum type="arabicPeriod"/>
            </a:pPr>
            <a:r>
              <a:rPr lang="es-MX" sz="4000" b="1" dirty="0"/>
              <a:t>Lista corta</a:t>
            </a:r>
            <a:r>
              <a:rPr lang="es-MX" sz="4000" dirty="0"/>
              <a:t> (cuando se requiere alta especialización</a:t>
            </a:r>
            <a:r>
              <a:rPr lang="es-MX" sz="3900" dirty="0"/>
              <a:t>)</a:t>
            </a:r>
            <a:r>
              <a:rPr kumimoji="0" lang="es-MX" sz="3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Se invita a mínimo </a:t>
            </a:r>
            <a:r>
              <a:rPr kumimoji="0" lang="es-MX" sz="3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tres firmas o consultores</a:t>
            </a:r>
            <a:r>
              <a:rPr kumimoji="0" lang="es-MX" sz="3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para que presenten propuestas. </a:t>
            </a:r>
          </a:p>
          <a:p>
            <a:pPr algn="just">
              <a:buFont typeface="+mj-lt"/>
              <a:buAutoNum type="arabicPeriod"/>
            </a:pPr>
            <a:r>
              <a:rPr lang="es-MX" sz="4000" b="1" dirty="0"/>
              <a:t> Concurso público.</a:t>
            </a:r>
            <a:r>
              <a:rPr lang="es-MX" sz="4000" dirty="0"/>
              <a:t> proceso abierto para consultorías en </a:t>
            </a:r>
            <a:r>
              <a:rPr lang="es-MX" sz="4300" dirty="0"/>
              <a:t>general</a:t>
            </a:r>
            <a:r>
              <a:rPr kumimoji="0" lang="es-MX" sz="4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 evaluación con ponderación técnica y económica.</a:t>
            </a:r>
          </a:p>
          <a:p>
            <a:pPr algn="just">
              <a:buFont typeface="+mj-lt"/>
              <a:buAutoNum type="arabicPeriod"/>
            </a:pPr>
            <a:endParaRPr lang="es-MX" sz="40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94384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1BA851-F66D-1724-9FD5-B8B144E18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2.1.1. Contratación directa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6BA49B-9722-BC1F-ECF5-75E498BD4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s-MX" sz="4000" b="1" dirty="0"/>
              <a:t>¿Qué es la Contratación Directa?</a:t>
            </a:r>
          </a:p>
          <a:p>
            <a:pPr algn="just"/>
            <a:r>
              <a:rPr lang="es-MX" sz="4000" dirty="0"/>
              <a:t>La </a:t>
            </a:r>
            <a:r>
              <a:rPr lang="es-MX" sz="4000" b="1" dirty="0"/>
              <a:t>contratación directa</a:t>
            </a:r>
            <a:r>
              <a:rPr lang="es-MX" sz="4000" dirty="0"/>
              <a:t> es una </a:t>
            </a:r>
            <a:r>
              <a:rPr lang="es-MX" sz="4000" b="1" dirty="0"/>
              <a:t>modalidad excepcional</a:t>
            </a:r>
            <a:r>
              <a:rPr lang="es-MX" sz="4000" dirty="0"/>
              <a:t> de contratación pública que permite a las entidades del Estado </a:t>
            </a:r>
            <a:r>
              <a:rPr lang="es-MX" sz="4000" b="1" dirty="0"/>
              <a:t>seleccionar directamente al proveedor o consultor</a:t>
            </a:r>
            <a:r>
              <a:rPr lang="es-MX" sz="4000" dirty="0"/>
              <a:t>, sin aplicar un procedimiento competitivo, </a:t>
            </a:r>
            <a:r>
              <a:rPr lang="es-MX" sz="4000" b="1" dirty="0"/>
              <a:t>siempre que se cumplan requisitos legales y justificativos expresos</a:t>
            </a:r>
            <a:r>
              <a:rPr lang="es-MX" sz="40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24694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15BEB5-EC30-2CDE-DACA-FDFFCC8F6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⚖️ Fundamento Legal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201F61-C90E-43CB-D90B-025E7EE53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Prevista en la </a:t>
            </a:r>
            <a:r>
              <a:rPr lang="es-MX" sz="4000" b="1" dirty="0"/>
              <a:t>LOSNCP</a:t>
            </a:r>
            <a:r>
              <a:rPr lang="es-MX" sz="4000" dirty="0"/>
              <a:t> (Ley Orgánica del Sistema Nacional de Contratación Pública).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Regulada por el </a:t>
            </a:r>
            <a:r>
              <a:rPr lang="es-MX" sz="4000" b="1" dirty="0"/>
              <a:t>Reglamento General del SERCOP</a:t>
            </a:r>
            <a:r>
              <a:rPr lang="es-MX" sz="40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Solo es válida cuando </a:t>
            </a:r>
            <a:r>
              <a:rPr lang="es-MX" sz="4000" b="1" dirty="0"/>
              <a:t>no es posible aplicar otro procedimiento</a:t>
            </a:r>
            <a:r>
              <a:rPr lang="es-MX" sz="40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4691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EBA220-C804-E527-4078-C8B3B6182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"/>
            <a:ext cx="10058400" cy="1737360"/>
          </a:xfrm>
        </p:spPr>
        <p:txBody>
          <a:bodyPr>
            <a:normAutofit fontScale="90000"/>
          </a:bodyPr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Casos en los que se permite la Contratación Directa (en consultoría):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A803A7-E410-73D5-3B71-D6F1CF217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+mj-lt"/>
              <a:buAutoNum type="arabicPeriod"/>
            </a:pPr>
            <a:r>
              <a:rPr lang="es-MX" sz="2800" b="1" dirty="0"/>
              <a:t>Situaciones de emergencia</a:t>
            </a:r>
            <a:r>
              <a:rPr lang="es-MX" sz="2800" dirty="0"/>
              <a:t>:</a:t>
            </a:r>
          </a:p>
          <a:p>
            <a:pPr marL="457200" lvl="1" indent="0" algn="just">
              <a:buNone/>
            </a:pPr>
            <a:r>
              <a:rPr lang="es-MX" sz="2800" dirty="0"/>
              <a:t>Catástrofes naturales, crisis sanitarias o riesgos inminentes.</a:t>
            </a:r>
          </a:p>
          <a:p>
            <a:pPr marL="457200" lvl="1" indent="0" algn="just">
              <a:buNone/>
            </a:pPr>
            <a:r>
              <a:rPr lang="es-MX" sz="2800" dirty="0"/>
              <a:t>Se justifica por necesidad urgente e imprevisible.</a:t>
            </a:r>
          </a:p>
          <a:p>
            <a:pPr algn="just">
              <a:buFont typeface="+mj-lt"/>
              <a:buAutoNum type="arabicPeriod"/>
            </a:pPr>
            <a:r>
              <a:rPr lang="es-MX" sz="2800" b="1" dirty="0"/>
              <a:t>Servicios con propiedad intelectual exclusiva</a:t>
            </a:r>
            <a:r>
              <a:rPr lang="es-MX" sz="2800" dirty="0"/>
              <a:t>:</a:t>
            </a:r>
          </a:p>
          <a:p>
            <a:pPr marL="457200" lvl="1" indent="0" algn="just">
              <a:buNone/>
            </a:pPr>
            <a:r>
              <a:rPr lang="es-MX" sz="2800" dirty="0"/>
              <a:t>Consultores con derechos reservados o experiencia única.</a:t>
            </a:r>
          </a:p>
          <a:p>
            <a:pPr algn="just">
              <a:buFont typeface="+mj-lt"/>
              <a:buAutoNum type="arabicPeriod"/>
            </a:pPr>
            <a:r>
              <a:rPr lang="es-MX" sz="2800" b="1" dirty="0"/>
              <a:t>Contratación de expertos o académicos de prestigio</a:t>
            </a:r>
            <a:r>
              <a:rPr lang="es-MX" sz="2800" dirty="0"/>
              <a:t>: Profesionales nacionales o internacionales con reconocimiento técnico.</a:t>
            </a:r>
          </a:p>
          <a:p>
            <a:pPr algn="just">
              <a:buFont typeface="+mj-lt"/>
              <a:buAutoNum type="arabicPeriod"/>
            </a:pPr>
            <a:r>
              <a:rPr lang="es-MX" sz="2800" b="1" dirty="0"/>
              <a:t>Convenios interinstitucionales</a:t>
            </a:r>
            <a:r>
              <a:rPr lang="es-MX" sz="2800" dirty="0"/>
              <a:t>: Cuando se firma entre entidades públicas para aprovechar capacidades técnicas.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6587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272F46-F500-67BD-611E-8CA508B3B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Requisitos clave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86C82F-637A-3604-7CF9-CE518F42E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Informe técnico-jurídico que </a:t>
            </a:r>
            <a:r>
              <a:rPr lang="es-MX" sz="3600" b="1" dirty="0"/>
              <a:t>justifique la excepción</a:t>
            </a:r>
            <a:r>
              <a:rPr lang="es-MX" sz="3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Resolución motivada de la </a:t>
            </a:r>
            <a:r>
              <a:rPr lang="es-MX" sz="3600" b="1" dirty="0"/>
              <a:t>máxima autoridad</a:t>
            </a:r>
            <a:r>
              <a:rPr lang="es-MX" sz="3600" dirty="0"/>
              <a:t> de la entidad contratante.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Publicación de la contratación en el </a:t>
            </a:r>
            <a:r>
              <a:rPr lang="es-MX" sz="3600" b="1" dirty="0"/>
              <a:t>Portal de Compras Públicas</a:t>
            </a:r>
            <a:r>
              <a:rPr lang="es-MX" sz="3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Cumplimiento de los </a:t>
            </a:r>
            <a:r>
              <a:rPr lang="es-MX" sz="3600" b="1" dirty="0"/>
              <a:t>principios de transparencia y legalidad</a:t>
            </a:r>
            <a:r>
              <a:rPr lang="es-MX" sz="36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74972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99B44-07BD-6084-B383-4E4543F98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EJEMPLO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1A10E6-C24F-1648-12EB-07B763AF4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40766"/>
          </a:xfrm>
        </p:spPr>
        <p:txBody>
          <a:bodyPr>
            <a:normAutofit/>
          </a:bodyPr>
          <a:lstStyle/>
          <a:p>
            <a:pPr algn="just"/>
            <a:r>
              <a:rPr lang="es-MX" sz="4000" dirty="0"/>
              <a:t>El Ministerio de Salud necesita contratar de forma urgente a un equipo consultor para realizar estudios epidemiológicos tras un brote infeccioso inesperado. Ante la emergencia, se autoriza una contratación directa de un equipo de epidemiólogos reconocido internacionalmente.</a:t>
            </a:r>
          </a:p>
        </p:txBody>
      </p:sp>
    </p:spTree>
    <p:extLst>
      <p:ext uri="{BB962C8B-B14F-4D97-AF65-F5344CB8AC3E}">
        <p14:creationId xmlns:p14="http://schemas.microsoft.com/office/powerpoint/2010/main" val="1503606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59C69C8B-92C4-DE8D-758A-5C44D033CE2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921791" y="604434"/>
            <a:ext cx="8353586" cy="5052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5594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175C55-5D7B-94C9-1489-2D9A517FF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"/>
            <a:ext cx="10058400" cy="1737360"/>
          </a:xfrm>
        </p:spPr>
        <p:txBody>
          <a:bodyPr>
            <a:normAutofit/>
          </a:bodyPr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Normal"/>
                <a:ea typeface="+mn-ea"/>
                <a:cs typeface="+mn-cs"/>
              </a:rPr>
              <a:t>2.1.2. Contratación mediante lista corta</a:t>
            </a:r>
            <a:b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B39035-9C35-38C9-AB41-734B9274A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59816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s-MX" sz="3900" b="1" dirty="0"/>
              <a:t>¿Qué es la Lista Corta?</a:t>
            </a:r>
          </a:p>
          <a:p>
            <a:pPr algn="just"/>
            <a:r>
              <a:rPr lang="es-MX" sz="3900" dirty="0"/>
              <a:t>La </a:t>
            </a:r>
            <a:r>
              <a:rPr lang="es-MX" sz="3900" b="1" dirty="0"/>
              <a:t>contratación mediante lista corta</a:t>
            </a:r>
            <a:r>
              <a:rPr lang="es-MX" sz="3900" dirty="0"/>
              <a:t> es una modalidad </a:t>
            </a:r>
            <a:r>
              <a:rPr lang="es-MX" sz="3900" b="1" dirty="0"/>
              <a:t>selectiva</a:t>
            </a:r>
            <a:r>
              <a:rPr lang="es-MX" sz="3900" dirty="0"/>
              <a:t> que permite a las entidades públicas </a:t>
            </a:r>
            <a:r>
              <a:rPr lang="es-MX" sz="3900" b="1" dirty="0"/>
              <a:t>invitar directamente a varios consultores</a:t>
            </a:r>
            <a:r>
              <a:rPr lang="es-MX" sz="3900" dirty="0"/>
              <a:t> (personas naturales o jurídicas) para presentar sus ofertas.</a:t>
            </a:r>
            <a:br>
              <a:rPr lang="es-MX" sz="3900" dirty="0"/>
            </a:br>
            <a:r>
              <a:rPr lang="es-MX" sz="3900" dirty="0"/>
              <a:t>Se utiliza en </a:t>
            </a:r>
            <a:r>
              <a:rPr lang="es-MX" sz="3900" b="1" dirty="0"/>
              <a:t>contrataciones de consultoría</a:t>
            </a:r>
            <a:r>
              <a:rPr lang="es-MX" sz="3900" dirty="0"/>
              <a:t> que no califican como menor cuantía ni cumplen las condiciones para contratación directa.</a:t>
            </a:r>
          </a:p>
          <a:p>
            <a:pPr algn="l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28845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2DD587-BA72-7DC1-70D6-CE4424EBC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Fundamento Legal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6C8E32-2B84-6499-AD3E-B497BD0F5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Prevista en la </a:t>
            </a:r>
            <a:r>
              <a:rPr lang="es-MX" sz="3600" b="1" dirty="0"/>
              <a:t>Ley Orgánica del Sistema Nacional de Contratación Pública (LOSNCP)</a:t>
            </a:r>
            <a:r>
              <a:rPr lang="es-MX" sz="36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Reglamentada por el </a:t>
            </a:r>
            <a:r>
              <a:rPr lang="es-MX" sz="3600" b="1" dirty="0"/>
              <a:t>SERCOP</a:t>
            </a:r>
            <a:r>
              <a:rPr lang="es-MX" sz="3600" dirty="0"/>
              <a:t> en sus normas técnicas (actualizadas a 2025).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Se basa en los principios de </a:t>
            </a:r>
            <a:r>
              <a:rPr lang="es-MX" sz="3600" b="1" dirty="0"/>
              <a:t>eficiencia, calidad y transparencia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11234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05A6D0-0B96-04E6-3D9D-19466EBCF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"/>
            <a:ext cx="10058400" cy="1737360"/>
          </a:xfrm>
        </p:spPr>
        <p:txBody>
          <a:bodyPr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Normal"/>
                <a:ea typeface="+mn-ea"/>
                <a:cs typeface="+mn-cs"/>
              </a:rPr>
              <a:t>2.1. CONTRATACIÓN DE CONSULTORÍA</a:t>
            </a:r>
            <a:b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4329DE-F6E0-4F1A-2A42-088C25DC6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40766"/>
          </a:xfrm>
        </p:spPr>
        <p:txBody>
          <a:bodyPr>
            <a:normAutofit/>
          </a:bodyPr>
          <a:lstStyle/>
          <a:p>
            <a:pPr algn="just"/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Concepto de consultoría</a:t>
            </a:r>
            <a:r>
              <a:rPr kumimoji="0" lang="es-MX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algn="just"/>
            <a:r>
              <a:rPr lang="es-MX" sz="4000" dirty="0"/>
              <a:t>Es el procedimiento mediante el cual una entidad del sector público contrata </a:t>
            </a:r>
            <a:r>
              <a:rPr lang="es-MX" sz="4000" b="1" dirty="0"/>
              <a:t>servicios profesionales altamente especializados</a:t>
            </a:r>
            <a:r>
              <a:rPr lang="es-MX" sz="4000" dirty="0"/>
              <a:t> o asesoría técnica externa. Estos servicios </a:t>
            </a:r>
            <a:r>
              <a:rPr lang="es-MX" sz="4000" b="1" dirty="0"/>
              <a:t>no suponen relación de dependencia</a:t>
            </a:r>
            <a:r>
              <a:rPr lang="es-MX" sz="4000" dirty="0"/>
              <a:t> y deben ser de </a:t>
            </a:r>
            <a:r>
              <a:rPr lang="es-MX" sz="4000" b="1" dirty="0"/>
              <a:t>carácter intelectual o técnico</a:t>
            </a:r>
            <a:r>
              <a:rPr lang="es-MX" sz="3600" dirty="0"/>
              <a:t>.</a:t>
            </a:r>
          </a:p>
          <a:p>
            <a:pPr algn="just"/>
            <a:endParaRPr lang="es-MX" sz="3600" dirty="0"/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457595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F0DFD7-2AA0-4E0F-10BD-4E451390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Procedimiento básico:</a:t>
            </a:r>
            <a:b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BC24B13F-6B63-EAD2-1A75-F218A6D14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1846263"/>
            <a:ext cx="10058400" cy="4022725"/>
          </a:xfrm>
        </p:spPr>
        <p:txBody>
          <a:bodyPr>
            <a:normAutofit/>
          </a:bodyPr>
          <a:lstStyle/>
          <a:p>
            <a:pPr algn="just">
              <a:buFont typeface="+mj-lt"/>
              <a:buAutoNum type="arabicPeriod"/>
            </a:pPr>
            <a:r>
              <a:rPr lang="es-MX" sz="3200" b="1" dirty="0"/>
              <a:t>Invitación a mínimo tres proveedores</a:t>
            </a:r>
            <a:r>
              <a:rPr lang="es-MX" sz="3200" dirty="0"/>
              <a:t> del Registro Único de Proveedores (RUP).</a:t>
            </a:r>
          </a:p>
          <a:p>
            <a:pPr algn="just">
              <a:buFont typeface="+mj-lt"/>
              <a:buAutoNum type="arabicPeriod"/>
            </a:pPr>
            <a:r>
              <a:rPr lang="es-MX" sz="3200" dirty="0"/>
              <a:t>Envío de los pliegos con especificaciones técnicas.</a:t>
            </a:r>
          </a:p>
          <a:p>
            <a:pPr algn="just">
              <a:buFont typeface="+mj-lt"/>
              <a:buAutoNum type="arabicPeriod"/>
            </a:pPr>
            <a:r>
              <a:rPr lang="es-MX" sz="3200" dirty="0"/>
              <a:t>Presentación de propuestas (técnicas y económicas).</a:t>
            </a:r>
          </a:p>
          <a:p>
            <a:pPr algn="just">
              <a:buFont typeface="+mj-lt"/>
              <a:buAutoNum type="arabicPeriod"/>
            </a:pPr>
            <a:r>
              <a:rPr lang="es-MX" sz="3200" dirty="0"/>
              <a:t>Evaluación por una comisión técnica designada.</a:t>
            </a:r>
          </a:p>
          <a:p>
            <a:pPr algn="just">
              <a:buFont typeface="+mj-lt"/>
              <a:buAutoNum type="arabicPeriod"/>
            </a:pPr>
            <a:r>
              <a:rPr lang="es-MX" sz="3200" dirty="0"/>
              <a:t>Adjudicación al consultor con </a:t>
            </a:r>
            <a:r>
              <a:rPr lang="es-MX" sz="3200" b="1" dirty="0"/>
              <a:t>mayor puntaje total</a:t>
            </a:r>
            <a:r>
              <a:rPr lang="es-MX" sz="32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65359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CAEFA-C483-6B99-7746-749CA19E9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Requisitos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7C8FB4-E678-1DBB-8AF2-2122DAB7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64566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Elaborar un </a:t>
            </a:r>
            <a:r>
              <a:rPr lang="es-MX" sz="3200" b="1" dirty="0"/>
              <a:t>término de referencia (TDR)</a:t>
            </a:r>
            <a:r>
              <a:rPr lang="es-MX" sz="3200" dirty="0"/>
              <a:t> bien definido.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Cumplir con la estructura del PAC (Plan Anual de Contrataciones).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Registrar el proceso en el </a:t>
            </a:r>
            <a:r>
              <a:rPr lang="es-MX" sz="3200" b="1" dirty="0"/>
              <a:t>Portal de Compras Públicas</a:t>
            </a:r>
            <a:r>
              <a:rPr lang="es-MX" sz="32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Verificar la </a:t>
            </a:r>
            <a:r>
              <a:rPr lang="es-MX" sz="3200" b="1" dirty="0"/>
              <a:t>idoneidad técnica y experiencia</a:t>
            </a:r>
            <a:r>
              <a:rPr lang="es-MX" sz="3200" dirty="0"/>
              <a:t> de los consultores invitados.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915345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605530-37F4-0BC6-9F3D-469A21FB3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¿Cuándo se utiliza?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B32EB3-F30C-4EAB-59A7-FA8249A4F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16966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Cuando el monto estimado </a:t>
            </a:r>
            <a:r>
              <a:rPr lang="es-MX" sz="4000" b="1" dirty="0"/>
              <a:t>excede la menor cuantía</a:t>
            </a:r>
            <a:r>
              <a:rPr lang="es-MX" sz="4000" dirty="0"/>
              <a:t>, pero no requiere concurso público.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Para contratar servicios especializados que requieran </a:t>
            </a:r>
            <a:r>
              <a:rPr lang="es-MX" sz="4000" b="1" dirty="0"/>
              <a:t>evaluación técnica detallada</a:t>
            </a:r>
            <a:r>
              <a:rPr lang="es-MX" sz="40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Cuando se busca acortar los tiempos sin sacrificar calidad ni legalidad.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438130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430781-7365-4E7A-0385-0339042AC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Ventajas: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21637C-CFDA-3E6E-D82B-2ABC5CE7C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4000" dirty="0"/>
              <a:t>Mayor agilidad que un concurso público.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4000" dirty="0"/>
              <a:t>Garantiza competencia entre oferentes seleccionados.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4000" dirty="0"/>
              <a:t>Permite seleccionar consultores de </a:t>
            </a:r>
            <a:r>
              <a:rPr lang="es-MX" sz="4000" b="1" dirty="0"/>
              <a:t>alta calidad técnica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0732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69E45936-80EA-4A71-8297-4EB1349DE68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416221" y="1124927"/>
            <a:ext cx="8834437" cy="4361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9119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63D594-8EC3-2DCD-D9B1-528E58B27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0"/>
            <a:ext cx="10355966" cy="1131376"/>
          </a:xfrm>
        </p:spPr>
        <p:txBody>
          <a:bodyPr>
            <a:normAutofit fontScale="90000"/>
          </a:bodyPr>
          <a:lstStyle/>
          <a:p>
            <a:pPr marL="90488" lvl="0" indent="-90488" algn="ctr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defRPr/>
            </a:pPr>
            <a:r>
              <a:rPr lang="es-MX" sz="3600" b="1" spc="0" dirty="0">
                <a:solidFill>
                  <a:prstClr val="black">
                    <a:lumMod val="75000"/>
                    <a:lumOff val="25000"/>
                  </a:prstClr>
                </a:solidFill>
                <a:latin typeface="ArialNormal"/>
                <a:ea typeface="+mn-ea"/>
                <a:cs typeface="+mn-cs"/>
              </a:rPr>
              <a:t>2.1.3. </a:t>
            </a:r>
            <a:r>
              <a:rPr lang="es-MX" sz="4400" b="1" spc="0" dirty="0">
                <a:solidFill>
                  <a:prstClr val="black">
                    <a:lumMod val="75000"/>
                    <a:lumOff val="25000"/>
                  </a:prstClr>
                </a:solidFill>
                <a:latin typeface="ArialNormal"/>
                <a:ea typeface="+mn-ea"/>
                <a:cs typeface="+mn-cs"/>
              </a:rPr>
              <a:t>Contratación mediante concurso público</a:t>
            </a:r>
            <a:endParaRPr lang="es-MX" sz="44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39A1DF-FAB5-71E9-1ED5-378C5C355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MX" b="1" dirty="0"/>
              <a:t>¿</a:t>
            </a:r>
            <a:r>
              <a:rPr lang="es-MX" sz="4300" b="1" dirty="0"/>
              <a:t>Qué es?</a:t>
            </a:r>
          </a:p>
          <a:p>
            <a:pPr algn="just"/>
            <a:r>
              <a:rPr lang="es-MX" sz="4300" dirty="0"/>
              <a:t>La </a:t>
            </a:r>
            <a:r>
              <a:rPr lang="es-MX" sz="4300" b="1" dirty="0"/>
              <a:t>contratación mediante concurso público</a:t>
            </a:r>
            <a:r>
              <a:rPr lang="es-MX" sz="4300" dirty="0"/>
              <a:t> es una modalidad </a:t>
            </a:r>
            <a:r>
              <a:rPr lang="es-MX" sz="4300" b="1" dirty="0"/>
              <a:t>abierta, técnica y competitiva</a:t>
            </a:r>
            <a:r>
              <a:rPr lang="es-MX" sz="4300" dirty="0"/>
              <a:t>, empleada por las entidades del Estado para seleccionar al mejor proveedor de </a:t>
            </a:r>
            <a:r>
              <a:rPr lang="es-MX" sz="4300" b="1" dirty="0"/>
              <a:t>servicios de consultoría</a:t>
            </a:r>
            <a:r>
              <a:rPr lang="es-MX" sz="4300" dirty="0"/>
              <a:t>, a través de una evaluación </a:t>
            </a:r>
            <a:r>
              <a:rPr lang="es-MX" sz="4300" b="1" dirty="0"/>
              <a:t>cuantitativa y cualitativa</a:t>
            </a:r>
            <a:r>
              <a:rPr lang="es-MX" sz="4300" dirty="0"/>
              <a:t> de propuestas técnicas y económicas.</a:t>
            </a:r>
          </a:p>
          <a:p>
            <a:pPr algn="l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968792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035DB7-A6C1-7DB0-F67E-43ADE2187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Fundamento legal: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B4342D-3192-1B58-B51A-34ED40015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4400" b="1" dirty="0"/>
              <a:t>Ley Orgánica del Sistema Nacional de Contratación Pública (LOSNCP)</a:t>
            </a:r>
            <a:r>
              <a:rPr lang="es-MX" sz="44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400" b="1" dirty="0"/>
              <a:t>Reglamento General del SERCOP</a:t>
            </a:r>
            <a:r>
              <a:rPr lang="es-MX" sz="44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400" dirty="0"/>
              <a:t>Normativa técnica vigente del </a:t>
            </a:r>
            <a:r>
              <a:rPr lang="es-MX" sz="4400" b="1" dirty="0"/>
              <a:t>Portal de Compras Públicas</a:t>
            </a:r>
            <a:r>
              <a:rPr lang="es-MX" sz="4400" dirty="0"/>
              <a:t> (actualizado 2025).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471772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A8EA1D-FDB9-5FD2-182D-B25315E37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b="1" dirty="0"/>
              <a:t>OBJETIVO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07C795-E223-705A-34A6-615C99F72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4000" dirty="0"/>
              <a:t>Asegurar que el Estado seleccione al consultor </a:t>
            </a:r>
            <a:r>
              <a:rPr lang="es-MX" sz="4000" b="1" dirty="0"/>
              <a:t>más capacitado y eficiente</a:t>
            </a:r>
            <a:r>
              <a:rPr lang="es-MX" sz="4000" dirty="0"/>
              <a:t>, mediante un proceso </a:t>
            </a:r>
            <a:r>
              <a:rPr lang="es-MX" sz="4000" b="1" dirty="0"/>
              <a:t>transparente</a:t>
            </a:r>
            <a:r>
              <a:rPr lang="es-MX" sz="4000" dirty="0"/>
              <a:t>, </a:t>
            </a:r>
            <a:r>
              <a:rPr lang="es-MX" sz="4000" b="1" dirty="0"/>
              <a:t>objetivo</a:t>
            </a:r>
            <a:r>
              <a:rPr lang="es-MX" sz="4000" dirty="0"/>
              <a:t> y </a:t>
            </a:r>
            <a:r>
              <a:rPr lang="es-MX" sz="4000" b="1" dirty="0"/>
              <a:t>competitivo</a:t>
            </a:r>
            <a:r>
              <a:rPr lang="es-MX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44578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80175-633E-898A-D28E-E80E6764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Características del concurso público: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A0A4A4-68E0-D37B-82C6-EF03AC63F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Participación abierta a </a:t>
            </a:r>
            <a:r>
              <a:rPr lang="es-MX" sz="3600" b="1" dirty="0"/>
              <a:t>todos los consultores registrados en el RUP</a:t>
            </a:r>
            <a:r>
              <a:rPr lang="es-MX" sz="36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Evaluación </a:t>
            </a:r>
            <a:r>
              <a:rPr lang="es-MX" sz="3600" b="1" dirty="0"/>
              <a:t>ponderada</a:t>
            </a:r>
            <a:r>
              <a:rPr lang="es-MX" sz="3600" dirty="0"/>
              <a:t> de las ofertas (técnica y económica).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Publicación obligatoria del proceso en el </a:t>
            </a:r>
            <a:r>
              <a:rPr lang="es-MX" sz="3600" b="1" dirty="0"/>
              <a:t>Portal de Compras Públicas</a:t>
            </a:r>
            <a:r>
              <a:rPr lang="es-MX" sz="36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Promoción de </a:t>
            </a:r>
            <a:r>
              <a:rPr lang="es-MX" sz="3600" b="1" dirty="0"/>
              <a:t>igualdad de oportunidades</a:t>
            </a:r>
            <a:r>
              <a:rPr lang="es-MX" sz="3600" dirty="0"/>
              <a:t> y lucha contra la corrupción.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00212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20D780-574F-DCF0-714B-C1F9A0A32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Requisitos previos: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D925FD-59EE-0034-F39F-66E20E43F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56592"/>
          </a:xfrm>
        </p:spPr>
        <p:txBody>
          <a:bodyPr>
            <a:normAutofit lnSpcReduction="10000"/>
          </a:bodyPr>
          <a:lstStyle/>
          <a:p>
            <a:pPr algn="just">
              <a:buFont typeface="+mj-lt"/>
              <a:buAutoNum type="arabicPeriod"/>
            </a:pPr>
            <a:r>
              <a:rPr lang="es-MX" sz="3600" b="1" dirty="0"/>
              <a:t>Términos de Referencia (TDR)</a:t>
            </a:r>
            <a:r>
              <a:rPr lang="es-MX" sz="3600" dirty="0"/>
              <a:t> elaborados por la entidad contratante.</a:t>
            </a:r>
          </a:p>
          <a:p>
            <a:pPr algn="just">
              <a:buFont typeface="+mj-lt"/>
              <a:buAutoNum type="arabicPeriod"/>
            </a:pPr>
            <a:r>
              <a:rPr lang="es-MX" sz="3600" dirty="0"/>
              <a:t>Aprobación del proceso en el </a:t>
            </a:r>
            <a:r>
              <a:rPr lang="es-MX" sz="3600" b="1" dirty="0"/>
              <a:t>PAC (Plan Anual de Contratación)</a:t>
            </a:r>
            <a:r>
              <a:rPr lang="es-MX" sz="36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es-MX" sz="3600" dirty="0"/>
              <a:t>Presupuesto aprobado y certificado de disponibilidad presupuestaria.</a:t>
            </a:r>
          </a:p>
          <a:p>
            <a:pPr algn="just">
              <a:buFont typeface="+mj-lt"/>
              <a:buAutoNum type="arabicPeriod"/>
            </a:pPr>
            <a:r>
              <a:rPr lang="es-MX" sz="3600" dirty="0"/>
              <a:t>Documentación del proceso y matriz de evaluación definidas.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27371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F44111-CEFF-0382-0CE1-5C79744DC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Características principales: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3C30DE-170B-FF11-03E3-4D4F7DF2F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741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✔️ Es un </a:t>
            </a:r>
            <a:r>
              <a:rPr lang="es-MX" sz="3200" b="1" dirty="0"/>
              <a:t>contrato de servicios</a:t>
            </a:r>
            <a:r>
              <a:rPr lang="es-MX" sz="3200" dirty="0"/>
              <a:t> de naturaleza no habitual.</a:t>
            </a:r>
          </a:p>
          <a:p>
            <a:pPr marL="0" indent="0" algn="just">
              <a:buNone/>
            </a:pPr>
            <a:r>
              <a:rPr lang="es-MX" sz="3200" dirty="0"/>
              <a:t>✔️ Está orientado a generar estudios, diagnósticos, diseños, asesorías o evaluaciones.</a:t>
            </a:r>
          </a:p>
          <a:p>
            <a:pPr marL="0" indent="0" algn="just">
              <a:buNone/>
            </a:pPr>
            <a:r>
              <a:rPr lang="es-MX" sz="3200" dirty="0"/>
              <a:t>✔️ Se usa cuando la entidad requiere </a:t>
            </a:r>
            <a:r>
              <a:rPr lang="es-MX" sz="3200" b="1" dirty="0"/>
              <a:t>conocimientos técnicos especializados</a:t>
            </a:r>
            <a:r>
              <a:rPr lang="es-MX" sz="3200" dirty="0"/>
              <a:t> que no posee internamente.</a:t>
            </a:r>
          </a:p>
          <a:p>
            <a:pPr marL="0" indent="0" algn="just">
              <a:buNone/>
            </a:pPr>
            <a:r>
              <a:rPr lang="es-MX" sz="3200" dirty="0"/>
              <a:t>✔️ Puede ser </a:t>
            </a:r>
            <a:r>
              <a:rPr lang="es-MX" sz="3200" b="1" dirty="0"/>
              <a:t>individual</a:t>
            </a:r>
            <a:r>
              <a:rPr lang="es-MX" sz="3200" dirty="0"/>
              <a:t> o </a:t>
            </a:r>
            <a:r>
              <a:rPr lang="es-MX" sz="3200" b="1" dirty="0"/>
              <a:t>a través de personas jurídicas</a:t>
            </a:r>
            <a:r>
              <a:rPr lang="es-MX" sz="3200" dirty="0"/>
              <a:t>.</a:t>
            </a:r>
          </a:p>
          <a:p>
            <a:pPr marL="0" indent="0" algn="just">
              <a:buNone/>
            </a:pPr>
            <a:r>
              <a:rPr lang="es-MX" sz="3200" dirty="0"/>
              <a:t>✔️ Requiere </a:t>
            </a:r>
            <a:r>
              <a:rPr lang="es-MX" sz="3200" b="1" dirty="0"/>
              <a:t>pliegos específicos</a:t>
            </a:r>
            <a:r>
              <a:rPr lang="es-MX" sz="3200" dirty="0"/>
              <a:t>, con criterios técnicos de evaluación.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211016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A024B5-362A-EAA0-079B-50D6E9531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🧩 Etapas del concurso público:</a:t>
            </a:r>
            <a:br>
              <a:rPr kumimoji="0" lang="es-MX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2D50E6-0AB0-16AF-FE4B-1DAC3A909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59816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+mj-lt"/>
              <a:buAutoNum type="arabicPeriod"/>
            </a:pPr>
            <a:r>
              <a:rPr lang="es-MX" sz="4000" b="1" dirty="0"/>
              <a:t>Convocatoria oficial pública</a:t>
            </a:r>
            <a:r>
              <a:rPr lang="es-MX" sz="4000" dirty="0"/>
              <a:t> (en el portal).</a:t>
            </a:r>
          </a:p>
          <a:p>
            <a:pPr algn="just">
              <a:buFont typeface="+mj-lt"/>
              <a:buAutoNum type="arabicPeriod"/>
            </a:pPr>
            <a:r>
              <a:rPr lang="es-MX" sz="4000" b="1" dirty="0"/>
              <a:t>Registro de interesados</a:t>
            </a:r>
            <a:r>
              <a:rPr lang="es-MX" sz="4000" dirty="0"/>
              <a:t> y solicitud de aclaraciones.</a:t>
            </a:r>
          </a:p>
          <a:p>
            <a:pPr algn="just">
              <a:buFont typeface="+mj-lt"/>
              <a:buAutoNum type="arabicPeriod"/>
            </a:pPr>
            <a:r>
              <a:rPr lang="es-MX" sz="4000" b="1" dirty="0"/>
              <a:t>Presentación de ofertas</a:t>
            </a:r>
            <a:r>
              <a:rPr lang="es-MX" sz="4000" dirty="0"/>
              <a:t> (sobre técnico y económico).</a:t>
            </a:r>
          </a:p>
          <a:p>
            <a:pPr algn="just">
              <a:buFont typeface="+mj-lt"/>
              <a:buAutoNum type="arabicPeriod"/>
            </a:pPr>
            <a:r>
              <a:rPr lang="es-MX" sz="4000" b="1" dirty="0"/>
              <a:t>Evaluación técnica</a:t>
            </a:r>
            <a:r>
              <a:rPr lang="es-MX" sz="4000" dirty="0"/>
              <a:t>:</a:t>
            </a:r>
          </a:p>
          <a:p>
            <a:pPr marL="457200" lvl="1" indent="0" algn="just">
              <a:buNone/>
            </a:pPr>
            <a:r>
              <a:rPr lang="es-MX" sz="4000" dirty="0"/>
              <a:t>Experiencia del consultor.</a:t>
            </a:r>
          </a:p>
          <a:p>
            <a:pPr marL="457200" lvl="1" indent="0" algn="just">
              <a:buNone/>
            </a:pPr>
            <a:r>
              <a:rPr lang="es-MX" sz="4000" dirty="0"/>
              <a:t>Enfoque metodológico.</a:t>
            </a:r>
          </a:p>
          <a:p>
            <a:pPr marL="457200" lvl="1" indent="0" algn="just">
              <a:buNone/>
            </a:pPr>
            <a:r>
              <a:rPr lang="es-MX" sz="4000" dirty="0"/>
              <a:t>Personal clave propuesto.</a:t>
            </a:r>
          </a:p>
          <a:p>
            <a:pPr algn="just">
              <a:buFont typeface="+mj-lt"/>
              <a:buAutoNum type="arabicPeriod"/>
            </a:pPr>
            <a:r>
              <a:rPr lang="es-MX" sz="4000" b="1" dirty="0"/>
              <a:t>Evaluación económica</a:t>
            </a:r>
            <a:r>
              <a:rPr lang="es-MX" sz="40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es-MX" sz="4000" b="1" dirty="0"/>
              <a:t>Calificación final</a:t>
            </a:r>
            <a:r>
              <a:rPr lang="es-MX" sz="4000" dirty="0"/>
              <a:t> (basada en la ponderación establecida).</a:t>
            </a:r>
          </a:p>
          <a:p>
            <a:pPr algn="just">
              <a:buFont typeface="+mj-lt"/>
              <a:buAutoNum type="arabicPeriod"/>
            </a:pPr>
            <a:r>
              <a:rPr lang="es-MX" sz="4000" b="1" dirty="0"/>
              <a:t>Adjudicación</a:t>
            </a:r>
            <a:r>
              <a:rPr lang="es-MX" sz="4000" dirty="0"/>
              <a:t> y firma del contrato.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687555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8A0F98-0D19-C0E0-830C-41FDB7ACB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Ponderación típica: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619A23-4E07-2DED-6DC9-D439F1D41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4000" b="1" dirty="0"/>
              <a:t>Oferta técnica</a:t>
            </a:r>
            <a:r>
              <a:rPr lang="es-MX" sz="4000" dirty="0"/>
              <a:t>: 70%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4000" b="1" dirty="0"/>
              <a:t>Oferta económica</a:t>
            </a:r>
            <a:r>
              <a:rPr lang="es-MX" sz="4000" dirty="0"/>
              <a:t>: 30%</a:t>
            </a:r>
            <a:br>
              <a:rPr lang="es-MX" sz="4000" dirty="0"/>
            </a:br>
            <a:r>
              <a:rPr lang="es-MX" sz="4000" dirty="0"/>
              <a:t>(</a:t>
            </a:r>
            <a:r>
              <a:rPr lang="es-MX" sz="4000" i="1" dirty="0"/>
              <a:t>Los porcentajes pueden variar según el pliego</a:t>
            </a:r>
            <a:r>
              <a:rPr lang="es-MX" sz="4000" dirty="0"/>
              <a:t>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659783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90DAAB-DFD8-6938-05B4-49051249F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¿Cuándo aplicar esta modalidad?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9F0660-CEDE-3FF9-CB69-2D684894E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Cuando el monto referencial del servicio </a:t>
            </a:r>
            <a:r>
              <a:rPr lang="es-MX" sz="4000" b="1" dirty="0"/>
              <a:t>supera el umbral</a:t>
            </a:r>
            <a:r>
              <a:rPr lang="es-MX" sz="4000" dirty="0"/>
              <a:t> establecido por el SERCOP para lista corta.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Para </a:t>
            </a:r>
            <a:r>
              <a:rPr lang="es-MX" sz="4000" b="1" dirty="0"/>
              <a:t>proyectos complejos</a:t>
            </a:r>
            <a:r>
              <a:rPr lang="es-MX" sz="4000" dirty="0"/>
              <a:t> que requieren amplia evaluación técnica.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Cuando se necesita </a:t>
            </a:r>
            <a:r>
              <a:rPr lang="es-MX" sz="4000" b="1" dirty="0"/>
              <a:t>abrir la competencia a nivel nacional o internacional</a:t>
            </a:r>
            <a:r>
              <a:rPr lang="es-MX" sz="40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41594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382D3A-1BA8-D9B7-A719-D2FCB2F6C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Consideraciones clave: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605F4C-D722-A07F-2A3B-18F44A285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4000" dirty="0"/>
              <a:t>Solo pueden participar consultores habilitados en el </a:t>
            </a:r>
            <a:r>
              <a:rPr lang="es-MX" sz="4000" b="1" dirty="0"/>
              <a:t>RUP</a:t>
            </a:r>
            <a:r>
              <a:rPr lang="es-MX" sz="4000" dirty="0"/>
              <a:t>.</a:t>
            </a:r>
          </a:p>
          <a:p>
            <a:pPr marL="0" indent="0" algn="just">
              <a:buNone/>
            </a:pPr>
            <a:r>
              <a:rPr lang="es-MX" sz="4000" dirty="0"/>
              <a:t>El proceso está sujeto a </a:t>
            </a:r>
            <a:r>
              <a:rPr lang="es-MX" sz="4000" b="1" dirty="0"/>
              <a:t>fiscalización de la Contraloría General del Estado</a:t>
            </a:r>
            <a:r>
              <a:rPr lang="es-MX" sz="4000" dirty="0"/>
              <a:t>.</a:t>
            </a:r>
          </a:p>
          <a:p>
            <a:pPr marL="0" indent="0" algn="just">
              <a:buNone/>
            </a:pPr>
            <a:r>
              <a:rPr lang="es-MX" sz="4000" dirty="0"/>
              <a:t>Cualquier falta de transparencia puede acarrear </a:t>
            </a:r>
            <a:r>
              <a:rPr lang="es-MX" sz="4000" b="1" dirty="0"/>
              <a:t>sanciones administrativas o penales</a:t>
            </a:r>
            <a:r>
              <a:rPr lang="es-MX" sz="40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363975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D74BDF-31AA-77C3-D62B-0CAFC94A6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Ventajas del concurso público:</a:t>
            </a:r>
          </a:p>
        </p:txBody>
      </p:sp>
      <p:graphicFrame>
        <p:nvGraphicFramePr>
          <p:cNvPr id="13" name="Marcador de contenido 12">
            <a:extLst>
              <a:ext uri="{FF2B5EF4-FFF2-40B4-BE49-F238E27FC236}">
                <a16:creationId xmlns:a16="http://schemas.microsoft.com/office/drawing/2014/main" id="{A2D39946-9A16-D3A4-8489-0D8D6A2F9D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2780691"/>
              </p:ext>
            </p:extLst>
          </p:nvPr>
        </p:nvGraphicFramePr>
        <p:xfrm>
          <a:off x="1083212" y="2095498"/>
          <a:ext cx="10396025" cy="4482382"/>
        </p:xfrm>
        <a:graphic>
          <a:graphicData uri="http://schemas.openxmlformats.org/drawingml/2006/table">
            <a:tbl>
              <a:tblPr/>
              <a:tblGrid>
                <a:gridCol w="5205109">
                  <a:extLst>
                    <a:ext uri="{9D8B030D-6E8A-4147-A177-3AD203B41FA5}">
                      <a16:colId xmlns:a16="http://schemas.microsoft.com/office/drawing/2014/main" val="3608015679"/>
                    </a:ext>
                  </a:extLst>
                </a:gridCol>
                <a:gridCol w="5190916">
                  <a:extLst>
                    <a:ext uri="{9D8B030D-6E8A-4147-A177-3AD203B41FA5}">
                      <a16:colId xmlns:a16="http://schemas.microsoft.com/office/drawing/2014/main" val="3768389444"/>
                    </a:ext>
                  </a:extLst>
                </a:gridCol>
              </a:tblGrid>
              <a:tr h="732183">
                <a:tc>
                  <a:txBody>
                    <a:bodyPr/>
                    <a:lstStyle/>
                    <a:p>
                      <a:r>
                        <a:rPr lang="es-MX" sz="4000" dirty="0"/>
                        <a:t>Ventaja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4000" dirty="0"/>
                        <a:t>Descripción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585691"/>
                  </a:ext>
                </a:extLst>
              </a:tr>
              <a:tr h="732183">
                <a:tc>
                  <a:txBody>
                    <a:bodyPr/>
                    <a:lstStyle/>
                    <a:p>
                      <a:r>
                        <a:rPr lang="es-MX" sz="2400" dirty="0"/>
                        <a:t>Transparencia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2400"/>
                        <a:t>Toda la información está publicada y es auditable.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2875779"/>
                  </a:ext>
                </a:extLst>
              </a:tr>
              <a:tr h="732183">
                <a:tc>
                  <a:txBody>
                    <a:bodyPr/>
                    <a:lstStyle/>
                    <a:p>
                      <a:r>
                        <a:rPr lang="es-MX" sz="2400"/>
                        <a:t>Igualdad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2400"/>
                        <a:t>Todos los oferentes tienen acceso y reglas claras.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2985943"/>
                  </a:ext>
                </a:extLst>
              </a:tr>
              <a:tr h="732183">
                <a:tc>
                  <a:txBody>
                    <a:bodyPr/>
                    <a:lstStyle/>
                    <a:p>
                      <a:r>
                        <a:rPr lang="es-MX" sz="2400"/>
                        <a:t>Calidad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2400" dirty="0"/>
                        <a:t>La selección se basa en méritos técnicos.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601498"/>
                  </a:ext>
                </a:extLst>
              </a:tr>
              <a:tr h="1281319">
                <a:tc>
                  <a:txBody>
                    <a:bodyPr/>
                    <a:lstStyle/>
                    <a:p>
                      <a:r>
                        <a:rPr lang="es-MX" sz="2400" dirty="0"/>
                        <a:t>Publicidad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2400" dirty="0"/>
                        <a:t>Se fomenta la participación nacional e internacional.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1804026"/>
                  </a:ext>
                </a:extLst>
              </a:tr>
            </a:tbl>
          </a:graphicData>
        </a:graphic>
      </p:graphicFrame>
      <p:sp>
        <p:nvSpPr>
          <p:cNvPr id="14" name="Rectangle 3">
            <a:extLst>
              <a:ext uri="{FF2B5EF4-FFF2-40B4-BE49-F238E27FC236}">
                <a16:creationId xmlns:a16="http://schemas.microsoft.com/office/drawing/2014/main" id="{473AC888-97E6-5396-9BF5-CA04AD91B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224" y="230510"/>
            <a:ext cx="184731" cy="56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3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213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C35FBD-711B-6EAD-DC6F-A8EBD4372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Evaluación: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495B57-243E-2591-A9DE-7413A8755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598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dirty="0"/>
              <a:t>Se prioriza la </a:t>
            </a:r>
            <a:r>
              <a:rPr lang="es-MX" sz="3600" b="1" dirty="0"/>
              <a:t>calidad técnica</a:t>
            </a:r>
            <a:r>
              <a:rPr lang="es-MX" sz="3600" dirty="0"/>
              <a:t> de la propuesta sobre el costo.</a:t>
            </a:r>
          </a:p>
          <a:p>
            <a:pPr marL="0" indent="0" algn="just">
              <a:buNone/>
            </a:pPr>
            <a:r>
              <a:rPr lang="es-MX" sz="3600" dirty="0"/>
              <a:t>Se evalúa: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3600" dirty="0"/>
              <a:t>Experiencia del consultor.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3600" dirty="0"/>
              <a:t>Metodología propuesta.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3600" dirty="0"/>
              <a:t>Formación académica.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3600" dirty="0"/>
              <a:t>Cronograma y plan de trabajo.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98200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A87813-6461-BFC8-A3D4-03B44B14A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Normativa aplicable: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49061D-8525-FF1E-5C58-74E80591D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21" y="1845733"/>
            <a:ext cx="10780295" cy="4410687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es-MX" sz="5900" b="1" dirty="0"/>
              <a:t>Ley Orgánica del Sistema Nacional de Contratación Pública (LOSNCP)</a:t>
            </a:r>
            <a:endParaRPr lang="es-MX" sz="5900" dirty="0"/>
          </a:p>
          <a:p>
            <a:pPr marL="0" indent="0" algn="just">
              <a:buNone/>
            </a:pPr>
            <a:r>
              <a:rPr lang="es-MX" sz="5900" b="1" dirty="0"/>
              <a:t>Reglamento General del SERCOP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endParaRPr kumimoji="0" lang="es-MX" sz="5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just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2278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5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Artículos relevantes:</a:t>
            </a:r>
          </a:p>
          <a:p>
            <a:pPr marL="457200" marR="0" lvl="1" indent="0" algn="just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2278F"/>
              </a:buClr>
              <a:buSzTx/>
              <a:buFont typeface="Calibri" pitchFamily="34" charset="0"/>
              <a:buNone/>
              <a:tabLst/>
              <a:defRPr/>
            </a:pPr>
            <a:endParaRPr kumimoji="0" lang="es-MX" sz="5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143000" marR="0" lvl="2" indent="-228600" algn="just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2278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5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Art. 2 (“Objeto y ámbito”): Define los principios de la contratación pública.</a:t>
            </a:r>
          </a:p>
          <a:p>
            <a:pPr marL="1143000" marR="0" lvl="2" indent="-228600" algn="just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2278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5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143000" marR="0" lvl="2" indent="-228600" algn="just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2278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5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Art. 26 (“Servicios profesionales y de consultorías”): Regula la contratación de servicios intelectuales, estableciendo que se licitarán cuando excedan los umbrales fijados por reglamento</a:t>
            </a:r>
          </a:p>
          <a:p>
            <a:pPr marL="0" indent="0" algn="just">
              <a:buNone/>
            </a:pPr>
            <a:endParaRPr lang="es-MX" sz="59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74562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14FB1-B8F7-DDF2-EDB9-DD2B93657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Ejemplos de Contratación de Consultoría: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F338D8-21EE-0ADC-4961-AA73C1030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4000" dirty="0"/>
              <a:t>Diseño arquitectónico de un hospital público.</a:t>
            </a:r>
          </a:p>
          <a:p>
            <a:pPr marL="0" indent="0" algn="just">
              <a:buNone/>
            </a:pPr>
            <a:r>
              <a:rPr lang="es-MX" sz="4000" dirty="0"/>
              <a:t>Elaboración de estudios de impacto ambiental.</a:t>
            </a:r>
          </a:p>
          <a:p>
            <a:pPr marL="0" indent="0" algn="just">
              <a:buNone/>
            </a:pPr>
            <a:r>
              <a:rPr lang="es-MX" sz="4000" dirty="0"/>
              <a:t>Consultoría jurídica especializada en contratación internacional.</a:t>
            </a:r>
          </a:p>
          <a:p>
            <a:pPr marL="0" indent="0" algn="just">
              <a:buNone/>
            </a:pPr>
            <a:r>
              <a:rPr lang="es-MX" sz="4000" dirty="0"/>
              <a:t>Asesoría en políticas públicas o reforma administrativa.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0935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282429-8564-30E7-D83D-36FF9F82D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Fases del Proceso de Contratación de Consultoría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BB97B4-6CFC-B63C-A19F-77EA2ECD4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080" y="1737360"/>
            <a:ext cx="10058400" cy="4023360"/>
          </a:xfrm>
        </p:spPr>
        <p:txBody>
          <a:bodyPr/>
          <a:lstStyle/>
          <a:p>
            <a:pPr>
              <a:buNone/>
            </a:pPr>
            <a:r>
              <a:rPr lang="es-MX" sz="3200" b="1" dirty="0"/>
              <a:t>🔶 1. Fase preparatoria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dirty="0"/>
              <a:t>Identificación de la necesidad de consultoría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dirty="0"/>
              <a:t>Elaboración del Término de Referencia (TDR)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dirty="0"/>
              <a:t>Estimación del presupuesto referencial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dirty="0"/>
              <a:t>Aprobación del PAC y del inicio del procedimiento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dirty="0"/>
              <a:t>Designación de comisión técnica (cuando aplique)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6564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564C35-2042-BAB1-C3EF-FCD196EE8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🔷 2. Fase precontractual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AD77F4-E2D4-FD03-7F0B-610E2739B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Publicación del procedimiento en el portal SERCOP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Recepción de ofertas o solicitudes de interés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Evaluación técnica (y económica si aplica)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Recomendación de adjudicación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81663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1B7AD8-6195-2283-11C0-F486A24C1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🟩 3. Fase contractual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2CDE51-08DA-B3F7-3BD1-9489C2CE1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Adjudicación formal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Suscripción del contrato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Publicación del contrato y sus documentos en el SERCOP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74677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26828</TotalTime>
  <Words>1411</Words>
  <Application>Microsoft Office PowerPoint</Application>
  <PresentationFormat>Panorámica</PresentationFormat>
  <Paragraphs>160</Paragraphs>
  <Slides>34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0" baseType="lpstr">
      <vt:lpstr>Aptos</vt:lpstr>
      <vt:lpstr>Arial</vt:lpstr>
      <vt:lpstr>ArialNormal</vt:lpstr>
      <vt:lpstr>Calibri</vt:lpstr>
      <vt:lpstr>Calibri Light</vt:lpstr>
      <vt:lpstr>Retrospección</vt:lpstr>
      <vt:lpstr>DE LOS PROCESOS DE CONTRATACIÓN PÚBLICA UNIDAD 2</vt:lpstr>
      <vt:lpstr>2.1. CONTRATACIÓN DE CONSULTORÍA </vt:lpstr>
      <vt:lpstr>Características principales: </vt:lpstr>
      <vt:lpstr>Evaluación: </vt:lpstr>
      <vt:lpstr>Normativa aplicable: </vt:lpstr>
      <vt:lpstr>Ejemplos de Contratación de Consultoría: </vt:lpstr>
      <vt:lpstr>Fases del Proceso de Contratación de Consultoría </vt:lpstr>
      <vt:lpstr>🔷 2. Fase precontractual </vt:lpstr>
      <vt:lpstr>🟩 3. Fase contractual </vt:lpstr>
      <vt:lpstr>🟦 4. Fase de ejecución y cierre </vt:lpstr>
      <vt:lpstr> Tipos de procedimientos para contratar consultoría: </vt:lpstr>
      <vt:lpstr>2.1.1. Contratación directa</vt:lpstr>
      <vt:lpstr>⚖️ Fundamento Legal </vt:lpstr>
      <vt:lpstr>Casos en los que se permite la Contratación Directa (en consultoría): </vt:lpstr>
      <vt:lpstr>Requisitos clave: </vt:lpstr>
      <vt:lpstr>EJEMPLO</vt:lpstr>
      <vt:lpstr>Presentación de PowerPoint</vt:lpstr>
      <vt:lpstr>2.1.2. Contratación mediante lista corta </vt:lpstr>
      <vt:lpstr>Fundamento Legal </vt:lpstr>
      <vt:lpstr>Procedimiento básico: </vt:lpstr>
      <vt:lpstr>Requisitos: </vt:lpstr>
      <vt:lpstr>¿Cuándo se utiliza? </vt:lpstr>
      <vt:lpstr>Ventajas: </vt:lpstr>
      <vt:lpstr>Presentación de PowerPoint</vt:lpstr>
      <vt:lpstr>2.1.3. Contratación mediante concurso público</vt:lpstr>
      <vt:lpstr>Fundamento legal: </vt:lpstr>
      <vt:lpstr>OBJETIVO</vt:lpstr>
      <vt:lpstr>Características del concurso público: </vt:lpstr>
      <vt:lpstr>Requisitos previos: </vt:lpstr>
      <vt:lpstr>🧩 Etapas del concurso público: </vt:lpstr>
      <vt:lpstr>Ponderación típica: </vt:lpstr>
      <vt:lpstr>¿Cuándo aplicar esta modalidad? </vt:lpstr>
      <vt:lpstr>Consideraciones clave: </vt:lpstr>
      <vt:lpstr>Ventajas del concurso público: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valor del Dinero en el tiempo</dc:title>
  <dc:creator>Juan Carlos Mancheno</dc:creator>
  <cp:lastModifiedBy>Rosa Marieta Ambi Infante</cp:lastModifiedBy>
  <cp:revision>346</cp:revision>
  <cp:lastPrinted>2020-11-05T15:32:25Z</cp:lastPrinted>
  <dcterms:created xsi:type="dcterms:W3CDTF">2020-05-20T19:45:14Z</dcterms:created>
  <dcterms:modified xsi:type="dcterms:W3CDTF">2025-05-31T05:55:01Z</dcterms:modified>
</cp:coreProperties>
</file>