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81"/>
  </p:normalViewPr>
  <p:slideViewPr>
    <p:cSldViewPr snapToGrid="0" snapToObjects="1">
      <p:cViewPr varScale="1">
        <p:scale>
          <a:sx n="114" d="100"/>
          <a:sy n="114" d="100"/>
        </p:scale>
        <p:origin x="472"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D8638F-0EF4-AD42-9F24-26843D919F61}"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s-ES"/>
        </a:p>
      </dgm:t>
    </dgm:pt>
    <dgm:pt modelId="{6032F5D2-A5F2-3A44-9A44-FED8083FB240}">
      <dgm:prSet phldrT="[Texto]" custT="1"/>
      <dgm:spPr/>
      <dgm:t>
        <a:bodyPr/>
        <a:lstStyle/>
        <a:p>
          <a:r>
            <a:rPr lang="es-ES_tradnl" sz="1100" dirty="0">
              <a:solidFill>
                <a:schemeClr val="bg1"/>
              </a:solidFill>
            </a:rPr>
            <a:t>La Hematología es una especialidad que requiere para su adecuado ejercicio gran cantidad de métodos de laboratorio a los que el Hematólogo recurre para confirmar una hipótesis diagnóstica con los medios clínicos clásicos (anamnesis y exploración física). La Hematología nos permite estudiar directamente a la sangre y médula ósea en especial el estudio cualitativo y cuantitativo de los componentes sanguíneos, factores de la coagulación, propiedades físicas de la sangre, que correlacionando con la clínica del paciente y los valores de referencia nos van a ayudar tanto al profesional del laboratorio como el hematólogo clínico e inclusive con el médico general en el proceso de diagnóstico de las enfermedades hematológicas y no hematológicas. Cabe no olvidar que las técnicas de laboratorio ayudarán a confirmar o rechazar una hipótesis diagnóstica que será comprobada con las pruebas complementarias o confirmatorias.</a:t>
          </a:r>
          <a:endParaRPr lang="es-ES" sz="1100" dirty="0">
            <a:solidFill>
              <a:schemeClr val="bg1"/>
            </a:solidFill>
          </a:endParaRPr>
        </a:p>
      </dgm:t>
    </dgm:pt>
    <dgm:pt modelId="{52C49DC3-8458-9D4C-940F-AEE306E5FD20}" type="parTrans" cxnId="{696B6F61-8C89-2445-9BD7-EFDB8E215A26}">
      <dgm:prSet/>
      <dgm:spPr/>
      <dgm:t>
        <a:bodyPr/>
        <a:lstStyle/>
        <a:p>
          <a:endParaRPr lang="es-ES"/>
        </a:p>
      </dgm:t>
    </dgm:pt>
    <dgm:pt modelId="{E39347F2-E498-0F4F-BEF5-FCE24EE31988}" type="sibTrans" cxnId="{696B6F61-8C89-2445-9BD7-EFDB8E215A26}">
      <dgm:prSet/>
      <dgm:spPr/>
      <dgm:t>
        <a:bodyPr/>
        <a:lstStyle/>
        <a:p>
          <a:endParaRPr lang="es-ES"/>
        </a:p>
      </dgm:t>
    </dgm:pt>
    <dgm:pt modelId="{AC5A4408-C681-7C45-AF93-7E0C02138D3F}">
      <dgm:prSet phldrT="[Texto]"/>
      <dgm:spPr/>
      <dgm:t>
        <a:bodyPr/>
        <a:lstStyle/>
        <a:p>
          <a:r>
            <a:rPr lang="es-ES_tradnl" dirty="0"/>
            <a:t>La Hematología es entonces una especialidad clínica que es parte de la Medicina Interna profundamente unida a los métodos de laboratorio, la cual hace que el hematólogo clínico tenga que recurrir a ellos para efectuar la exploración directa de la sangre y los órganos hematopoyéticos.</a:t>
          </a:r>
          <a:r>
            <a:rPr lang="es-ES" dirty="0"/>
            <a:t> </a:t>
          </a:r>
        </a:p>
      </dgm:t>
    </dgm:pt>
    <dgm:pt modelId="{EC0407C7-14AF-904E-BD10-366136916F59}" type="parTrans" cxnId="{C62EBE10-0062-E54F-9B9C-4C7F10AB3A4C}">
      <dgm:prSet/>
      <dgm:spPr/>
      <dgm:t>
        <a:bodyPr/>
        <a:lstStyle/>
        <a:p>
          <a:endParaRPr lang="es-ES"/>
        </a:p>
      </dgm:t>
    </dgm:pt>
    <dgm:pt modelId="{25CFC54A-250A-6445-B7F7-D44E12101E01}" type="sibTrans" cxnId="{C62EBE10-0062-E54F-9B9C-4C7F10AB3A4C}">
      <dgm:prSet/>
      <dgm:spPr/>
      <dgm:t>
        <a:bodyPr/>
        <a:lstStyle/>
        <a:p>
          <a:endParaRPr lang="es-ES"/>
        </a:p>
      </dgm:t>
    </dgm:pt>
    <dgm:pt modelId="{A4DB3CA5-D1C1-B340-9BE3-0D25217A9B99}">
      <dgm:prSet phldrT="[Texto]"/>
      <dgm:spPr/>
      <dgm:t>
        <a:bodyPr/>
        <a:lstStyle/>
        <a:p>
          <a:r>
            <a:rPr lang="es-ES_tradnl" dirty="0"/>
            <a:t>En consecuencia, este estudio tiene doble interés, uno directo dirigido a desentrañar la propia patología sanguínea, y otro más universal e indirecto que intenta descubrir la posible afectación de cualquier otro órgano o sistema. Clásicamente el estudio hematológico se ha dirigido al de los elementos formes que contiene la sangre , a la fase líquida y a los intervienen en el proceso de la hemostasia y coagulación. </a:t>
          </a:r>
          <a:endParaRPr lang="es-EC" dirty="0"/>
        </a:p>
        <a:p>
          <a:endParaRPr lang="es-ES" dirty="0"/>
        </a:p>
      </dgm:t>
    </dgm:pt>
    <dgm:pt modelId="{9FB0F467-2EC2-644E-B89E-B070530DFE8F}" type="parTrans" cxnId="{3DFA0893-05DB-AF4D-A4B9-6577AD45583F}">
      <dgm:prSet/>
      <dgm:spPr/>
      <dgm:t>
        <a:bodyPr/>
        <a:lstStyle/>
        <a:p>
          <a:endParaRPr lang="es-ES"/>
        </a:p>
      </dgm:t>
    </dgm:pt>
    <dgm:pt modelId="{2FD0E80C-618F-7C45-9F40-57E232A73BAA}" type="sibTrans" cxnId="{3DFA0893-05DB-AF4D-A4B9-6577AD45583F}">
      <dgm:prSet/>
      <dgm:spPr/>
      <dgm:t>
        <a:bodyPr/>
        <a:lstStyle/>
        <a:p>
          <a:endParaRPr lang="es-ES"/>
        </a:p>
      </dgm:t>
    </dgm:pt>
    <dgm:pt modelId="{5F4A9BCA-F55F-AA49-B770-4FD299385B6F}" type="pres">
      <dgm:prSet presAssocID="{FFD8638F-0EF4-AD42-9F24-26843D919F61}" presName="Name0" presStyleCnt="0">
        <dgm:presLayoutVars>
          <dgm:chMax val="7"/>
          <dgm:chPref val="7"/>
          <dgm:dir/>
        </dgm:presLayoutVars>
      </dgm:prSet>
      <dgm:spPr/>
    </dgm:pt>
    <dgm:pt modelId="{5EDFCB3F-B6C7-C348-B8AA-BF3C0B30750F}" type="pres">
      <dgm:prSet presAssocID="{FFD8638F-0EF4-AD42-9F24-26843D919F61}" presName="Name1" presStyleCnt="0"/>
      <dgm:spPr/>
    </dgm:pt>
    <dgm:pt modelId="{E7640F48-4C3A-0642-A339-7BB3AA99CB73}" type="pres">
      <dgm:prSet presAssocID="{FFD8638F-0EF4-AD42-9F24-26843D919F61}" presName="cycle" presStyleCnt="0"/>
      <dgm:spPr/>
    </dgm:pt>
    <dgm:pt modelId="{D28421F8-F386-F647-94E7-BECE46D2A4A5}" type="pres">
      <dgm:prSet presAssocID="{FFD8638F-0EF4-AD42-9F24-26843D919F61}" presName="srcNode" presStyleLbl="node1" presStyleIdx="0" presStyleCnt="3"/>
      <dgm:spPr/>
    </dgm:pt>
    <dgm:pt modelId="{A9CF4E8A-47B8-7542-B6AB-73C5397D885B}" type="pres">
      <dgm:prSet presAssocID="{FFD8638F-0EF4-AD42-9F24-26843D919F61}" presName="conn" presStyleLbl="parChTrans1D2" presStyleIdx="0" presStyleCnt="1"/>
      <dgm:spPr/>
    </dgm:pt>
    <dgm:pt modelId="{0B29D4D2-3168-454C-A8CD-C48BB1B208C3}" type="pres">
      <dgm:prSet presAssocID="{FFD8638F-0EF4-AD42-9F24-26843D919F61}" presName="extraNode" presStyleLbl="node1" presStyleIdx="0" presStyleCnt="3"/>
      <dgm:spPr/>
    </dgm:pt>
    <dgm:pt modelId="{36799132-5B26-904A-B76E-2B1607D91CDA}" type="pres">
      <dgm:prSet presAssocID="{FFD8638F-0EF4-AD42-9F24-26843D919F61}" presName="dstNode" presStyleLbl="node1" presStyleIdx="0" presStyleCnt="3"/>
      <dgm:spPr/>
    </dgm:pt>
    <dgm:pt modelId="{AE3112F5-F0AD-824E-AC1D-4C507A18E0FE}" type="pres">
      <dgm:prSet presAssocID="{6032F5D2-A5F2-3A44-9A44-FED8083FB240}" presName="text_1" presStyleLbl="node1" presStyleIdx="0" presStyleCnt="3" custScaleY="149982">
        <dgm:presLayoutVars>
          <dgm:bulletEnabled val="1"/>
        </dgm:presLayoutVars>
      </dgm:prSet>
      <dgm:spPr/>
    </dgm:pt>
    <dgm:pt modelId="{E469FCE6-3980-204D-9E6D-5B07052B3FE6}" type="pres">
      <dgm:prSet presAssocID="{6032F5D2-A5F2-3A44-9A44-FED8083FB240}" presName="accent_1" presStyleCnt="0"/>
      <dgm:spPr/>
    </dgm:pt>
    <dgm:pt modelId="{F0BDA2B8-E975-FB4C-8935-F2DFDE44DD97}" type="pres">
      <dgm:prSet presAssocID="{6032F5D2-A5F2-3A44-9A44-FED8083FB240}" presName="accentRepeatNode" presStyleLbl="solidFgAcc1" presStyleIdx="0" presStyleCnt="3"/>
      <dgm:spPr/>
    </dgm:pt>
    <dgm:pt modelId="{0C20FD4E-1E80-C24F-B689-A6997F84E01C}" type="pres">
      <dgm:prSet presAssocID="{AC5A4408-C681-7C45-AF93-7E0C02138D3F}" presName="text_2" presStyleLbl="node1" presStyleIdx="1" presStyleCnt="3" custScaleX="88291" custScaleY="145445">
        <dgm:presLayoutVars>
          <dgm:bulletEnabled val="1"/>
        </dgm:presLayoutVars>
      </dgm:prSet>
      <dgm:spPr/>
    </dgm:pt>
    <dgm:pt modelId="{206760E5-C10B-3848-9E5F-9DC30B0E0CAC}" type="pres">
      <dgm:prSet presAssocID="{AC5A4408-C681-7C45-AF93-7E0C02138D3F}" presName="accent_2" presStyleCnt="0"/>
      <dgm:spPr/>
    </dgm:pt>
    <dgm:pt modelId="{C985D1A8-286C-224D-870D-297D96F11F14}" type="pres">
      <dgm:prSet presAssocID="{AC5A4408-C681-7C45-AF93-7E0C02138D3F}" presName="accentRepeatNode" presStyleLbl="solidFgAcc1" presStyleIdx="1" presStyleCnt="3"/>
      <dgm:spPr/>
    </dgm:pt>
    <dgm:pt modelId="{551493CF-74D8-E444-B420-ED88FA43E067}" type="pres">
      <dgm:prSet presAssocID="{A4DB3CA5-D1C1-B340-9BE3-0D25217A9B99}" presName="text_3" presStyleLbl="node1" presStyleIdx="2" presStyleCnt="3" custScaleX="89123" custScaleY="146046">
        <dgm:presLayoutVars>
          <dgm:bulletEnabled val="1"/>
        </dgm:presLayoutVars>
      </dgm:prSet>
      <dgm:spPr/>
    </dgm:pt>
    <dgm:pt modelId="{E8047167-BFEA-D944-8E22-442FD5584695}" type="pres">
      <dgm:prSet presAssocID="{A4DB3CA5-D1C1-B340-9BE3-0D25217A9B99}" presName="accent_3" presStyleCnt="0"/>
      <dgm:spPr/>
    </dgm:pt>
    <dgm:pt modelId="{48A87268-8B1F-4D4C-B9D5-46A877D430FA}" type="pres">
      <dgm:prSet presAssocID="{A4DB3CA5-D1C1-B340-9BE3-0D25217A9B99}" presName="accentRepeatNode" presStyleLbl="solidFgAcc1" presStyleIdx="2" presStyleCnt="3"/>
      <dgm:spPr/>
    </dgm:pt>
  </dgm:ptLst>
  <dgm:cxnLst>
    <dgm:cxn modelId="{C62EBE10-0062-E54F-9B9C-4C7F10AB3A4C}" srcId="{FFD8638F-0EF4-AD42-9F24-26843D919F61}" destId="{AC5A4408-C681-7C45-AF93-7E0C02138D3F}" srcOrd="1" destOrd="0" parTransId="{EC0407C7-14AF-904E-BD10-366136916F59}" sibTransId="{25CFC54A-250A-6445-B7F7-D44E12101E01}"/>
    <dgm:cxn modelId="{A817C01A-C4CC-D349-8A1A-B12C8DB6E1BF}" type="presOf" srcId="{AC5A4408-C681-7C45-AF93-7E0C02138D3F}" destId="{0C20FD4E-1E80-C24F-B689-A6997F84E01C}" srcOrd="0" destOrd="0" presId="urn:microsoft.com/office/officeart/2008/layout/VerticalCurvedList"/>
    <dgm:cxn modelId="{92529620-46B7-4143-A439-E295F343E5BF}" type="presOf" srcId="{E39347F2-E498-0F4F-BEF5-FCE24EE31988}" destId="{A9CF4E8A-47B8-7542-B6AB-73C5397D885B}" srcOrd="0" destOrd="0" presId="urn:microsoft.com/office/officeart/2008/layout/VerticalCurvedList"/>
    <dgm:cxn modelId="{696B6F61-8C89-2445-9BD7-EFDB8E215A26}" srcId="{FFD8638F-0EF4-AD42-9F24-26843D919F61}" destId="{6032F5D2-A5F2-3A44-9A44-FED8083FB240}" srcOrd="0" destOrd="0" parTransId="{52C49DC3-8458-9D4C-940F-AEE306E5FD20}" sibTransId="{E39347F2-E498-0F4F-BEF5-FCE24EE31988}"/>
    <dgm:cxn modelId="{10A61674-BC62-5343-9071-A8FA77259752}" type="presOf" srcId="{A4DB3CA5-D1C1-B340-9BE3-0D25217A9B99}" destId="{551493CF-74D8-E444-B420-ED88FA43E067}" srcOrd="0" destOrd="0" presId="urn:microsoft.com/office/officeart/2008/layout/VerticalCurvedList"/>
    <dgm:cxn modelId="{ACB5B58B-7653-2E47-90EE-EB6BD5E458E3}" type="presOf" srcId="{6032F5D2-A5F2-3A44-9A44-FED8083FB240}" destId="{AE3112F5-F0AD-824E-AC1D-4C507A18E0FE}" srcOrd="0" destOrd="0" presId="urn:microsoft.com/office/officeart/2008/layout/VerticalCurvedList"/>
    <dgm:cxn modelId="{A6C3BE92-E910-9F4C-ADAE-7D9FB255195F}" type="presOf" srcId="{FFD8638F-0EF4-AD42-9F24-26843D919F61}" destId="{5F4A9BCA-F55F-AA49-B770-4FD299385B6F}" srcOrd="0" destOrd="0" presId="urn:microsoft.com/office/officeart/2008/layout/VerticalCurvedList"/>
    <dgm:cxn modelId="{3DFA0893-05DB-AF4D-A4B9-6577AD45583F}" srcId="{FFD8638F-0EF4-AD42-9F24-26843D919F61}" destId="{A4DB3CA5-D1C1-B340-9BE3-0D25217A9B99}" srcOrd="2" destOrd="0" parTransId="{9FB0F467-2EC2-644E-B89E-B070530DFE8F}" sibTransId="{2FD0E80C-618F-7C45-9F40-57E232A73BAA}"/>
    <dgm:cxn modelId="{524429DE-1BD9-B94F-8D85-176B4F9FAAFB}" type="presParOf" srcId="{5F4A9BCA-F55F-AA49-B770-4FD299385B6F}" destId="{5EDFCB3F-B6C7-C348-B8AA-BF3C0B30750F}" srcOrd="0" destOrd="0" presId="urn:microsoft.com/office/officeart/2008/layout/VerticalCurvedList"/>
    <dgm:cxn modelId="{4430F38C-BD1A-9A47-9188-E7FBAA3F2688}" type="presParOf" srcId="{5EDFCB3F-B6C7-C348-B8AA-BF3C0B30750F}" destId="{E7640F48-4C3A-0642-A339-7BB3AA99CB73}" srcOrd="0" destOrd="0" presId="urn:microsoft.com/office/officeart/2008/layout/VerticalCurvedList"/>
    <dgm:cxn modelId="{18F0C5EE-E235-904B-8929-E74513559740}" type="presParOf" srcId="{E7640F48-4C3A-0642-A339-7BB3AA99CB73}" destId="{D28421F8-F386-F647-94E7-BECE46D2A4A5}" srcOrd="0" destOrd="0" presId="urn:microsoft.com/office/officeart/2008/layout/VerticalCurvedList"/>
    <dgm:cxn modelId="{18EEA1D5-062C-0D4B-92FC-58FE82FD9280}" type="presParOf" srcId="{E7640F48-4C3A-0642-A339-7BB3AA99CB73}" destId="{A9CF4E8A-47B8-7542-B6AB-73C5397D885B}" srcOrd="1" destOrd="0" presId="urn:microsoft.com/office/officeart/2008/layout/VerticalCurvedList"/>
    <dgm:cxn modelId="{120BA940-C9E8-E244-9375-2607AE5CFEAB}" type="presParOf" srcId="{E7640F48-4C3A-0642-A339-7BB3AA99CB73}" destId="{0B29D4D2-3168-454C-A8CD-C48BB1B208C3}" srcOrd="2" destOrd="0" presId="urn:microsoft.com/office/officeart/2008/layout/VerticalCurvedList"/>
    <dgm:cxn modelId="{B1AB95CF-4CCD-3846-B8B5-B0858CDC090B}" type="presParOf" srcId="{E7640F48-4C3A-0642-A339-7BB3AA99CB73}" destId="{36799132-5B26-904A-B76E-2B1607D91CDA}" srcOrd="3" destOrd="0" presId="urn:microsoft.com/office/officeart/2008/layout/VerticalCurvedList"/>
    <dgm:cxn modelId="{4119B361-77FB-BC4D-8248-B367B69BF2EC}" type="presParOf" srcId="{5EDFCB3F-B6C7-C348-B8AA-BF3C0B30750F}" destId="{AE3112F5-F0AD-824E-AC1D-4C507A18E0FE}" srcOrd="1" destOrd="0" presId="urn:microsoft.com/office/officeart/2008/layout/VerticalCurvedList"/>
    <dgm:cxn modelId="{D1A7E860-1718-F142-A9EE-47371E1C33F4}" type="presParOf" srcId="{5EDFCB3F-B6C7-C348-B8AA-BF3C0B30750F}" destId="{E469FCE6-3980-204D-9E6D-5B07052B3FE6}" srcOrd="2" destOrd="0" presId="urn:microsoft.com/office/officeart/2008/layout/VerticalCurvedList"/>
    <dgm:cxn modelId="{FA13BD7E-74C3-CF4A-908A-EDB3219CD236}" type="presParOf" srcId="{E469FCE6-3980-204D-9E6D-5B07052B3FE6}" destId="{F0BDA2B8-E975-FB4C-8935-F2DFDE44DD97}" srcOrd="0" destOrd="0" presId="urn:microsoft.com/office/officeart/2008/layout/VerticalCurvedList"/>
    <dgm:cxn modelId="{9A7CEB65-ECF4-D647-8F25-49FDDC88E3C4}" type="presParOf" srcId="{5EDFCB3F-B6C7-C348-B8AA-BF3C0B30750F}" destId="{0C20FD4E-1E80-C24F-B689-A6997F84E01C}" srcOrd="3" destOrd="0" presId="urn:microsoft.com/office/officeart/2008/layout/VerticalCurvedList"/>
    <dgm:cxn modelId="{636212F5-C115-144F-93D3-C3F5D608F4C8}" type="presParOf" srcId="{5EDFCB3F-B6C7-C348-B8AA-BF3C0B30750F}" destId="{206760E5-C10B-3848-9E5F-9DC30B0E0CAC}" srcOrd="4" destOrd="0" presId="urn:microsoft.com/office/officeart/2008/layout/VerticalCurvedList"/>
    <dgm:cxn modelId="{84B456F0-ADCA-4C4E-9735-6119D17A9380}" type="presParOf" srcId="{206760E5-C10B-3848-9E5F-9DC30B0E0CAC}" destId="{C985D1A8-286C-224D-870D-297D96F11F14}" srcOrd="0" destOrd="0" presId="urn:microsoft.com/office/officeart/2008/layout/VerticalCurvedList"/>
    <dgm:cxn modelId="{A71C5C6F-74EA-C54F-86FF-EDD4C3E99BF8}" type="presParOf" srcId="{5EDFCB3F-B6C7-C348-B8AA-BF3C0B30750F}" destId="{551493CF-74D8-E444-B420-ED88FA43E067}" srcOrd="5" destOrd="0" presId="urn:microsoft.com/office/officeart/2008/layout/VerticalCurvedList"/>
    <dgm:cxn modelId="{3D288C47-797C-0F4B-845E-D4D2C5551095}" type="presParOf" srcId="{5EDFCB3F-B6C7-C348-B8AA-BF3C0B30750F}" destId="{E8047167-BFEA-D944-8E22-442FD5584695}" srcOrd="6" destOrd="0" presId="urn:microsoft.com/office/officeart/2008/layout/VerticalCurvedList"/>
    <dgm:cxn modelId="{561DDD1E-FF0C-8543-8574-CDA5F390829E}" type="presParOf" srcId="{E8047167-BFEA-D944-8E22-442FD5584695}" destId="{48A87268-8B1F-4D4C-B9D5-46A877D430F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844098-2FFF-B747-AC74-7281FC9AD5E6}"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s-ES"/>
        </a:p>
      </dgm:t>
    </dgm:pt>
    <dgm:pt modelId="{AF0FA1C5-2E74-C949-9269-79EF58570E0F}">
      <dgm:prSet phldrT="[Texto]"/>
      <dgm:spPr/>
      <dgm:t>
        <a:bodyPr/>
        <a:lstStyle/>
        <a:p>
          <a:r>
            <a:rPr lang="es-ES" dirty="0"/>
            <a:t>FRACCIÓN FORME </a:t>
          </a:r>
        </a:p>
      </dgm:t>
    </dgm:pt>
    <dgm:pt modelId="{18BDECD5-64ED-514E-9D54-F9576B1DA38D}" type="parTrans" cxnId="{18B587E5-D76F-8748-AB0E-D539DDF99664}">
      <dgm:prSet/>
      <dgm:spPr/>
      <dgm:t>
        <a:bodyPr/>
        <a:lstStyle/>
        <a:p>
          <a:endParaRPr lang="es-ES"/>
        </a:p>
      </dgm:t>
    </dgm:pt>
    <dgm:pt modelId="{5D464EAD-544E-1C49-86EF-5D5248BE26EB}" type="sibTrans" cxnId="{18B587E5-D76F-8748-AB0E-D539DDF99664}">
      <dgm:prSet/>
      <dgm:spPr/>
      <dgm:t>
        <a:bodyPr/>
        <a:lstStyle/>
        <a:p>
          <a:endParaRPr lang="es-ES"/>
        </a:p>
      </dgm:t>
    </dgm:pt>
    <dgm:pt modelId="{60C8E4CF-2673-8044-AFB7-E5B807BBD277}">
      <dgm:prSet phldrT="[Texto]"/>
      <dgm:spPr/>
      <dgm:t>
        <a:bodyPr/>
        <a:lstStyle/>
        <a:p>
          <a:r>
            <a:rPr lang="es-ES" dirty="0"/>
            <a:t>ERITROCITOS </a:t>
          </a:r>
        </a:p>
      </dgm:t>
    </dgm:pt>
    <dgm:pt modelId="{AFE260AB-943E-CA44-82C2-D03C3DFFECDB}" type="parTrans" cxnId="{320C4E4B-19A7-1F4C-A11F-E6CAA04D5899}">
      <dgm:prSet/>
      <dgm:spPr/>
      <dgm:t>
        <a:bodyPr/>
        <a:lstStyle/>
        <a:p>
          <a:endParaRPr lang="es-ES"/>
        </a:p>
      </dgm:t>
    </dgm:pt>
    <dgm:pt modelId="{BF1FB746-2895-7342-B123-BDE0B91C7A18}" type="sibTrans" cxnId="{320C4E4B-19A7-1F4C-A11F-E6CAA04D5899}">
      <dgm:prSet/>
      <dgm:spPr/>
      <dgm:t>
        <a:bodyPr/>
        <a:lstStyle/>
        <a:p>
          <a:endParaRPr lang="es-ES"/>
        </a:p>
      </dgm:t>
    </dgm:pt>
    <dgm:pt modelId="{A963B1C7-BCA3-D741-AB9C-84E6349390A3}">
      <dgm:prSet phldrT="[Texto]"/>
      <dgm:spPr/>
      <dgm:t>
        <a:bodyPr/>
        <a:lstStyle/>
        <a:p>
          <a:r>
            <a:rPr lang="es-ES" dirty="0"/>
            <a:t>LEUCOCITOS </a:t>
          </a:r>
        </a:p>
      </dgm:t>
    </dgm:pt>
    <dgm:pt modelId="{0FEDE24D-E051-3C4E-86F5-99D38E4D1F22}" type="parTrans" cxnId="{7F93F96F-DA6F-BD41-9505-AA051B6934D1}">
      <dgm:prSet/>
      <dgm:spPr/>
      <dgm:t>
        <a:bodyPr/>
        <a:lstStyle/>
        <a:p>
          <a:endParaRPr lang="es-ES"/>
        </a:p>
      </dgm:t>
    </dgm:pt>
    <dgm:pt modelId="{3023C8AD-3E43-D14D-A282-9B0A837CE9E2}" type="sibTrans" cxnId="{7F93F96F-DA6F-BD41-9505-AA051B6934D1}">
      <dgm:prSet/>
      <dgm:spPr/>
      <dgm:t>
        <a:bodyPr/>
        <a:lstStyle/>
        <a:p>
          <a:endParaRPr lang="es-ES"/>
        </a:p>
      </dgm:t>
    </dgm:pt>
    <dgm:pt modelId="{F81EA2C4-CB93-E64D-BF3B-99CDA829D7A4}">
      <dgm:prSet phldrT="[Texto]"/>
      <dgm:spPr/>
      <dgm:t>
        <a:bodyPr/>
        <a:lstStyle/>
        <a:p>
          <a:r>
            <a:rPr lang="es-ES" dirty="0"/>
            <a:t>FRACCIÓN LÍQUIDA </a:t>
          </a:r>
        </a:p>
      </dgm:t>
    </dgm:pt>
    <dgm:pt modelId="{CAA7EDF7-A365-9549-B48A-E555BD7ED0D1}" type="parTrans" cxnId="{25A4E2C3-4AF4-5548-BB7F-4BE38E99F5A8}">
      <dgm:prSet/>
      <dgm:spPr/>
      <dgm:t>
        <a:bodyPr/>
        <a:lstStyle/>
        <a:p>
          <a:endParaRPr lang="es-ES"/>
        </a:p>
      </dgm:t>
    </dgm:pt>
    <dgm:pt modelId="{8CA7C2A9-4EE0-3245-B80B-67281D0EE158}" type="sibTrans" cxnId="{25A4E2C3-4AF4-5548-BB7F-4BE38E99F5A8}">
      <dgm:prSet/>
      <dgm:spPr/>
      <dgm:t>
        <a:bodyPr/>
        <a:lstStyle/>
        <a:p>
          <a:endParaRPr lang="es-ES"/>
        </a:p>
      </dgm:t>
    </dgm:pt>
    <dgm:pt modelId="{118F7876-6280-EC48-8AD0-33A1E8F9F964}">
      <dgm:prSet phldrT="[Texto]"/>
      <dgm:spPr/>
      <dgm:t>
        <a:bodyPr/>
        <a:lstStyle/>
        <a:p>
          <a:r>
            <a:rPr lang="es-ES" dirty="0"/>
            <a:t>PLASMA </a:t>
          </a:r>
        </a:p>
      </dgm:t>
    </dgm:pt>
    <dgm:pt modelId="{6032BC15-FBE7-164E-A403-3962B16EEDF3}" type="parTrans" cxnId="{B9FEB2FB-49AE-E740-AB3C-C19411E83C31}">
      <dgm:prSet/>
      <dgm:spPr/>
      <dgm:t>
        <a:bodyPr/>
        <a:lstStyle/>
        <a:p>
          <a:endParaRPr lang="es-ES"/>
        </a:p>
      </dgm:t>
    </dgm:pt>
    <dgm:pt modelId="{596F5A79-E026-DB45-9DFE-288151EEDA96}" type="sibTrans" cxnId="{B9FEB2FB-49AE-E740-AB3C-C19411E83C31}">
      <dgm:prSet/>
      <dgm:spPr/>
      <dgm:t>
        <a:bodyPr/>
        <a:lstStyle/>
        <a:p>
          <a:endParaRPr lang="es-ES"/>
        </a:p>
      </dgm:t>
    </dgm:pt>
    <dgm:pt modelId="{88FAD5C4-CF9D-4D44-81A1-29ECB58D036F}">
      <dgm:prSet phldrT="[Texto]"/>
      <dgm:spPr/>
      <dgm:t>
        <a:bodyPr/>
        <a:lstStyle/>
        <a:p>
          <a:r>
            <a:rPr lang="es-ES" dirty="0"/>
            <a:t>SUERO</a:t>
          </a:r>
        </a:p>
      </dgm:t>
    </dgm:pt>
    <dgm:pt modelId="{3BB0E565-BAFA-5143-84C1-A52C4563F89E}" type="parTrans" cxnId="{DEF2945F-22BB-4449-A707-1E2C2F3D2819}">
      <dgm:prSet/>
      <dgm:spPr/>
      <dgm:t>
        <a:bodyPr/>
        <a:lstStyle/>
        <a:p>
          <a:endParaRPr lang="es-ES"/>
        </a:p>
      </dgm:t>
    </dgm:pt>
    <dgm:pt modelId="{D8293732-06E1-0D44-879E-DEAB14885312}" type="sibTrans" cxnId="{DEF2945F-22BB-4449-A707-1E2C2F3D2819}">
      <dgm:prSet/>
      <dgm:spPr/>
      <dgm:t>
        <a:bodyPr/>
        <a:lstStyle/>
        <a:p>
          <a:endParaRPr lang="es-ES"/>
        </a:p>
      </dgm:t>
    </dgm:pt>
    <dgm:pt modelId="{9333E9C1-662E-6E48-A0D3-C4EB558AABCB}">
      <dgm:prSet phldrT="[Texto]"/>
      <dgm:spPr/>
      <dgm:t>
        <a:bodyPr/>
        <a:lstStyle/>
        <a:p>
          <a:r>
            <a:rPr lang="es-ES" dirty="0"/>
            <a:t>PLAQUETAS </a:t>
          </a:r>
        </a:p>
      </dgm:t>
    </dgm:pt>
    <dgm:pt modelId="{6D02C839-9351-FD47-A171-083021471408}" type="parTrans" cxnId="{BE842FE8-7E5F-094E-BB6D-C1D1F22DF00A}">
      <dgm:prSet/>
      <dgm:spPr/>
      <dgm:t>
        <a:bodyPr/>
        <a:lstStyle/>
        <a:p>
          <a:endParaRPr lang="es-ES"/>
        </a:p>
      </dgm:t>
    </dgm:pt>
    <dgm:pt modelId="{B77793B5-AD7C-0642-B117-4E73210D85B2}" type="sibTrans" cxnId="{BE842FE8-7E5F-094E-BB6D-C1D1F22DF00A}">
      <dgm:prSet/>
      <dgm:spPr/>
      <dgm:t>
        <a:bodyPr/>
        <a:lstStyle/>
        <a:p>
          <a:endParaRPr lang="es-ES"/>
        </a:p>
      </dgm:t>
    </dgm:pt>
    <dgm:pt modelId="{156A0EAC-3B4A-F24E-82B5-31E1F8550F50}" type="pres">
      <dgm:prSet presAssocID="{11844098-2FFF-B747-AC74-7281FC9AD5E6}" presName="diagram" presStyleCnt="0">
        <dgm:presLayoutVars>
          <dgm:chPref val="1"/>
          <dgm:dir/>
          <dgm:animOne val="branch"/>
          <dgm:animLvl val="lvl"/>
          <dgm:resizeHandles/>
        </dgm:presLayoutVars>
      </dgm:prSet>
      <dgm:spPr/>
    </dgm:pt>
    <dgm:pt modelId="{4F687CB0-B3BA-F349-8656-791FFAC71FE8}" type="pres">
      <dgm:prSet presAssocID="{AF0FA1C5-2E74-C949-9269-79EF58570E0F}" presName="root" presStyleCnt="0"/>
      <dgm:spPr/>
    </dgm:pt>
    <dgm:pt modelId="{D920A841-2F6B-F046-BC29-E2CC6AD05F0D}" type="pres">
      <dgm:prSet presAssocID="{AF0FA1C5-2E74-C949-9269-79EF58570E0F}" presName="rootComposite" presStyleCnt="0"/>
      <dgm:spPr/>
    </dgm:pt>
    <dgm:pt modelId="{7323228F-0F82-CF40-AC39-98A348A3D7F9}" type="pres">
      <dgm:prSet presAssocID="{AF0FA1C5-2E74-C949-9269-79EF58570E0F}" presName="rootText" presStyleLbl="node1" presStyleIdx="0" presStyleCnt="2"/>
      <dgm:spPr/>
    </dgm:pt>
    <dgm:pt modelId="{A284CF3D-80D7-504E-9408-FDADD5C9F0FC}" type="pres">
      <dgm:prSet presAssocID="{AF0FA1C5-2E74-C949-9269-79EF58570E0F}" presName="rootConnector" presStyleLbl="node1" presStyleIdx="0" presStyleCnt="2"/>
      <dgm:spPr/>
    </dgm:pt>
    <dgm:pt modelId="{8D497C42-920A-8C4A-AFC3-86215FD9FA9A}" type="pres">
      <dgm:prSet presAssocID="{AF0FA1C5-2E74-C949-9269-79EF58570E0F}" presName="childShape" presStyleCnt="0"/>
      <dgm:spPr/>
    </dgm:pt>
    <dgm:pt modelId="{58CE030C-9C48-DA47-BC76-6AB844EA8B28}" type="pres">
      <dgm:prSet presAssocID="{AFE260AB-943E-CA44-82C2-D03C3DFFECDB}" presName="Name13" presStyleLbl="parChTrans1D2" presStyleIdx="0" presStyleCnt="5"/>
      <dgm:spPr/>
    </dgm:pt>
    <dgm:pt modelId="{9103E241-F0AF-C947-8D66-931D9C5EEE47}" type="pres">
      <dgm:prSet presAssocID="{60C8E4CF-2673-8044-AFB7-E5B807BBD277}" presName="childText" presStyleLbl="bgAcc1" presStyleIdx="0" presStyleCnt="5">
        <dgm:presLayoutVars>
          <dgm:bulletEnabled val="1"/>
        </dgm:presLayoutVars>
      </dgm:prSet>
      <dgm:spPr/>
    </dgm:pt>
    <dgm:pt modelId="{F11FF337-D4E3-8548-A3B0-545172F7A62D}" type="pres">
      <dgm:prSet presAssocID="{0FEDE24D-E051-3C4E-86F5-99D38E4D1F22}" presName="Name13" presStyleLbl="parChTrans1D2" presStyleIdx="1" presStyleCnt="5"/>
      <dgm:spPr/>
    </dgm:pt>
    <dgm:pt modelId="{34B4C3A5-ACBE-ED4A-9675-7A50BD9FBE66}" type="pres">
      <dgm:prSet presAssocID="{A963B1C7-BCA3-D741-AB9C-84E6349390A3}" presName="childText" presStyleLbl="bgAcc1" presStyleIdx="1" presStyleCnt="5">
        <dgm:presLayoutVars>
          <dgm:bulletEnabled val="1"/>
        </dgm:presLayoutVars>
      </dgm:prSet>
      <dgm:spPr/>
    </dgm:pt>
    <dgm:pt modelId="{F3294B48-C163-9F42-8A5F-44352C3474D3}" type="pres">
      <dgm:prSet presAssocID="{6D02C839-9351-FD47-A171-083021471408}" presName="Name13" presStyleLbl="parChTrans1D2" presStyleIdx="2" presStyleCnt="5"/>
      <dgm:spPr/>
    </dgm:pt>
    <dgm:pt modelId="{6260C8DF-8B83-DA49-A8A0-6D1177B84783}" type="pres">
      <dgm:prSet presAssocID="{9333E9C1-662E-6E48-A0D3-C4EB558AABCB}" presName="childText" presStyleLbl="bgAcc1" presStyleIdx="2" presStyleCnt="5">
        <dgm:presLayoutVars>
          <dgm:bulletEnabled val="1"/>
        </dgm:presLayoutVars>
      </dgm:prSet>
      <dgm:spPr/>
    </dgm:pt>
    <dgm:pt modelId="{C5A8B2D8-6FBD-8D47-9D60-39C2EFBB18AD}" type="pres">
      <dgm:prSet presAssocID="{F81EA2C4-CB93-E64D-BF3B-99CDA829D7A4}" presName="root" presStyleCnt="0"/>
      <dgm:spPr/>
    </dgm:pt>
    <dgm:pt modelId="{0B8FC92C-C3D4-614D-AFF6-31BB157A82B3}" type="pres">
      <dgm:prSet presAssocID="{F81EA2C4-CB93-E64D-BF3B-99CDA829D7A4}" presName="rootComposite" presStyleCnt="0"/>
      <dgm:spPr/>
    </dgm:pt>
    <dgm:pt modelId="{63B5893D-DCCB-D84F-B26E-57771C42E165}" type="pres">
      <dgm:prSet presAssocID="{F81EA2C4-CB93-E64D-BF3B-99CDA829D7A4}" presName="rootText" presStyleLbl="node1" presStyleIdx="1" presStyleCnt="2"/>
      <dgm:spPr/>
    </dgm:pt>
    <dgm:pt modelId="{05235518-DD37-2B4F-B441-CFE3AF7CC1F5}" type="pres">
      <dgm:prSet presAssocID="{F81EA2C4-CB93-E64D-BF3B-99CDA829D7A4}" presName="rootConnector" presStyleLbl="node1" presStyleIdx="1" presStyleCnt="2"/>
      <dgm:spPr/>
    </dgm:pt>
    <dgm:pt modelId="{5F55971A-49C4-BE49-A0C3-BBBEF186796A}" type="pres">
      <dgm:prSet presAssocID="{F81EA2C4-CB93-E64D-BF3B-99CDA829D7A4}" presName="childShape" presStyleCnt="0"/>
      <dgm:spPr/>
    </dgm:pt>
    <dgm:pt modelId="{09B0FC92-4D01-CE45-A91C-576451197777}" type="pres">
      <dgm:prSet presAssocID="{6032BC15-FBE7-164E-A403-3962B16EEDF3}" presName="Name13" presStyleLbl="parChTrans1D2" presStyleIdx="3" presStyleCnt="5"/>
      <dgm:spPr/>
    </dgm:pt>
    <dgm:pt modelId="{4FAC7FF6-3A3D-8D49-B786-473A29FA8389}" type="pres">
      <dgm:prSet presAssocID="{118F7876-6280-EC48-8AD0-33A1E8F9F964}" presName="childText" presStyleLbl="bgAcc1" presStyleIdx="3" presStyleCnt="5">
        <dgm:presLayoutVars>
          <dgm:bulletEnabled val="1"/>
        </dgm:presLayoutVars>
      </dgm:prSet>
      <dgm:spPr/>
    </dgm:pt>
    <dgm:pt modelId="{753168C0-9F48-9C4E-9988-BA08A00CA28A}" type="pres">
      <dgm:prSet presAssocID="{3BB0E565-BAFA-5143-84C1-A52C4563F89E}" presName="Name13" presStyleLbl="parChTrans1D2" presStyleIdx="4" presStyleCnt="5"/>
      <dgm:spPr/>
    </dgm:pt>
    <dgm:pt modelId="{19DF9513-3845-5A4A-A418-3A876D71744A}" type="pres">
      <dgm:prSet presAssocID="{88FAD5C4-CF9D-4D44-81A1-29ECB58D036F}" presName="childText" presStyleLbl="bgAcc1" presStyleIdx="4" presStyleCnt="5">
        <dgm:presLayoutVars>
          <dgm:bulletEnabled val="1"/>
        </dgm:presLayoutVars>
      </dgm:prSet>
      <dgm:spPr/>
    </dgm:pt>
  </dgm:ptLst>
  <dgm:cxnLst>
    <dgm:cxn modelId="{95FBC103-9167-4A4E-9E46-8A15695563A3}" type="presOf" srcId="{6032BC15-FBE7-164E-A403-3962B16EEDF3}" destId="{09B0FC92-4D01-CE45-A91C-576451197777}" srcOrd="0" destOrd="0" presId="urn:microsoft.com/office/officeart/2005/8/layout/hierarchy3"/>
    <dgm:cxn modelId="{7A648019-7169-6346-91AE-A2A71DD148A4}" type="presOf" srcId="{3BB0E565-BAFA-5143-84C1-A52C4563F89E}" destId="{753168C0-9F48-9C4E-9988-BA08A00CA28A}" srcOrd="0" destOrd="0" presId="urn:microsoft.com/office/officeart/2005/8/layout/hierarchy3"/>
    <dgm:cxn modelId="{CF7A6E3C-02F6-0B4C-A5EE-04049559B788}" type="presOf" srcId="{11844098-2FFF-B747-AC74-7281FC9AD5E6}" destId="{156A0EAC-3B4A-F24E-82B5-31E1F8550F50}" srcOrd="0" destOrd="0" presId="urn:microsoft.com/office/officeart/2005/8/layout/hierarchy3"/>
    <dgm:cxn modelId="{320C4E4B-19A7-1F4C-A11F-E6CAA04D5899}" srcId="{AF0FA1C5-2E74-C949-9269-79EF58570E0F}" destId="{60C8E4CF-2673-8044-AFB7-E5B807BBD277}" srcOrd="0" destOrd="0" parTransId="{AFE260AB-943E-CA44-82C2-D03C3DFFECDB}" sibTransId="{BF1FB746-2895-7342-B123-BDE0B91C7A18}"/>
    <dgm:cxn modelId="{44883C53-BD60-714D-B891-5A13756DFCBF}" type="presOf" srcId="{9333E9C1-662E-6E48-A0D3-C4EB558AABCB}" destId="{6260C8DF-8B83-DA49-A8A0-6D1177B84783}" srcOrd="0" destOrd="0" presId="urn:microsoft.com/office/officeart/2005/8/layout/hierarchy3"/>
    <dgm:cxn modelId="{DEF2945F-22BB-4449-A707-1E2C2F3D2819}" srcId="{F81EA2C4-CB93-E64D-BF3B-99CDA829D7A4}" destId="{88FAD5C4-CF9D-4D44-81A1-29ECB58D036F}" srcOrd="1" destOrd="0" parTransId="{3BB0E565-BAFA-5143-84C1-A52C4563F89E}" sibTransId="{D8293732-06E1-0D44-879E-DEAB14885312}"/>
    <dgm:cxn modelId="{3406A663-EC35-AF4E-978F-709245187F0B}" type="presOf" srcId="{AFE260AB-943E-CA44-82C2-D03C3DFFECDB}" destId="{58CE030C-9C48-DA47-BC76-6AB844EA8B28}" srcOrd="0" destOrd="0" presId="urn:microsoft.com/office/officeart/2005/8/layout/hierarchy3"/>
    <dgm:cxn modelId="{49DEB464-7A5C-6743-AA18-0996726D49F8}" type="presOf" srcId="{AF0FA1C5-2E74-C949-9269-79EF58570E0F}" destId="{A284CF3D-80D7-504E-9408-FDADD5C9F0FC}" srcOrd="1" destOrd="0" presId="urn:microsoft.com/office/officeart/2005/8/layout/hierarchy3"/>
    <dgm:cxn modelId="{7FCF766A-8B5F-2A4C-9D94-C33DD56C956A}" type="presOf" srcId="{F81EA2C4-CB93-E64D-BF3B-99CDA829D7A4}" destId="{63B5893D-DCCB-D84F-B26E-57771C42E165}" srcOrd="0" destOrd="0" presId="urn:microsoft.com/office/officeart/2005/8/layout/hierarchy3"/>
    <dgm:cxn modelId="{69E2946D-0B5C-3340-807B-DE7A38072632}" type="presOf" srcId="{F81EA2C4-CB93-E64D-BF3B-99CDA829D7A4}" destId="{05235518-DD37-2B4F-B441-CFE3AF7CC1F5}" srcOrd="1" destOrd="0" presId="urn:microsoft.com/office/officeart/2005/8/layout/hierarchy3"/>
    <dgm:cxn modelId="{7F93F96F-DA6F-BD41-9505-AA051B6934D1}" srcId="{AF0FA1C5-2E74-C949-9269-79EF58570E0F}" destId="{A963B1C7-BCA3-D741-AB9C-84E6349390A3}" srcOrd="1" destOrd="0" parTransId="{0FEDE24D-E051-3C4E-86F5-99D38E4D1F22}" sibTransId="{3023C8AD-3E43-D14D-A282-9B0A837CE9E2}"/>
    <dgm:cxn modelId="{A9B1088B-240D-E247-896B-75D8C5CF1712}" type="presOf" srcId="{A963B1C7-BCA3-D741-AB9C-84E6349390A3}" destId="{34B4C3A5-ACBE-ED4A-9675-7A50BD9FBE66}" srcOrd="0" destOrd="0" presId="urn:microsoft.com/office/officeart/2005/8/layout/hierarchy3"/>
    <dgm:cxn modelId="{A5BCD48D-CD6C-0A46-B530-EF0E8AB9E388}" type="presOf" srcId="{0FEDE24D-E051-3C4E-86F5-99D38E4D1F22}" destId="{F11FF337-D4E3-8548-A3B0-545172F7A62D}" srcOrd="0" destOrd="0" presId="urn:microsoft.com/office/officeart/2005/8/layout/hierarchy3"/>
    <dgm:cxn modelId="{8C51CCA3-5D2F-4141-8430-614AE8299CB3}" type="presOf" srcId="{6D02C839-9351-FD47-A171-083021471408}" destId="{F3294B48-C163-9F42-8A5F-44352C3474D3}" srcOrd="0" destOrd="0" presId="urn:microsoft.com/office/officeart/2005/8/layout/hierarchy3"/>
    <dgm:cxn modelId="{93A380BA-2B54-914B-B695-4DB6D273B6E9}" type="presOf" srcId="{88FAD5C4-CF9D-4D44-81A1-29ECB58D036F}" destId="{19DF9513-3845-5A4A-A418-3A876D71744A}" srcOrd="0" destOrd="0" presId="urn:microsoft.com/office/officeart/2005/8/layout/hierarchy3"/>
    <dgm:cxn modelId="{0E9D84BE-33CA-5C46-89EE-53B62FC58ED8}" type="presOf" srcId="{118F7876-6280-EC48-8AD0-33A1E8F9F964}" destId="{4FAC7FF6-3A3D-8D49-B786-473A29FA8389}" srcOrd="0" destOrd="0" presId="urn:microsoft.com/office/officeart/2005/8/layout/hierarchy3"/>
    <dgm:cxn modelId="{25A4E2C3-4AF4-5548-BB7F-4BE38E99F5A8}" srcId="{11844098-2FFF-B747-AC74-7281FC9AD5E6}" destId="{F81EA2C4-CB93-E64D-BF3B-99CDA829D7A4}" srcOrd="1" destOrd="0" parTransId="{CAA7EDF7-A365-9549-B48A-E555BD7ED0D1}" sibTransId="{8CA7C2A9-4EE0-3245-B80B-67281D0EE158}"/>
    <dgm:cxn modelId="{FD92F4D7-0014-D645-963A-7BCC593358C9}" type="presOf" srcId="{60C8E4CF-2673-8044-AFB7-E5B807BBD277}" destId="{9103E241-F0AF-C947-8D66-931D9C5EEE47}" srcOrd="0" destOrd="0" presId="urn:microsoft.com/office/officeart/2005/8/layout/hierarchy3"/>
    <dgm:cxn modelId="{18B587E5-D76F-8748-AB0E-D539DDF99664}" srcId="{11844098-2FFF-B747-AC74-7281FC9AD5E6}" destId="{AF0FA1C5-2E74-C949-9269-79EF58570E0F}" srcOrd="0" destOrd="0" parTransId="{18BDECD5-64ED-514E-9D54-F9576B1DA38D}" sibTransId="{5D464EAD-544E-1C49-86EF-5D5248BE26EB}"/>
    <dgm:cxn modelId="{8B9682E6-E221-8649-8150-ABD109498E38}" type="presOf" srcId="{AF0FA1C5-2E74-C949-9269-79EF58570E0F}" destId="{7323228F-0F82-CF40-AC39-98A348A3D7F9}" srcOrd="0" destOrd="0" presId="urn:microsoft.com/office/officeart/2005/8/layout/hierarchy3"/>
    <dgm:cxn modelId="{BE842FE8-7E5F-094E-BB6D-C1D1F22DF00A}" srcId="{AF0FA1C5-2E74-C949-9269-79EF58570E0F}" destId="{9333E9C1-662E-6E48-A0D3-C4EB558AABCB}" srcOrd="2" destOrd="0" parTransId="{6D02C839-9351-FD47-A171-083021471408}" sibTransId="{B77793B5-AD7C-0642-B117-4E73210D85B2}"/>
    <dgm:cxn modelId="{B9FEB2FB-49AE-E740-AB3C-C19411E83C31}" srcId="{F81EA2C4-CB93-E64D-BF3B-99CDA829D7A4}" destId="{118F7876-6280-EC48-8AD0-33A1E8F9F964}" srcOrd="0" destOrd="0" parTransId="{6032BC15-FBE7-164E-A403-3962B16EEDF3}" sibTransId="{596F5A79-E026-DB45-9DFE-288151EEDA96}"/>
    <dgm:cxn modelId="{0EB9A267-8555-F34B-A4ED-127FE47E084D}" type="presParOf" srcId="{156A0EAC-3B4A-F24E-82B5-31E1F8550F50}" destId="{4F687CB0-B3BA-F349-8656-791FFAC71FE8}" srcOrd="0" destOrd="0" presId="urn:microsoft.com/office/officeart/2005/8/layout/hierarchy3"/>
    <dgm:cxn modelId="{45D92B62-3C93-4B4E-BB07-FBFB073556C5}" type="presParOf" srcId="{4F687CB0-B3BA-F349-8656-791FFAC71FE8}" destId="{D920A841-2F6B-F046-BC29-E2CC6AD05F0D}" srcOrd="0" destOrd="0" presId="urn:microsoft.com/office/officeart/2005/8/layout/hierarchy3"/>
    <dgm:cxn modelId="{9BD44A7B-0F53-E149-8B4C-35433DFE16C8}" type="presParOf" srcId="{D920A841-2F6B-F046-BC29-E2CC6AD05F0D}" destId="{7323228F-0F82-CF40-AC39-98A348A3D7F9}" srcOrd="0" destOrd="0" presId="urn:microsoft.com/office/officeart/2005/8/layout/hierarchy3"/>
    <dgm:cxn modelId="{23B651C6-F22F-3243-9258-4668FD869A19}" type="presParOf" srcId="{D920A841-2F6B-F046-BC29-E2CC6AD05F0D}" destId="{A284CF3D-80D7-504E-9408-FDADD5C9F0FC}" srcOrd="1" destOrd="0" presId="urn:microsoft.com/office/officeart/2005/8/layout/hierarchy3"/>
    <dgm:cxn modelId="{9D5F16BF-8C0B-4841-A58C-5E47AAD8FC34}" type="presParOf" srcId="{4F687CB0-B3BA-F349-8656-791FFAC71FE8}" destId="{8D497C42-920A-8C4A-AFC3-86215FD9FA9A}" srcOrd="1" destOrd="0" presId="urn:microsoft.com/office/officeart/2005/8/layout/hierarchy3"/>
    <dgm:cxn modelId="{2BEF784F-C84D-6D4A-B164-ADE7D0B19FB5}" type="presParOf" srcId="{8D497C42-920A-8C4A-AFC3-86215FD9FA9A}" destId="{58CE030C-9C48-DA47-BC76-6AB844EA8B28}" srcOrd="0" destOrd="0" presId="urn:microsoft.com/office/officeart/2005/8/layout/hierarchy3"/>
    <dgm:cxn modelId="{9297B0F8-A2CA-8E48-BF1C-C74C98593D66}" type="presParOf" srcId="{8D497C42-920A-8C4A-AFC3-86215FD9FA9A}" destId="{9103E241-F0AF-C947-8D66-931D9C5EEE47}" srcOrd="1" destOrd="0" presId="urn:microsoft.com/office/officeart/2005/8/layout/hierarchy3"/>
    <dgm:cxn modelId="{22157DF9-939A-4C4B-A9A4-EC3BB58DA220}" type="presParOf" srcId="{8D497C42-920A-8C4A-AFC3-86215FD9FA9A}" destId="{F11FF337-D4E3-8548-A3B0-545172F7A62D}" srcOrd="2" destOrd="0" presId="urn:microsoft.com/office/officeart/2005/8/layout/hierarchy3"/>
    <dgm:cxn modelId="{E84573F9-3DE7-9142-AF55-EB5706343D19}" type="presParOf" srcId="{8D497C42-920A-8C4A-AFC3-86215FD9FA9A}" destId="{34B4C3A5-ACBE-ED4A-9675-7A50BD9FBE66}" srcOrd="3" destOrd="0" presId="urn:microsoft.com/office/officeart/2005/8/layout/hierarchy3"/>
    <dgm:cxn modelId="{84020B9D-4E25-C747-AF41-7F709923AEBC}" type="presParOf" srcId="{8D497C42-920A-8C4A-AFC3-86215FD9FA9A}" destId="{F3294B48-C163-9F42-8A5F-44352C3474D3}" srcOrd="4" destOrd="0" presId="urn:microsoft.com/office/officeart/2005/8/layout/hierarchy3"/>
    <dgm:cxn modelId="{303C8D2E-C182-4849-83E8-D48F203A0CFD}" type="presParOf" srcId="{8D497C42-920A-8C4A-AFC3-86215FD9FA9A}" destId="{6260C8DF-8B83-DA49-A8A0-6D1177B84783}" srcOrd="5" destOrd="0" presId="urn:microsoft.com/office/officeart/2005/8/layout/hierarchy3"/>
    <dgm:cxn modelId="{D89EB0CE-5EAD-BA46-BDFE-638FDD58A7D6}" type="presParOf" srcId="{156A0EAC-3B4A-F24E-82B5-31E1F8550F50}" destId="{C5A8B2D8-6FBD-8D47-9D60-39C2EFBB18AD}" srcOrd="1" destOrd="0" presId="urn:microsoft.com/office/officeart/2005/8/layout/hierarchy3"/>
    <dgm:cxn modelId="{5749A649-20AD-5F4F-9237-A10B42B12133}" type="presParOf" srcId="{C5A8B2D8-6FBD-8D47-9D60-39C2EFBB18AD}" destId="{0B8FC92C-C3D4-614D-AFF6-31BB157A82B3}" srcOrd="0" destOrd="0" presId="urn:microsoft.com/office/officeart/2005/8/layout/hierarchy3"/>
    <dgm:cxn modelId="{97F0FE75-2678-494C-A8DA-03B32C6259E7}" type="presParOf" srcId="{0B8FC92C-C3D4-614D-AFF6-31BB157A82B3}" destId="{63B5893D-DCCB-D84F-B26E-57771C42E165}" srcOrd="0" destOrd="0" presId="urn:microsoft.com/office/officeart/2005/8/layout/hierarchy3"/>
    <dgm:cxn modelId="{85E83FA4-C656-DC44-8F68-5FAEC7767F14}" type="presParOf" srcId="{0B8FC92C-C3D4-614D-AFF6-31BB157A82B3}" destId="{05235518-DD37-2B4F-B441-CFE3AF7CC1F5}" srcOrd="1" destOrd="0" presId="urn:microsoft.com/office/officeart/2005/8/layout/hierarchy3"/>
    <dgm:cxn modelId="{D4F8A316-6D1D-F241-B980-E630C12C2958}" type="presParOf" srcId="{C5A8B2D8-6FBD-8D47-9D60-39C2EFBB18AD}" destId="{5F55971A-49C4-BE49-A0C3-BBBEF186796A}" srcOrd="1" destOrd="0" presId="urn:microsoft.com/office/officeart/2005/8/layout/hierarchy3"/>
    <dgm:cxn modelId="{C262E470-0A2B-9944-8638-48FD81720EB4}" type="presParOf" srcId="{5F55971A-49C4-BE49-A0C3-BBBEF186796A}" destId="{09B0FC92-4D01-CE45-A91C-576451197777}" srcOrd="0" destOrd="0" presId="urn:microsoft.com/office/officeart/2005/8/layout/hierarchy3"/>
    <dgm:cxn modelId="{24FED5D7-D287-6E44-B4E4-2DE58B8A7CBA}" type="presParOf" srcId="{5F55971A-49C4-BE49-A0C3-BBBEF186796A}" destId="{4FAC7FF6-3A3D-8D49-B786-473A29FA8389}" srcOrd="1" destOrd="0" presId="urn:microsoft.com/office/officeart/2005/8/layout/hierarchy3"/>
    <dgm:cxn modelId="{9D9AAD9D-7D7E-EB46-B9B4-A2A5CCE02C4E}" type="presParOf" srcId="{5F55971A-49C4-BE49-A0C3-BBBEF186796A}" destId="{753168C0-9F48-9C4E-9988-BA08A00CA28A}" srcOrd="2" destOrd="0" presId="urn:microsoft.com/office/officeart/2005/8/layout/hierarchy3"/>
    <dgm:cxn modelId="{612E33A1-8B04-4E48-8161-2AB3329EB612}" type="presParOf" srcId="{5F55971A-49C4-BE49-A0C3-BBBEF186796A}" destId="{19DF9513-3845-5A4A-A418-3A876D71744A}"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F5AFAC-1CCC-0A4B-AE8C-41626CFC4FC7}" type="doc">
      <dgm:prSet loTypeId="urn:microsoft.com/office/officeart/2005/8/layout/vList4" loCatId="" qsTypeId="urn:microsoft.com/office/officeart/2005/8/quickstyle/simple1" qsCatId="simple" csTypeId="urn:microsoft.com/office/officeart/2005/8/colors/accent1_2" csCatId="accent1" phldr="1"/>
      <dgm:spPr/>
      <dgm:t>
        <a:bodyPr/>
        <a:lstStyle/>
        <a:p>
          <a:endParaRPr lang="es-ES"/>
        </a:p>
      </dgm:t>
    </dgm:pt>
    <dgm:pt modelId="{3112999E-5FB2-5C4A-A615-9F353F4D7CFC}">
      <dgm:prSet phldrT="[Texto]"/>
      <dgm:spPr/>
      <dgm:t>
        <a:bodyPr/>
        <a:lstStyle/>
        <a:p>
          <a:r>
            <a:rPr lang="es-ES_tradnl" dirty="0"/>
            <a:t>FUNCIÓN RESPIRATORIA: la sangre transporta el oxígeno (O2) desde los pulmones hasta las células  de los distintos tejidos, y el anhídrido carbónico o dióxido de carbono (CO2) desde estas hasta los pulmones  donde es eliminado.                                                                     FUNCIÓN EL MANMTENIMIENTO DEL pH: la sangre colabora en el mantenimiento del equilibrio existente en el organismo entre las sustancias de naturaleza ácida y las sustancias de naturaleza alcalina (o básica) y por tanto conserva constante el pH corporal. El pH plasmático  normal es aproximadamente de 7.4.</a:t>
          </a:r>
          <a:endParaRPr lang="es-ES" dirty="0"/>
        </a:p>
      </dgm:t>
    </dgm:pt>
    <dgm:pt modelId="{42733D33-C36D-AD45-842D-9514773C2E52}" type="parTrans" cxnId="{0383E41E-7010-244E-A003-796940E7673B}">
      <dgm:prSet/>
      <dgm:spPr/>
      <dgm:t>
        <a:bodyPr/>
        <a:lstStyle/>
        <a:p>
          <a:endParaRPr lang="es-ES"/>
        </a:p>
      </dgm:t>
    </dgm:pt>
    <dgm:pt modelId="{4EB7D7F0-7584-094E-8180-E86E6325C218}" type="sibTrans" cxnId="{0383E41E-7010-244E-A003-796940E7673B}">
      <dgm:prSet/>
      <dgm:spPr/>
      <dgm:t>
        <a:bodyPr/>
        <a:lstStyle/>
        <a:p>
          <a:endParaRPr lang="es-ES"/>
        </a:p>
      </dgm:t>
    </dgm:pt>
    <dgm:pt modelId="{DCF9944E-DA97-314A-AC45-5CCED14CE5C0}">
      <dgm:prSet phldrT="[Texto]" custT="1"/>
      <dgm:spPr/>
      <dgm:t>
        <a:bodyPr/>
        <a:lstStyle/>
        <a:p>
          <a:r>
            <a:rPr lang="es-ES_tradnl" sz="1600" dirty="0"/>
            <a:t>FUNCIÓN NUTRITIVA: la sangre conduce las sustancias nutritivas absorbidas  tras la  digestión y procedentes de los alimentos, hasta las células que las precisan.</a:t>
          </a:r>
          <a:endParaRPr lang="es-ES" sz="1600" dirty="0"/>
        </a:p>
      </dgm:t>
    </dgm:pt>
    <dgm:pt modelId="{8B885BEE-D9C9-6042-A9F0-FF6D892A0E0F}" type="parTrans" cxnId="{F6D11E3C-9669-A240-9E39-0225526DF195}">
      <dgm:prSet/>
      <dgm:spPr/>
      <dgm:t>
        <a:bodyPr/>
        <a:lstStyle/>
        <a:p>
          <a:endParaRPr lang="es-ES"/>
        </a:p>
      </dgm:t>
    </dgm:pt>
    <dgm:pt modelId="{9E920A66-5D04-B24A-9BC6-315898F56471}" type="sibTrans" cxnId="{F6D11E3C-9669-A240-9E39-0225526DF195}">
      <dgm:prSet/>
      <dgm:spPr/>
      <dgm:t>
        <a:bodyPr/>
        <a:lstStyle/>
        <a:p>
          <a:endParaRPr lang="es-ES"/>
        </a:p>
      </dgm:t>
    </dgm:pt>
    <dgm:pt modelId="{5CB2B566-CC42-2D44-A4B4-C09D97966BF3}">
      <dgm:prSet phldrT="[Texto]" custT="1"/>
      <dgm:spPr/>
      <dgm:t>
        <a:bodyPr/>
        <a:lstStyle/>
        <a:p>
          <a:r>
            <a:rPr lang="es-ES_tradnl" sz="1600" dirty="0"/>
            <a:t>FUNCIÓN DE REGULACIÓN TÉRMICA: la sangre distribuye el calor a lo largo de todo el organismo.</a:t>
          </a:r>
          <a:endParaRPr lang="es-ES" sz="1600" dirty="0"/>
        </a:p>
      </dgm:t>
    </dgm:pt>
    <dgm:pt modelId="{6F62A4C5-8C72-7745-8953-1F2DCB7AEBF6}" type="parTrans" cxnId="{87EECD4E-EE37-994A-9EA2-FBAF6F3DD64C}">
      <dgm:prSet/>
      <dgm:spPr/>
      <dgm:t>
        <a:bodyPr/>
        <a:lstStyle/>
        <a:p>
          <a:endParaRPr lang="es-ES"/>
        </a:p>
      </dgm:t>
    </dgm:pt>
    <dgm:pt modelId="{10B2B044-E3EE-4D4B-8463-9EC64C1D7A75}" type="sibTrans" cxnId="{87EECD4E-EE37-994A-9EA2-FBAF6F3DD64C}">
      <dgm:prSet/>
      <dgm:spPr/>
      <dgm:t>
        <a:bodyPr/>
        <a:lstStyle/>
        <a:p>
          <a:endParaRPr lang="es-ES"/>
        </a:p>
      </dgm:t>
    </dgm:pt>
    <dgm:pt modelId="{DC578DFE-11C8-D94E-A864-4601CEDDADE0}">
      <dgm:prSet phldrT="[Texto]" custT="1"/>
      <dgm:spPr/>
      <dgm:t>
        <a:bodyPr/>
        <a:lstStyle/>
        <a:p>
          <a:r>
            <a:rPr lang="es-ES_tradnl" sz="1600" dirty="0"/>
            <a:t>FUNCIÓN DE MANTENIMIENTO DE VOLUMEN INTERSTICIAL: la sangre conserva inalterado el volumen del líquido  contenido en el compartimento existente entre las células de los tejidos (intersticio celular).</a:t>
          </a:r>
          <a:endParaRPr lang="es-ES" sz="1600" dirty="0"/>
        </a:p>
      </dgm:t>
    </dgm:pt>
    <dgm:pt modelId="{94F4E26D-02DB-5B48-85C8-39D963AC9BD0}" type="parTrans" cxnId="{B2A01E40-E502-7F40-A2CD-DF76E46D41C5}">
      <dgm:prSet/>
      <dgm:spPr/>
      <dgm:t>
        <a:bodyPr/>
        <a:lstStyle/>
        <a:p>
          <a:endParaRPr lang="es-ES"/>
        </a:p>
      </dgm:t>
    </dgm:pt>
    <dgm:pt modelId="{74C044E8-AFF3-484C-A361-B22DA4DECDF8}" type="sibTrans" cxnId="{B2A01E40-E502-7F40-A2CD-DF76E46D41C5}">
      <dgm:prSet/>
      <dgm:spPr/>
      <dgm:t>
        <a:bodyPr/>
        <a:lstStyle/>
        <a:p>
          <a:endParaRPr lang="es-ES"/>
        </a:p>
      </dgm:t>
    </dgm:pt>
    <dgm:pt modelId="{A3E48C37-3E3E-D24A-B043-CA26732BD9E0}">
      <dgm:prSet phldrT="[Texto]" custT="1"/>
      <dgm:spPr/>
      <dgm:t>
        <a:bodyPr/>
        <a:lstStyle/>
        <a:p>
          <a:r>
            <a:rPr lang="es-ES_tradnl" sz="1400" dirty="0"/>
            <a:t>FUNCIÓN DE REGULACIÓN HORMONAL: la sangre  transporta las diversas secreciones hormonales desde las glándulas que las producen hasta los órganos donde actúan (órganos diana)-</a:t>
          </a:r>
          <a:endParaRPr lang="es-ES" sz="1400" dirty="0"/>
        </a:p>
      </dgm:t>
    </dgm:pt>
    <dgm:pt modelId="{579B5154-3DA3-5F48-80F5-34FAFEECF36A}" type="parTrans" cxnId="{A939AB75-1961-4840-8B90-16DC58B4C347}">
      <dgm:prSet/>
      <dgm:spPr/>
      <dgm:t>
        <a:bodyPr/>
        <a:lstStyle/>
        <a:p>
          <a:endParaRPr lang="es-ES"/>
        </a:p>
      </dgm:t>
    </dgm:pt>
    <dgm:pt modelId="{CC3390BC-1F66-5542-8D5D-2002DE8071E9}" type="sibTrans" cxnId="{A939AB75-1961-4840-8B90-16DC58B4C347}">
      <dgm:prSet/>
      <dgm:spPr/>
      <dgm:t>
        <a:bodyPr/>
        <a:lstStyle/>
        <a:p>
          <a:endParaRPr lang="es-ES"/>
        </a:p>
      </dgm:t>
    </dgm:pt>
    <dgm:pt modelId="{A9B01D88-716D-7E4A-A019-A46E28BB43CC}">
      <dgm:prSet phldrT="[Texto]" custT="1"/>
      <dgm:spPr/>
      <dgm:t>
        <a:bodyPr/>
        <a:lstStyle/>
        <a:p>
          <a:r>
            <a:rPr lang="es-ES_tradnl" sz="1400" dirty="0"/>
            <a:t>FUNCIÓN EXCRETORA; la sangre conduce los productos de desecho resultantes del catabolismo celular hasta los órganos donde son eliminados  y que son fundamentalmente los riñones.</a:t>
          </a:r>
          <a:endParaRPr lang="es-ES" sz="1400" dirty="0"/>
        </a:p>
      </dgm:t>
    </dgm:pt>
    <dgm:pt modelId="{FBCBF83D-5E6A-914B-903E-D0C597E6D696}" type="parTrans" cxnId="{8BD11772-7C93-FE44-9686-2035D6BA26E8}">
      <dgm:prSet/>
      <dgm:spPr/>
      <dgm:t>
        <a:bodyPr/>
        <a:lstStyle/>
        <a:p>
          <a:endParaRPr lang="es-ES"/>
        </a:p>
      </dgm:t>
    </dgm:pt>
    <dgm:pt modelId="{D58A2AF9-323B-094A-B97A-150D003BCEA9}" type="sibTrans" cxnId="{8BD11772-7C93-FE44-9686-2035D6BA26E8}">
      <dgm:prSet/>
      <dgm:spPr/>
      <dgm:t>
        <a:bodyPr/>
        <a:lstStyle/>
        <a:p>
          <a:endParaRPr lang="es-ES"/>
        </a:p>
      </dgm:t>
    </dgm:pt>
    <dgm:pt modelId="{96208A35-04BD-7F47-BB72-2F94160D1062}">
      <dgm:prSet custT="1"/>
      <dgm:spPr/>
      <dgm:t>
        <a:bodyPr/>
        <a:lstStyle/>
        <a:p>
          <a:r>
            <a:rPr lang="es-ES_tradnl" sz="1400" dirty="0"/>
            <a:t>FUNCIÓN DEFENSIVA: la sangre protege al organismo de las infecciones. esta función es desempeñada por los leucocitos y por algunas sustancias presentes en el plasma (anticuerpos y componentes del complemento). Los anticuerpos son producidos por los linfocitos B.</a:t>
          </a:r>
          <a:endParaRPr lang="es-EC" sz="1400" dirty="0"/>
        </a:p>
      </dgm:t>
    </dgm:pt>
    <dgm:pt modelId="{A8B1AE77-7190-5F48-9F97-C1D14D1CB19C}" type="parTrans" cxnId="{16C8AA28-6CD2-FD42-A77A-5C36434FDA1D}">
      <dgm:prSet/>
      <dgm:spPr/>
      <dgm:t>
        <a:bodyPr/>
        <a:lstStyle/>
        <a:p>
          <a:endParaRPr lang="es-ES"/>
        </a:p>
      </dgm:t>
    </dgm:pt>
    <dgm:pt modelId="{A00C8F7E-A8F3-B747-B110-830205647A64}" type="sibTrans" cxnId="{16C8AA28-6CD2-FD42-A77A-5C36434FDA1D}">
      <dgm:prSet/>
      <dgm:spPr/>
      <dgm:t>
        <a:bodyPr/>
        <a:lstStyle/>
        <a:p>
          <a:endParaRPr lang="es-ES"/>
        </a:p>
      </dgm:t>
    </dgm:pt>
    <dgm:pt modelId="{D6BB46A5-FD83-264B-A65B-3195DFA97F47}">
      <dgm:prSet custT="1"/>
      <dgm:spPr/>
      <dgm:t>
        <a:bodyPr/>
        <a:lstStyle/>
        <a:p>
          <a:endParaRPr lang="es-EC" sz="1400"/>
        </a:p>
      </dgm:t>
    </dgm:pt>
    <dgm:pt modelId="{AA35A2B8-E890-EE47-8D5B-B1C68CDA3F7A}" type="parTrans" cxnId="{E9783A07-A923-EB46-B1D7-52D986D13953}">
      <dgm:prSet/>
      <dgm:spPr/>
      <dgm:t>
        <a:bodyPr/>
        <a:lstStyle/>
        <a:p>
          <a:endParaRPr lang="es-ES"/>
        </a:p>
      </dgm:t>
    </dgm:pt>
    <dgm:pt modelId="{11644511-4FDE-6E43-AA67-3B3AC401043C}" type="sibTrans" cxnId="{E9783A07-A923-EB46-B1D7-52D986D13953}">
      <dgm:prSet/>
      <dgm:spPr/>
      <dgm:t>
        <a:bodyPr/>
        <a:lstStyle/>
        <a:p>
          <a:endParaRPr lang="es-ES"/>
        </a:p>
      </dgm:t>
    </dgm:pt>
    <dgm:pt modelId="{5C09C4E6-D11E-2F46-9F2A-3203C130CA51}">
      <dgm:prSet custT="1"/>
      <dgm:spPr/>
      <dgm:t>
        <a:bodyPr/>
        <a:lstStyle/>
        <a:p>
          <a:r>
            <a:rPr lang="es-ES_tradnl" sz="1200" dirty="0"/>
            <a:t>FUNCIÓN HEMOSTÁTICA: cuando se produce una lesión  de los vasos sanguíneos la sangre detiene sus propias pérdidas. Esto se produce mediante el llamado fenómeno de la hemostasia. En la hemostasia  intervienen las plaquetas y diversas sustancias denominadas  genéricamente factores de la coagulación.</a:t>
          </a:r>
          <a:r>
            <a:rPr lang="es-ES_tradnl" sz="3600" dirty="0"/>
            <a:t> </a:t>
          </a:r>
          <a:endParaRPr lang="es-EC" sz="3600" dirty="0"/>
        </a:p>
      </dgm:t>
    </dgm:pt>
    <dgm:pt modelId="{1072860D-5153-EB47-8165-D337E720C0E3}" type="parTrans" cxnId="{F23E5CD5-4A15-AD4A-869C-09A6AC0F7798}">
      <dgm:prSet/>
      <dgm:spPr/>
      <dgm:t>
        <a:bodyPr/>
        <a:lstStyle/>
        <a:p>
          <a:endParaRPr lang="es-ES"/>
        </a:p>
      </dgm:t>
    </dgm:pt>
    <dgm:pt modelId="{F55D40EE-5C88-FC4C-AC37-C4A762D66660}" type="sibTrans" cxnId="{F23E5CD5-4A15-AD4A-869C-09A6AC0F7798}">
      <dgm:prSet/>
      <dgm:spPr/>
      <dgm:t>
        <a:bodyPr/>
        <a:lstStyle/>
        <a:p>
          <a:endParaRPr lang="es-ES"/>
        </a:p>
      </dgm:t>
    </dgm:pt>
    <dgm:pt modelId="{85AA7C14-04D6-1343-A023-AC5AFE30A25B}" type="pres">
      <dgm:prSet presAssocID="{F5F5AFAC-1CCC-0A4B-AE8C-41626CFC4FC7}" presName="linear" presStyleCnt="0">
        <dgm:presLayoutVars>
          <dgm:dir/>
          <dgm:resizeHandles val="exact"/>
        </dgm:presLayoutVars>
      </dgm:prSet>
      <dgm:spPr/>
    </dgm:pt>
    <dgm:pt modelId="{1BDCCD94-F2ED-D549-94FA-75B228DDA215}" type="pres">
      <dgm:prSet presAssocID="{3112999E-5FB2-5C4A-A615-9F353F4D7CFC}" presName="comp" presStyleCnt="0"/>
      <dgm:spPr/>
    </dgm:pt>
    <dgm:pt modelId="{1466BC94-E8F9-504E-8BFB-3A954DE31FB5}" type="pres">
      <dgm:prSet presAssocID="{3112999E-5FB2-5C4A-A615-9F353F4D7CFC}" presName="box" presStyleLbl="node1" presStyleIdx="0" presStyleCnt="3" custLinFactNeighborX="-1916" custLinFactNeighborY="-286"/>
      <dgm:spPr/>
    </dgm:pt>
    <dgm:pt modelId="{D4C5AC3B-3D1D-204C-A0AC-81C1814ECAB0}" type="pres">
      <dgm:prSet presAssocID="{3112999E-5FB2-5C4A-A615-9F353F4D7CFC}" presName="img" presStyleLbl="fgImgPlace1" presStyleIdx="0" presStyleCnt="3"/>
      <dgm:spPr/>
    </dgm:pt>
    <dgm:pt modelId="{A3DE9ECB-6333-9E42-8F99-1DB9FF22EE31}" type="pres">
      <dgm:prSet presAssocID="{3112999E-5FB2-5C4A-A615-9F353F4D7CFC}" presName="text" presStyleLbl="node1" presStyleIdx="0" presStyleCnt="3">
        <dgm:presLayoutVars>
          <dgm:bulletEnabled val="1"/>
        </dgm:presLayoutVars>
      </dgm:prSet>
      <dgm:spPr/>
    </dgm:pt>
    <dgm:pt modelId="{CAAE56D1-A543-B04A-BE59-0203E9135D51}" type="pres">
      <dgm:prSet presAssocID="{4EB7D7F0-7584-094E-8180-E86E6325C218}" presName="spacer" presStyleCnt="0"/>
      <dgm:spPr/>
    </dgm:pt>
    <dgm:pt modelId="{C8D5BDBC-7B27-0443-A1A4-065D1B62966E}" type="pres">
      <dgm:prSet presAssocID="{DCF9944E-DA97-314A-AC45-5CCED14CE5C0}" presName="comp" presStyleCnt="0"/>
      <dgm:spPr/>
    </dgm:pt>
    <dgm:pt modelId="{78BFE6EA-282C-944B-83EC-1E51548958EC}" type="pres">
      <dgm:prSet presAssocID="{DCF9944E-DA97-314A-AC45-5CCED14CE5C0}" presName="box" presStyleLbl="node1" presStyleIdx="1" presStyleCnt="3"/>
      <dgm:spPr/>
    </dgm:pt>
    <dgm:pt modelId="{10A93158-59B2-F641-89DA-6E100E811639}" type="pres">
      <dgm:prSet presAssocID="{DCF9944E-DA97-314A-AC45-5CCED14CE5C0}" presName="img" presStyleLbl="fgImgPlace1" presStyleIdx="1" presStyleCnt="3"/>
      <dgm:spPr/>
    </dgm:pt>
    <dgm:pt modelId="{E697DABE-73D1-5941-B59D-1C9290692AF4}" type="pres">
      <dgm:prSet presAssocID="{DCF9944E-DA97-314A-AC45-5CCED14CE5C0}" presName="text" presStyleLbl="node1" presStyleIdx="1" presStyleCnt="3">
        <dgm:presLayoutVars>
          <dgm:bulletEnabled val="1"/>
        </dgm:presLayoutVars>
      </dgm:prSet>
      <dgm:spPr/>
    </dgm:pt>
    <dgm:pt modelId="{0E94E8DE-33C2-8B48-9D33-2B65D5F66FF6}" type="pres">
      <dgm:prSet presAssocID="{9E920A66-5D04-B24A-9BC6-315898F56471}" presName="spacer" presStyleCnt="0"/>
      <dgm:spPr/>
    </dgm:pt>
    <dgm:pt modelId="{01292CD3-6406-8541-8999-53CE647B9C71}" type="pres">
      <dgm:prSet presAssocID="{A3E48C37-3E3E-D24A-B043-CA26732BD9E0}" presName="comp" presStyleCnt="0"/>
      <dgm:spPr/>
    </dgm:pt>
    <dgm:pt modelId="{10DD84DF-7FCF-BF49-AD52-80737F2AF376}" type="pres">
      <dgm:prSet presAssocID="{A3E48C37-3E3E-D24A-B043-CA26732BD9E0}" presName="box" presStyleLbl="node1" presStyleIdx="2" presStyleCnt="3"/>
      <dgm:spPr/>
    </dgm:pt>
    <dgm:pt modelId="{CA6770EC-5219-D645-8410-C9882A745DB7}" type="pres">
      <dgm:prSet presAssocID="{A3E48C37-3E3E-D24A-B043-CA26732BD9E0}" presName="img" presStyleLbl="fgImgPlace1" presStyleIdx="2" presStyleCnt="3"/>
      <dgm:spPr/>
    </dgm:pt>
    <dgm:pt modelId="{C62FE6C3-BB50-C047-8DF6-DA4934843D96}" type="pres">
      <dgm:prSet presAssocID="{A3E48C37-3E3E-D24A-B043-CA26732BD9E0}" presName="text" presStyleLbl="node1" presStyleIdx="2" presStyleCnt="3">
        <dgm:presLayoutVars>
          <dgm:bulletEnabled val="1"/>
        </dgm:presLayoutVars>
      </dgm:prSet>
      <dgm:spPr/>
    </dgm:pt>
  </dgm:ptLst>
  <dgm:cxnLst>
    <dgm:cxn modelId="{E9783A07-A923-EB46-B1D7-52D986D13953}" srcId="{A3E48C37-3E3E-D24A-B043-CA26732BD9E0}" destId="{D6BB46A5-FD83-264B-A65B-3195DFA97F47}" srcOrd="2" destOrd="0" parTransId="{AA35A2B8-E890-EE47-8D5B-B1C68CDA3F7A}" sibTransId="{11644511-4FDE-6E43-AA67-3B3AC401043C}"/>
    <dgm:cxn modelId="{0383E41E-7010-244E-A003-796940E7673B}" srcId="{F5F5AFAC-1CCC-0A4B-AE8C-41626CFC4FC7}" destId="{3112999E-5FB2-5C4A-A615-9F353F4D7CFC}" srcOrd="0" destOrd="0" parTransId="{42733D33-C36D-AD45-842D-9514773C2E52}" sibTransId="{4EB7D7F0-7584-094E-8180-E86E6325C218}"/>
    <dgm:cxn modelId="{16C8AA28-6CD2-FD42-A77A-5C36434FDA1D}" srcId="{A3E48C37-3E3E-D24A-B043-CA26732BD9E0}" destId="{96208A35-04BD-7F47-BB72-2F94160D1062}" srcOrd="1" destOrd="0" parTransId="{A8B1AE77-7190-5F48-9F97-C1D14D1CB19C}" sibTransId="{A00C8F7E-A8F3-B747-B110-830205647A64}"/>
    <dgm:cxn modelId="{F6D11E3C-9669-A240-9E39-0225526DF195}" srcId="{F5F5AFAC-1CCC-0A4B-AE8C-41626CFC4FC7}" destId="{DCF9944E-DA97-314A-AC45-5CCED14CE5C0}" srcOrd="1" destOrd="0" parTransId="{8B885BEE-D9C9-6042-A9F0-FF6D892A0E0F}" sibTransId="{9E920A66-5D04-B24A-9BC6-315898F56471}"/>
    <dgm:cxn modelId="{939B2A3C-A5B0-2443-B027-746906EFE397}" type="presOf" srcId="{3112999E-5FB2-5C4A-A615-9F353F4D7CFC}" destId="{1466BC94-E8F9-504E-8BFB-3A954DE31FB5}" srcOrd="0" destOrd="0" presId="urn:microsoft.com/office/officeart/2005/8/layout/vList4"/>
    <dgm:cxn modelId="{B2A01E40-E502-7F40-A2CD-DF76E46D41C5}" srcId="{DCF9944E-DA97-314A-AC45-5CCED14CE5C0}" destId="{DC578DFE-11C8-D94E-A864-4601CEDDADE0}" srcOrd="1" destOrd="0" parTransId="{94F4E26D-02DB-5B48-85C8-39D963AC9BD0}" sibTransId="{74C044E8-AFF3-484C-A361-B22DA4DECDF8}"/>
    <dgm:cxn modelId="{4AE15945-D395-9042-A2F3-07A61A5179CE}" type="presOf" srcId="{A3E48C37-3E3E-D24A-B043-CA26732BD9E0}" destId="{10DD84DF-7FCF-BF49-AD52-80737F2AF376}" srcOrd="0" destOrd="0" presId="urn:microsoft.com/office/officeart/2005/8/layout/vList4"/>
    <dgm:cxn modelId="{11ADCC4B-93AA-1042-9B47-C311741D8DB0}" type="presOf" srcId="{A9B01D88-716D-7E4A-A019-A46E28BB43CC}" destId="{C62FE6C3-BB50-C047-8DF6-DA4934843D96}" srcOrd="1" destOrd="1" presId="urn:microsoft.com/office/officeart/2005/8/layout/vList4"/>
    <dgm:cxn modelId="{87EECD4E-EE37-994A-9EA2-FBAF6F3DD64C}" srcId="{DCF9944E-DA97-314A-AC45-5CCED14CE5C0}" destId="{5CB2B566-CC42-2D44-A4B4-C09D97966BF3}" srcOrd="0" destOrd="0" parTransId="{6F62A4C5-8C72-7745-8953-1F2DCB7AEBF6}" sibTransId="{10B2B044-E3EE-4D4B-8463-9EC64C1D7A75}"/>
    <dgm:cxn modelId="{DAF51F5C-9754-EE43-9060-553C0A3E67AA}" type="presOf" srcId="{DC578DFE-11C8-D94E-A864-4601CEDDADE0}" destId="{E697DABE-73D1-5941-B59D-1C9290692AF4}" srcOrd="1" destOrd="2" presId="urn:microsoft.com/office/officeart/2005/8/layout/vList4"/>
    <dgm:cxn modelId="{560DFD69-A524-1C46-A1FE-F9BB2CDEA9D7}" type="presOf" srcId="{96208A35-04BD-7F47-BB72-2F94160D1062}" destId="{C62FE6C3-BB50-C047-8DF6-DA4934843D96}" srcOrd="1" destOrd="2" presId="urn:microsoft.com/office/officeart/2005/8/layout/vList4"/>
    <dgm:cxn modelId="{8BD11772-7C93-FE44-9686-2035D6BA26E8}" srcId="{A3E48C37-3E3E-D24A-B043-CA26732BD9E0}" destId="{A9B01D88-716D-7E4A-A019-A46E28BB43CC}" srcOrd="0" destOrd="0" parTransId="{FBCBF83D-5E6A-914B-903E-D0C597E6D696}" sibTransId="{D58A2AF9-323B-094A-B97A-150D003BCEA9}"/>
    <dgm:cxn modelId="{A939AB75-1961-4840-8B90-16DC58B4C347}" srcId="{F5F5AFAC-1CCC-0A4B-AE8C-41626CFC4FC7}" destId="{A3E48C37-3E3E-D24A-B043-CA26732BD9E0}" srcOrd="2" destOrd="0" parTransId="{579B5154-3DA3-5F48-80F5-34FAFEECF36A}" sibTransId="{CC3390BC-1F66-5542-8D5D-2002DE8071E9}"/>
    <dgm:cxn modelId="{8649477B-3338-E94A-9017-378EB3742C9D}" type="presOf" srcId="{D6BB46A5-FD83-264B-A65B-3195DFA97F47}" destId="{C62FE6C3-BB50-C047-8DF6-DA4934843D96}" srcOrd="1" destOrd="3" presId="urn:microsoft.com/office/officeart/2005/8/layout/vList4"/>
    <dgm:cxn modelId="{E91B8F80-4447-8D46-9E58-F3CD44F7EA7C}" type="presOf" srcId="{3112999E-5FB2-5C4A-A615-9F353F4D7CFC}" destId="{A3DE9ECB-6333-9E42-8F99-1DB9FF22EE31}" srcOrd="1" destOrd="0" presId="urn:microsoft.com/office/officeart/2005/8/layout/vList4"/>
    <dgm:cxn modelId="{D6638D81-6381-C74E-9B46-D256E79E4CCD}" type="presOf" srcId="{A3E48C37-3E3E-D24A-B043-CA26732BD9E0}" destId="{C62FE6C3-BB50-C047-8DF6-DA4934843D96}" srcOrd="1" destOrd="0" presId="urn:microsoft.com/office/officeart/2005/8/layout/vList4"/>
    <dgm:cxn modelId="{86695E89-5240-AF4B-8220-AB6D4AC08736}" type="presOf" srcId="{DCF9944E-DA97-314A-AC45-5CCED14CE5C0}" destId="{78BFE6EA-282C-944B-83EC-1E51548958EC}" srcOrd="0" destOrd="0" presId="urn:microsoft.com/office/officeart/2005/8/layout/vList4"/>
    <dgm:cxn modelId="{6E4BDB89-E216-714E-8C44-15AABD8C6CFE}" type="presOf" srcId="{5C09C4E6-D11E-2F46-9F2A-3203C130CA51}" destId="{10DD84DF-7FCF-BF49-AD52-80737F2AF376}" srcOrd="0" destOrd="4" presId="urn:microsoft.com/office/officeart/2005/8/layout/vList4"/>
    <dgm:cxn modelId="{58E77496-BD44-E644-BD86-5D670F6670CF}" type="presOf" srcId="{DC578DFE-11C8-D94E-A864-4601CEDDADE0}" destId="{78BFE6EA-282C-944B-83EC-1E51548958EC}" srcOrd="0" destOrd="2" presId="urn:microsoft.com/office/officeart/2005/8/layout/vList4"/>
    <dgm:cxn modelId="{AAB045AC-834F-4746-9B5E-1B121EA6D65C}" type="presOf" srcId="{96208A35-04BD-7F47-BB72-2F94160D1062}" destId="{10DD84DF-7FCF-BF49-AD52-80737F2AF376}" srcOrd="0" destOrd="2" presId="urn:microsoft.com/office/officeart/2005/8/layout/vList4"/>
    <dgm:cxn modelId="{F23E5CD5-4A15-AD4A-869C-09A6AC0F7798}" srcId="{A3E48C37-3E3E-D24A-B043-CA26732BD9E0}" destId="{5C09C4E6-D11E-2F46-9F2A-3203C130CA51}" srcOrd="3" destOrd="0" parTransId="{1072860D-5153-EB47-8165-D337E720C0E3}" sibTransId="{F55D40EE-5C88-FC4C-AC37-C4A762D66660}"/>
    <dgm:cxn modelId="{4B0323D8-2331-064E-BDB9-C9CDAC5B6364}" type="presOf" srcId="{D6BB46A5-FD83-264B-A65B-3195DFA97F47}" destId="{10DD84DF-7FCF-BF49-AD52-80737F2AF376}" srcOrd="0" destOrd="3" presId="urn:microsoft.com/office/officeart/2005/8/layout/vList4"/>
    <dgm:cxn modelId="{F8BB8AE0-5961-054E-81BC-F37FF8CB1CF7}" type="presOf" srcId="{A9B01D88-716D-7E4A-A019-A46E28BB43CC}" destId="{10DD84DF-7FCF-BF49-AD52-80737F2AF376}" srcOrd="0" destOrd="1" presId="urn:microsoft.com/office/officeart/2005/8/layout/vList4"/>
    <dgm:cxn modelId="{EE69FAE6-B511-2046-9425-F871D3180217}" type="presOf" srcId="{5CB2B566-CC42-2D44-A4B4-C09D97966BF3}" destId="{E697DABE-73D1-5941-B59D-1C9290692AF4}" srcOrd="1" destOrd="1" presId="urn:microsoft.com/office/officeart/2005/8/layout/vList4"/>
    <dgm:cxn modelId="{F48C26E9-2528-5946-9A18-C0D2B554ABD4}" type="presOf" srcId="{DCF9944E-DA97-314A-AC45-5CCED14CE5C0}" destId="{E697DABE-73D1-5941-B59D-1C9290692AF4}" srcOrd="1" destOrd="0" presId="urn:microsoft.com/office/officeart/2005/8/layout/vList4"/>
    <dgm:cxn modelId="{CB07E7EB-3A65-D84E-89C3-BB7DC506BEC5}" type="presOf" srcId="{5C09C4E6-D11E-2F46-9F2A-3203C130CA51}" destId="{C62FE6C3-BB50-C047-8DF6-DA4934843D96}" srcOrd="1" destOrd="4" presId="urn:microsoft.com/office/officeart/2005/8/layout/vList4"/>
    <dgm:cxn modelId="{9B030DF6-3308-4C4E-966F-3FDBE5E920F7}" type="presOf" srcId="{5CB2B566-CC42-2D44-A4B4-C09D97966BF3}" destId="{78BFE6EA-282C-944B-83EC-1E51548958EC}" srcOrd="0" destOrd="1" presId="urn:microsoft.com/office/officeart/2005/8/layout/vList4"/>
    <dgm:cxn modelId="{134D12F8-6294-CA41-84E9-97311586AA55}" type="presOf" srcId="{F5F5AFAC-1CCC-0A4B-AE8C-41626CFC4FC7}" destId="{85AA7C14-04D6-1343-A023-AC5AFE30A25B}" srcOrd="0" destOrd="0" presId="urn:microsoft.com/office/officeart/2005/8/layout/vList4"/>
    <dgm:cxn modelId="{F2C77869-1509-B347-BFBE-13C2D719E26A}" type="presParOf" srcId="{85AA7C14-04D6-1343-A023-AC5AFE30A25B}" destId="{1BDCCD94-F2ED-D549-94FA-75B228DDA215}" srcOrd="0" destOrd="0" presId="urn:microsoft.com/office/officeart/2005/8/layout/vList4"/>
    <dgm:cxn modelId="{D80CC7D2-F84A-AA4A-819F-56B6366F6A7B}" type="presParOf" srcId="{1BDCCD94-F2ED-D549-94FA-75B228DDA215}" destId="{1466BC94-E8F9-504E-8BFB-3A954DE31FB5}" srcOrd="0" destOrd="0" presId="urn:microsoft.com/office/officeart/2005/8/layout/vList4"/>
    <dgm:cxn modelId="{F675EDF5-3167-4E43-9931-B83F0CD83576}" type="presParOf" srcId="{1BDCCD94-F2ED-D549-94FA-75B228DDA215}" destId="{D4C5AC3B-3D1D-204C-A0AC-81C1814ECAB0}" srcOrd="1" destOrd="0" presId="urn:microsoft.com/office/officeart/2005/8/layout/vList4"/>
    <dgm:cxn modelId="{1969FB1D-485F-C242-BB92-5A44BE03E911}" type="presParOf" srcId="{1BDCCD94-F2ED-D549-94FA-75B228DDA215}" destId="{A3DE9ECB-6333-9E42-8F99-1DB9FF22EE31}" srcOrd="2" destOrd="0" presId="urn:microsoft.com/office/officeart/2005/8/layout/vList4"/>
    <dgm:cxn modelId="{70420852-18B2-BB41-AD11-D2DA4EBFE34B}" type="presParOf" srcId="{85AA7C14-04D6-1343-A023-AC5AFE30A25B}" destId="{CAAE56D1-A543-B04A-BE59-0203E9135D51}" srcOrd="1" destOrd="0" presId="urn:microsoft.com/office/officeart/2005/8/layout/vList4"/>
    <dgm:cxn modelId="{05D2D981-9B69-EB4F-97EE-10CB2AA16824}" type="presParOf" srcId="{85AA7C14-04D6-1343-A023-AC5AFE30A25B}" destId="{C8D5BDBC-7B27-0443-A1A4-065D1B62966E}" srcOrd="2" destOrd="0" presId="urn:microsoft.com/office/officeart/2005/8/layout/vList4"/>
    <dgm:cxn modelId="{69BD693B-4FEF-1F42-A181-ADC3D72AD82C}" type="presParOf" srcId="{C8D5BDBC-7B27-0443-A1A4-065D1B62966E}" destId="{78BFE6EA-282C-944B-83EC-1E51548958EC}" srcOrd="0" destOrd="0" presId="urn:microsoft.com/office/officeart/2005/8/layout/vList4"/>
    <dgm:cxn modelId="{787A2EB4-67FB-E446-8F0F-6717111F6177}" type="presParOf" srcId="{C8D5BDBC-7B27-0443-A1A4-065D1B62966E}" destId="{10A93158-59B2-F641-89DA-6E100E811639}" srcOrd="1" destOrd="0" presId="urn:microsoft.com/office/officeart/2005/8/layout/vList4"/>
    <dgm:cxn modelId="{CC3166FB-D274-C546-8D1B-8E7C7404BE27}" type="presParOf" srcId="{C8D5BDBC-7B27-0443-A1A4-065D1B62966E}" destId="{E697DABE-73D1-5941-B59D-1C9290692AF4}" srcOrd="2" destOrd="0" presId="urn:microsoft.com/office/officeart/2005/8/layout/vList4"/>
    <dgm:cxn modelId="{55038559-E5AD-0F46-BF63-4ACE4DD37BF6}" type="presParOf" srcId="{85AA7C14-04D6-1343-A023-AC5AFE30A25B}" destId="{0E94E8DE-33C2-8B48-9D33-2B65D5F66FF6}" srcOrd="3" destOrd="0" presId="urn:microsoft.com/office/officeart/2005/8/layout/vList4"/>
    <dgm:cxn modelId="{6EE0DCA5-69E3-354D-BACD-B6ACE01C098C}" type="presParOf" srcId="{85AA7C14-04D6-1343-A023-AC5AFE30A25B}" destId="{01292CD3-6406-8541-8999-53CE647B9C71}" srcOrd="4" destOrd="0" presId="urn:microsoft.com/office/officeart/2005/8/layout/vList4"/>
    <dgm:cxn modelId="{6E84B78B-3F6D-A04A-B84F-3F73F74590DA}" type="presParOf" srcId="{01292CD3-6406-8541-8999-53CE647B9C71}" destId="{10DD84DF-7FCF-BF49-AD52-80737F2AF376}" srcOrd="0" destOrd="0" presId="urn:microsoft.com/office/officeart/2005/8/layout/vList4"/>
    <dgm:cxn modelId="{03B623B5-BB9D-FC46-A90A-3B217379E343}" type="presParOf" srcId="{01292CD3-6406-8541-8999-53CE647B9C71}" destId="{CA6770EC-5219-D645-8410-C9882A745DB7}" srcOrd="1" destOrd="0" presId="urn:microsoft.com/office/officeart/2005/8/layout/vList4"/>
    <dgm:cxn modelId="{64141304-EBE7-B14B-BB42-21D48BAD3D8B}" type="presParOf" srcId="{01292CD3-6406-8541-8999-53CE647B9C71}" destId="{C62FE6C3-BB50-C047-8DF6-DA4934843D96}"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A52017-49F1-E743-87E3-D9C26C06B446}"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s-ES"/>
        </a:p>
      </dgm:t>
    </dgm:pt>
    <dgm:pt modelId="{2E1405FD-8D7B-654C-BBE7-8C228CBF8A49}">
      <dgm:prSet phldrT="[Texto]" custT="1"/>
      <dgm:spPr/>
      <dgm:t>
        <a:bodyPr/>
        <a:lstStyle/>
        <a:p>
          <a:r>
            <a:rPr lang="es-ES_tradnl" sz="1600" b="1" dirty="0">
              <a:solidFill>
                <a:schemeClr val="tx1"/>
              </a:solidFill>
            </a:rPr>
            <a:t>VISCOSIDAD  SANGUÍNEA</a:t>
          </a:r>
          <a:endParaRPr lang="es-ES" sz="1600" dirty="0">
            <a:solidFill>
              <a:schemeClr val="tx1"/>
            </a:solidFill>
          </a:endParaRPr>
        </a:p>
      </dgm:t>
    </dgm:pt>
    <dgm:pt modelId="{0522DBE9-A7A6-FF41-8E4E-170E838F0556}" type="parTrans" cxnId="{0ECA0D01-C0BA-0D42-928A-CF85903A7DC0}">
      <dgm:prSet/>
      <dgm:spPr/>
      <dgm:t>
        <a:bodyPr/>
        <a:lstStyle/>
        <a:p>
          <a:endParaRPr lang="es-ES"/>
        </a:p>
      </dgm:t>
    </dgm:pt>
    <dgm:pt modelId="{D4EDBD4B-55E7-F64A-A790-7843AFCD8C5A}" type="sibTrans" cxnId="{0ECA0D01-C0BA-0D42-928A-CF85903A7DC0}">
      <dgm:prSet/>
      <dgm:spPr/>
      <dgm:t>
        <a:bodyPr/>
        <a:lstStyle/>
        <a:p>
          <a:endParaRPr lang="es-ES"/>
        </a:p>
      </dgm:t>
    </dgm:pt>
    <dgm:pt modelId="{B9FB103E-AA23-BD49-A1FF-5C54FD497362}">
      <dgm:prSet phldrT="[Texto]" custT="1"/>
      <dgm:spPr/>
      <dgm:t>
        <a:bodyPr/>
        <a:lstStyle/>
        <a:p>
          <a:pPr algn="just"/>
          <a:r>
            <a:rPr lang="es-ES_tradnl" sz="800" dirty="0">
              <a:solidFill>
                <a:schemeClr val="tx1"/>
              </a:solidFill>
            </a:rPr>
            <a:t>La viscosidad  sanguínea  es la resistencia que ofrece un fluido a deformarse.</a:t>
          </a:r>
          <a:endParaRPr lang="es-EC" sz="800" dirty="0">
            <a:solidFill>
              <a:schemeClr val="tx1"/>
            </a:solidFill>
          </a:endParaRPr>
        </a:p>
        <a:p>
          <a:pPr algn="just"/>
          <a:r>
            <a:rPr lang="es-ES_tradnl" sz="800" dirty="0">
              <a:solidFill>
                <a:schemeClr val="tx1"/>
              </a:solidFill>
            </a:rPr>
            <a:t>Los dos factores que influyen fundamentalmente en la viscosidad  de la sangre  son el hematocrito y la concentración de proteínas el plasma. Así pues la viscosidad sanguínea aumenta cuando asciende el hematocrito (por ejemplo la Policitemia vera) o cuando se incrementa la concentración plasmática de fibrinógeno (en </a:t>
          </a:r>
          <a:r>
            <a:rPr lang="es-ES_tradnl" sz="800" dirty="0" err="1">
              <a:solidFill>
                <a:schemeClr val="tx1"/>
              </a:solidFill>
            </a:rPr>
            <a:t>hiperfibrinogenemias</a:t>
          </a:r>
          <a:r>
            <a:rPr lang="es-ES_tradnl" sz="800" dirty="0">
              <a:solidFill>
                <a:schemeClr val="tx1"/>
              </a:solidFill>
            </a:rPr>
            <a:t>) o de lagunas globulinas (por ejemplo en el mieloma múltiple).  El aumento de la viscosidad sanguínea origina un síndrome de </a:t>
          </a:r>
          <a:r>
            <a:rPr lang="es-ES_tradnl" sz="800" dirty="0" err="1">
              <a:solidFill>
                <a:schemeClr val="tx1"/>
              </a:solidFill>
            </a:rPr>
            <a:t>hiperviscosidad</a:t>
          </a:r>
          <a:r>
            <a:rPr lang="es-ES_tradnl" sz="800" dirty="0">
              <a:solidFill>
                <a:schemeClr val="tx1"/>
              </a:solidFill>
            </a:rPr>
            <a:t> cuyas manifestaciones clínicas derivan  de la dificultad  con  la que circula la sangre a los largo de los vasos sanguíneos en estos procesos</a:t>
          </a:r>
          <a:endParaRPr lang="es-ES" sz="800" dirty="0">
            <a:solidFill>
              <a:schemeClr val="tx1"/>
            </a:solidFill>
          </a:endParaRPr>
        </a:p>
      </dgm:t>
    </dgm:pt>
    <dgm:pt modelId="{4053B791-126D-554C-80EB-8E19E72B5C3C}" type="parTrans" cxnId="{F1A254B4-1A81-5343-A5B5-550AC74643CA}">
      <dgm:prSet/>
      <dgm:spPr/>
      <dgm:t>
        <a:bodyPr/>
        <a:lstStyle/>
        <a:p>
          <a:endParaRPr lang="es-ES"/>
        </a:p>
      </dgm:t>
    </dgm:pt>
    <dgm:pt modelId="{AE3076CD-D7BF-904D-B44A-8733894A9473}" type="sibTrans" cxnId="{F1A254B4-1A81-5343-A5B5-550AC74643CA}">
      <dgm:prSet/>
      <dgm:spPr/>
      <dgm:t>
        <a:bodyPr/>
        <a:lstStyle/>
        <a:p>
          <a:endParaRPr lang="es-ES"/>
        </a:p>
      </dgm:t>
    </dgm:pt>
    <dgm:pt modelId="{F60D2B07-D295-704B-BD4A-80F83AFF4F88}">
      <dgm:prSet phldrT="[Texto]" custT="1"/>
      <dgm:spPr>
        <a:solidFill>
          <a:schemeClr val="accent2">
            <a:lumMod val="40000"/>
            <a:lumOff val="60000"/>
          </a:schemeClr>
        </a:solidFill>
      </dgm:spPr>
      <dgm:t>
        <a:bodyPr/>
        <a:lstStyle/>
        <a:p>
          <a:r>
            <a:rPr lang="es-ES_tradnl" sz="1600" b="1" dirty="0">
              <a:solidFill>
                <a:schemeClr val="tx1"/>
              </a:solidFill>
            </a:rPr>
            <a:t>OSMOLALIDAD PLASMÁTICA</a:t>
          </a:r>
          <a:endParaRPr lang="es-ES" sz="1600" dirty="0">
            <a:solidFill>
              <a:schemeClr val="tx1"/>
            </a:solidFill>
          </a:endParaRPr>
        </a:p>
      </dgm:t>
    </dgm:pt>
    <dgm:pt modelId="{649CF1B1-CE92-0A42-99AB-47A69B26B92E}" type="parTrans" cxnId="{BB8DC69A-DA8D-F54A-857B-572653BF49C4}">
      <dgm:prSet/>
      <dgm:spPr/>
      <dgm:t>
        <a:bodyPr/>
        <a:lstStyle/>
        <a:p>
          <a:endParaRPr lang="es-ES"/>
        </a:p>
      </dgm:t>
    </dgm:pt>
    <dgm:pt modelId="{B15A9DC3-83AA-B440-94C2-71BE7439804B}" type="sibTrans" cxnId="{BB8DC69A-DA8D-F54A-857B-572653BF49C4}">
      <dgm:prSet/>
      <dgm:spPr/>
      <dgm:t>
        <a:bodyPr/>
        <a:lstStyle/>
        <a:p>
          <a:endParaRPr lang="es-ES"/>
        </a:p>
      </dgm:t>
    </dgm:pt>
    <dgm:pt modelId="{CF29210A-C63B-EB41-A105-8ABA93FC0AEB}">
      <dgm:prSet custT="1"/>
      <dgm:spPr>
        <a:solidFill>
          <a:schemeClr val="accent2">
            <a:lumMod val="40000"/>
            <a:lumOff val="60000"/>
          </a:schemeClr>
        </a:solidFill>
      </dgm:spPr>
      <dgm:t>
        <a:bodyPr/>
        <a:lstStyle/>
        <a:p>
          <a:pPr algn="just"/>
          <a:r>
            <a:rPr lang="es-ES_tradnl" sz="900" dirty="0">
              <a:solidFill>
                <a:schemeClr val="tx1"/>
              </a:solidFill>
            </a:rPr>
            <a:t>La </a:t>
          </a:r>
          <a:r>
            <a:rPr lang="es-ES_tradnl" sz="900" dirty="0" err="1">
              <a:solidFill>
                <a:schemeClr val="tx1"/>
              </a:solidFill>
            </a:rPr>
            <a:t>osmolalidad</a:t>
          </a:r>
          <a:r>
            <a:rPr lang="es-ES_tradnl" sz="900" dirty="0">
              <a:solidFill>
                <a:schemeClr val="tx1"/>
              </a:solidFill>
            </a:rPr>
            <a:t> es una forma de expresar el número de partículas de soluto presentes  en una masa de disolvente (generalmente en 1 Kg. de agua)</a:t>
          </a:r>
          <a:r>
            <a:rPr lang="es-ES_tradnl" sz="800" dirty="0">
              <a:solidFill>
                <a:schemeClr val="tx1"/>
              </a:solidFill>
            </a:rPr>
            <a:t>.</a:t>
          </a:r>
          <a:endParaRPr lang="es-EC" sz="800" dirty="0">
            <a:solidFill>
              <a:schemeClr val="tx1"/>
            </a:solidFill>
          </a:endParaRPr>
        </a:p>
      </dgm:t>
    </dgm:pt>
    <dgm:pt modelId="{EFBA6CAF-9BA5-954B-B01E-CCE05C74EFC6}" type="parTrans" cxnId="{4B80E2C7-9083-5D46-BC41-CA5B7941E8BB}">
      <dgm:prSet/>
      <dgm:spPr/>
      <dgm:t>
        <a:bodyPr/>
        <a:lstStyle/>
        <a:p>
          <a:endParaRPr lang="es-ES"/>
        </a:p>
      </dgm:t>
    </dgm:pt>
    <dgm:pt modelId="{38150252-366C-3847-873F-2E0EDB5CCFBC}" type="sibTrans" cxnId="{4B80E2C7-9083-5D46-BC41-CA5B7941E8BB}">
      <dgm:prSet/>
      <dgm:spPr/>
      <dgm:t>
        <a:bodyPr/>
        <a:lstStyle/>
        <a:p>
          <a:endParaRPr lang="es-ES"/>
        </a:p>
      </dgm:t>
    </dgm:pt>
    <dgm:pt modelId="{FB6228CD-04FF-EB4D-925A-0CFBEBE6268A}">
      <dgm:prSet/>
      <dgm:spPr>
        <a:solidFill>
          <a:schemeClr val="accent2">
            <a:lumMod val="40000"/>
            <a:lumOff val="60000"/>
          </a:schemeClr>
        </a:solidFill>
      </dgm:spPr>
      <dgm:t>
        <a:bodyPr/>
        <a:lstStyle/>
        <a:p>
          <a:pPr algn="just"/>
          <a:r>
            <a:rPr lang="es-ES_tradnl" dirty="0">
              <a:solidFill>
                <a:schemeClr val="tx1"/>
              </a:solidFill>
            </a:rPr>
            <a:t>La </a:t>
          </a:r>
          <a:r>
            <a:rPr lang="es-ES_tradnl" dirty="0" err="1">
              <a:solidFill>
                <a:schemeClr val="tx1"/>
              </a:solidFill>
            </a:rPr>
            <a:t>osmolalidad</a:t>
          </a:r>
          <a:r>
            <a:rPr lang="es-ES_tradnl" dirty="0">
              <a:solidFill>
                <a:schemeClr val="tx1"/>
              </a:solidFill>
            </a:rPr>
            <a:t> plasmática normal  está comprendida  entre los 280  y los 300mOsmol/Kg de agua. La </a:t>
          </a:r>
          <a:r>
            <a:rPr lang="es-ES_tradnl" dirty="0" err="1">
              <a:solidFill>
                <a:schemeClr val="tx1"/>
              </a:solidFill>
            </a:rPr>
            <a:t>osmolalidad</a:t>
          </a:r>
          <a:r>
            <a:rPr lang="es-ES_tradnl" dirty="0">
              <a:solidFill>
                <a:schemeClr val="tx1"/>
              </a:solidFill>
            </a:rPr>
            <a:t>  del  plasma  depende esencialmente  de  la concentración de iones de sodio (</a:t>
          </a:r>
          <a:r>
            <a:rPr lang="es-ES_tradnl" dirty="0" err="1">
              <a:solidFill>
                <a:schemeClr val="tx1"/>
              </a:solidFill>
            </a:rPr>
            <a:t>Na</a:t>
          </a:r>
          <a:r>
            <a:rPr lang="es-ES_tradnl" dirty="0">
              <a:solidFill>
                <a:schemeClr val="tx1"/>
              </a:solidFill>
            </a:rPr>
            <a:t>). Hay que éste  es su soluto más abundante</a:t>
          </a:r>
          <a:r>
            <a:rPr lang="es-ES_tradnl" dirty="0"/>
            <a:t>.</a:t>
          </a:r>
          <a:endParaRPr lang="es-EC" dirty="0"/>
        </a:p>
      </dgm:t>
    </dgm:pt>
    <dgm:pt modelId="{7EC13640-FB6D-F74A-B50B-192223484D67}" type="parTrans" cxnId="{C3606791-A218-9B44-B3E5-89E6B4EC0FDF}">
      <dgm:prSet/>
      <dgm:spPr/>
      <dgm:t>
        <a:bodyPr/>
        <a:lstStyle/>
        <a:p>
          <a:endParaRPr lang="es-ES"/>
        </a:p>
      </dgm:t>
    </dgm:pt>
    <dgm:pt modelId="{3F2D333C-CF2A-614C-B46B-CAF653E97F50}" type="sibTrans" cxnId="{C3606791-A218-9B44-B3E5-89E6B4EC0FDF}">
      <dgm:prSet/>
      <dgm:spPr/>
      <dgm:t>
        <a:bodyPr/>
        <a:lstStyle/>
        <a:p>
          <a:endParaRPr lang="es-ES"/>
        </a:p>
      </dgm:t>
    </dgm:pt>
    <dgm:pt modelId="{1C296B7F-8E0D-EA42-BAD2-AEA76C80AC70}">
      <dgm:prSet/>
      <dgm:spPr>
        <a:solidFill>
          <a:schemeClr val="accent2">
            <a:lumMod val="40000"/>
            <a:lumOff val="60000"/>
          </a:schemeClr>
        </a:solidFill>
      </dgm:spPr>
      <dgm:t>
        <a:bodyPr/>
        <a:lstStyle/>
        <a:p>
          <a:pPr algn="just"/>
          <a:r>
            <a:rPr lang="es-ES_tradnl" dirty="0">
              <a:solidFill>
                <a:schemeClr val="tx1"/>
              </a:solidFill>
            </a:rPr>
            <a:t>La </a:t>
          </a:r>
          <a:r>
            <a:rPr lang="es-ES_tradnl" dirty="0" err="1">
              <a:solidFill>
                <a:schemeClr val="tx1"/>
              </a:solidFill>
            </a:rPr>
            <a:t>osmolalidad</a:t>
          </a:r>
          <a:r>
            <a:rPr lang="es-ES_tradnl" dirty="0">
              <a:solidFill>
                <a:schemeClr val="tx1"/>
              </a:solidFill>
            </a:rPr>
            <a:t> plasmática está regulada por la hormona antidiurética (ADH) ésta es una hormona generada en la </a:t>
          </a:r>
          <a:r>
            <a:rPr lang="es-ES_tradnl" dirty="0" err="1">
              <a:solidFill>
                <a:schemeClr val="tx1"/>
              </a:solidFill>
            </a:rPr>
            <a:t>neurohipófisis</a:t>
          </a:r>
          <a:r>
            <a:rPr lang="es-ES_tradnl" dirty="0">
              <a:solidFill>
                <a:schemeClr val="tx1"/>
              </a:solidFill>
            </a:rPr>
            <a:t> que reduce la eliminación de agua (H2O) a través de la orina cuando asciende la </a:t>
          </a:r>
          <a:r>
            <a:rPr lang="es-ES_tradnl" dirty="0" err="1">
              <a:solidFill>
                <a:schemeClr val="tx1"/>
              </a:solidFill>
            </a:rPr>
            <a:t>osmolalidad</a:t>
          </a:r>
          <a:r>
            <a:rPr lang="es-ES_tradnl" dirty="0">
              <a:solidFill>
                <a:schemeClr val="tx1"/>
              </a:solidFill>
            </a:rPr>
            <a:t> del plasma.  El ADH </a:t>
          </a:r>
          <a:r>
            <a:rPr lang="es-ES_tradnl" dirty="0" err="1">
              <a:solidFill>
                <a:schemeClr val="tx1"/>
              </a:solidFill>
            </a:rPr>
            <a:t>reraliza</a:t>
          </a:r>
          <a:r>
            <a:rPr lang="es-ES_tradnl" dirty="0">
              <a:solidFill>
                <a:schemeClr val="tx1"/>
              </a:solidFill>
            </a:rPr>
            <a:t> ésta función al estimular  la reabsorción   de agua a nivel de los túbulos colectores  de las nefronas renales.</a:t>
          </a:r>
          <a:endParaRPr lang="es-EC" dirty="0">
            <a:solidFill>
              <a:schemeClr val="tx1"/>
            </a:solidFill>
          </a:endParaRPr>
        </a:p>
      </dgm:t>
    </dgm:pt>
    <dgm:pt modelId="{A584E4E5-EA8D-7548-9FD3-4E3A8053AE9A}" type="parTrans" cxnId="{11A5C55E-E711-774D-BD9B-7F6D7623AD1C}">
      <dgm:prSet/>
      <dgm:spPr/>
      <dgm:t>
        <a:bodyPr/>
        <a:lstStyle/>
        <a:p>
          <a:endParaRPr lang="es-ES"/>
        </a:p>
      </dgm:t>
    </dgm:pt>
    <dgm:pt modelId="{86B787D9-0091-0D42-9FBE-A3649B12CE90}" type="sibTrans" cxnId="{11A5C55E-E711-774D-BD9B-7F6D7623AD1C}">
      <dgm:prSet/>
      <dgm:spPr/>
      <dgm:t>
        <a:bodyPr/>
        <a:lstStyle/>
        <a:p>
          <a:endParaRPr lang="es-ES"/>
        </a:p>
      </dgm:t>
    </dgm:pt>
    <dgm:pt modelId="{88318587-8086-564C-A69B-770CDFFA4028}">
      <dgm:prSet/>
      <dgm:spPr>
        <a:solidFill>
          <a:schemeClr val="accent2">
            <a:lumMod val="40000"/>
            <a:lumOff val="60000"/>
          </a:schemeClr>
        </a:solidFill>
      </dgm:spPr>
      <dgm:t>
        <a:bodyPr/>
        <a:lstStyle/>
        <a:p>
          <a:pPr algn="just"/>
          <a:r>
            <a:rPr lang="es-ES_tradnl" dirty="0">
              <a:solidFill>
                <a:schemeClr val="tx1"/>
              </a:solidFill>
            </a:rPr>
            <a:t>La </a:t>
          </a:r>
          <a:r>
            <a:rPr lang="es-ES_tradnl" dirty="0" err="1">
              <a:solidFill>
                <a:schemeClr val="tx1"/>
              </a:solidFill>
            </a:rPr>
            <a:t>osmolalidad</a:t>
          </a:r>
          <a:r>
            <a:rPr lang="es-ES_tradnl" dirty="0">
              <a:solidFill>
                <a:schemeClr val="tx1"/>
              </a:solidFill>
            </a:rPr>
            <a:t> plasmática   aumenta en la diabetes insípida (por déficit de ADH) y en el coma </a:t>
          </a:r>
          <a:r>
            <a:rPr lang="es-ES_tradnl" dirty="0" err="1">
              <a:solidFill>
                <a:schemeClr val="tx1"/>
              </a:solidFill>
            </a:rPr>
            <a:t>hiperosmolar</a:t>
          </a:r>
          <a:r>
            <a:rPr lang="es-ES_tradnl" dirty="0">
              <a:solidFill>
                <a:schemeClr val="tx1"/>
              </a:solidFill>
            </a:rPr>
            <a:t> de la diabetes mellitus (debido a la imposibilidad de beber la suficiente cantidad de agua necesaria para compensar las pérdidas de líquido a través de la orina).</a:t>
          </a:r>
          <a:endParaRPr lang="es-EC" dirty="0">
            <a:solidFill>
              <a:schemeClr val="tx1"/>
            </a:solidFill>
          </a:endParaRPr>
        </a:p>
      </dgm:t>
    </dgm:pt>
    <dgm:pt modelId="{C718807B-9851-1445-92B7-72708E8260A9}" type="parTrans" cxnId="{54C19356-3732-8042-B65C-CF69283F9DF3}">
      <dgm:prSet/>
      <dgm:spPr/>
      <dgm:t>
        <a:bodyPr/>
        <a:lstStyle/>
        <a:p>
          <a:endParaRPr lang="es-ES"/>
        </a:p>
      </dgm:t>
    </dgm:pt>
    <dgm:pt modelId="{AFCB8575-8B58-B946-831D-D58FDEBE23DB}" type="sibTrans" cxnId="{54C19356-3732-8042-B65C-CF69283F9DF3}">
      <dgm:prSet/>
      <dgm:spPr/>
      <dgm:t>
        <a:bodyPr/>
        <a:lstStyle/>
        <a:p>
          <a:endParaRPr lang="es-ES"/>
        </a:p>
      </dgm:t>
    </dgm:pt>
    <dgm:pt modelId="{D952B4C9-BCE1-9A4C-BC07-5E1091344075}" type="pres">
      <dgm:prSet presAssocID="{8AA52017-49F1-E743-87E3-D9C26C06B446}" presName="Name0" presStyleCnt="0">
        <dgm:presLayoutVars>
          <dgm:dir/>
          <dgm:resizeHandles val="exact"/>
        </dgm:presLayoutVars>
      </dgm:prSet>
      <dgm:spPr/>
    </dgm:pt>
    <dgm:pt modelId="{06D9AA34-FC46-9748-A954-628C363DBE52}" type="pres">
      <dgm:prSet presAssocID="{2E1405FD-8D7B-654C-BBE7-8C228CBF8A49}" presName="node" presStyleLbl="node1" presStyleIdx="0" presStyleCnt="7" custScaleX="127908">
        <dgm:presLayoutVars>
          <dgm:bulletEnabled val="1"/>
        </dgm:presLayoutVars>
      </dgm:prSet>
      <dgm:spPr/>
    </dgm:pt>
    <dgm:pt modelId="{3D41CF59-262F-6B4B-A554-EA018DB1BDC8}" type="pres">
      <dgm:prSet presAssocID="{D4EDBD4B-55E7-F64A-A790-7843AFCD8C5A}" presName="sibTrans" presStyleCnt="0"/>
      <dgm:spPr/>
    </dgm:pt>
    <dgm:pt modelId="{70CB60DF-3AFA-A340-BEB7-58892C7F189A}" type="pres">
      <dgm:prSet presAssocID="{B9FB103E-AA23-BD49-A1FF-5C54FD497362}" presName="node" presStyleLbl="node1" presStyleIdx="1" presStyleCnt="7" custScaleX="112261">
        <dgm:presLayoutVars>
          <dgm:bulletEnabled val="1"/>
        </dgm:presLayoutVars>
      </dgm:prSet>
      <dgm:spPr/>
    </dgm:pt>
    <dgm:pt modelId="{B39999A0-A894-304C-8BC4-7E03337A5B83}" type="pres">
      <dgm:prSet presAssocID="{AE3076CD-D7BF-904D-B44A-8733894A9473}" presName="sibTrans" presStyleCnt="0"/>
      <dgm:spPr/>
    </dgm:pt>
    <dgm:pt modelId="{EBA2CD0C-58EA-7A46-8E5C-EA9B55DAFC2C}" type="pres">
      <dgm:prSet presAssocID="{F60D2B07-D295-704B-BD4A-80F83AFF4F88}" presName="node" presStyleLbl="node1" presStyleIdx="2" presStyleCnt="7" custLinFactNeighborX="-20702">
        <dgm:presLayoutVars>
          <dgm:bulletEnabled val="1"/>
        </dgm:presLayoutVars>
      </dgm:prSet>
      <dgm:spPr/>
    </dgm:pt>
    <dgm:pt modelId="{D5C71E71-EB7C-1444-A212-4236395EE28A}" type="pres">
      <dgm:prSet presAssocID="{B15A9DC3-83AA-B440-94C2-71BE7439804B}" presName="sibTrans" presStyleCnt="0"/>
      <dgm:spPr/>
    </dgm:pt>
    <dgm:pt modelId="{B3B6D745-1BD9-CF4F-A292-D3C22BEABAE2}" type="pres">
      <dgm:prSet presAssocID="{CF29210A-C63B-EB41-A105-8ABA93FC0AEB}" presName="node" presStyleLbl="node1" presStyleIdx="3" presStyleCnt="7">
        <dgm:presLayoutVars>
          <dgm:bulletEnabled val="1"/>
        </dgm:presLayoutVars>
      </dgm:prSet>
      <dgm:spPr/>
    </dgm:pt>
    <dgm:pt modelId="{BAFCBE16-2C25-9F4F-A769-F6A161AAC872}" type="pres">
      <dgm:prSet presAssocID="{38150252-366C-3847-873F-2E0EDB5CCFBC}" presName="sibTrans" presStyleCnt="0"/>
      <dgm:spPr/>
    </dgm:pt>
    <dgm:pt modelId="{236AB13B-DA30-8E49-831A-7394538E53FA}" type="pres">
      <dgm:prSet presAssocID="{FB6228CD-04FF-EB4D-925A-0CFBEBE6268A}" presName="node" presStyleLbl="node1" presStyleIdx="4" presStyleCnt="7">
        <dgm:presLayoutVars>
          <dgm:bulletEnabled val="1"/>
        </dgm:presLayoutVars>
      </dgm:prSet>
      <dgm:spPr/>
    </dgm:pt>
    <dgm:pt modelId="{CF1E486B-1F66-C049-9460-DCDA88252A76}" type="pres">
      <dgm:prSet presAssocID="{3F2D333C-CF2A-614C-B46B-CAF653E97F50}" presName="sibTrans" presStyleCnt="0"/>
      <dgm:spPr/>
    </dgm:pt>
    <dgm:pt modelId="{54F55C89-3F63-A940-90A7-983C8682ECD3}" type="pres">
      <dgm:prSet presAssocID="{1C296B7F-8E0D-EA42-BAD2-AEA76C80AC70}" presName="node" presStyleLbl="node1" presStyleIdx="5" presStyleCnt="7">
        <dgm:presLayoutVars>
          <dgm:bulletEnabled val="1"/>
        </dgm:presLayoutVars>
      </dgm:prSet>
      <dgm:spPr/>
    </dgm:pt>
    <dgm:pt modelId="{A573198B-C9F0-C443-9099-626763FA1B2C}" type="pres">
      <dgm:prSet presAssocID="{86B787D9-0091-0D42-9FBE-A3649B12CE90}" presName="sibTrans" presStyleCnt="0"/>
      <dgm:spPr/>
    </dgm:pt>
    <dgm:pt modelId="{5EFB2923-8B23-FB44-BCCB-F463E364AF3B}" type="pres">
      <dgm:prSet presAssocID="{88318587-8086-564C-A69B-770CDFFA4028}" presName="node" presStyleLbl="node1" presStyleIdx="6" presStyleCnt="7">
        <dgm:presLayoutVars>
          <dgm:bulletEnabled val="1"/>
        </dgm:presLayoutVars>
      </dgm:prSet>
      <dgm:spPr/>
    </dgm:pt>
  </dgm:ptLst>
  <dgm:cxnLst>
    <dgm:cxn modelId="{0ECA0D01-C0BA-0D42-928A-CF85903A7DC0}" srcId="{8AA52017-49F1-E743-87E3-D9C26C06B446}" destId="{2E1405FD-8D7B-654C-BBE7-8C228CBF8A49}" srcOrd="0" destOrd="0" parTransId="{0522DBE9-A7A6-FF41-8E4E-170E838F0556}" sibTransId="{D4EDBD4B-55E7-F64A-A790-7843AFCD8C5A}"/>
    <dgm:cxn modelId="{A7ABA11B-17E7-7445-A2FF-E5A07EE96C2D}" type="presOf" srcId="{B9FB103E-AA23-BD49-A1FF-5C54FD497362}" destId="{70CB60DF-3AFA-A340-BEB7-58892C7F189A}" srcOrd="0" destOrd="0" presId="urn:microsoft.com/office/officeart/2005/8/layout/hList6"/>
    <dgm:cxn modelId="{53D1E148-46A7-F54F-8D98-46BDE81A9E4F}" type="presOf" srcId="{88318587-8086-564C-A69B-770CDFFA4028}" destId="{5EFB2923-8B23-FB44-BCCB-F463E364AF3B}" srcOrd="0" destOrd="0" presId="urn:microsoft.com/office/officeart/2005/8/layout/hList6"/>
    <dgm:cxn modelId="{54C19356-3732-8042-B65C-CF69283F9DF3}" srcId="{8AA52017-49F1-E743-87E3-D9C26C06B446}" destId="{88318587-8086-564C-A69B-770CDFFA4028}" srcOrd="6" destOrd="0" parTransId="{C718807B-9851-1445-92B7-72708E8260A9}" sibTransId="{AFCB8575-8B58-B946-831D-D58FDEBE23DB}"/>
    <dgm:cxn modelId="{11A5C55E-E711-774D-BD9B-7F6D7623AD1C}" srcId="{8AA52017-49F1-E743-87E3-D9C26C06B446}" destId="{1C296B7F-8E0D-EA42-BAD2-AEA76C80AC70}" srcOrd="5" destOrd="0" parTransId="{A584E4E5-EA8D-7548-9FD3-4E3A8053AE9A}" sibTransId="{86B787D9-0091-0D42-9FBE-A3649B12CE90}"/>
    <dgm:cxn modelId="{79DBB461-4271-4247-8123-1765FB807932}" type="presOf" srcId="{F60D2B07-D295-704B-BD4A-80F83AFF4F88}" destId="{EBA2CD0C-58EA-7A46-8E5C-EA9B55DAFC2C}" srcOrd="0" destOrd="0" presId="urn:microsoft.com/office/officeart/2005/8/layout/hList6"/>
    <dgm:cxn modelId="{F5BB446B-5882-6749-8908-6A7C1A7E0216}" type="presOf" srcId="{8AA52017-49F1-E743-87E3-D9C26C06B446}" destId="{D952B4C9-BCE1-9A4C-BC07-5E1091344075}" srcOrd="0" destOrd="0" presId="urn:microsoft.com/office/officeart/2005/8/layout/hList6"/>
    <dgm:cxn modelId="{C3606791-A218-9B44-B3E5-89E6B4EC0FDF}" srcId="{8AA52017-49F1-E743-87E3-D9C26C06B446}" destId="{FB6228CD-04FF-EB4D-925A-0CFBEBE6268A}" srcOrd="4" destOrd="0" parTransId="{7EC13640-FB6D-F74A-B50B-192223484D67}" sibTransId="{3F2D333C-CF2A-614C-B46B-CAF653E97F50}"/>
    <dgm:cxn modelId="{BB8DC69A-DA8D-F54A-857B-572653BF49C4}" srcId="{8AA52017-49F1-E743-87E3-D9C26C06B446}" destId="{F60D2B07-D295-704B-BD4A-80F83AFF4F88}" srcOrd="2" destOrd="0" parTransId="{649CF1B1-CE92-0A42-99AB-47A69B26B92E}" sibTransId="{B15A9DC3-83AA-B440-94C2-71BE7439804B}"/>
    <dgm:cxn modelId="{F0036AAA-4F06-ED4A-93C7-726618722AD3}" type="presOf" srcId="{CF29210A-C63B-EB41-A105-8ABA93FC0AEB}" destId="{B3B6D745-1BD9-CF4F-A292-D3C22BEABAE2}" srcOrd="0" destOrd="0" presId="urn:microsoft.com/office/officeart/2005/8/layout/hList6"/>
    <dgm:cxn modelId="{F1A254B4-1A81-5343-A5B5-550AC74643CA}" srcId="{8AA52017-49F1-E743-87E3-D9C26C06B446}" destId="{B9FB103E-AA23-BD49-A1FF-5C54FD497362}" srcOrd="1" destOrd="0" parTransId="{4053B791-126D-554C-80EB-8E19E72B5C3C}" sibTransId="{AE3076CD-D7BF-904D-B44A-8733894A9473}"/>
    <dgm:cxn modelId="{6080ACB9-F988-8147-92C8-CFC25DF10A04}" type="presOf" srcId="{2E1405FD-8D7B-654C-BBE7-8C228CBF8A49}" destId="{06D9AA34-FC46-9748-A954-628C363DBE52}" srcOrd="0" destOrd="0" presId="urn:microsoft.com/office/officeart/2005/8/layout/hList6"/>
    <dgm:cxn modelId="{4B80E2C7-9083-5D46-BC41-CA5B7941E8BB}" srcId="{8AA52017-49F1-E743-87E3-D9C26C06B446}" destId="{CF29210A-C63B-EB41-A105-8ABA93FC0AEB}" srcOrd="3" destOrd="0" parTransId="{EFBA6CAF-9BA5-954B-B01E-CCE05C74EFC6}" sibTransId="{38150252-366C-3847-873F-2E0EDB5CCFBC}"/>
    <dgm:cxn modelId="{06EAAAEB-D81F-924A-B8FE-46E66275FB7E}" type="presOf" srcId="{FB6228CD-04FF-EB4D-925A-0CFBEBE6268A}" destId="{236AB13B-DA30-8E49-831A-7394538E53FA}" srcOrd="0" destOrd="0" presId="urn:microsoft.com/office/officeart/2005/8/layout/hList6"/>
    <dgm:cxn modelId="{719F0CF5-907D-3242-8A17-73FF8AB043FB}" type="presOf" srcId="{1C296B7F-8E0D-EA42-BAD2-AEA76C80AC70}" destId="{54F55C89-3F63-A940-90A7-983C8682ECD3}" srcOrd="0" destOrd="0" presId="urn:microsoft.com/office/officeart/2005/8/layout/hList6"/>
    <dgm:cxn modelId="{AEBB5A5D-CDBB-3049-92B4-CD9039F41E02}" type="presParOf" srcId="{D952B4C9-BCE1-9A4C-BC07-5E1091344075}" destId="{06D9AA34-FC46-9748-A954-628C363DBE52}" srcOrd="0" destOrd="0" presId="urn:microsoft.com/office/officeart/2005/8/layout/hList6"/>
    <dgm:cxn modelId="{E92EF4ED-42C0-9D47-BD67-B734B9CBAA19}" type="presParOf" srcId="{D952B4C9-BCE1-9A4C-BC07-5E1091344075}" destId="{3D41CF59-262F-6B4B-A554-EA018DB1BDC8}" srcOrd="1" destOrd="0" presId="urn:microsoft.com/office/officeart/2005/8/layout/hList6"/>
    <dgm:cxn modelId="{E4A4FF0E-F04E-FF4D-99DE-A84BC52DDEF7}" type="presParOf" srcId="{D952B4C9-BCE1-9A4C-BC07-5E1091344075}" destId="{70CB60DF-3AFA-A340-BEB7-58892C7F189A}" srcOrd="2" destOrd="0" presId="urn:microsoft.com/office/officeart/2005/8/layout/hList6"/>
    <dgm:cxn modelId="{46B23858-D9DA-EE4C-96C3-8DA2A644F0E0}" type="presParOf" srcId="{D952B4C9-BCE1-9A4C-BC07-5E1091344075}" destId="{B39999A0-A894-304C-8BC4-7E03337A5B83}" srcOrd="3" destOrd="0" presId="urn:microsoft.com/office/officeart/2005/8/layout/hList6"/>
    <dgm:cxn modelId="{066D75F3-9C43-424D-92AE-80F42310BE41}" type="presParOf" srcId="{D952B4C9-BCE1-9A4C-BC07-5E1091344075}" destId="{EBA2CD0C-58EA-7A46-8E5C-EA9B55DAFC2C}" srcOrd="4" destOrd="0" presId="urn:microsoft.com/office/officeart/2005/8/layout/hList6"/>
    <dgm:cxn modelId="{A689777D-5207-4D46-878F-C4BDD2FA83D0}" type="presParOf" srcId="{D952B4C9-BCE1-9A4C-BC07-5E1091344075}" destId="{D5C71E71-EB7C-1444-A212-4236395EE28A}" srcOrd="5" destOrd="0" presId="urn:microsoft.com/office/officeart/2005/8/layout/hList6"/>
    <dgm:cxn modelId="{F787D730-266D-244A-840B-B37CD8CAB940}" type="presParOf" srcId="{D952B4C9-BCE1-9A4C-BC07-5E1091344075}" destId="{B3B6D745-1BD9-CF4F-A292-D3C22BEABAE2}" srcOrd="6" destOrd="0" presId="urn:microsoft.com/office/officeart/2005/8/layout/hList6"/>
    <dgm:cxn modelId="{C4CF6DEF-DB4C-9E41-A4B7-EDF0295A3E72}" type="presParOf" srcId="{D952B4C9-BCE1-9A4C-BC07-5E1091344075}" destId="{BAFCBE16-2C25-9F4F-A769-F6A161AAC872}" srcOrd="7" destOrd="0" presId="urn:microsoft.com/office/officeart/2005/8/layout/hList6"/>
    <dgm:cxn modelId="{BE1360E2-B34A-EC45-836C-E9BBAF171AB4}" type="presParOf" srcId="{D952B4C9-BCE1-9A4C-BC07-5E1091344075}" destId="{236AB13B-DA30-8E49-831A-7394538E53FA}" srcOrd="8" destOrd="0" presId="urn:microsoft.com/office/officeart/2005/8/layout/hList6"/>
    <dgm:cxn modelId="{AEB9DACF-2FFF-1A40-91AB-A03DB1E3F8B3}" type="presParOf" srcId="{D952B4C9-BCE1-9A4C-BC07-5E1091344075}" destId="{CF1E486B-1F66-C049-9460-DCDA88252A76}" srcOrd="9" destOrd="0" presId="urn:microsoft.com/office/officeart/2005/8/layout/hList6"/>
    <dgm:cxn modelId="{8DEE4DC3-AC4E-D84B-9B84-5747B4AD00E1}" type="presParOf" srcId="{D952B4C9-BCE1-9A4C-BC07-5E1091344075}" destId="{54F55C89-3F63-A940-90A7-983C8682ECD3}" srcOrd="10" destOrd="0" presId="urn:microsoft.com/office/officeart/2005/8/layout/hList6"/>
    <dgm:cxn modelId="{28A7EEC8-6B9D-F340-9CE2-7FB79267E930}" type="presParOf" srcId="{D952B4C9-BCE1-9A4C-BC07-5E1091344075}" destId="{A573198B-C9F0-C443-9099-626763FA1B2C}" srcOrd="11" destOrd="0" presId="urn:microsoft.com/office/officeart/2005/8/layout/hList6"/>
    <dgm:cxn modelId="{D6A64C7D-06CE-5D41-B965-BA96E2941A3B}" type="presParOf" srcId="{D952B4C9-BCE1-9A4C-BC07-5E1091344075}" destId="{5EFB2923-8B23-FB44-BCCB-F463E364AF3B}" srcOrd="1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F4E8A-47B8-7542-B6AB-73C5397D885B}">
      <dsp:nvSpPr>
        <dsp:cNvPr id="0" name=""/>
        <dsp:cNvSpPr/>
      </dsp:nvSpPr>
      <dsp:spPr>
        <a:xfrm>
          <a:off x="-4906911" y="-751927"/>
          <a:ext cx="5844133" cy="5844133"/>
        </a:xfrm>
        <a:prstGeom prst="blockArc">
          <a:avLst>
            <a:gd name="adj1" fmla="val 18900000"/>
            <a:gd name="adj2" fmla="val 2700000"/>
            <a:gd name="adj3" fmla="val 37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3112F5-F0AD-824E-AC1D-4C507A18E0FE}">
      <dsp:nvSpPr>
        <dsp:cNvPr id="0" name=""/>
        <dsp:cNvSpPr/>
      </dsp:nvSpPr>
      <dsp:spPr>
        <a:xfrm>
          <a:off x="602776" y="217092"/>
          <a:ext cx="9010425" cy="13019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9019" tIns="27940" rIns="27940" bIns="27940" numCol="1" spcCol="1270" anchor="ctr" anchorCtr="0">
          <a:noAutofit/>
        </a:bodyPr>
        <a:lstStyle/>
        <a:p>
          <a:pPr marL="0" lvl="0" indent="0" algn="l" defTabSz="488950">
            <a:lnSpc>
              <a:spcPct val="90000"/>
            </a:lnSpc>
            <a:spcBef>
              <a:spcPct val="0"/>
            </a:spcBef>
            <a:spcAft>
              <a:spcPct val="35000"/>
            </a:spcAft>
            <a:buNone/>
          </a:pPr>
          <a:r>
            <a:rPr lang="es-ES_tradnl" sz="1100" kern="1200" dirty="0">
              <a:solidFill>
                <a:schemeClr val="bg1"/>
              </a:solidFill>
            </a:rPr>
            <a:t>La Hematología es una especialidad que requiere para su adecuado ejercicio gran cantidad de métodos de laboratorio a los que el Hematólogo recurre para confirmar una hipótesis diagnóstica con los medios clínicos clásicos (anamnesis y exploración física). La Hematología nos permite estudiar directamente a la sangre y médula ósea en especial el estudio cualitativo y cuantitativo de los componentes sanguíneos, factores de la coagulación, propiedades físicas de la sangre, que correlacionando con la clínica del paciente y los valores de referencia nos van a ayudar tanto al profesional del laboratorio como el hematólogo clínico e inclusive con el médico general en el proceso de diagnóstico de las enfermedades hematológicas y no hematológicas. Cabe no olvidar que las técnicas de laboratorio ayudarán a confirmar o rechazar una hipótesis diagnóstica que será comprobada con las pruebas complementarias o confirmatorias.</a:t>
          </a:r>
          <a:endParaRPr lang="es-ES" sz="1100" kern="1200" dirty="0">
            <a:solidFill>
              <a:schemeClr val="bg1"/>
            </a:solidFill>
          </a:endParaRPr>
        </a:p>
      </dsp:txBody>
      <dsp:txXfrm>
        <a:off x="602776" y="217092"/>
        <a:ext cx="9010425" cy="1301927"/>
      </dsp:txXfrm>
    </dsp:sp>
    <dsp:sp modelId="{F0BDA2B8-E975-FB4C-8935-F2DFDE44DD97}">
      <dsp:nvSpPr>
        <dsp:cNvPr id="0" name=""/>
        <dsp:cNvSpPr/>
      </dsp:nvSpPr>
      <dsp:spPr>
        <a:xfrm>
          <a:off x="60241" y="325520"/>
          <a:ext cx="1085069" cy="108506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20FD4E-1E80-C24F-B689-A6997F84E01C}">
      <dsp:nvSpPr>
        <dsp:cNvPr id="0" name=""/>
        <dsp:cNvSpPr/>
      </dsp:nvSpPr>
      <dsp:spPr>
        <a:xfrm>
          <a:off x="1427356" y="1538867"/>
          <a:ext cx="7676803" cy="12625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9019" tIns="33020" rIns="33020" bIns="33020" numCol="1" spcCol="1270" anchor="ctr" anchorCtr="0">
          <a:noAutofit/>
        </a:bodyPr>
        <a:lstStyle/>
        <a:p>
          <a:pPr marL="0" lvl="0" indent="0" algn="l" defTabSz="577850">
            <a:lnSpc>
              <a:spcPct val="90000"/>
            </a:lnSpc>
            <a:spcBef>
              <a:spcPct val="0"/>
            </a:spcBef>
            <a:spcAft>
              <a:spcPct val="35000"/>
            </a:spcAft>
            <a:buNone/>
          </a:pPr>
          <a:r>
            <a:rPr lang="es-ES_tradnl" sz="1300" kern="1200" dirty="0"/>
            <a:t>La Hematología es entonces una especialidad clínica que es parte de la Medicina Interna profundamente unida a los métodos de laboratorio, la cual hace que el hematólogo clínico tenga que recurrir a ellos para efectuar la exploración directa de la sangre y los órganos hematopoyéticos.</a:t>
          </a:r>
          <a:r>
            <a:rPr lang="es-ES" sz="1300" kern="1200" dirty="0"/>
            <a:t> </a:t>
          </a:r>
        </a:p>
      </dsp:txBody>
      <dsp:txXfrm>
        <a:off x="1427356" y="1538867"/>
        <a:ext cx="7676803" cy="1262543"/>
      </dsp:txXfrm>
    </dsp:sp>
    <dsp:sp modelId="{C985D1A8-286C-224D-870D-297D96F11F14}">
      <dsp:nvSpPr>
        <dsp:cNvPr id="0" name=""/>
        <dsp:cNvSpPr/>
      </dsp:nvSpPr>
      <dsp:spPr>
        <a:xfrm>
          <a:off x="375779" y="1627604"/>
          <a:ext cx="1085069" cy="108506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1493CF-74D8-E444-B420-ED88FA43E067}">
      <dsp:nvSpPr>
        <dsp:cNvPr id="0" name=""/>
        <dsp:cNvSpPr/>
      </dsp:nvSpPr>
      <dsp:spPr>
        <a:xfrm>
          <a:off x="1092808" y="2838342"/>
          <a:ext cx="8030361" cy="126776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9019" tIns="33020" rIns="33020" bIns="33020" numCol="1" spcCol="1270" anchor="ctr" anchorCtr="0">
          <a:noAutofit/>
        </a:bodyPr>
        <a:lstStyle/>
        <a:p>
          <a:pPr marL="0" lvl="0" indent="0" algn="l" defTabSz="577850">
            <a:lnSpc>
              <a:spcPct val="90000"/>
            </a:lnSpc>
            <a:spcBef>
              <a:spcPct val="0"/>
            </a:spcBef>
            <a:spcAft>
              <a:spcPct val="35000"/>
            </a:spcAft>
            <a:buNone/>
          </a:pPr>
          <a:r>
            <a:rPr lang="es-ES_tradnl" sz="1300" kern="1200" dirty="0"/>
            <a:t>En consecuencia, este estudio tiene doble interés, uno directo dirigido a desentrañar la propia patología sanguínea, y otro más universal e indirecto que intenta descubrir la posible afectación de cualquier otro órgano o sistema. Clásicamente el estudio hematológico se ha dirigido al de los elementos formes que contiene la sangre , a la fase líquida y a los intervienen en el proceso de la hemostasia y coagulación. </a:t>
          </a:r>
          <a:endParaRPr lang="es-EC" sz="1300" kern="1200" dirty="0"/>
        </a:p>
        <a:p>
          <a:pPr marL="0" lvl="0" indent="0" algn="l" defTabSz="577850">
            <a:lnSpc>
              <a:spcPct val="90000"/>
            </a:lnSpc>
            <a:spcBef>
              <a:spcPct val="0"/>
            </a:spcBef>
            <a:spcAft>
              <a:spcPct val="35000"/>
            </a:spcAft>
            <a:buNone/>
          </a:pPr>
          <a:endParaRPr lang="es-ES" sz="1300" kern="1200" dirty="0"/>
        </a:p>
      </dsp:txBody>
      <dsp:txXfrm>
        <a:off x="1092808" y="2838342"/>
        <a:ext cx="8030361" cy="1267760"/>
      </dsp:txXfrm>
    </dsp:sp>
    <dsp:sp modelId="{48A87268-8B1F-4D4C-B9D5-46A877D430FA}">
      <dsp:nvSpPr>
        <dsp:cNvPr id="0" name=""/>
        <dsp:cNvSpPr/>
      </dsp:nvSpPr>
      <dsp:spPr>
        <a:xfrm>
          <a:off x="60241" y="2929687"/>
          <a:ext cx="1085069" cy="108506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3228F-0F82-CF40-AC39-98A348A3D7F9}">
      <dsp:nvSpPr>
        <dsp:cNvPr id="0" name=""/>
        <dsp:cNvSpPr/>
      </dsp:nvSpPr>
      <dsp:spPr>
        <a:xfrm>
          <a:off x="2872743" y="1593"/>
          <a:ext cx="2135159" cy="10675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s-ES" sz="2900" kern="1200" dirty="0"/>
            <a:t>FRACCIÓN FORME </a:t>
          </a:r>
        </a:p>
      </dsp:txBody>
      <dsp:txXfrm>
        <a:off x="2904011" y="32861"/>
        <a:ext cx="2072623" cy="1005043"/>
      </dsp:txXfrm>
    </dsp:sp>
    <dsp:sp modelId="{58CE030C-9C48-DA47-BC76-6AB844EA8B28}">
      <dsp:nvSpPr>
        <dsp:cNvPr id="0" name=""/>
        <dsp:cNvSpPr/>
      </dsp:nvSpPr>
      <dsp:spPr>
        <a:xfrm>
          <a:off x="3086259" y="1069173"/>
          <a:ext cx="213515" cy="800684"/>
        </a:xfrm>
        <a:custGeom>
          <a:avLst/>
          <a:gdLst/>
          <a:ahLst/>
          <a:cxnLst/>
          <a:rect l="0" t="0" r="0" b="0"/>
          <a:pathLst>
            <a:path>
              <a:moveTo>
                <a:pt x="0" y="0"/>
              </a:moveTo>
              <a:lnTo>
                <a:pt x="0" y="800684"/>
              </a:lnTo>
              <a:lnTo>
                <a:pt x="213515" y="80068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03E241-F0AF-C947-8D66-931D9C5EEE47}">
      <dsp:nvSpPr>
        <dsp:cNvPr id="0" name=""/>
        <dsp:cNvSpPr/>
      </dsp:nvSpPr>
      <dsp:spPr>
        <a:xfrm>
          <a:off x="3299775" y="1336068"/>
          <a:ext cx="1708127" cy="106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s-ES" sz="1900" kern="1200" dirty="0"/>
            <a:t>ERITROCITOS </a:t>
          </a:r>
        </a:p>
      </dsp:txBody>
      <dsp:txXfrm>
        <a:off x="3331043" y="1367336"/>
        <a:ext cx="1645591" cy="1005043"/>
      </dsp:txXfrm>
    </dsp:sp>
    <dsp:sp modelId="{F11FF337-D4E3-8548-A3B0-545172F7A62D}">
      <dsp:nvSpPr>
        <dsp:cNvPr id="0" name=""/>
        <dsp:cNvSpPr/>
      </dsp:nvSpPr>
      <dsp:spPr>
        <a:xfrm>
          <a:off x="3086259" y="1069173"/>
          <a:ext cx="213515" cy="2135159"/>
        </a:xfrm>
        <a:custGeom>
          <a:avLst/>
          <a:gdLst/>
          <a:ahLst/>
          <a:cxnLst/>
          <a:rect l="0" t="0" r="0" b="0"/>
          <a:pathLst>
            <a:path>
              <a:moveTo>
                <a:pt x="0" y="0"/>
              </a:moveTo>
              <a:lnTo>
                <a:pt x="0" y="2135159"/>
              </a:lnTo>
              <a:lnTo>
                <a:pt x="213515" y="21351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B4C3A5-ACBE-ED4A-9675-7A50BD9FBE66}">
      <dsp:nvSpPr>
        <dsp:cNvPr id="0" name=""/>
        <dsp:cNvSpPr/>
      </dsp:nvSpPr>
      <dsp:spPr>
        <a:xfrm>
          <a:off x="3299775" y="2670543"/>
          <a:ext cx="1708127" cy="106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s-ES" sz="1900" kern="1200" dirty="0"/>
            <a:t>LEUCOCITOS </a:t>
          </a:r>
        </a:p>
      </dsp:txBody>
      <dsp:txXfrm>
        <a:off x="3331043" y="2701811"/>
        <a:ext cx="1645591" cy="1005043"/>
      </dsp:txXfrm>
    </dsp:sp>
    <dsp:sp modelId="{F3294B48-C163-9F42-8A5F-44352C3474D3}">
      <dsp:nvSpPr>
        <dsp:cNvPr id="0" name=""/>
        <dsp:cNvSpPr/>
      </dsp:nvSpPr>
      <dsp:spPr>
        <a:xfrm>
          <a:off x="3086259" y="1069173"/>
          <a:ext cx="213515" cy="3469634"/>
        </a:xfrm>
        <a:custGeom>
          <a:avLst/>
          <a:gdLst/>
          <a:ahLst/>
          <a:cxnLst/>
          <a:rect l="0" t="0" r="0" b="0"/>
          <a:pathLst>
            <a:path>
              <a:moveTo>
                <a:pt x="0" y="0"/>
              </a:moveTo>
              <a:lnTo>
                <a:pt x="0" y="3469634"/>
              </a:lnTo>
              <a:lnTo>
                <a:pt x="213515" y="346963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60C8DF-8B83-DA49-A8A0-6D1177B84783}">
      <dsp:nvSpPr>
        <dsp:cNvPr id="0" name=""/>
        <dsp:cNvSpPr/>
      </dsp:nvSpPr>
      <dsp:spPr>
        <a:xfrm>
          <a:off x="3299775" y="4005018"/>
          <a:ext cx="1708127" cy="106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s-ES" sz="1900" kern="1200" dirty="0"/>
            <a:t>PLAQUETAS </a:t>
          </a:r>
        </a:p>
      </dsp:txBody>
      <dsp:txXfrm>
        <a:off x="3331043" y="4036286"/>
        <a:ext cx="1645591" cy="1005043"/>
      </dsp:txXfrm>
    </dsp:sp>
    <dsp:sp modelId="{63B5893D-DCCB-D84F-B26E-57771C42E165}">
      <dsp:nvSpPr>
        <dsp:cNvPr id="0" name=""/>
        <dsp:cNvSpPr/>
      </dsp:nvSpPr>
      <dsp:spPr>
        <a:xfrm>
          <a:off x="5541692" y="1593"/>
          <a:ext cx="2135159" cy="10675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s-ES" sz="2900" kern="1200" dirty="0"/>
            <a:t>FRACCIÓN LÍQUIDA </a:t>
          </a:r>
        </a:p>
      </dsp:txBody>
      <dsp:txXfrm>
        <a:off x="5572960" y="32861"/>
        <a:ext cx="2072623" cy="1005043"/>
      </dsp:txXfrm>
    </dsp:sp>
    <dsp:sp modelId="{09B0FC92-4D01-CE45-A91C-576451197777}">
      <dsp:nvSpPr>
        <dsp:cNvPr id="0" name=""/>
        <dsp:cNvSpPr/>
      </dsp:nvSpPr>
      <dsp:spPr>
        <a:xfrm>
          <a:off x="5755208" y="1069173"/>
          <a:ext cx="213515" cy="800684"/>
        </a:xfrm>
        <a:custGeom>
          <a:avLst/>
          <a:gdLst/>
          <a:ahLst/>
          <a:cxnLst/>
          <a:rect l="0" t="0" r="0" b="0"/>
          <a:pathLst>
            <a:path>
              <a:moveTo>
                <a:pt x="0" y="0"/>
              </a:moveTo>
              <a:lnTo>
                <a:pt x="0" y="800684"/>
              </a:lnTo>
              <a:lnTo>
                <a:pt x="213515" y="80068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AC7FF6-3A3D-8D49-B786-473A29FA8389}">
      <dsp:nvSpPr>
        <dsp:cNvPr id="0" name=""/>
        <dsp:cNvSpPr/>
      </dsp:nvSpPr>
      <dsp:spPr>
        <a:xfrm>
          <a:off x="5968724" y="1336068"/>
          <a:ext cx="1708127" cy="106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s-ES" sz="1900" kern="1200" dirty="0"/>
            <a:t>PLASMA </a:t>
          </a:r>
        </a:p>
      </dsp:txBody>
      <dsp:txXfrm>
        <a:off x="5999992" y="1367336"/>
        <a:ext cx="1645591" cy="1005043"/>
      </dsp:txXfrm>
    </dsp:sp>
    <dsp:sp modelId="{753168C0-9F48-9C4E-9988-BA08A00CA28A}">
      <dsp:nvSpPr>
        <dsp:cNvPr id="0" name=""/>
        <dsp:cNvSpPr/>
      </dsp:nvSpPr>
      <dsp:spPr>
        <a:xfrm>
          <a:off x="5755208" y="1069173"/>
          <a:ext cx="213515" cy="2135159"/>
        </a:xfrm>
        <a:custGeom>
          <a:avLst/>
          <a:gdLst/>
          <a:ahLst/>
          <a:cxnLst/>
          <a:rect l="0" t="0" r="0" b="0"/>
          <a:pathLst>
            <a:path>
              <a:moveTo>
                <a:pt x="0" y="0"/>
              </a:moveTo>
              <a:lnTo>
                <a:pt x="0" y="2135159"/>
              </a:lnTo>
              <a:lnTo>
                <a:pt x="213515" y="21351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DF9513-3845-5A4A-A418-3A876D71744A}">
      <dsp:nvSpPr>
        <dsp:cNvPr id="0" name=""/>
        <dsp:cNvSpPr/>
      </dsp:nvSpPr>
      <dsp:spPr>
        <a:xfrm>
          <a:off x="5968724" y="2670543"/>
          <a:ext cx="1708127" cy="106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s-ES" sz="1900" kern="1200" dirty="0"/>
            <a:t>SUERO</a:t>
          </a:r>
        </a:p>
      </dsp:txBody>
      <dsp:txXfrm>
        <a:off x="5999992" y="2701811"/>
        <a:ext cx="1645591" cy="10050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6BC94-E8F9-504E-8BFB-3A954DE31FB5}">
      <dsp:nvSpPr>
        <dsp:cNvPr id="0" name=""/>
        <dsp:cNvSpPr/>
      </dsp:nvSpPr>
      <dsp:spPr>
        <a:xfrm>
          <a:off x="0" y="0"/>
          <a:ext cx="11385395" cy="16796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_tradnl" sz="1600" kern="1200" dirty="0"/>
            <a:t>FUNCIÓN RESPIRATORIA: la sangre transporta el oxígeno (O2) desde los pulmones hasta las células  de los distintos tejidos, y el anhídrido carbónico o dióxido de carbono (CO2) desde estas hasta los pulmones  donde es eliminado.                                                                     FUNCIÓN EL MANMTENIMIENTO DEL pH: la sangre colabora en el mantenimiento del equilibrio existente en el organismo entre las sustancias de naturaleza ácida y las sustancias de naturaleza alcalina (o básica) y por tanto conserva constante el pH corporal. El pH plasmático  normal es aproximadamente de 7.4.</a:t>
          </a:r>
          <a:endParaRPr lang="es-ES" sz="1600" kern="1200" dirty="0"/>
        </a:p>
      </dsp:txBody>
      <dsp:txXfrm>
        <a:off x="2445044" y="0"/>
        <a:ext cx="8940350" cy="1679652"/>
      </dsp:txXfrm>
    </dsp:sp>
    <dsp:sp modelId="{D4C5AC3B-3D1D-204C-A0AC-81C1814ECAB0}">
      <dsp:nvSpPr>
        <dsp:cNvPr id="0" name=""/>
        <dsp:cNvSpPr/>
      </dsp:nvSpPr>
      <dsp:spPr>
        <a:xfrm>
          <a:off x="167965" y="167965"/>
          <a:ext cx="2277079" cy="1343721"/>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BFE6EA-282C-944B-83EC-1E51548958EC}">
      <dsp:nvSpPr>
        <dsp:cNvPr id="0" name=""/>
        <dsp:cNvSpPr/>
      </dsp:nvSpPr>
      <dsp:spPr>
        <a:xfrm>
          <a:off x="0" y="1847617"/>
          <a:ext cx="11385395" cy="16796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S_tradnl" sz="1600" kern="1200" dirty="0"/>
            <a:t>FUNCIÓN NUTRITIVA: la sangre conduce las sustancias nutritivas absorbidas  tras la  digestión y procedentes de los alimentos, hasta las células que las precisan.</a:t>
          </a:r>
          <a:endParaRPr lang="es-ES" sz="1600" kern="1200" dirty="0"/>
        </a:p>
        <a:p>
          <a:pPr marL="171450" lvl="1" indent="-171450" algn="l" defTabSz="711200">
            <a:lnSpc>
              <a:spcPct val="90000"/>
            </a:lnSpc>
            <a:spcBef>
              <a:spcPct val="0"/>
            </a:spcBef>
            <a:spcAft>
              <a:spcPct val="15000"/>
            </a:spcAft>
            <a:buChar char="•"/>
          </a:pPr>
          <a:r>
            <a:rPr lang="es-ES_tradnl" sz="1600" kern="1200" dirty="0"/>
            <a:t>FUNCIÓN DE REGULACIÓN TÉRMICA: la sangre distribuye el calor a lo largo de todo el organismo.</a:t>
          </a:r>
          <a:endParaRPr lang="es-ES" sz="1600" kern="1200" dirty="0"/>
        </a:p>
        <a:p>
          <a:pPr marL="171450" lvl="1" indent="-171450" algn="l" defTabSz="711200">
            <a:lnSpc>
              <a:spcPct val="90000"/>
            </a:lnSpc>
            <a:spcBef>
              <a:spcPct val="0"/>
            </a:spcBef>
            <a:spcAft>
              <a:spcPct val="15000"/>
            </a:spcAft>
            <a:buChar char="•"/>
          </a:pPr>
          <a:r>
            <a:rPr lang="es-ES_tradnl" sz="1600" kern="1200" dirty="0"/>
            <a:t>FUNCIÓN DE MANTENIMIENTO DE VOLUMEN INTERSTICIAL: la sangre conserva inalterado el volumen del líquido  contenido en el compartimento existente entre las células de los tejidos (intersticio celular).</a:t>
          </a:r>
          <a:endParaRPr lang="es-ES" sz="1600" kern="1200" dirty="0"/>
        </a:p>
      </dsp:txBody>
      <dsp:txXfrm>
        <a:off x="2445044" y="1847617"/>
        <a:ext cx="8940350" cy="1679652"/>
      </dsp:txXfrm>
    </dsp:sp>
    <dsp:sp modelId="{10A93158-59B2-F641-89DA-6E100E811639}">
      <dsp:nvSpPr>
        <dsp:cNvPr id="0" name=""/>
        <dsp:cNvSpPr/>
      </dsp:nvSpPr>
      <dsp:spPr>
        <a:xfrm>
          <a:off x="167965" y="2015583"/>
          <a:ext cx="2277079" cy="1343721"/>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DD84DF-7FCF-BF49-AD52-80737F2AF376}">
      <dsp:nvSpPr>
        <dsp:cNvPr id="0" name=""/>
        <dsp:cNvSpPr/>
      </dsp:nvSpPr>
      <dsp:spPr>
        <a:xfrm>
          <a:off x="0" y="3695235"/>
          <a:ext cx="11385395" cy="16796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_tradnl" sz="1400" kern="1200" dirty="0"/>
            <a:t>FUNCIÓN DE REGULACIÓN HORMONAL: la sangre  transporta las diversas secreciones hormonales desde las glándulas que las producen hasta los órganos donde actúan (órganos diana)-</a:t>
          </a:r>
          <a:endParaRPr lang="es-ES" sz="1400" kern="1200" dirty="0"/>
        </a:p>
        <a:p>
          <a:pPr marL="114300" lvl="1" indent="-114300" algn="l" defTabSz="622300">
            <a:lnSpc>
              <a:spcPct val="90000"/>
            </a:lnSpc>
            <a:spcBef>
              <a:spcPct val="0"/>
            </a:spcBef>
            <a:spcAft>
              <a:spcPct val="15000"/>
            </a:spcAft>
            <a:buChar char="•"/>
          </a:pPr>
          <a:r>
            <a:rPr lang="es-ES_tradnl" sz="1400" kern="1200" dirty="0"/>
            <a:t>FUNCIÓN EXCRETORA; la sangre conduce los productos de desecho resultantes del catabolismo celular hasta los órganos donde son eliminados  y que son fundamentalmente los riñones.</a:t>
          </a:r>
          <a:endParaRPr lang="es-ES" sz="1400" kern="1200" dirty="0"/>
        </a:p>
        <a:p>
          <a:pPr marL="114300" lvl="1" indent="-114300" algn="l" defTabSz="622300">
            <a:lnSpc>
              <a:spcPct val="90000"/>
            </a:lnSpc>
            <a:spcBef>
              <a:spcPct val="0"/>
            </a:spcBef>
            <a:spcAft>
              <a:spcPct val="15000"/>
            </a:spcAft>
            <a:buChar char="•"/>
          </a:pPr>
          <a:r>
            <a:rPr lang="es-ES_tradnl" sz="1400" kern="1200" dirty="0"/>
            <a:t>FUNCIÓN DEFENSIVA: la sangre protege al organismo de las infecciones. esta función es desempeñada por los leucocitos y por algunas sustancias presentes en el plasma (anticuerpos y componentes del complemento). Los anticuerpos son producidos por los linfocitos B.</a:t>
          </a:r>
          <a:endParaRPr lang="es-EC" sz="1400" kern="1200" dirty="0"/>
        </a:p>
        <a:p>
          <a:pPr marL="114300" lvl="1" indent="-114300" algn="l" defTabSz="622300">
            <a:lnSpc>
              <a:spcPct val="90000"/>
            </a:lnSpc>
            <a:spcBef>
              <a:spcPct val="0"/>
            </a:spcBef>
            <a:spcAft>
              <a:spcPct val="15000"/>
            </a:spcAft>
            <a:buChar char="•"/>
          </a:pPr>
          <a:endParaRPr lang="es-EC" sz="1400" kern="1200"/>
        </a:p>
        <a:p>
          <a:pPr marL="114300" lvl="1" indent="-114300" algn="l" defTabSz="533400">
            <a:lnSpc>
              <a:spcPct val="90000"/>
            </a:lnSpc>
            <a:spcBef>
              <a:spcPct val="0"/>
            </a:spcBef>
            <a:spcAft>
              <a:spcPct val="15000"/>
            </a:spcAft>
            <a:buChar char="•"/>
          </a:pPr>
          <a:r>
            <a:rPr lang="es-ES_tradnl" sz="1200" kern="1200" dirty="0"/>
            <a:t>FUNCIÓN HEMOSTÁTICA: cuando se produce una lesión  de los vasos sanguíneos la sangre detiene sus propias pérdidas. Esto se produce mediante el llamado fenómeno de la hemostasia. En la hemostasia  intervienen las plaquetas y diversas sustancias denominadas  genéricamente factores de la coagulación.</a:t>
          </a:r>
          <a:r>
            <a:rPr lang="es-ES_tradnl" sz="3600" kern="1200" dirty="0"/>
            <a:t> </a:t>
          </a:r>
          <a:endParaRPr lang="es-EC" sz="3600" kern="1200" dirty="0"/>
        </a:p>
      </dsp:txBody>
      <dsp:txXfrm>
        <a:off x="2445044" y="3695235"/>
        <a:ext cx="8940350" cy="1679652"/>
      </dsp:txXfrm>
    </dsp:sp>
    <dsp:sp modelId="{CA6770EC-5219-D645-8410-C9882A745DB7}">
      <dsp:nvSpPr>
        <dsp:cNvPr id="0" name=""/>
        <dsp:cNvSpPr/>
      </dsp:nvSpPr>
      <dsp:spPr>
        <a:xfrm>
          <a:off x="167965" y="3863200"/>
          <a:ext cx="2277079" cy="1343721"/>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9AA34-FC46-9748-A954-628C363DBE52}">
      <dsp:nvSpPr>
        <dsp:cNvPr id="0" name=""/>
        <dsp:cNvSpPr/>
      </dsp:nvSpPr>
      <dsp:spPr>
        <a:xfrm rot="16200000">
          <a:off x="-1513277" y="1520541"/>
          <a:ext cx="4878387" cy="183730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es-ES_tradnl" sz="1600" b="1" kern="1200" dirty="0">
              <a:solidFill>
                <a:schemeClr val="tx1"/>
              </a:solidFill>
            </a:rPr>
            <a:t>VISCOSIDAD  SANGUÍNEA</a:t>
          </a:r>
          <a:endParaRPr lang="es-ES" sz="1600" kern="1200" dirty="0">
            <a:solidFill>
              <a:schemeClr val="tx1"/>
            </a:solidFill>
          </a:endParaRPr>
        </a:p>
      </dsp:txBody>
      <dsp:txXfrm rot="5400000">
        <a:off x="7265" y="975676"/>
        <a:ext cx="1837303" cy="2927033"/>
      </dsp:txXfrm>
    </dsp:sp>
    <dsp:sp modelId="{70CB60DF-3AFA-A340-BEB7-58892C7F189A}">
      <dsp:nvSpPr>
        <dsp:cNvPr id="0" name=""/>
        <dsp:cNvSpPr/>
      </dsp:nvSpPr>
      <dsp:spPr>
        <a:xfrm rot="16200000">
          <a:off x="319378" y="1632920"/>
          <a:ext cx="4878387" cy="1612545"/>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0" rIns="50800" bIns="0" numCol="1" spcCol="1270" anchor="ctr" anchorCtr="0">
          <a:noAutofit/>
        </a:bodyPr>
        <a:lstStyle/>
        <a:p>
          <a:pPr marL="0" lvl="0" indent="0" algn="just" defTabSz="355600">
            <a:lnSpc>
              <a:spcPct val="90000"/>
            </a:lnSpc>
            <a:spcBef>
              <a:spcPct val="0"/>
            </a:spcBef>
            <a:spcAft>
              <a:spcPct val="35000"/>
            </a:spcAft>
            <a:buNone/>
          </a:pPr>
          <a:r>
            <a:rPr lang="es-ES_tradnl" sz="800" kern="1200" dirty="0">
              <a:solidFill>
                <a:schemeClr val="tx1"/>
              </a:solidFill>
            </a:rPr>
            <a:t>La viscosidad  sanguínea  es la resistencia que ofrece un fluido a deformarse.</a:t>
          </a:r>
          <a:endParaRPr lang="es-EC" sz="800" kern="1200" dirty="0">
            <a:solidFill>
              <a:schemeClr val="tx1"/>
            </a:solidFill>
          </a:endParaRPr>
        </a:p>
        <a:p>
          <a:pPr marL="0" lvl="0" indent="0" algn="just" defTabSz="355600">
            <a:lnSpc>
              <a:spcPct val="90000"/>
            </a:lnSpc>
            <a:spcBef>
              <a:spcPct val="0"/>
            </a:spcBef>
            <a:spcAft>
              <a:spcPct val="35000"/>
            </a:spcAft>
            <a:buNone/>
          </a:pPr>
          <a:r>
            <a:rPr lang="es-ES_tradnl" sz="800" kern="1200" dirty="0">
              <a:solidFill>
                <a:schemeClr val="tx1"/>
              </a:solidFill>
            </a:rPr>
            <a:t>Los dos factores que influyen fundamentalmente en la viscosidad  de la sangre  son el hematocrito y la concentración de proteínas el plasma. Así pues la viscosidad sanguínea aumenta cuando asciende el hematocrito (por ejemplo la Policitemia vera) o cuando se incrementa la concentración plasmática de fibrinógeno (en </a:t>
          </a:r>
          <a:r>
            <a:rPr lang="es-ES_tradnl" sz="800" kern="1200" dirty="0" err="1">
              <a:solidFill>
                <a:schemeClr val="tx1"/>
              </a:solidFill>
            </a:rPr>
            <a:t>hiperfibrinogenemias</a:t>
          </a:r>
          <a:r>
            <a:rPr lang="es-ES_tradnl" sz="800" kern="1200" dirty="0">
              <a:solidFill>
                <a:schemeClr val="tx1"/>
              </a:solidFill>
            </a:rPr>
            <a:t>) o de lagunas globulinas (por ejemplo en el mieloma múltiple).  El aumento de la viscosidad sanguínea origina un síndrome de </a:t>
          </a:r>
          <a:r>
            <a:rPr lang="es-ES_tradnl" sz="800" kern="1200" dirty="0" err="1">
              <a:solidFill>
                <a:schemeClr val="tx1"/>
              </a:solidFill>
            </a:rPr>
            <a:t>hiperviscosidad</a:t>
          </a:r>
          <a:r>
            <a:rPr lang="es-ES_tradnl" sz="800" kern="1200" dirty="0">
              <a:solidFill>
                <a:schemeClr val="tx1"/>
              </a:solidFill>
            </a:rPr>
            <a:t> cuyas manifestaciones clínicas derivan  de la dificultad  con  la que circula la sangre a los largo de los vasos sanguíneos en estos procesos</a:t>
          </a:r>
          <a:endParaRPr lang="es-ES" sz="800" kern="1200" dirty="0">
            <a:solidFill>
              <a:schemeClr val="tx1"/>
            </a:solidFill>
          </a:endParaRPr>
        </a:p>
      </dsp:txBody>
      <dsp:txXfrm rot="5400000">
        <a:off x="1952299" y="975676"/>
        <a:ext cx="1612545" cy="2927033"/>
      </dsp:txXfrm>
    </dsp:sp>
    <dsp:sp modelId="{EBA2CD0C-58EA-7A46-8E5C-EA9B55DAFC2C}">
      <dsp:nvSpPr>
        <dsp:cNvPr id="0" name=""/>
        <dsp:cNvSpPr/>
      </dsp:nvSpPr>
      <dsp:spPr>
        <a:xfrm rot="16200000">
          <a:off x="1929293" y="1720980"/>
          <a:ext cx="4878387" cy="1436425"/>
        </a:xfrm>
        <a:prstGeom prst="flowChartManualOperation">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es-ES_tradnl" sz="1600" b="1" kern="1200" dirty="0">
              <a:solidFill>
                <a:schemeClr val="tx1"/>
              </a:solidFill>
            </a:rPr>
            <a:t>OSMOLALIDAD PLASMÁTICA</a:t>
          </a:r>
          <a:endParaRPr lang="es-ES" sz="1600" kern="1200" dirty="0">
            <a:solidFill>
              <a:schemeClr val="tx1"/>
            </a:solidFill>
          </a:endParaRPr>
        </a:p>
      </dsp:txBody>
      <dsp:txXfrm rot="5400000">
        <a:off x="3650274" y="975676"/>
        <a:ext cx="1436425" cy="2927033"/>
      </dsp:txXfrm>
    </dsp:sp>
    <dsp:sp modelId="{B3B6D745-1BD9-CF4F-A292-D3C22BEABAE2}">
      <dsp:nvSpPr>
        <dsp:cNvPr id="0" name=""/>
        <dsp:cNvSpPr/>
      </dsp:nvSpPr>
      <dsp:spPr>
        <a:xfrm rot="16200000">
          <a:off x="3495753" y="1720980"/>
          <a:ext cx="4878387" cy="1436425"/>
        </a:xfrm>
        <a:prstGeom prst="flowChartManualOperation">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57150" bIns="0" numCol="1" spcCol="1270" anchor="ctr" anchorCtr="0">
          <a:noAutofit/>
        </a:bodyPr>
        <a:lstStyle/>
        <a:p>
          <a:pPr marL="0" lvl="0" indent="0" algn="just" defTabSz="400050">
            <a:lnSpc>
              <a:spcPct val="90000"/>
            </a:lnSpc>
            <a:spcBef>
              <a:spcPct val="0"/>
            </a:spcBef>
            <a:spcAft>
              <a:spcPct val="35000"/>
            </a:spcAft>
            <a:buNone/>
          </a:pPr>
          <a:r>
            <a:rPr lang="es-ES_tradnl" sz="900" kern="1200" dirty="0">
              <a:solidFill>
                <a:schemeClr val="tx1"/>
              </a:solidFill>
            </a:rPr>
            <a:t>La </a:t>
          </a:r>
          <a:r>
            <a:rPr lang="es-ES_tradnl" sz="900" kern="1200" dirty="0" err="1">
              <a:solidFill>
                <a:schemeClr val="tx1"/>
              </a:solidFill>
            </a:rPr>
            <a:t>osmolalidad</a:t>
          </a:r>
          <a:r>
            <a:rPr lang="es-ES_tradnl" sz="900" kern="1200" dirty="0">
              <a:solidFill>
                <a:schemeClr val="tx1"/>
              </a:solidFill>
            </a:rPr>
            <a:t> es una forma de expresar el número de partículas de soluto presentes  en una masa de disolvente (generalmente en 1 Kg. de agua)</a:t>
          </a:r>
          <a:r>
            <a:rPr lang="es-ES_tradnl" sz="800" kern="1200" dirty="0">
              <a:solidFill>
                <a:schemeClr val="tx1"/>
              </a:solidFill>
            </a:rPr>
            <a:t>.</a:t>
          </a:r>
          <a:endParaRPr lang="es-EC" sz="800" kern="1200" dirty="0">
            <a:solidFill>
              <a:schemeClr val="tx1"/>
            </a:solidFill>
          </a:endParaRPr>
        </a:p>
      </dsp:txBody>
      <dsp:txXfrm rot="5400000">
        <a:off x="5216734" y="975676"/>
        <a:ext cx="1436425" cy="2927033"/>
      </dsp:txXfrm>
    </dsp:sp>
    <dsp:sp modelId="{236AB13B-DA30-8E49-831A-7394538E53FA}">
      <dsp:nvSpPr>
        <dsp:cNvPr id="0" name=""/>
        <dsp:cNvSpPr/>
      </dsp:nvSpPr>
      <dsp:spPr>
        <a:xfrm rot="16200000">
          <a:off x="5039910" y="1720980"/>
          <a:ext cx="4878387" cy="1436425"/>
        </a:xfrm>
        <a:prstGeom prst="flowChartManualOperation">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0" rIns="60887" bIns="0" numCol="1" spcCol="1270" anchor="ctr" anchorCtr="0">
          <a:noAutofit/>
        </a:bodyPr>
        <a:lstStyle/>
        <a:p>
          <a:pPr marL="0" lvl="0" indent="0" algn="just" defTabSz="444500">
            <a:lnSpc>
              <a:spcPct val="90000"/>
            </a:lnSpc>
            <a:spcBef>
              <a:spcPct val="0"/>
            </a:spcBef>
            <a:spcAft>
              <a:spcPct val="35000"/>
            </a:spcAft>
            <a:buNone/>
          </a:pPr>
          <a:r>
            <a:rPr lang="es-ES_tradnl" sz="1000" kern="1200" dirty="0">
              <a:solidFill>
                <a:schemeClr val="tx1"/>
              </a:solidFill>
            </a:rPr>
            <a:t>La </a:t>
          </a:r>
          <a:r>
            <a:rPr lang="es-ES_tradnl" sz="1000" kern="1200" dirty="0" err="1">
              <a:solidFill>
                <a:schemeClr val="tx1"/>
              </a:solidFill>
            </a:rPr>
            <a:t>osmolalidad</a:t>
          </a:r>
          <a:r>
            <a:rPr lang="es-ES_tradnl" sz="1000" kern="1200" dirty="0">
              <a:solidFill>
                <a:schemeClr val="tx1"/>
              </a:solidFill>
            </a:rPr>
            <a:t> plasmática normal  está comprendida  entre los 280  y los 300mOsmol/Kg de agua. La </a:t>
          </a:r>
          <a:r>
            <a:rPr lang="es-ES_tradnl" sz="1000" kern="1200" dirty="0" err="1">
              <a:solidFill>
                <a:schemeClr val="tx1"/>
              </a:solidFill>
            </a:rPr>
            <a:t>osmolalidad</a:t>
          </a:r>
          <a:r>
            <a:rPr lang="es-ES_tradnl" sz="1000" kern="1200" dirty="0">
              <a:solidFill>
                <a:schemeClr val="tx1"/>
              </a:solidFill>
            </a:rPr>
            <a:t>  del  plasma  depende esencialmente  de  la concentración de iones de sodio (</a:t>
          </a:r>
          <a:r>
            <a:rPr lang="es-ES_tradnl" sz="1000" kern="1200" dirty="0" err="1">
              <a:solidFill>
                <a:schemeClr val="tx1"/>
              </a:solidFill>
            </a:rPr>
            <a:t>Na</a:t>
          </a:r>
          <a:r>
            <a:rPr lang="es-ES_tradnl" sz="1000" kern="1200" dirty="0">
              <a:solidFill>
                <a:schemeClr val="tx1"/>
              </a:solidFill>
            </a:rPr>
            <a:t>). Hay que éste  es su soluto más abundante</a:t>
          </a:r>
          <a:r>
            <a:rPr lang="es-ES_tradnl" sz="1000" kern="1200" dirty="0"/>
            <a:t>.</a:t>
          </a:r>
          <a:endParaRPr lang="es-EC" sz="1000" kern="1200" dirty="0"/>
        </a:p>
      </dsp:txBody>
      <dsp:txXfrm rot="5400000">
        <a:off x="6760891" y="975676"/>
        <a:ext cx="1436425" cy="2927033"/>
      </dsp:txXfrm>
    </dsp:sp>
    <dsp:sp modelId="{54F55C89-3F63-A940-90A7-983C8682ECD3}">
      <dsp:nvSpPr>
        <dsp:cNvPr id="0" name=""/>
        <dsp:cNvSpPr/>
      </dsp:nvSpPr>
      <dsp:spPr>
        <a:xfrm rot="16200000">
          <a:off x="6584068" y="1720980"/>
          <a:ext cx="4878387" cy="1436425"/>
        </a:xfrm>
        <a:prstGeom prst="flowChartManualOperation">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0" rIns="60887" bIns="0" numCol="1" spcCol="1270" anchor="ctr" anchorCtr="0">
          <a:noAutofit/>
        </a:bodyPr>
        <a:lstStyle/>
        <a:p>
          <a:pPr marL="0" lvl="0" indent="0" algn="just" defTabSz="444500">
            <a:lnSpc>
              <a:spcPct val="90000"/>
            </a:lnSpc>
            <a:spcBef>
              <a:spcPct val="0"/>
            </a:spcBef>
            <a:spcAft>
              <a:spcPct val="35000"/>
            </a:spcAft>
            <a:buNone/>
          </a:pPr>
          <a:r>
            <a:rPr lang="es-ES_tradnl" sz="1000" kern="1200" dirty="0">
              <a:solidFill>
                <a:schemeClr val="tx1"/>
              </a:solidFill>
            </a:rPr>
            <a:t>La </a:t>
          </a:r>
          <a:r>
            <a:rPr lang="es-ES_tradnl" sz="1000" kern="1200" dirty="0" err="1">
              <a:solidFill>
                <a:schemeClr val="tx1"/>
              </a:solidFill>
            </a:rPr>
            <a:t>osmolalidad</a:t>
          </a:r>
          <a:r>
            <a:rPr lang="es-ES_tradnl" sz="1000" kern="1200" dirty="0">
              <a:solidFill>
                <a:schemeClr val="tx1"/>
              </a:solidFill>
            </a:rPr>
            <a:t> plasmática está regulada por la hormona antidiurética (ADH) ésta es una hormona generada en la </a:t>
          </a:r>
          <a:r>
            <a:rPr lang="es-ES_tradnl" sz="1000" kern="1200" dirty="0" err="1">
              <a:solidFill>
                <a:schemeClr val="tx1"/>
              </a:solidFill>
            </a:rPr>
            <a:t>neurohipófisis</a:t>
          </a:r>
          <a:r>
            <a:rPr lang="es-ES_tradnl" sz="1000" kern="1200" dirty="0">
              <a:solidFill>
                <a:schemeClr val="tx1"/>
              </a:solidFill>
            </a:rPr>
            <a:t> que reduce la eliminación de agua (H2O) a través de la orina cuando asciende la </a:t>
          </a:r>
          <a:r>
            <a:rPr lang="es-ES_tradnl" sz="1000" kern="1200" dirty="0" err="1">
              <a:solidFill>
                <a:schemeClr val="tx1"/>
              </a:solidFill>
            </a:rPr>
            <a:t>osmolalidad</a:t>
          </a:r>
          <a:r>
            <a:rPr lang="es-ES_tradnl" sz="1000" kern="1200" dirty="0">
              <a:solidFill>
                <a:schemeClr val="tx1"/>
              </a:solidFill>
            </a:rPr>
            <a:t> del plasma.  El ADH </a:t>
          </a:r>
          <a:r>
            <a:rPr lang="es-ES_tradnl" sz="1000" kern="1200" dirty="0" err="1">
              <a:solidFill>
                <a:schemeClr val="tx1"/>
              </a:solidFill>
            </a:rPr>
            <a:t>reraliza</a:t>
          </a:r>
          <a:r>
            <a:rPr lang="es-ES_tradnl" sz="1000" kern="1200" dirty="0">
              <a:solidFill>
                <a:schemeClr val="tx1"/>
              </a:solidFill>
            </a:rPr>
            <a:t> ésta función al estimular  la reabsorción   de agua a nivel de los túbulos colectores  de las nefronas renales.</a:t>
          </a:r>
          <a:endParaRPr lang="es-EC" sz="1000" kern="1200" dirty="0">
            <a:solidFill>
              <a:schemeClr val="tx1"/>
            </a:solidFill>
          </a:endParaRPr>
        </a:p>
      </dsp:txBody>
      <dsp:txXfrm rot="5400000">
        <a:off x="8305049" y="975676"/>
        <a:ext cx="1436425" cy="2927033"/>
      </dsp:txXfrm>
    </dsp:sp>
    <dsp:sp modelId="{5EFB2923-8B23-FB44-BCCB-F463E364AF3B}">
      <dsp:nvSpPr>
        <dsp:cNvPr id="0" name=""/>
        <dsp:cNvSpPr/>
      </dsp:nvSpPr>
      <dsp:spPr>
        <a:xfrm rot="16200000">
          <a:off x="8128225" y="1720980"/>
          <a:ext cx="4878387" cy="1436425"/>
        </a:xfrm>
        <a:prstGeom prst="flowChartManualOperation">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0" rIns="60887" bIns="0" numCol="1" spcCol="1270" anchor="ctr" anchorCtr="0">
          <a:noAutofit/>
        </a:bodyPr>
        <a:lstStyle/>
        <a:p>
          <a:pPr marL="0" lvl="0" indent="0" algn="just" defTabSz="444500">
            <a:lnSpc>
              <a:spcPct val="90000"/>
            </a:lnSpc>
            <a:spcBef>
              <a:spcPct val="0"/>
            </a:spcBef>
            <a:spcAft>
              <a:spcPct val="35000"/>
            </a:spcAft>
            <a:buNone/>
          </a:pPr>
          <a:r>
            <a:rPr lang="es-ES_tradnl" sz="1000" kern="1200" dirty="0">
              <a:solidFill>
                <a:schemeClr val="tx1"/>
              </a:solidFill>
            </a:rPr>
            <a:t>La </a:t>
          </a:r>
          <a:r>
            <a:rPr lang="es-ES_tradnl" sz="1000" kern="1200" dirty="0" err="1">
              <a:solidFill>
                <a:schemeClr val="tx1"/>
              </a:solidFill>
            </a:rPr>
            <a:t>osmolalidad</a:t>
          </a:r>
          <a:r>
            <a:rPr lang="es-ES_tradnl" sz="1000" kern="1200" dirty="0">
              <a:solidFill>
                <a:schemeClr val="tx1"/>
              </a:solidFill>
            </a:rPr>
            <a:t> plasmática   aumenta en la diabetes insípida (por déficit de ADH) y en el coma </a:t>
          </a:r>
          <a:r>
            <a:rPr lang="es-ES_tradnl" sz="1000" kern="1200" dirty="0" err="1">
              <a:solidFill>
                <a:schemeClr val="tx1"/>
              </a:solidFill>
            </a:rPr>
            <a:t>hiperosmolar</a:t>
          </a:r>
          <a:r>
            <a:rPr lang="es-ES_tradnl" sz="1000" kern="1200" dirty="0">
              <a:solidFill>
                <a:schemeClr val="tx1"/>
              </a:solidFill>
            </a:rPr>
            <a:t> de la diabetes mellitus (debido a la imposibilidad de beber la suficiente cantidad de agua necesaria para compensar las pérdidas de líquido a través de la orina).</a:t>
          </a:r>
          <a:endParaRPr lang="es-EC" sz="1000" kern="1200" dirty="0">
            <a:solidFill>
              <a:schemeClr val="tx1"/>
            </a:solidFill>
          </a:endParaRPr>
        </a:p>
      </dsp:txBody>
      <dsp:txXfrm rot="5400000">
        <a:off x="9849206" y="975676"/>
        <a:ext cx="1436425" cy="292703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
Segundo nivel
Tercer nivel
Cuarto nivel
Quinto nivel</a:t>
            </a:r>
            <a:endParaRPr lang="en-US"/>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5/17/20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5/17/20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a:p>
        </p:txBody>
      </p:sp>
      <p:sp>
        <p:nvSpPr>
          <p:cNvPr id="5" name="Date Placeholder 4"/>
          <p:cNvSpPr>
            <a:spLocks noGrp="1"/>
          </p:cNvSpPr>
          <p:nvPr>
            <p:ph type="dt" sz="half" idx="10"/>
          </p:nvPr>
        </p:nvSpPr>
        <p:spPr/>
        <p:txBody>
          <a:bodyPr/>
          <a:lstStyle/>
          <a:p>
            <a:fld id="{DA16AA21-1863-4931-97CB-99D0A168701B}"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a:p>
        </p:txBody>
      </p:sp>
      <p:sp>
        <p:nvSpPr>
          <p:cNvPr id="5" name="Date Placeholder 4"/>
          <p:cNvSpPr>
            <a:spLocks noGrp="1"/>
          </p:cNvSpPr>
          <p:nvPr>
            <p:ph type="dt" sz="half" idx="10"/>
          </p:nvPr>
        </p:nvSpPr>
        <p:spPr/>
        <p:txBody>
          <a:bodyPr/>
          <a:lstStyle/>
          <a:p>
            <a:fld id="{3772C379-9A7C-4C87-A116-CBE9F58B04C5}" type="datetimeFigureOut">
              <a:rPr lang="en-US" smtClean="0"/>
              <a:t>5/17/20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5/17/20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diagramLayout" Target="../diagrams/layout2.xml"/><Relationship Id="rId7" Type="http://schemas.openxmlformats.org/officeDocument/2006/relationships/image" Target="../media/image1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16.jpeg"/><Relationship Id="rId5" Type="http://schemas.openxmlformats.org/officeDocument/2006/relationships/diagramColors" Target="../diagrams/colors2.xml"/><Relationship Id="rId10" Type="http://schemas.openxmlformats.org/officeDocument/2006/relationships/image" Target="../media/image15.jpeg"/><Relationship Id="rId4" Type="http://schemas.openxmlformats.org/officeDocument/2006/relationships/diagramQuickStyle" Target="../diagrams/quickStyle2.xml"/><Relationship Id="rId9" Type="http://schemas.openxmlformats.org/officeDocument/2006/relationships/image" Target="../media/image14.jpeg"/></Relationships>
</file>

<file path=ppt/slides/_rels/slide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diagramLayout" Target="../diagrams/layout3.xml"/><Relationship Id="rId7" Type="http://schemas.openxmlformats.org/officeDocument/2006/relationships/image" Target="../media/image17.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D536F-97C2-DC4D-B7A0-92A7E5A7C6FC}"/>
              </a:ext>
            </a:extLst>
          </p:cNvPr>
          <p:cNvSpPr>
            <a:spLocks noGrp="1"/>
          </p:cNvSpPr>
          <p:nvPr>
            <p:ph type="ctrTitle"/>
          </p:nvPr>
        </p:nvSpPr>
        <p:spPr/>
        <p:txBody>
          <a:bodyPr/>
          <a:lstStyle/>
          <a:p>
            <a:r>
              <a:rPr lang="es-EC" dirty="0"/>
              <a:t>Hematología i </a:t>
            </a:r>
          </a:p>
        </p:txBody>
      </p:sp>
      <p:sp>
        <p:nvSpPr>
          <p:cNvPr id="3" name="Subtítulo 2">
            <a:extLst>
              <a:ext uri="{FF2B5EF4-FFF2-40B4-BE49-F238E27FC236}">
                <a16:creationId xmlns:a16="http://schemas.microsoft.com/office/drawing/2014/main" id="{A6A1A547-958A-7041-BC5D-C3E6E33725AE}"/>
              </a:ext>
            </a:extLst>
          </p:cNvPr>
          <p:cNvSpPr>
            <a:spLocks noGrp="1"/>
          </p:cNvSpPr>
          <p:nvPr>
            <p:ph type="subTitle" idx="1"/>
          </p:nvPr>
        </p:nvSpPr>
        <p:spPr>
          <a:xfrm>
            <a:off x="1069848" y="4389120"/>
            <a:ext cx="7891272" cy="1387212"/>
          </a:xfrm>
        </p:spPr>
        <p:txBody>
          <a:bodyPr>
            <a:normAutofit/>
          </a:bodyPr>
          <a:lstStyle/>
          <a:p>
            <a:r>
              <a:rPr lang="es-EC" dirty="0"/>
              <a:t>Carrera: Laboratorio Clínco ( R )  </a:t>
            </a:r>
          </a:p>
          <a:p>
            <a:r>
              <a:rPr lang="es-EC" dirty="0"/>
              <a:t>Nivel:  Tercer  Semestre</a:t>
            </a:r>
          </a:p>
          <a:p>
            <a:r>
              <a:rPr lang="es-EC" dirty="0"/>
              <a:t>Mgs. Ximena Robalino Flores</a:t>
            </a:r>
          </a:p>
          <a:p>
            <a:endParaRPr lang="es-EC" dirty="0"/>
          </a:p>
        </p:txBody>
      </p:sp>
    </p:spTree>
    <p:extLst>
      <p:ext uri="{BB962C8B-B14F-4D97-AF65-F5344CB8AC3E}">
        <p14:creationId xmlns:p14="http://schemas.microsoft.com/office/powerpoint/2010/main" val="395389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5CED6D-C238-6A41-A8FE-0E7CF45D255A}"/>
              </a:ext>
            </a:extLst>
          </p:cNvPr>
          <p:cNvSpPr>
            <a:spLocks noGrp="1"/>
          </p:cNvSpPr>
          <p:nvPr>
            <p:ph type="title"/>
          </p:nvPr>
        </p:nvSpPr>
        <p:spPr>
          <a:xfrm>
            <a:off x="1069848" y="256479"/>
            <a:ext cx="10058400" cy="735980"/>
          </a:xfrm>
        </p:spPr>
        <p:txBody>
          <a:bodyPr>
            <a:normAutofit/>
          </a:bodyPr>
          <a:lstStyle/>
          <a:p>
            <a:pPr algn="ctr"/>
            <a:r>
              <a:rPr lang="es-EC" sz="3600" dirty="0"/>
              <a:t>CARACTERISTICAS FÍSICO – QUÍMICAS DE LA S</a:t>
            </a:r>
            <a:r>
              <a:rPr lang="es-EC" sz="3200" dirty="0"/>
              <a:t>ANGRE </a:t>
            </a:r>
          </a:p>
        </p:txBody>
      </p:sp>
      <p:graphicFrame>
        <p:nvGraphicFramePr>
          <p:cNvPr id="4" name="Marcador de contenido 3">
            <a:extLst>
              <a:ext uri="{FF2B5EF4-FFF2-40B4-BE49-F238E27FC236}">
                <a16:creationId xmlns:a16="http://schemas.microsoft.com/office/drawing/2014/main" id="{377B22D6-C220-C247-B0BB-E8C99F909632}"/>
              </a:ext>
            </a:extLst>
          </p:cNvPr>
          <p:cNvGraphicFramePr>
            <a:graphicFrameLocks noGrp="1"/>
          </p:cNvGraphicFramePr>
          <p:nvPr>
            <p:ph idx="1"/>
            <p:extLst>
              <p:ext uri="{D42A27DB-BD31-4B8C-83A1-F6EECF244321}">
                <p14:modId xmlns:p14="http://schemas.microsoft.com/office/powerpoint/2010/main" val="3702008"/>
              </p:ext>
            </p:extLst>
          </p:nvPr>
        </p:nvGraphicFramePr>
        <p:xfrm>
          <a:off x="780042" y="1304964"/>
          <a:ext cx="11292896" cy="4878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295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51A2B5-745F-EC4E-9476-7F5415679B08}"/>
              </a:ext>
            </a:extLst>
          </p:cNvPr>
          <p:cNvSpPr>
            <a:spLocks noGrp="1"/>
          </p:cNvSpPr>
          <p:nvPr>
            <p:ph type="title"/>
          </p:nvPr>
        </p:nvSpPr>
        <p:spPr/>
        <p:txBody>
          <a:bodyPr/>
          <a:lstStyle/>
          <a:p>
            <a:pPr algn="ctr"/>
            <a:r>
              <a:rPr lang="es-EC" dirty="0"/>
              <a:t>HEMATOLOGÍA </a:t>
            </a:r>
          </a:p>
        </p:txBody>
      </p:sp>
      <p:graphicFrame>
        <p:nvGraphicFramePr>
          <p:cNvPr id="5" name="Diagrama 4">
            <a:extLst>
              <a:ext uri="{FF2B5EF4-FFF2-40B4-BE49-F238E27FC236}">
                <a16:creationId xmlns:a16="http://schemas.microsoft.com/office/drawing/2014/main" id="{C60DA42A-5579-3046-BCBC-3307CB61D53F}"/>
              </a:ext>
            </a:extLst>
          </p:cNvPr>
          <p:cNvGraphicFramePr/>
          <p:nvPr>
            <p:extLst>
              <p:ext uri="{D42A27DB-BD31-4B8C-83A1-F6EECF244321}">
                <p14:modId xmlns:p14="http://schemas.microsoft.com/office/powerpoint/2010/main" val="1348942537"/>
              </p:ext>
            </p:extLst>
          </p:nvPr>
        </p:nvGraphicFramePr>
        <p:xfrm>
          <a:off x="1550020" y="2093976"/>
          <a:ext cx="9672752" cy="43402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n 6">
            <a:extLst>
              <a:ext uri="{FF2B5EF4-FFF2-40B4-BE49-F238E27FC236}">
                <a16:creationId xmlns:a16="http://schemas.microsoft.com/office/drawing/2014/main" id="{E63F648B-2269-AF4F-992A-7C52893BAB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29574" y="101854"/>
            <a:ext cx="3193197" cy="2211585"/>
          </a:xfrm>
          <a:prstGeom prst="rect">
            <a:avLst/>
          </a:prstGeom>
        </p:spPr>
      </p:pic>
    </p:spTree>
    <p:extLst>
      <p:ext uri="{BB962C8B-B14F-4D97-AF65-F5344CB8AC3E}">
        <p14:creationId xmlns:p14="http://schemas.microsoft.com/office/powerpoint/2010/main" val="344544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9E7A79-0C70-E848-90D8-11A710FA8561}"/>
              </a:ext>
            </a:extLst>
          </p:cNvPr>
          <p:cNvSpPr>
            <a:spLocks noGrp="1"/>
          </p:cNvSpPr>
          <p:nvPr>
            <p:ph type="title"/>
          </p:nvPr>
        </p:nvSpPr>
        <p:spPr/>
        <p:txBody>
          <a:bodyPr/>
          <a:lstStyle/>
          <a:p>
            <a:pPr algn="ctr"/>
            <a:r>
              <a:rPr lang="es-EC" dirty="0"/>
              <a:t>Sangre </a:t>
            </a:r>
          </a:p>
        </p:txBody>
      </p:sp>
      <p:sp>
        <p:nvSpPr>
          <p:cNvPr id="3" name="Marcador de contenido 2">
            <a:extLst>
              <a:ext uri="{FF2B5EF4-FFF2-40B4-BE49-F238E27FC236}">
                <a16:creationId xmlns:a16="http://schemas.microsoft.com/office/drawing/2014/main" id="{04256847-B7BB-6244-A5EE-5B17A1A72FE1}"/>
              </a:ext>
            </a:extLst>
          </p:cNvPr>
          <p:cNvSpPr>
            <a:spLocks noGrp="1"/>
          </p:cNvSpPr>
          <p:nvPr>
            <p:ph idx="1"/>
          </p:nvPr>
        </p:nvSpPr>
        <p:spPr/>
        <p:txBody>
          <a:bodyPr>
            <a:normAutofit lnSpcReduction="10000"/>
          </a:bodyPr>
          <a:lstStyle/>
          <a:p>
            <a:r>
              <a:rPr lang="es-ES_tradnl" b="1" dirty="0"/>
              <a:t>CARACTERÍSTICAS GENERALES:</a:t>
            </a:r>
            <a:endParaRPr lang="es-EC" dirty="0"/>
          </a:p>
          <a:p>
            <a:pPr marL="0" indent="0">
              <a:buNone/>
            </a:pPr>
            <a:endParaRPr lang="es-EC" dirty="0"/>
          </a:p>
          <a:p>
            <a:pPr algn="just"/>
            <a:r>
              <a:rPr lang="es-ES_tradnl" dirty="0"/>
              <a:t>La sangre es una suspensión de células en un líquido llamado plasma que circula por el sistema vascular , formado por los vasos sanguíneos de diverso calibre .En los tejidos el sistema vascular se ramifica y disminuye progresivamente su calibre hasta constituir la llamada microcirculación formada principalmente por capilares(sistema capilar)y vasos de muy pequeño calibre. Las paredes de los capilares permiten el intercambio de agua y de sustancias diversas en el interior del sistema vascular y los tejidos del organismo facilitando con ello la oxigenación y el metabolismo celular.</a:t>
            </a:r>
            <a:endParaRPr lang="es-EC" dirty="0"/>
          </a:p>
          <a:p>
            <a:pPr algn="just"/>
            <a:r>
              <a:rPr lang="es-ES_tradnl" dirty="0"/>
              <a:t>El volumen de sangre circulante se llama Volemia. Esta se ha evaluado entre 68 y 77 ml por Kilogramo de peso corporal. De lo que se deduce que, en un individuo de 70 Kg. existen unos 5 – 6  litros  en hombres y 4-5 litros en mujeres  de sangre.</a:t>
            </a:r>
            <a:endParaRPr lang="es-EC" dirty="0"/>
          </a:p>
          <a:p>
            <a:pPr marL="0" indent="0">
              <a:buNone/>
            </a:pPr>
            <a:endParaRPr lang="es-EC" dirty="0"/>
          </a:p>
          <a:p>
            <a:endParaRPr lang="es-EC" dirty="0"/>
          </a:p>
        </p:txBody>
      </p:sp>
      <p:pic>
        <p:nvPicPr>
          <p:cNvPr id="4" name="Imagen 3">
            <a:extLst>
              <a:ext uri="{FF2B5EF4-FFF2-40B4-BE49-F238E27FC236}">
                <a16:creationId xmlns:a16="http://schemas.microsoft.com/office/drawing/2014/main" id="{A2724ED8-DC54-5C42-A337-54F1B42E98EC}"/>
              </a:ext>
            </a:extLst>
          </p:cNvPr>
          <p:cNvPicPr>
            <a:picLocks noChangeAspect="1"/>
          </p:cNvPicPr>
          <p:nvPr/>
        </p:nvPicPr>
        <p:blipFill>
          <a:blip r:embed="rId2"/>
          <a:stretch>
            <a:fillRect/>
          </a:stretch>
        </p:blipFill>
        <p:spPr>
          <a:xfrm>
            <a:off x="7638584" y="669794"/>
            <a:ext cx="1613829" cy="2309149"/>
          </a:xfrm>
          <a:prstGeom prst="rect">
            <a:avLst/>
          </a:prstGeom>
        </p:spPr>
      </p:pic>
    </p:spTree>
    <p:extLst>
      <p:ext uri="{BB962C8B-B14F-4D97-AF65-F5344CB8AC3E}">
        <p14:creationId xmlns:p14="http://schemas.microsoft.com/office/powerpoint/2010/main" val="2141952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32EC7F-AA2B-2F4B-8233-97F87BF263CF}"/>
              </a:ext>
            </a:extLst>
          </p:cNvPr>
          <p:cNvSpPr>
            <a:spLocks noGrp="1"/>
          </p:cNvSpPr>
          <p:nvPr>
            <p:ph type="title"/>
          </p:nvPr>
        </p:nvSpPr>
        <p:spPr>
          <a:xfrm>
            <a:off x="1069848" y="122663"/>
            <a:ext cx="10058400" cy="936703"/>
          </a:xfrm>
        </p:spPr>
        <p:txBody>
          <a:bodyPr/>
          <a:lstStyle/>
          <a:p>
            <a:pPr algn="ctr"/>
            <a:r>
              <a:rPr lang="es-EC" dirty="0"/>
              <a:t>El sistema vascular </a:t>
            </a:r>
          </a:p>
        </p:txBody>
      </p:sp>
      <p:pic>
        <p:nvPicPr>
          <p:cNvPr id="4" name="Marcador de contenido 3" descr="http://4.bp.blogspot.com/-29ZSRFSBx8I/TpSa9T6c0pI/AAAAAAAAABo/fWGXU5zP9_I/s1600/cir.jpg">
            <a:extLst>
              <a:ext uri="{FF2B5EF4-FFF2-40B4-BE49-F238E27FC236}">
                <a16:creationId xmlns:a16="http://schemas.microsoft.com/office/drawing/2014/main" id="{DD093E1F-4868-5B4E-BDA8-A64AF07DC2E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35320" y="1215483"/>
            <a:ext cx="2098256" cy="5118408"/>
          </a:xfrm>
          <a:prstGeom prst="rect">
            <a:avLst/>
          </a:prstGeom>
          <a:noFill/>
          <a:ln>
            <a:noFill/>
          </a:ln>
        </p:spPr>
      </p:pic>
      <p:pic>
        <p:nvPicPr>
          <p:cNvPr id="8" name="Imagen 7">
            <a:extLst>
              <a:ext uri="{FF2B5EF4-FFF2-40B4-BE49-F238E27FC236}">
                <a16:creationId xmlns:a16="http://schemas.microsoft.com/office/drawing/2014/main" id="{D3D1E2C9-0BB5-E24D-904F-95C77219B0C3}"/>
              </a:ext>
            </a:extLst>
          </p:cNvPr>
          <p:cNvPicPr>
            <a:picLocks noChangeAspect="1"/>
          </p:cNvPicPr>
          <p:nvPr/>
        </p:nvPicPr>
        <p:blipFill>
          <a:blip r:embed="rId3"/>
          <a:stretch>
            <a:fillRect/>
          </a:stretch>
        </p:blipFill>
        <p:spPr>
          <a:xfrm>
            <a:off x="6099048" y="1059366"/>
            <a:ext cx="2931955" cy="5430642"/>
          </a:xfrm>
          <a:prstGeom prst="rect">
            <a:avLst/>
          </a:prstGeom>
        </p:spPr>
      </p:pic>
    </p:spTree>
    <p:extLst>
      <p:ext uri="{BB962C8B-B14F-4D97-AF65-F5344CB8AC3E}">
        <p14:creationId xmlns:p14="http://schemas.microsoft.com/office/powerpoint/2010/main" val="395349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861BB0-F382-CD43-A77F-07AB2D44D57F}"/>
              </a:ext>
            </a:extLst>
          </p:cNvPr>
          <p:cNvSpPr>
            <a:spLocks noGrp="1"/>
          </p:cNvSpPr>
          <p:nvPr>
            <p:ph type="title"/>
          </p:nvPr>
        </p:nvSpPr>
        <p:spPr>
          <a:xfrm>
            <a:off x="947854" y="484632"/>
            <a:ext cx="10180394" cy="585885"/>
          </a:xfrm>
        </p:spPr>
        <p:txBody>
          <a:bodyPr>
            <a:normAutofit fontScale="90000"/>
          </a:bodyPr>
          <a:lstStyle/>
          <a:p>
            <a:pPr algn="ctr"/>
            <a:r>
              <a:rPr lang="es-EC" dirty="0"/>
              <a:t>Arterias </a:t>
            </a:r>
          </a:p>
        </p:txBody>
      </p:sp>
      <p:sp>
        <p:nvSpPr>
          <p:cNvPr id="3" name="Marcador de contenido 2">
            <a:extLst>
              <a:ext uri="{FF2B5EF4-FFF2-40B4-BE49-F238E27FC236}">
                <a16:creationId xmlns:a16="http://schemas.microsoft.com/office/drawing/2014/main" id="{0BF12E5F-1815-7845-939C-BC123D421C8A}"/>
              </a:ext>
            </a:extLst>
          </p:cNvPr>
          <p:cNvSpPr>
            <a:spLocks noGrp="1"/>
          </p:cNvSpPr>
          <p:nvPr>
            <p:ph idx="1"/>
          </p:nvPr>
        </p:nvSpPr>
        <p:spPr>
          <a:xfrm>
            <a:off x="501805" y="1204332"/>
            <a:ext cx="7538224" cy="5419491"/>
          </a:xfrm>
        </p:spPr>
        <p:txBody>
          <a:bodyPr>
            <a:normAutofit fontScale="85000" lnSpcReduction="10000"/>
          </a:bodyPr>
          <a:lstStyle/>
          <a:p>
            <a:pPr algn="just"/>
            <a:r>
              <a:rPr lang="es-ES_tradnl" dirty="0"/>
              <a:t>Son vasos sanguíneos que parten de los ventrículos cardíacos transportan la sangre hasta los distintos órganos o partes del cuerpo. Todas las arterias a excepción de la arteria pulmonar transportan sangre oxigenada. Las partes de las arterias poseen cierta resistencia que aunque están desprovistas de sangre conservan su forma tubular característica éstas capas o paredes se denominan: Túnica interna o endotelio, Túnica media (gruesa) y Túnica externa (resistente). La capa interna de las arterias es lisa lo que facilita el flujo sanguíneo y evita la formación de coágulos.</a:t>
            </a:r>
            <a:endParaRPr lang="es-EC" dirty="0"/>
          </a:p>
          <a:p>
            <a:pPr marL="0" indent="0" algn="just">
              <a:buNone/>
            </a:pPr>
            <a:endParaRPr lang="es-EC" dirty="0"/>
          </a:p>
          <a:p>
            <a:pPr algn="just"/>
            <a:r>
              <a:rPr lang="es-ES_tradnl" dirty="0"/>
              <a:t>Hay dos arterias con comunicación directa con el corazón: (1) la aorta, que lleva la sangre oxigenada desde el ventrículo izquierdo a todo el organismo, y (2) la arteria pulmonar, que conduce la sangre desde el ventrículo derecho a los pulmones, donde esta última se oxigena y regresa a la aurícula izquierda del corazón. Las ramas arteriales más pequeñas se comunican con las venas a través de los capilares. Las arterias suelen recibir el nombre de la zona del cuerpo donde se localizan, como la arteria humeral (húmero). Los trastornos que afectan a las arterias pueden implicar inflamación, infección o degeneración de las paredes de los vasos sanguíneos arteriales. La enfermedad arterial más común, y la que con más frecuencia es causa de muerte, en especial en los ancianos, es la arterioesclerosis, conocida de forma más popular como endurecimiento de las arterias.</a:t>
            </a:r>
            <a:endParaRPr lang="es-EC" dirty="0"/>
          </a:p>
          <a:p>
            <a:endParaRPr lang="es-EC" dirty="0"/>
          </a:p>
        </p:txBody>
      </p:sp>
      <p:pic>
        <p:nvPicPr>
          <p:cNvPr id="5" name="Imagen 4">
            <a:extLst>
              <a:ext uri="{FF2B5EF4-FFF2-40B4-BE49-F238E27FC236}">
                <a16:creationId xmlns:a16="http://schemas.microsoft.com/office/drawing/2014/main" id="{0148D0F7-789A-9B41-9EBA-D8AE244FDF8B}"/>
              </a:ext>
            </a:extLst>
          </p:cNvPr>
          <p:cNvPicPr>
            <a:picLocks noChangeAspect="1"/>
          </p:cNvPicPr>
          <p:nvPr/>
        </p:nvPicPr>
        <p:blipFill>
          <a:blip r:embed="rId2"/>
          <a:stretch>
            <a:fillRect/>
          </a:stretch>
        </p:blipFill>
        <p:spPr>
          <a:xfrm>
            <a:off x="8296506" y="992458"/>
            <a:ext cx="3757961" cy="5241074"/>
          </a:xfrm>
          <a:prstGeom prst="rect">
            <a:avLst/>
          </a:prstGeom>
        </p:spPr>
      </p:pic>
    </p:spTree>
    <p:extLst>
      <p:ext uri="{BB962C8B-B14F-4D97-AF65-F5344CB8AC3E}">
        <p14:creationId xmlns:p14="http://schemas.microsoft.com/office/powerpoint/2010/main" val="3189399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A5CD3-8672-C743-9ACD-08D419B2D06F}"/>
              </a:ext>
            </a:extLst>
          </p:cNvPr>
          <p:cNvSpPr>
            <a:spLocks noGrp="1"/>
          </p:cNvSpPr>
          <p:nvPr>
            <p:ph type="title"/>
          </p:nvPr>
        </p:nvSpPr>
        <p:spPr>
          <a:xfrm>
            <a:off x="1069848" y="484632"/>
            <a:ext cx="10058400" cy="1098841"/>
          </a:xfrm>
        </p:spPr>
        <p:txBody>
          <a:bodyPr/>
          <a:lstStyle/>
          <a:p>
            <a:pPr algn="ctr"/>
            <a:r>
              <a:rPr lang="es-EC" dirty="0"/>
              <a:t>VENAS </a:t>
            </a:r>
          </a:p>
        </p:txBody>
      </p:sp>
      <p:sp>
        <p:nvSpPr>
          <p:cNvPr id="3" name="Marcador de contenido 2">
            <a:extLst>
              <a:ext uri="{FF2B5EF4-FFF2-40B4-BE49-F238E27FC236}">
                <a16:creationId xmlns:a16="http://schemas.microsoft.com/office/drawing/2014/main" id="{A7EE8AD9-7DDA-4B4F-B81C-BB720CEC9429}"/>
              </a:ext>
            </a:extLst>
          </p:cNvPr>
          <p:cNvSpPr>
            <a:spLocks noGrp="1"/>
          </p:cNvSpPr>
          <p:nvPr>
            <p:ph idx="1"/>
          </p:nvPr>
        </p:nvSpPr>
        <p:spPr>
          <a:xfrm>
            <a:off x="1069849" y="2040673"/>
            <a:ext cx="5843907" cy="4467473"/>
          </a:xfrm>
        </p:spPr>
        <p:txBody>
          <a:bodyPr>
            <a:normAutofit lnSpcReduction="10000"/>
          </a:bodyPr>
          <a:lstStyle/>
          <a:p>
            <a:pPr algn="just"/>
            <a:r>
              <a:rPr lang="es-ES_tradnl" dirty="0"/>
              <a:t>Son vasos sanguíneos que provienen de los diversos órganos del cuerpo conducen la sangre hasta el corazón llegando hasta sus aurículas. Las venas no cuentan con la presión de bombeo del corazón para que la sangre fluya por ellas, por eso dependen de la presión de los músculos circundantes y de una serie de válvulas unidireccionales que garantizan que la sangre se mueva en un solo sentido esto es hacia el corazón. Las paredes de las venas no son tan resistentes como las arterias tienen menor cantidad de fibras elásticas y musculares lo cual hace que al vaciarse de sangre pierda su forma cilíndrica. El número de venas que en conjunto forman el sistema venoso es muy superior al número de arterias.</a:t>
            </a:r>
            <a:endParaRPr lang="es-EC" dirty="0"/>
          </a:p>
          <a:p>
            <a:endParaRPr lang="es-EC" dirty="0"/>
          </a:p>
        </p:txBody>
      </p:sp>
      <p:pic>
        <p:nvPicPr>
          <p:cNvPr id="4" name="Imagen 3">
            <a:extLst>
              <a:ext uri="{FF2B5EF4-FFF2-40B4-BE49-F238E27FC236}">
                <a16:creationId xmlns:a16="http://schemas.microsoft.com/office/drawing/2014/main" id="{12D6605F-609B-6645-A47B-A85FEFA12ABF}"/>
              </a:ext>
            </a:extLst>
          </p:cNvPr>
          <p:cNvPicPr>
            <a:picLocks noChangeAspect="1"/>
          </p:cNvPicPr>
          <p:nvPr/>
        </p:nvPicPr>
        <p:blipFill>
          <a:blip r:embed="rId2"/>
          <a:stretch>
            <a:fillRect/>
          </a:stretch>
        </p:blipFill>
        <p:spPr>
          <a:xfrm>
            <a:off x="7337502" y="367990"/>
            <a:ext cx="4359744" cy="6140156"/>
          </a:xfrm>
          <a:prstGeom prst="rect">
            <a:avLst/>
          </a:prstGeom>
        </p:spPr>
      </p:pic>
    </p:spTree>
    <p:extLst>
      <p:ext uri="{BB962C8B-B14F-4D97-AF65-F5344CB8AC3E}">
        <p14:creationId xmlns:p14="http://schemas.microsoft.com/office/powerpoint/2010/main" val="3900368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A0660-1238-CD4F-8898-3F69523BAC5E}"/>
              </a:ext>
            </a:extLst>
          </p:cNvPr>
          <p:cNvSpPr>
            <a:spLocks noGrp="1"/>
          </p:cNvSpPr>
          <p:nvPr>
            <p:ph type="title"/>
          </p:nvPr>
        </p:nvSpPr>
        <p:spPr>
          <a:xfrm>
            <a:off x="1069848" y="484632"/>
            <a:ext cx="10058400" cy="931573"/>
          </a:xfrm>
        </p:spPr>
        <p:txBody>
          <a:bodyPr/>
          <a:lstStyle/>
          <a:p>
            <a:pPr algn="ctr"/>
            <a:r>
              <a:rPr lang="es-EC" dirty="0"/>
              <a:t>CAPILARES </a:t>
            </a:r>
          </a:p>
        </p:txBody>
      </p:sp>
      <p:sp>
        <p:nvSpPr>
          <p:cNvPr id="5" name="Rectángulo 4">
            <a:extLst>
              <a:ext uri="{FF2B5EF4-FFF2-40B4-BE49-F238E27FC236}">
                <a16:creationId xmlns:a16="http://schemas.microsoft.com/office/drawing/2014/main" id="{43BE6B30-358C-3042-A0CA-51E39E800924}"/>
              </a:ext>
            </a:extLst>
          </p:cNvPr>
          <p:cNvSpPr/>
          <p:nvPr/>
        </p:nvSpPr>
        <p:spPr>
          <a:xfrm>
            <a:off x="334537" y="1170878"/>
            <a:ext cx="7367809" cy="5805692"/>
          </a:xfrm>
          <a:prstGeom prst="rect">
            <a:avLst/>
          </a:prstGeom>
        </p:spPr>
        <p:txBody>
          <a:bodyPr wrap="square">
            <a:spAutoFit/>
          </a:bodyPr>
          <a:lstStyle/>
          <a:p>
            <a:pPr algn="just">
              <a:lnSpc>
                <a:spcPct val="115000"/>
              </a:lnSpc>
              <a:spcAft>
                <a:spcPts val="0"/>
              </a:spcAft>
            </a:pPr>
            <a:r>
              <a:rPr lang="es-ES_tradnl" dirty="0">
                <a:latin typeface="Arial" panose="020B0604020202020204" pitchFamily="34" charset="0"/>
                <a:ea typeface="Calibri" panose="020F0502020204030204" pitchFamily="34" charset="0"/>
                <a:cs typeface="Times New Roman" panose="02020603050405020304" pitchFamily="18" charset="0"/>
              </a:rPr>
              <a:t>Son important</a:t>
            </a:r>
            <a:r>
              <a:rPr lang="es-ES_tradnl" dirty="0">
                <a:latin typeface="Arial" panose="020B0604020202020204" pitchFamily="34" charset="0"/>
                <a:ea typeface="Times New Roman" panose="02020603050405020304" pitchFamily="18" charset="0"/>
                <a:cs typeface="Times New Roman" panose="02020603050405020304" pitchFamily="18" charset="0"/>
              </a:rPr>
              <a:t>ísimos en el  intercambio entre las células y el sistema circulatorio, tienen lugar en los lechos capilares, estos son tubos de diminuto calibre (diámetro menor a 0.01 mm) cuya longitud total es mucho mayor que los otros dos sistemas recurridos todo esto debido a las numerosas ramificaciones a que dan lugar y determina que la sangre se mueve lenta y trabajosamente a través de ellas. Los capilares están en comunicación con las ramificaciones provenientes de las arterias y de las venas más pequeñas actuando por tanto a manera de puente entre ambos sistemas. Las paredes de los capilares son extremadamente delgadas y muy permeables; a través de ellas se produce el intercambio constante entre sustancias que están en la sangre, dentro de los capilares, y los productos de desecho presentes en el exterior, en los tejidos corporales y en la linfa. Esta característica facilita los procesos de nutrición y excreción, y permite el intercambio de oxígeno y dióxido de carbono. Los capilares linfáticos colaboran con los capilares sanguíneos en este proceso.</a:t>
            </a:r>
            <a:endParaRPr lang="es-EC"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ES_tradnl" b="1" dirty="0">
                <a:latin typeface="Arial" panose="020B0604020202020204" pitchFamily="34" charset="0"/>
                <a:ea typeface="Calibri" panose="020F0502020204030204" pitchFamily="34" charset="0"/>
                <a:cs typeface="Times New Roman" panose="02020603050405020304" pitchFamily="18" charset="0"/>
              </a:rPr>
              <a:t> </a:t>
            </a:r>
            <a:endParaRPr lang="es-EC"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ES_tradnl" b="1" dirty="0">
                <a:latin typeface="Arial" panose="020B0604020202020204" pitchFamily="34"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Marcador de contenido 8">
            <a:extLst>
              <a:ext uri="{FF2B5EF4-FFF2-40B4-BE49-F238E27FC236}">
                <a16:creationId xmlns:a16="http://schemas.microsoft.com/office/drawing/2014/main" id="{9C7AB84C-C5BE-B545-8D24-E97C8BC28819}"/>
              </a:ext>
            </a:extLst>
          </p:cNvPr>
          <p:cNvPicPr>
            <a:picLocks noGrp="1" noChangeAspect="1"/>
          </p:cNvPicPr>
          <p:nvPr>
            <p:ph idx="1"/>
          </p:nvPr>
        </p:nvPicPr>
        <p:blipFill>
          <a:blip r:embed="rId2"/>
          <a:stretch>
            <a:fillRect/>
          </a:stretch>
        </p:blipFill>
        <p:spPr>
          <a:xfrm>
            <a:off x="7883912" y="1861076"/>
            <a:ext cx="3930446" cy="3112368"/>
          </a:xfrm>
          <a:prstGeom prst="rect">
            <a:avLst/>
          </a:prstGeom>
        </p:spPr>
      </p:pic>
    </p:spTree>
    <p:extLst>
      <p:ext uri="{BB962C8B-B14F-4D97-AF65-F5344CB8AC3E}">
        <p14:creationId xmlns:p14="http://schemas.microsoft.com/office/powerpoint/2010/main" val="1478790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C86A23-ABC5-F04F-BFED-BF3A10B94116}"/>
              </a:ext>
            </a:extLst>
          </p:cNvPr>
          <p:cNvSpPr>
            <a:spLocks noGrp="1"/>
          </p:cNvSpPr>
          <p:nvPr>
            <p:ph type="title"/>
          </p:nvPr>
        </p:nvSpPr>
        <p:spPr>
          <a:xfrm>
            <a:off x="1069848" y="323386"/>
            <a:ext cx="10058400" cy="702526"/>
          </a:xfrm>
        </p:spPr>
        <p:txBody>
          <a:bodyPr>
            <a:normAutofit fontScale="90000"/>
          </a:bodyPr>
          <a:lstStyle/>
          <a:p>
            <a:pPr algn="ctr"/>
            <a:r>
              <a:rPr lang="es-EC" dirty="0"/>
              <a:t>SANGRE: COMPONENTES SANGUÍNEOS </a:t>
            </a:r>
          </a:p>
        </p:txBody>
      </p:sp>
      <p:graphicFrame>
        <p:nvGraphicFramePr>
          <p:cNvPr id="4" name="Marcador de contenido 3">
            <a:extLst>
              <a:ext uri="{FF2B5EF4-FFF2-40B4-BE49-F238E27FC236}">
                <a16:creationId xmlns:a16="http://schemas.microsoft.com/office/drawing/2014/main" id="{A202F67B-214D-0A46-A812-8DBA36EFA94A}"/>
              </a:ext>
            </a:extLst>
          </p:cNvPr>
          <p:cNvGraphicFramePr>
            <a:graphicFrameLocks noGrp="1"/>
          </p:cNvGraphicFramePr>
          <p:nvPr>
            <p:ph idx="1"/>
            <p:extLst>
              <p:ext uri="{D42A27DB-BD31-4B8C-83A1-F6EECF244321}">
                <p14:modId xmlns:p14="http://schemas.microsoft.com/office/powerpoint/2010/main" val="1389898094"/>
              </p:ext>
            </p:extLst>
          </p:nvPr>
        </p:nvGraphicFramePr>
        <p:xfrm>
          <a:off x="1069975" y="1482725"/>
          <a:ext cx="10549596" cy="5074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n 6">
            <a:extLst>
              <a:ext uri="{FF2B5EF4-FFF2-40B4-BE49-F238E27FC236}">
                <a16:creationId xmlns:a16="http://schemas.microsoft.com/office/drawing/2014/main" id="{9CBFF9B5-E957-4F43-A060-B0AB150E6F5B}"/>
              </a:ext>
            </a:extLst>
          </p:cNvPr>
          <p:cNvPicPr>
            <a:picLocks noChangeAspect="1"/>
          </p:cNvPicPr>
          <p:nvPr/>
        </p:nvPicPr>
        <p:blipFill>
          <a:blip r:embed="rId7"/>
          <a:stretch>
            <a:fillRect/>
          </a:stretch>
        </p:blipFill>
        <p:spPr>
          <a:xfrm>
            <a:off x="1550020" y="3958684"/>
            <a:ext cx="1359986" cy="1283450"/>
          </a:xfrm>
          <a:prstGeom prst="rect">
            <a:avLst/>
          </a:prstGeom>
        </p:spPr>
      </p:pic>
      <p:pic>
        <p:nvPicPr>
          <p:cNvPr id="8" name="Imagen 7">
            <a:extLst>
              <a:ext uri="{FF2B5EF4-FFF2-40B4-BE49-F238E27FC236}">
                <a16:creationId xmlns:a16="http://schemas.microsoft.com/office/drawing/2014/main" id="{53227116-3F58-6845-B8C7-0F4E097BA4C0}"/>
              </a:ext>
            </a:extLst>
          </p:cNvPr>
          <p:cNvPicPr>
            <a:picLocks noChangeAspect="1"/>
          </p:cNvPicPr>
          <p:nvPr/>
        </p:nvPicPr>
        <p:blipFill>
          <a:blip r:embed="rId8"/>
          <a:stretch>
            <a:fillRect/>
          </a:stretch>
        </p:blipFill>
        <p:spPr>
          <a:xfrm>
            <a:off x="1706137" y="5544121"/>
            <a:ext cx="951925" cy="825528"/>
          </a:xfrm>
          <a:prstGeom prst="rect">
            <a:avLst/>
          </a:prstGeom>
        </p:spPr>
      </p:pic>
      <p:pic>
        <p:nvPicPr>
          <p:cNvPr id="9" name="Imagen 8">
            <a:extLst>
              <a:ext uri="{FF2B5EF4-FFF2-40B4-BE49-F238E27FC236}">
                <a16:creationId xmlns:a16="http://schemas.microsoft.com/office/drawing/2014/main" id="{B721EB30-E37B-9747-9EAF-C5D338B0C4D7}"/>
              </a:ext>
            </a:extLst>
          </p:cNvPr>
          <p:cNvPicPr>
            <a:picLocks noChangeAspect="1"/>
          </p:cNvPicPr>
          <p:nvPr/>
        </p:nvPicPr>
        <p:blipFill>
          <a:blip r:embed="rId9"/>
          <a:stretch>
            <a:fillRect/>
          </a:stretch>
        </p:blipFill>
        <p:spPr>
          <a:xfrm>
            <a:off x="1674292" y="2755802"/>
            <a:ext cx="1015614" cy="1015614"/>
          </a:xfrm>
          <a:prstGeom prst="rect">
            <a:avLst/>
          </a:prstGeom>
        </p:spPr>
      </p:pic>
      <p:pic>
        <p:nvPicPr>
          <p:cNvPr id="10" name="Imagen 9">
            <a:extLst>
              <a:ext uri="{FF2B5EF4-FFF2-40B4-BE49-F238E27FC236}">
                <a16:creationId xmlns:a16="http://schemas.microsoft.com/office/drawing/2014/main" id="{394E0074-7CB9-874B-88DB-C7C7DB121465}"/>
              </a:ext>
            </a:extLst>
          </p:cNvPr>
          <p:cNvPicPr>
            <a:picLocks noChangeAspect="1"/>
          </p:cNvPicPr>
          <p:nvPr/>
        </p:nvPicPr>
        <p:blipFill>
          <a:blip r:embed="rId10"/>
          <a:stretch>
            <a:fillRect/>
          </a:stretch>
        </p:blipFill>
        <p:spPr>
          <a:xfrm>
            <a:off x="9144000" y="2653990"/>
            <a:ext cx="2110524" cy="1304694"/>
          </a:xfrm>
          <a:prstGeom prst="rect">
            <a:avLst/>
          </a:prstGeom>
        </p:spPr>
      </p:pic>
      <p:pic>
        <p:nvPicPr>
          <p:cNvPr id="11" name="Imagen 10">
            <a:extLst>
              <a:ext uri="{FF2B5EF4-FFF2-40B4-BE49-F238E27FC236}">
                <a16:creationId xmlns:a16="http://schemas.microsoft.com/office/drawing/2014/main" id="{F180AA0E-B5C2-3249-BCD7-44507B9586ED}"/>
              </a:ext>
            </a:extLst>
          </p:cNvPr>
          <p:cNvPicPr>
            <a:picLocks noChangeAspect="1"/>
          </p:cNvPicPr>
          <p:nvPr/>
        </p:nvPicPr>
        <p:blipFill>
          <a:blip r:embed="rId11"/>
          <a:stretch>
            <a:fillRect/>
          </a:stretch>
        </p:blipFill>
        <p:spPr>
          <a:xfrm>
            <a:off x="9019281" y="4289212"/>
            <a:ext cx="2108967" cy="1682152"/>
          </a:xfrm>
          <a:prstGeom prst="rect">
            <a:avLst/>
          </a:prstGeom>
        </p:spPr>
      </p:pic>
    </p:spTree>
    <p:extLst>
      <p:ext uri="{BB962C8B-B14F-4D97-AF65-F5344CB8AC3E}">
        <p14:creationId xmlns:p14="http://schemas.microsoft.com/office/powerpoint/2010/main" val="2372375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5C0AC6-F981-5F40-87A3-C3A009F77932}"/>
              </a:ext>
            </a:extLst>
          </p:cNvPr>
          <p:cNvSpPr>
            <a:spLocks noGrp="1"/>
          </p:cNvSpPr>
          <p:nvPr>
            <p:ph type="title"/>
          </p:nvPr>
        </p:nvSpPr>
        <p:spPr>
          <a:xfrm>
            <a:off x="1069848" y="573260"/>
            <a:ext cx="10058400" cy="820061"/>
          </a:xfrm>
        </p:spPr>
        <p:txBody>
          <a:bodyPr>
            <a:normAutofit fontScale="90000"/>
          </a:bodyPr>
          <a:lstStyle/>
          <a:p>
            <a:pPr algn="ctr"/>
            <a:r>
              <a:rPr lang="es-EC" dirty="0"/>
              <a:t>FUNCIONES DE LA SANGRE </a:t>
            </a:r>
          </a:p>
        </p:txBody>
      </p:sp>
      <p:graphicFrame>
        <p:nvGraphicFramePr>
          <p:cNvPr id="16" name="Marcador de contenido 15">
            <a:extLst>
              <a:ext uri="{FF2B5EF4-FFF2-40B4-BE49-F238E27FC236}">
                <a16:creationId xmlns:a16="http://schemas.microsoft.com/office/drawing/2014/main" id="{3C5D11D3-1002-F547-B672-97D419AB2D3A}"/>
              </a:ext>
            </a:extLst>
          </p:cNvPr>
          <p:cNvGraphicFramePr>
            <a:graphicFrameLocks noGrp="1"/>
          </p:cNvGraphicFramePr>
          <p:nvPr>
            <p:ph idx="1"/>
            <p:extLst>
              <p:ext uri="{D42A27DB-BD31-4B8C-83A1-F6EECF244321}">
                <p14:modId xmlns:p14="http://schemas.microsoft.com/office/powerpoint/2010/main" val="2329485283"/>
              </p:ext>
            </p:extLst>
          </p:nvPr>
        </p:nvGraphicFramePr>
        <p:xfrm>
          <a:off x="624467" y="1293541"/>
          <a:ext cx="11385395" cy="5374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Imagen 17">
            <a:extLst>
              <a:ext uri="{FF2B5EF4-FFF2-40B4-BE49-F238E27FC236}">
                <a16:creationId xmlns:a16="http://schemas.microsoft.com/office/drawing/2014/main" id="{9E707B0B-9EC7-B945-BA4B-6B47B1F6B637}"/>
              </a:ext>
            </a:extLst>
          </p:cNvPr>
          <p:cNvPicPr>
            <a:picLocks noChangeAspect="1"/>
          </p:cNvPicPr>
          <p:nvPr/>
        </p:nvPicPr>
        <p:blipFill>
          <a:blip r:embed="rId7"/>
          <a:stretch>
            <a:fillRect/>
          </a:stretch>
        </p:blipFill>
        <p:spPr>
          <a:xfrm>
            <a:off x="735980" y="3303645"/>
            <a:ext cx="2330605" cy="1338728"/>
          </a:xfrm>
          <a:prstGeom prst="rect">
            <a:avLst/>
          </a:prstGeom>
        </p:spPr>
      </p:pic>
      <p:pic>
        <p:nvPicPr>
          <p:cNvPr id="19" name="Imagen 18">
            <a:extLst>
              <a:ext uri="{FF2B5EF4-FFF2-40B4-BE49-F238E27FC236}">
                <a16:creationId xmlns:a16="http://schemas.microsoft.com/office/drawing/2014/main" id="{8014DA5F-8375-7E4D-9E8D-77DD10C788B6}"/>
              </a:ext>
            </a:extLst>
          </p:cNvPr>
          <p:cNvPicPr>
            <a:picLocks noChangeAspect="1"/>
          </p:cNvPicPr>
          <p:nvPr/>
        </p:nvPicPr>
        <p:blipFill>
          <a:blip r:embed="rId8"/>
          <a:stretch>
            <a:fillRect/>
          </a:stretch>
        </p:blipFill>
        <p:spPr>
          <a:xfrm>
            <a:off x="735980" y="1471962"/>
            <a:ext cx="2330605" cy="1313210"/>
          </a:xfrm>
          <a:prstGeom prst="rect">
            <a:avLst/>
          </a:prstGeom>
        </p:spPr>
      </p:pic>
      <p:pic>
        <p:nvPicPr>
          <p:cNvPr id="20" name="Imagen 19">
            <a:extLst>
              <a:ext uri="{FF2B5EF4-FFF2-40B4-BE49-F238E27FC236}">
                <a16:creationId xmlns:a16="http://schemas.microsoft.com/office/drawing/2014/main" id="{DC2E771D-D9C7-8B49-ADB1-A49089E611BC}"/>
              </a:ext>
            </a:extLst>
          </p:cNvPr>
          <p:cNvPicPr>
            <a:picLocks noChangeAspect="1"/>
          </p:cNvPicPr>
          <p:nvPr/>
        </p:nvPicPr>
        <p:blipFill>
          <a:blip r:embed="rId9"/>
          <a:stretch>
            <a:fillRect/>
          </a:stretch>
        </p:blipFill>
        <p:spPr>
          <a:xfrm>
            <a:off x="735980" y="5160847"/>
            <a:ext cx="2330605" cy="1329164"/>
          </a:xfrm>
          <a:prstGeom prst="rect">
            <a:avLst/>
          </a:prstGeom>
        </p:spPr>
      </p:pic>
    </p:spTree>
    <p:extLst>
      <p:ext uri="{BB962C8B-B14F-4D97-AF65-F5344CB8AC3E}">
        <p14:creationId xmlns:p14="http://schemas.microsoft.com/office/powerpoint/2010/main" val="3947151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Letras en madera</Template>
  <TotalTime>895</TotalTime>
  <Words>1650</Words>
  <Application>Microsoft Macintosh PowerPoint</Application>
  <PresentationFormat>Panorámica</PresentationFormat>
  <Paragraphs>50</Paragraphs>
  <Slides>10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Calibri</vt:lpstr>
      <vt:lpstr>Rockwell</vt:lpstr>
      <vt:lpstr>Rockwell Condensed</vt:lpstr>
      <vt:lpstr>Rockwell Extra Bold</vt:lpstr>
      <vt:lpstr>Times New Roman</vt:lpstr>
      <vt:lpstr>Wingdings</vt:lpstr>
      <vt:lpstr>Letras en madera</vt:lpstr>
      <vt:lpstr>Hematología i </vt:lpstr>
      <vt:lpstr>HEMATOLOGÍA </vt:lpstr>
      <vt:lpstr>Sangre </vt:lpstr>
      <vt:lpstr>El sistema vascular </vt:lpstr>
      <vt:lpstr>Arterias </vt:lpstr>
      <vt:lpstr>VENAS </vt:lpstr>
      <vt:lpstr>CAPILARES </vt:lpstr>
      <vt:lpstr>SANGRE: COMPONENTES SANGUÍNEOS </vt:lpstr>
      <vt:lpstr>FUNCIONES DE LA SANGRE </vt:lpstr>
      <vt:lpstr>CARACTERISTICAS FÍSICO – QUÍMICAS DE LA SANGRE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Hematología i </dc:title>
  <dc:creator>Microsoft Office User</dc:creator>
  <cp:lastModifiedBy>Microsoft Office User</cp:lastModifiedBy>
  <cp:revision>17</cp:revision>
  <dcterms:created xsi:type="dcterms:W3CDTF">2020-05-17T12:34:23Z</dcterms:created>
  <dcterms:modified xsi:type="dcterms:W3CDTF">2020-05-18T03:35:45Z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924126</vt:lpwstr>
  </property>
  <property fmtid="{D5CDD505-2E9C-101B-9397-08002B2CF9AE}" pid="3" name="NXPowerLiteSettings">
    <vt:lpwstr>C7000400038000</vt:lpwstr>
  </property>
  <property fmtid="{D5CDD505-2E9C-101B-9397-08002B2CF9AE}" pid="4" name="NXPowerLiteVersion">
    <vt:lpwstr>S9.0.1</vt:lpwstr>
  </property>
</Properties>
</file>