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92" y="1497177"/>
            <a:ext cx="7252144" cy="49233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472" y="111378"/>
            <a:ext cx="8233054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669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669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669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472" y="109804"/>
            <a:ext cx="4797425" cy="66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00669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9614" y="1234185"/>
            <a:ext cx="7284770" cy="309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://sgcg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quimicaviva.qb.fcen.uba.ar/v5n2/sanchez.htm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hyperlink" Target="http://www.scielo.cl/scielo.php?pid=S0034-98872012000600014&amp;script=sci_arttext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hyperlink" Target="http://www.scielo.cl/scielo.php?pid=s0716-10182004021100008&amp;script=sci_arttext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hyperlink" Target="http://www.antibioticos.msc.es/PDF/antibioticos.pdf" TargetMode="Externa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hyperlink" Target="http://ihm.nlm.nih.gov/luna/servlet/view/search?q=A020824&amp;res=2" TargetMode="Externa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tibioticos.msc.es/PDF/antibioticos.pdf" TargetMode="Externa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ec.gov/Archives/edgar/data/1341843/000095012309019149/c87437exv99w1.htm" TargetMode="Externa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hyperlink" Target="mailto:formigos@ua.es" TargetMode="Externa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http://depa.fquim.unam.mx/amyd/archivero/U4_Antibioticos_19926.pdf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hyperlink" Target="http://www.antibioticos.msc.es/PDF/antibioticos.pdf" TargetMode="Externa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hyperlink" Target="http://www.antibioticos.msc.es/PDF/antibioticos.pdf" TargetMode="Externa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hyperlink" Target="mailto:formigos@ua.es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tokresource.org/tok_classes/biobiobio/biomenu/cell_theory/index.htm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thmicro.med.sc.edu/spanish-virology/spanish-chapter1.htm" TargetMode="External"/><Relationship Id="rId3" Type="http://schemas.openxmlformats.org/officeDocument/2006/relationships/image" Target="../media/image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hyperlink" Target="http://www.ucv.ve/fileadmin/user_upload/facultad_farmacia/catedraMicro/08_Tema_2_morfologia.pdf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eltamiz.com/elcedazo/2013/08/18/la-biografia-de-la-vida-11-aparecen-las-celulas-eucariotas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http://dc107.4shared.com/doc/j5_DKGfi/preview.html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://sgcg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0445" y="1345438"/>
            <a:ext cx="6341110" cy="4827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500" spc="175">
                <a:solidFill>
                  <a:srgbClr val="006699"/>
                </a:solidFill>
                <a:latin typeface="Arial MT"/>
                <a:cs typeface="Arial MT"/>
              </a:rPr>
              <a:t>Grado</a:t>
            </a:r>
            <a:r>
              <a:rPr dirty="0" sz="3500" spc="-1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3500" spc="15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3500" spc="-1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3500" spc="195">
                <a:solidFill>
                  <a:srgbClr val="006699"/>
                </a:solidFill>
                <a:latin typeface="Arial MT"/>
                <a:cs typeface="Arial MT"/>
              </a:rPr>
              <a:t>Óptica</a:t>
            </a:r>
            <a:endParaRPr sz="3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650">
              <a:latin typeface="Arial MT"/>
              <a:cs typeface="Arial MT"/>
            </a:endParaRPr>
          </a:p>
          <a:p>
            <a:pPr algn="ctr" marL="294005" marR="286385" indent="-2540">
              <a:lnSpc>
                <a:spcPct val="100000"/>
              </a:lnSpc>
              <a:spcBef>
                <a:spcPts val="5"/>
              </a:spcBef>
            </a:pPr>
            <a:r>
              <a:rPr dirty="0" sz="3500" spc="70">
                <a:solidFill>
                  <a:srgbClr val="006699"/>
                </a:solidFill>
                <a:latin typeface="Arial MT"/>
                <a:cs typeface="Arial MT"/>
              </a:rPr>
              <a:t>MICROBIOLOGÍA </a:t>
            </a:r>
            <a:r>
              <a:rPr dirty="0" sz="3500" spc="-145">
                <a:solidFill>
                  <a:srgbClr val="006699"/>
                </a:solidFill>
                <a:latin typeface="Arial MT"/>
                <a:cs typeface="Arial MT"/>
              </a:rPr>
              <a:t>Y </a:t>
            </a:r>
            <a:r>
              <a:rPr dirty="0" sz="3500" spc="-1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3500" spc="70">
                <a:solidFill>
                  <a:srgbClr val="006699"/>
                </a:solidFill>
                <a:latin typeface="Arial MT"/>
                <a:cs typeface="Arial MT"/>
              </a:rPr>
              <a:t>TERAPÉUTICA </a:t>
            </a:r>
            <a:r>
              <a:rPr dirty="0" sz="3500" spc="3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3500" spc="95">
                <a:solidFill>
                  <a:srgbClr val="006699"/>
                </a:solidFill>
                <a:latin typeface="Arial MT"/>
                <a:cs typeface="Arial MT"/>
              </a:rPr>
              <a:t>LAS </a:t>
            </a:r>
            <a:r>
              <a:rPr dirty="0" sz="3500" spc="10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3500" spc="60">
                <a:solidFill>
                  <a:srgbClr val="006699"/>
                </a:solidFill>
                <a:latin typeface="Arial MT"/>
                <a:cs typeface="Arial MT"/>
              </a:rPr>
              <a:t>INFECCIONES</a:t>
            </a:r>
            <a:r>
              <a:rPr dirty="0" sz="3500" spc="-1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3500" spc="65">
                <a:solidFill>
                  <a:srgbClr val="006699"/>
                </a:solidFill>
                <a:latin typeface="Arial MT"/>
                <a:cs typeface="Arial MT"/>
              </a:rPr>
              <a:t>OCULARES </a:t>
            </a:r>
            <a:r>
              <a:rPr dirty="0" sz="3500" spc="-9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3500" spc="100">
                <a:solidFill>
                  <a:srgbClr val="006699"/>
                </a:solidFill>
                <a:latin typeface="Arial MT"/>
                <a:cs typeface="Arial MT"/>
              </a:rPr>
              <a:t>(2013-14)</a:t>
            </a:r>
            <a:endParaRPr sz="3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Arial MT"/>
              <a:cs typeface="Arial MT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3500" spc="-315">
                <a:solidFill>
                  <a:srgbClr val="006699"/>
                </a:solidFill>
                <a:latin typeface="Arial MT"/>
                <a:cs typeface="Arial MT"/>
              </a:rPr>
              <a:t>P</a:t>
            </a:r>
            <a:r>
              <a:rPr dirty="0" sz="3500" spc="18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3500" spc="-195">
                <a:solidFill>
                  <a:srgbClr val="006699"/>
                </a:solidFill>
                <a:latin typeface="Arial MT"/>
                <a:cs typeface="Arial MT"/>
              </a:rPr>
              <a:t>R</a:t>
            </a:r>
            <a:r>
              <a:rPr dirty="0" sz="3500" spc="25">
                <a:solidFill>
                  <a:srgbClr val="006699"/>
                </a:solidFill>
                <a:latin typeface="Arial MT"/>
                <a:cs typeface="Arial MT"/>
              </a:rPr>
              <a:t>TE</a:t>
            </a:r>
            <a:r>
              <a:rPr dirty="0" sz="3500" spc="-11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3500" spc="125">
                <a:solidFill>
                  <a:srgbClr val="006699"/>
                </a:solidFill>
                <a:latin typeface="Arial MT"/>
                <a:cs typeface="Arial MT"/>
              </a:rPr>
              <a:t>II</a:t>
            </a:r>
            <a:r>
              <a:rPr dirty="0" sz="35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3500" spc="-195">
                <a:solidFill>
                  <a:srgbClr val="006699"/>
                </a:solidFill>
                <a:latin typeface="Arial MT"/>
                <a:cs typeface="Arial MT"/>
              </a:rPr>
              <a:t>–</a:t>
            </a:r>
            <a:r>
              <a:rPr dirty="0" sz="3500" spc="-11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3500" spc="-295">
                <a:solidFill>
                  <a:srgbClr val="006699"/>
                </a:solidFill>
                <a:latin typeface="Arial MT"/>
                <a:cs typeface="Arial MT"/>
              </a:rPr>
              <a:t>F</a:t>
            </a:r>
            <a:r>
              <a:rPr dirty="0" sz="3500" spc="90">
                <a:solidFill>
                  <a:srgbClr val="006699"/>
                </a:solidFill>
                <a:latin typeface="Arial MT"/>
                <a:cs typeface="Arial MT"/>
              </a:rPr>
              <a:t>ARM</a:t>
            </a:r>
            <a:r>
              <a:rPr dirty="0" sz="3500" spc="-1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3500" spc="55">
                <a:solidFill>
                  <a:srgbClr val="006699"/>
                </a:solidFill>
                <a:latin typeface="Arial MT"/>
                <a:cs typeface="Arial MT"/>
              </a:rPr>
              <a:t>CO</a:t>
            </a:r>
            <a:r>
              <a:rPr dirty="0" sz="3500" spc="-25">
                <a:solidFill>
                  <a:srgbClr val="006699"/>
                </a:solidFill>
                <a:latin typeface="Arial MT"/>
                <a:cs typeface="Arial MT"/>
              </a:rPr>
              <a:t>L</a:t>
            </a:r>
            <a:r>
              <a:rPr dirty="0" sz="3500" spc="95">
                <a:solidFill>
                  <a:srgbClr val="006699"/>
                </a:solidFill>
                <a:latin typeface="Arial MT"/>
                <a:cs typeface="Arial MT"/>
              </a:rPr>
              <a:t>OG</a:t>
            </a:r>
            <a:r>
              <a:rPr dirty="0" sz="3500" spc="20">
                <a:solidFill>
                  <a:srgbClr val="006699"/>
                </a:solidFill>
                <a:latin typeface="Arial MT"/>
                <a:cs typeface="Arial MT"/>
              </a:rPr>
              <a:t>Í</a:t>
            </a:r>
            <a:r>
              <a:rPr dirty="0" sz="3500" spc="185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3500" spc="-11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3500" spc="-90">
                <a:solidFill>
                  <a:srgbClr val="006699"/>
                </a:solidFill>
                <a:latin typeface="Arial MT"/>
                <a:cs typeface="Arial MT"/>
              </a:rPr>
              <a:t>Y  </a:t>
            </a:r>
            <a:r>
              <a:rPr dirty="0" sz="3500" spc="70">
                <a:solidFill>
                  <a:srgbClr val="006699"/>
                </a:solidFill>
                <a:latin typeface="Arial MT"/>
                <a:cs typeface="Arial MT"/>
              </a:rPr>
              <a:t>TERAPÉUTICA</a:t>
            </a:r>
            <a:endParaRPr sz="35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62" y="141099"/>
            <a:ext cx="2166059" cy="677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524954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ANTIMICROBIANOS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9196" y="0"/>
            <a:ext cx="8715375" cy="3333750"/>
            <a:chOff x="429196" y="0"/>
            <a:chExt cx="8715375" cy="3333750"/>
          </a:xfrm>
        </p:grpSpPr>
        <p:sp>
          <p:nvSpPr>
            <p:cNvPr id="4" name="object 4"/>
            <p:cNvSpPr/>
            <p:nvPr/>
          </p:nvSpPr>
          <p:spPr>
            <a:xfrm>
              <a:off x="448246" y="776986"/>
              <a:ext cx="8486775" cy="93345"/>
            </a:xfrm>
            <a:custGeom>
              <a:avLst/>
              <a:gdLst/>
              <a:ahLst/>
              <a:cxnLst/>
              <a:rect l="l" t="t" r="r" b="b"/>
              <a:pathLst>
                <a:path w="8486775" h="93344">
                  <a:moveTo>
                    <a:pt x="0" y="93344"/>
                  </a:moveTo>
                  <a:lnTo>
                    <a:pt x="8486584" y="0"/>
                  </a:lnTo>
                </a:path>
              </a:pathLst>
            </a:custGeom>
            <a:ln w="38099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5077" y="0"/>
              <a:ext cx="1788921" cy="33332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5472" y="1093723"/>
            <a:ext cx="59931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006699"/>
                </a:solidFill>
                <a:latin typeface="Arial MT"/>
                <a:cs typeface="Arial MT"/>
              </a:rPr>
              <a:t>FACTOR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70">
                <a:solidFill>
                  <a:srgbClr val="006699"/>
                </a:solidFill>
                <a:latin typeface="Arial MT"/>
                <a:cs typeface="Arial MT"/>
              </a:rPr>
              <a:t>UNO: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55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35">
                <a:solidFill>
                  <a:srgbClr val="006699"/>
                </a:solidFill>
                <a:latin typeface="Arial MT"/>
                <a:cs typeface="Arial MT"/>
              </a:rPr>
              <a:t>AGENTE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40">
                <a:solidFill>
                  <a:srgbClr val="006699"/>
                </a:solidFill>
                <a:latin typeface="Arial MT"/>
                <a:cs typeface="Arial MT"/>
              </a:rPr>
              <a:t>INFECCIOSO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000" y="3856482"/>
            <a:ext cx="691007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11150" marR="5080" indent="-29908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11785" algn="l"/>
              </a:tabLst>
            </a:pPr>
            <a:r>
              <a:rPr dirty="0" u="sng" sz="1800" spc="7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Resistencia</a:t>
            </a:r>
            <a:r>
              <a:rPr dirty="0" u="sng" sz="1800" spc="-3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 spc="10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primaria:</a:t>
            </a:r>
            <a:r>
              <a:rPr dirty="0" u="sng" sz="1800" spc="-6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infección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30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una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cepa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resistente,</a:t>
            </a:r>
            <a:r>
              <a:rPr dirty="0" sz="1800" spc="-2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un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paciente</a:t>
            </a:r>
            <a:r>
              <a:rPr dirty="0" sz="1800" spc="-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nunca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ha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recibido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tratamiento.</a:t>
            </a:r>
            <a:r>
              <a:rPr dirty="0" sz="18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(resistencia </a:t>
            </a:r>
            <a:r>
              <a:rPr dirty="0" sz="1800" spc="-4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natural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o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adquirida</a:t>
            </a:r>
            <a:r>
              <a:rPr dirty="0" sz="18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otro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paciente)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000" y="4954016"/>
            <a:ext cx="671830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150" marR="5080" indent="-29908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u="sng" sz="1800" spc="7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Resistencia</a:t>
            </a:r>
            <a:r>
              <a:rPr dirty="0" u="sng" sz="1800" spc="-2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 spc="9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secundaria:</a:t>
            </a:r>
            <a:r>
              <a:rPr dirty="0" u="sng" sz="1800" spc="-3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se</a:t>
            </a:r>
            <a:r>
              <a:rPr dirty="0" sz="18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desarrolla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pacientes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están</a:t>
            </a:r>
            <a:r>
              <a:rPr dirty="0" sz="18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siendo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tratados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con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antibióticos.</a:t>
            </a:r>
            <a:r>
              <a:rPr dirty="0" sz="18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Generalmente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indica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un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fallo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en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1800" spc="114">
                <a:solidFill>
                  <a:srgbClr val="006699"/>
                </a:solidFill>
                <a:latin typeface="Arial MT"/>
                <a:cs typeface="Arial MT"/>
              </a:rPr>
              <a:t>prescripción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o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en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adherencia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al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tratamiento.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1642" y="3384930"/>
            <a:ext cx="751205" cy="18522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8890">
              <a:lnSpc>
                <a:spcPct val="99600"/>
              </a:lnSpc>
              <a:spcBef>
                <a:spcPts val="105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</a:t>
            </a:r>
            <a:r>
              <a:rPr dirty="0" sz="1200" spc="35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 sz="1200" spc="-245">
                <a:solidFill>
                  <a:srgbClr val="006699"/>
                </a:solidFill>
                <a:latin typeface="Trebuchet MS"/>
                <a:cs typeface="Trebuchet MS"/>
              </a:rPr>
              <a:t>M</a:t>
            </a:r>
            <a:r>
              <a:rPr dirty="0" sz="1200" spc="-204">
                <a:solidFill>
                  <a:srgbClr val="006699"/>
                </a:solidFill>
                <a:latin typeface="Trebuchet MS"/>
                <a:cs typeface="Trebuchet MS"/>
              </a:rPr>
              <a:t>od</a:t>
            </a:r>
            <a:r>
              <a:rPr dirty="0" sz="1200" spc="-140">
                <a:solidFill>
                  <a:srgbClr val="006699"/>
                </a:solidFill>
                <a:latin typeface="Trebuchet MS"/>
                <a:cs typeface="Trebuchet MS"/>
              </a:rPr>
              <a:t>i</a:t>
            </a:r>
            <a:r>
              <a:rPr dirty="0" sz="1200" spc="-150">
                <a:solidFill>
                  <a:srgbClr val="006699"/>
                </a:solidFill>
                <a:latin typeface="Trebuchet MS"/>
                <a:cs typeface="Trebuchet MS"/>
              </a:rPr>
              <a:t>f</a:t>
            </a:r>
            <a:r>
              <a:rPr dirty="0" sz="1200" spc="-140">
                <a:solidFill>
                  <a:srgbClr val="006699"/>
                </a:solidFill>
                <a:latin typeface="Trebuchet MS"/>
                <a:cs typeface="Trebuchet MS"/>
              </a:rPr>
              <a:t>i</a:t>
            </a:r>
            <a:r>
              <a:rPr dirty="0" sz="1200" spc="-145">
                <a:solidFill>
                  <a:srgbClr val="006699"/>
                </a:solidFill>
                <a:latin typeface="Trebuchet MS"/>
                <a:cs typeface="Trebuchet MS"/>
              </a:rPr>
              <a:t>c</a:t>
            </a:r>
            <a:r>
              <a:rPr dirty="0" sz="1200" spc="-195">
                <a:solidFill>
                  <a:srgbClr val="006699"/>
                </a:solidFill>
                <a:latin typeface="Trebuchet MS"/>
                <a:cs typeface="Trebuchet MS"/>
              </a:rPr>
              <a:t>a</a:t>
            </a:r>
            <a:r>
              <a:rPr dirty="0" sz="1200" spc="-204">
                <a:solidFill>
                  <a:srgbClr val="006699"/>
                </a:solidFill>
                <a:latin typeface="Trebuchet MS"/>
                <a:cs typeface="Trebuchet MS"/>
              </a:rPr>
              <a:t>do</a:t>
            </a:r>
            <a:r>
              <a:rPr dirty="0" sz="1200" spc="-165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dirty="0" sz="1200" spc="-165">
                <a:solidFill>
                  <a:srgbClr val="006699"/>
                </a:solidFill>
                <a:latin typeface="Trebuchet MS"/>
                <a:cs typeface="Trebuchet MS"/>
              </a:rPr>
              <a:t>de 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Sergio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García-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Cuevas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González: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ht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200" spc="-1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:</a:t>
            </a:r>
            <a:r>
              <a:rPr dirty="0" sz="1200" spc="5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200" spc="-2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200" spc="-15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g.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es/articulos</a:t>
            </a:r>
            <a:endParaRPr sz="1200">
              <a:latin typeface="Calibri"/>
              <a:cs typeface="Calibri"/>
            </a:endParaRPr>
          </a:p>
          <a:p>
            <a:pPr marL="12700" marR="8890">
              <a:lnSpc>
                <a:spcPts val="1450"/>
              </a:lnSpc>
              <a:spcBef>
                <a:spcPts val="40"/>
              </a:spcBef>
            </a:pP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/2</a:t>
            </a:r>
            <a:r>
              <a:rPr dirty="0" sz="1200" spc="5">
                <a:solidFill>
                  <a:srgbClr val="006699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1</a:t>
            </a:r>
            <a:r>
              <a:rPr dirty="0" sz="1200" spc="5">
                <a:solidFill>
                  <a:srgbClr val="006699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/0</a:t>
            </a:r>
            <a:r>
              <a:rPr dirty="0" sz="1200" spc="5">
                <a:solidFill>
                  <a:srgbClr val="006699"/>
                </a:solidFill>
                <a:latin typeface="Calibri"/>
                <a:cs typeface="Calibri"/>
              </a:rPr>
              <a:t>9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/2 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4/bacteria/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7778" y="2062022"/>
            <a:ext cx="5976620" cy="1127125"/>
          </a:xfrm>
          <a:prstGeom prst="rect">
            <a:avLst/>
          </a:prstGeom>
          <a:ln w="9525">
            <a:solidFill>
              <a:srgbClr val="006699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75"/>
              </a:spcBef>
            </a:pP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Resistencia</a:t>
            </a:r>
            <a:r>
              <a:rPr dirty="0" sz="1700" spc="-2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natural</a:t>
            </a:r>
            <a:r>
              <a:rPr dirty="0" sz="17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5">
                <a:solidFill>
                  <a:srgbClr val="006699"/>
                </a:solidFill>
                <a:latin typeface="Wingdings"/>
                <a:cs typeface="Wingdings"/>
              </a:rPr>
              <a:t></a:t>
            </a:r>
            <a:r>
              <a:rPr dirty="0" sz="1700" spc="-5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Insensibilidad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 MT"/>
              <a:cs typeface="Arial MT"/>
            </a:endParaRPr>
          </a:p>
          <a:p>
            <a:pPr marL="79375" marR="564515">
              <a:lnSpc>
                <a:spcPct val="100600"/>
              </a:lnSpc>
            </a:pP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Resistencia</a:t>
            </a:r>
            <a:r>
              <a:rPr dirty="0" sz="1700" spc="-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5">
                <a:solidFill>
                  <a:srgbClr val="006699"/>
                </a:solidFill>
                <a:latin typeface="Arial MT"/>
                <a:cs typeface="Arial MT"/>
              </a:rPr>
              <a:t>adquirida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006699"/>
                </a:solidFill>
                <a:latin typeface="Wingdings"/>
                <a:cs typeface="Wingdings"/>
              </a:rPr>
              <a:t></a:t>
            </a:r>
            <a:r>
              <a:rPr dirty="0" sz="1700" spc="-1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Gérmenes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antes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eran </a:t>
            </a:r>
            <a:r>
              <a:rPr dirty="0" sz="1700" spc="-4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sensibles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524954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ANTIMICROBIANOS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9196" y="0"/>
            <a:ext cx="8715375" cy="3568065"/>
            <a:chOff x="429196" y="0"/>
            <a:chExt cx="8715375" cy="3568065"/>
          </a:xfrm>
        </p:grpSpPr>
        <p:sp>
          <p:nvSpPr>
            <p:cNvPr id="4" name="object 4"/>
            <p:cNvSpPr/>
            <p:nvPr/>
          </p:nvSpPr>
          <p:spPr>
            <a:xfrm>
              <a:off x="448246" y="776986"/>
              <a:ext cx="8486775" cy="93345"/>
            </a:xfrm>
            <a:custGeom>
              <a:avLst/>
              <a:gdLst/>
              <a:ahLst/>
              <a:cxnLst/>
              <a:rect l="l" t="t" r="r" b="b"/>
              <a:pathLst>
                <a:path w="8486775" h="93344">
                  <a:moveTo>
                    <a:pt x="0" y="93344"/>
                  </a:moveTo>
                  <a:lnTo>
                    <a:pt x="8486584" y="0"/>
                  </a:lnTo>
                </a:path>
              </a:pathLst>
            </a:custGeom>
            <a:ln w="38099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3506" y="0"/>
              <a:ext cx="2420492" cy="356806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20141" y="1093723"/>
            <a:ext cx="6572250" cy="3946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955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006699"/>
                </a:solidFill>
                <a:latin typeface="Arial MT"/>
                <a:cs typeface="Arial MT"/>
              </a:rPr>
              <a:t>FACTOR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35">
                <a:solidFill>
                  <a:srgbClr val="006699"/>
                </a:solidFill>
                <a:latin typeface="Arial MT"/>
                <a:cs typeface="Arial MT"/>
              </a:rPr>
              <a:t>DOS: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55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20">
                <a:solidFill>
                  <a:srgbClr val="006699"/>
                </a:solidFill>
                <a:latin typeface="Arial MT"/>
                <a:cs typeface="Arial MT"/>
              </a:rPr>
              <a:t>HOSPEDADOR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2400" spc="10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0">
                <a:solidFill>
                  <a:srgbClr val="006699"/>
                </a:solidFill>
                <a:latin typeface="Arial MT"/>
                <a:cs typeface="Arial MT"/>
              </a:rPr>
              <a:t>respuesta</a:t>
            </a:r>
            <a:r>
              <a:rPr dirty="0" sz="24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0">
                <a:solidFill>
                  <a:srgbClr val="006699"/>
                </a:solidFill>
                <a:latin typeface="Arial MT"/>
                <a:cs typeface="Arial MT"/>
              </a:rPr>
              <a:t>depende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0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400" spc="105">
                <a:solidFill>
                  <a:srgbClr val="006699"/>
                </a:solidFill>
                <a:latin typeface="Arial MT"/>
                <a:cs typeface="Arial MT"/>
              </a:rPr>
              <a:t>Estado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0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5">
                <a:solidFill>
                  <a:srgbClr val="006699"/>
                </a:solidFill>
                <a:latin typeface="Arial MT"/>
                <a:cs typeface="Arial MT"/>
              </a:rPr>
              <a:t>paciente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05">
                <a:solidFill>
                  <a:srgbClr val="006699"/>
                </a:solidFill>
                <a:latin typeface="Arial MT"/>
                <a:cs typeface="Arial MT"/>
              </a:rPr>
              <a:t>(neutropenia...)</a:t>
            </a:r>
            <a:endParaRPr sz="2400">
              <a:latin typeface="Arial MT"/>
              <a:cs typeface="Arial MT"/>
            </a:endParaRPr>
          </a:p>
          <a:p>
            <a:pPr marL="584200" marR="1223010" indent="-571500">
              <a:lnSpc>
                <a:spcPct val="100000"/>
              </a:lnSpc>
            </a:pPr>
            <a:r>
              <a:rPr dirty="0" sz="2400" spc="114">
                <a:solidFill>
                  <a:srgbClr val="006699"/>
                </a:solidFill>
                <a:latin typeface="Arial MT"/>
                <a:cs typeface="Arial MT"/>
              </a:rPr>
              <a:t>Grado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14">
                <a:solidFill>
                  <a:srgbClr val="006699"/>
                </a:solidFill>
                <a:latin typeface="Arial MT"/>
                <a:cs typeface="Arial MT"/>
              </a:rPr>
              <a:t>sensibilidad</a:t>
            </a:r>
            <a:r>
              <a:rPr dirty="0" sz="24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0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4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50">
                <a:solidFill>
                  <a:srgbClr val="006699"/>
                </a:solidFill>
                <a:latin typeface="Arial MT"/>
                <a:cs typeface="Arial MT"/>
              </a:rPr>
              <a:t>bacteria </a:t>
            </a:r>
            <a:r>
              <a:rPr dirty="0" sz="2400" spc="-6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infectante</a:t>
            </a:r>
            <a:endParaRPr sz="2400">
              <a:latin typeface="Arial MT"/>
              <a:cs typeface="Arial MT"/>
            </a:endParaRPr>
          </a:p>
          <a:p>
            <a:pPr marL="1841500" marR="5080" indent="-1829435">
              <a:lnSpc>
                <a:spcPct val="100000"/>
              </a:lnSpc>
            </a:pPr>
            <a:r>
              <a:rPr dirty="0" sz="2400" spc="130">
                <a:solidFill>
                  <a:srgbClr val="006699"/>
                </a:solidFill>
                <a:latin typeface="Arial MT"/>
                <a:cs typeface="Arial MT"/>
              </a:rPr>
              <a:t>Concentración</a:t>
            </a:r>
            <a:r>
              <a:rPr dirty="0" sz="2400" spc="-10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0">
                <a:solidFill>
                  <a:srgbClr val="006699"/>
                </a:solidFill>
                <a:latin typeface="Arial MT"/>
                <a:cs typeface="Arial MT"/>
              </a:rPr>
              <a:t>antimicrobiano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0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00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0">
                <a:solidFill>
                  <a:srgbClr val="006699"/>
                </a:solidFill>
                <a:latin typeface="Arial MT"/>
                <a:cs typeface="Arial MT"/>
              </a:rPr>
              <a:t>lugar </a:t>
            </a:r>
            <a:r>
              <a:rPr dirty="0" sz="2400" spc="-6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0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4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5">
                <a:solidFill>
                  <a:srgbClr val="006699"/>
                </a:solidFill>
                <a:latin typeface="Arial MT"/>
                <a:cs typeface="Arial MT"/>
              </a:rPr>
              <a:t>infección</a:t>
            </a:r>
            <a:endParaRPr sz="2400">
              <a:latin typeface="Arial MT"/>
              <a:cs typeface="Arial MT"/>
            </a:endParaRPr>
          </a:p>
          <a:p>
            <a:pPr marL="12700" marR="2045335">
              <a:lnSpc>
                <a:spcPct val="100000"/>
              </a:lnSpc>
            </a:pPr>
            <a:r>
              <a:rPr dirty="0" sz="2400" spc="120">
                <a:solidFill>
                  <a:srgbClr val="006699"/>
                </a:solidFill>
                <a:latin typeface="Arial MT"/>
                <a:cs typeface="Arial MT"/>
              </a:rPr>
              <a:t>Localización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400" spc="100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2400" spc="135">
                <a:solidFill>
                  <a:srgbClr val="006699"/>
                </a:solidFill>
                <a:latin typeface="Arial MT"/>
                <a:cs typeface="Arial MT"/>
              </a:rPr>
              <a:t>infección </a:t>
            </a:r>
            <a:r>
              <a:rPr dirty="0" sz="2400" spc="1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0">
                <a:solidFill>
                  <a:srgbClr val="006699"/>
                </a:solidFill>
                <a:latin typeface="Arial MT"/>
                <a:cs typeface="Arial MT"/>
              </a:rPr>
              <a:t>Historia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0">
                <a:solidFill>
                  <a:srgbClr val="006699"/>
                </a:solidFill>
                <a:latin typeface="Arial MT"/>
                <a:cs typeface="Arial MT"/>
              </a:rPr>
              <a:t>natural</a:t>
            </a:r>
            <a:r>
              <a:rPr dirty="0" sz="2400" spc="-10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0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0">
                <a:solidFill>
                  <a:srgbClr val="006699"/>
                </a:solidFill>
                <a:latin typeface="Arial MT"/>
                <a:cs typeface="Arial MT"/>
              </a:rPr>
              <a:t>infección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480" y="5852960"/>
            <a:ext cx="8424545" cy="727075"/>
          </a:xfrm>
          <a:prstGeom prst="rect">
            <a:avLst/>
          </a:prstGeom>
          <a:solidFill>
            <a:srgbClr val="FFFFCC"/>
          </a:solidFill>
          <a:ln w="9525">
            <a:solidFill>
              <a:srgbClr val="006699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79375" marR="106045">
              <a:lnSpc>
                <a:spcPct val="100000"/>
              </a:lnSpc>
              <a:spcBef>
                <a:spcPts val="285"/>
              </a:spcBef>
            </a:pP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eliminación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los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microorganismos </a:t>
            </a:r>
            <a:r>
              <a:rPr dirty="0" u="heavy" sz="2100" spc="11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necesita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 de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cooperación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defensas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naturales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organismo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infectado.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524954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ANTIMICROBIANOS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9196" y="0"/>
            <a:ext cx="8715375" cy="3260090"/>
            <a:chOff x="429196" y="0"/>
            <a:chExt cx="8715375" cy="3260090"/>
          </a:xfrm>
        </p:grpSpPr>
        <p:sp>
          <p:nvSpPr>
            <p:cNvPr id="4" name="object 4"/>
            <p:cNvSpPr/>
            <p:nvPr/>
          </p:nvSpPr>
          <p:spPr>
            <a:xfrm>
              <a:off x="448246" y="776986"/>
              <a:ext cx="8486775" cy="93345"/>
            </a:xfrm>
            <a:custGeom>
              <a:avLst/>
              <a:gdLst/>
              <a:ahLst/>
              <a:cxnLst/>
              <a:rect l="l" t="t" r="r" b="b"/>
              <a:pathLst>
                <a:path w="8486775" h="93344">
                  <a:moveTo>
                    <a:pt x="0" y="93344"/>
                  </a:moveTo>
                  <a:lnTo>
                    <a:pt x="8486584" y="0"/>
                  </a:lnTo>
                </a:path>
              </a:pathLst>
            </a:custGeom>
            <a:ln w="38099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6329" y="0"/>
              <a:ext cx="1677669" cy="32598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5472" y="1093723"/>
            <a:ext cx="48444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006699"/>
                </a:solidFill>
                <a:latin typeface="Arial MT"/>
                <a:cs typeface="Arial MT"/>
              </a:rPr>
              <a:t>FACTOR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20">
                <a:solidFill>
                  <a:srgbClr val="006699"/>
                </a:solidFill>
                <a:latin typeface="Arial MT"/>
                <a:cs typeface="Arial MT"/>
              </a:rPr>
              <a:t>TRES: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55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65">
                <a:solidFill>
                  <a:srgbClr val="006699"/>
                </a:solidFill>
                <a:latin typeface="Arial MT"/>
                <a:cs typeface="Arial MT"/>
              </a:rPr>
              <a:t>ANTIBIÓTICO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213" y="2172715"/>
            <a:ext cx="6903084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06699"/>
                </a:solidFill>
                <a:latin typeface="Arial"/>
                <a:cs typeface="Arial"/>
              </a:rPr>
              <a:t>Antibiótico</a:t>
            </a:r>
            <a:r>
              <a:rPr dirty="0" sz="1800" spc="-12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006699"/>
                </a:solidFill>
                <a:latin typeface="Arial"/>
                <a:cs typeface="Arial"/>
              </a:rPr>
              <a:t>(RAE):</a:t>
            </a:r>
            <a:endParaRPr sz="1800">
              <a:latin typeface="Arial"/>
              <a:cs typeface="Arial"/>
            </a:endParaRPr>
          </a:p>
          <a:p>
            <a:pPr marL="208279" marR="5080" indent="-208279">
              <a:lnSpc>
                <a:spcPct val="100000"/>
              </a:lnSpc>
              <a:buChar char="•"/>
              <a:tabLst>
                <a:tab pos="208279" algn="l"/>
              </a:tabLst>
            </a:pP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Sustancia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química</a:t>
            </a:r>
            <a:r>
              <a:rPr dirty="0" sz="18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producida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35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18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un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ser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vivo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o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fabricada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35">
                <a:solidFill>
                  <a:srgbClr val="006699"/>
                </a:solidFill>
                <a:latin typeface="Arial MT"/>
                <a:cs typeface="Arial MT"/>
              </a:rPr>
              <a:t>por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0">
                <a:solidFill>
                  <a:srgbClr val="006699"/>
                </a:solidFill>
                <a:latin typeface="Arial MT"/>
                <a:cs typeface="Arial MT"/>
              </a:rPr>
              <a:t>síntesis,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capaz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 paralizar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el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desarrollo de </a:t>
            </a:r>
            <a:r>
              <a:rPr dirty="0" sz="1800" spc="114">
                <a:solidFill>
                  <a:srgbClr val="006699"/>
                </a:solidFill>
                <a:latin typeface="Arial MT"/>
                <a:cs typeface="Arial MT"/>
              </a:rPr>
              <a:t>ciertos </a:t>
            </a:r>
            <a:r>
              <a:rPr dirty="0" sz="1800" spc="1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microorganismos</a:t>
            </a:r>
            <a:r>
              <a:rPr dirty="0" sz="18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patógenos,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30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su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acción</a:t>
            </a:r>
            <a:r>
              <a:rPr dirty="0" sz="18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bacteriostática,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o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causar</a:t>
            </a:r>
            <a:r>
              <a:rPr dirty="0" sz="18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muerte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0">
                <a:solidFill>
                  <a:srgbClr val="006699"/>
                </a:solidFill>
                <a:latin typeface="Arial MT"/>
                <a:cs typeface="Arial MT"/>
              </a:rPr>
              <a:t>ellos,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30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18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su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acción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bactericida.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99"/>
              </a:buClr>
              <a:buFont typeface="Arial MT"/>
              <a:buChar char="•"/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25" b="1">
                <a:solidFill>
                  <a:srgbClr val="006699"/>
                </a:solidFill>
                <a:latin typeface="Arial"/>
                <a:cs typeface="Arial"/>
              </a:rPr>
              <a:t>Espectro</a:t>
            </a:r>
            <a:r>
              <a:rPr dirty="0" sz="1800" spc="-9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006699"/>
                </a:solidFill>
                <a:latin typeface="Arial"/>
                <a:cs typeface="Arial"/>
              </a:rPr>
              <a:t>de</a:t>
            </a:r>
            <a:r>
              <a:rPr dirty="0" sz="1800" spc="-6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699"/>
                </a:solidFill>
                <a:latin typeface="Arial"/>
                <a:cs typeface="Arial"/>
              </a:rPr>
              <a:t>los</a:t>
            </a:r>
            <a:r>
              <a:rPr dirty="0" sz="1800" spc="-9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006699"/>
                </a:solidFill>
                <a:latin typeface="Arial"/>
                <a:cs typeface="Arial"/>
              </a:rPr>
              <a:t>antibióticos</a:t>
            </a:r>
            <a:r>
              <a:rPr dirty="0" sz="1800" spc="-8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6699"/>
                </a:solidFill>
                <a:latin typeface="Arial"/>
                <a:cs typeface="Arial"/>
              </a:rPr>
              <a:t>(Amplio,</a:t>
            </a:r>
            <a:r>
              <a:rPr dirty="0" sz="1800" spc="-9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006699"/>
                </a:solidFill>
                <a:latin typeface="Arial"/>
                <a:cs typeface="Arial"/>
              </a:rPr>
              <a:t>medio</a:t>
            </a:r>
            <a:r>
              <a:rPr dirty="0" sz="1800" spc="-9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6699"/>
                </a:solidFill>
                <a:latin typeface="Arial"/>
                <a:cs typeface="Arial"/>
              </a:rPr>
              <a:t>o</a:t>
            </a:r>
            <a:r>
              <a:rPr dirty="0" sz="1800" spc="-5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006699"/>
                </a:solidFill>
                <a:latin typeface="Arial"/>
                <a:cs typeface="Arial"/>
              </a:rPr>
              <a:t>reducido)</a:t>
            </a:r>
            <a:endParaRPr sz="1800">
              <a:latin typeface="Arial"/>
              <a:cs typeface="Arial"/>
            </a:endParaRPr>
          </a:p>
          <a:p>
            <a:pPr marL="151130" marR="180340" indent="-151130">
              <a:lnSpc>
                <a:spcPct val="100000"/>
              </a:lnSpc>
              <a:buChar char="•"/>
              <a:tabLst>
                <a:tab pos="151130" algn="l"/>
              </a:tabLst>
            </a:pP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actividad</a:t>
            </a:r>
            <a:r>
              <a:rPr dirty="0" sz="1800" spc="-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un</a:t>
            </a:r>
            <a:r>
              <a:rPr dirty="0" sz="18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antibiótico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está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definida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30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su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espectro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antibacteriano,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5">
                <a:solidFill>
                  <a:srgbClr val="006699"/>
                </a:solidFill>
                <a:latin typeface="Arial MT"/>
                <a:cs typeface="Arial MT"/>
              </a:rPr>
              <a:t>es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25">
                <a:solidFill>
                  <a:srgbClr val="006699"/>
                </a:solidFill>
                <a:latin typeface="Arial MT"/>
                <a:cs typeface="Arial MT"/>
              </a:rPr>
              <a:t>decir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conjunto</a:t>
            </a:r>
            <a:r>
              <a:rPr dirty="0" sz="18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agentes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patógenos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5">
                <a:solidFill>
                  <a:srgbClr val="006699"/>
                </a:solidFill>
                <a:latin typeface="Arial MT"/>
                <a:cs typeface="Arial MT"/>
              </a:rPr>
              <a:t>se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5">
                <a:solidFill>
                  <a:srgbClr val="006699"/>
                </a:solidFill>
                <a:latin typeface="Arial MT"/>
                <a:cs typeface="Arial MT"/>
              </a:rPr>
              <a:t>ven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afectados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30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concentraciones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antibiótico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no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sean</a:t>
            </a:r>
            <a:r>
              <a:rPr dirty="0" sz="18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tóxicas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para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enfermo.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8016" y="1242639"/>
            <a:ext cx="4295663" cy="53091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524954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ANTIMICROBIANOS</a:t>
            </a:r>
          </a:p>
        </p:txBody>
      </p:sp>
      <p:sp>
        <p:nvSpPr>
          <p:cNvPr id="4" name="object 4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3255" y="1632585"/>
            <a:ext cx="267716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41300" marR="232410">
              <a:lnSpc>
                <a:spcPct val="100000"/>
              </a:lnSpc>
              <a:spcBef>
                <a:spcPts val="95"/>
              </a:spcBef>
            </a:pPr>
            <a:r>
              <a:rPr dirty="0" sz="2800" spc="200">
                <a:solidFill>
                  <a:srgbClr val="006699"/>
                </a:solidFill>
                <a:latin typeface="Arial MT"/>
                <a:cs typeface="Arial MT"/>
              </a:rPr>
              <a:t>Bac</a:t>
            </a:r>
            <a:r>
              <a:rPr dirty="0" sz="2800" spc="90">
                <a:solidFill>
                  <a:srgbClr val="006699"/>
                </a:solidFill>
                <a:latin typeface="Arial MT"/>
                <a:cs typeface="Arial MT"/>
              </a:rPr>
              <a:t>t</a:t>
            </a:r>
            <a:r>
              <a:rPr dirty="0" sz="2800" spc="175">
                <a:solidFill>
                  <a:srgbClr val="006699"/>
                </a:solidFill>
                <a:latin typeface="Arial MT"/>
                <a:cs typeface="Arial MT"/>
              </a:rPr>
              <a:t>eri</a:t>
            </a:r>
            <a:r>
              <a:rPr dirty="0" sz="2800" spc="229">
                <a:solidFill>
                  <a:srgbClr val="006699"/>
                </a:solidFill>
                <a:latin typeface="Arial MT"/>
                <a:cs typeface="Arial MT"/>
              </a:rPr>
              <a:t>c</a:t>
            </a:r>
            <a:r>
              <a:rPr dirty="0" sz="2800" spc="114">
                <a:solidFill>
                  <a:srgbClr val="006699"/>
                </a:solidFill>
                <a:latin typeface="Arial MT"/>
                <a:cs typeface="Arial MT"/>
              </a:rPr>
              <a:t>idas  </a:t>
            </a:r>
            <a:r>
              <a:rPr dirty="0" sz="2800" spc="55">
                <a:solidFill>
                  <a:srgbClr val="006699"/>
                </a:solidFill>
                <a:latin typeface="Arial MT"/>
                <a:cs typeface="Arial MT"/>
              </a:rPr>
              <a:t>vs.</a:t>
            </a:r>
            <a:endParaRPr sz="2800">
              <a:latin typeface="Arial MT"/>
              <a:cs typeface="Arial MT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2800" spc="160">
                <a:solidFill>
                  <a:srgbClr val="006699"/>
                </a:solidFill>
                <a:latin typeface="Arial MT"/>
                <a:cs typeface="Arial MT"/>
              </a:rPr>
              <a:t>Bacteriostático </a:t>
            </a:r>
            <a:r>
              <a:rPr dirty="0" sz="2800" spc="-7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800" spc="114">
                <a:solidFill>
                  <a:srgbClr val="006699"/>
                </a:solidFill>
                <a:latin typeface="Arial MT"/>
                <a:cs typeface="Arial MT"/>
              </a:rPr>
              <a:t>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3267" y="5927547"/>
            <a:ext cx="1703705" cy="7524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1528445">
              <a:lnSpc>
                <a:spcPct val="99200"/>
              </a:lnSpc>
              <a:spcBef>
                <a:spcPts val="11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</a:t>
            </a:r>
            <a:r>
              <a:rPr dirty="0" sz="120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Eric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M. The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Antimicrobial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Drugs. </a:t>
            </a:r>
            <a:r>
              <a:rPr dirty="0" sz="1200" spc="-10">
                <a:solidFill>
                  <a:srgbClr val="006699"/>
                </a:solidFill>
                <a:latin typeface="Calibri"/>
                <a:cs typeface="Calibri"/>
              </a:rPr>
              <a:t>Oxford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University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Press,</a:t>
            </a:r>
            <a:r>
              <a:rPr dirty="0" sz="1200" spc="-1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22/05/2000.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6699"/>
                </a:solidFill>
                <a:latin typeface="Calibri"/>
                <a:cs typeface="Calibri"/>
              </a:rPr>
              <a:t>Pág</a:t>
            </a:r>
            <a:r>
              <a:rPr dirty="0" sz="1200" spc="-2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4.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6929120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MECANISMOS</a:t>
            </a:r>
            <a:r>
              <a:rPr dirty="0" spc="-145"/>
              <a:t> </a:t>
            </a:r>
            <a:r>
              <a:rPr dirty="0" spc="35"/>
              <a:t>DE</a:t>
            </a:r>
            <a:r>
              <a:rPr dirty="0" spc="-150"/>
              <a:t> </a:t>
            </a:r>
            <a:r>
              <a:rPr dirty="0" spc="100"/>
              <a:t>ACCIÓN</a:t>
            </a:r>
          </a:p>
        </p:txBody>
      </p:sp>
      <p:sp>
        <p:nvSpPr>
          <p:cNvPr id="3" name="object 3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279" y="1025842"/>
            <a:ext cx="6779949" cy="51639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54648" y="6263132"/>
            <a:ext cx="284670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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u="sng" sz="1200" spc="-19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http://www.quimicaviva.qb.fcen.uba.ar/v5n2/sanchez.htm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879" y="1181331"/>
            <a:ext cx="8535281" cy="53309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6929120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MECANISMOS</a:t>
            </a:r>
            <a:r>
              <a:rPr dirty="0" spc="-145"/>
              <a:t> </a:t>
            </a:r>
            <a:r>
              <a:rPr dirty="0" spc="35"/>
              <a:t>DE</a:t>
            </a:r>
            <a:r>
              <a:rPr dirty="0" spc="-150"/>
              <a:t> </a:t>
            </a:r>
            <a:r>
              <a:rPr dirty="0" spc="100"/>
              <a:t>ACCIÓN</a:t>
            </a:r>
          </a:p>
        </p:txBody>
      </p:sp>
      <p:sp>
        <p:nvSpPr>
          <p:cNvPr id="4" name="object 4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8180070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85"/>
              <a:t>BUEN</a:t>
            </a:r>
            <a:r>
              <a:rPr dirty="0" sz="3800" spc="-110"/>
              <a:t> </a:t>
            </a:r>
            <a:r>
              <a:rPr dirty="0" sz="3800" spc="65"/>
              <a:t>USO</a:t>
            </a:r>
            <a:r>
              <a:rPr dirty="0" sz="3800" spc="-125"/>
              <a:t> </a:t>
            </a:r>
            <a:r>
              <a:rPr dirty="0" sz="3800" spc="30"/>
              <a:t>DE</a:t>
            </a:r>
            <a:r>
              <a:rPr dirty="0" sz="3800" spc="-114"/>
              <a:t> </a:t>
            </a:r>
            <a:r>
              <a:rPr dirty="0" sz="3800" spc="10"/>
              <a:t>LOS</a:t>
            </a:r>
            <a:r>
              <a:rPr dirty="0" sz="3800" spc="-100"/>
              <a:t> </a:t>
            </a:r>
            <a:r>
              <a:rPr dirty="0" sz="3800" spc="95"/>
              <a:t>ANTIBIÓTICOS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5213" y="1131908"/>
            <a:ext cx="7985125" cy="491807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2100" spc="80" b="1">
                <a:solidFill>
                  <a:srgbClr val="006699"/>
                </a:solidFill>
                <a:latin typeface="Arial"/>
                <a:cs typeface="Arial"/>
              </a:rPr>
              <a:t>1.</a:t>
            </a:r>
            <a:r>
              <a:rPr dirty="0" sz="2100" spc="-10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06699"/>
                </a:solidFill>
                <a:latin typeface="Arial"/>
                <a:cs typeface="Arial"/>
              </a:rPr>
              <a:t>Quimioprofilaxis</a:t>
            </a:r>
            <a:endParaRPr sz="2100">
              <a:latin typeface="Arial"/>
              <a:cs typeface="Arial"/>
            </a:endParaRPr>
          </a:p>
          <a:p>
            <a:pPr marL="490855">
              <a:lnSpc>
                <a:spcPct val="100000"/>
              </a:lnSpc>
              <a:spcBef>
                <a:spcPts val="665"/>
              </a:spcBef>
            </a:pPr>
            <a:r>
              <a:rPr dirty="0" sz="1800" spc="20">
                <a:solidFill>
                  <a:srgbClr val="006699"/>
                </a:solidFill>
                <a:latin typeface="Arial MT"/>
                <a:cs typeface="Arial MT"/>
              </a:rPr>
              <a:t>¿Para</a:t>
            </a:r>
            <a:r>
              <a:rPr dirty="0" sz="18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qué?</a:t>
            </a:r>
            <a:endParaRPr sz="1800">
              <a:latin typeface="Arial MT"/>
              <a:cs typeface="Arial MT"/>
            </a:endParaRPr>
          </a:p>
          <a:p>
            <a:pPr marL="490855">
              <a:lnSpc>
                <a:spcPct val="100000"/>
              </a:lnSpc>
            </a:pP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Evitar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18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entren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microorganismos</a:t>
            </a:r>
            <a:r>
              <a:rPr dirty="0" sz="18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5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5">
                <a:solidFill>
                  <a:srgbClr val="006699"/>
                </a:solidFill>
                <a:latin typeface="Arial MT"/>
                <a:cs typeface="Arial MT"/>
              </a:rPr>
              <a:t>zonas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estériles</a:t>
            </a:r>
            <a:endParaRPr sz="1800">
              <a:latin typeface="Arial MT"/>
              <a:cs typeface="Arial MT"/>
            </a:endParaRPr>
          </a:p>
          <a:p>
            <a:pPr marL="490855" marR="412750">
              <a:lnSpc>
                <a:spcPct val="100000"/>
              </a:lnSpc>
            </a:pP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Evitar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o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disminuir</a:t>
            </a:r>
            <a:r>
              <a:rPr dirty="0" sz="18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gravedad</a:t>
            </a:r>
            <a:r>
              <a:rPr dirty="0" sz="18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procesos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agudos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pacientes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4">
                <a:solidFill>
                  <a:srgbClr val="006699"/>
                </a:solidFill>
                <a:latin typeface="Arial MT"/>
                <a:cs typeface="Arial MT"/>
              </a:rPr>
              <a:t>crónicos</a:t>
            </a:r>
            <a:endParaRPr sz="1800">
              <a:latin typeface="Arial MT"/>
              <a:cs typeface="Arial MT"/>
            </a:endParaRPr>
          </a:p>
          <a:p>
            <a:pPr marL="490855">
              <a:lnSpc>
                <a:spcPct val="100000"/>
              </a:lnSpc>
            </a:pP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Disminuir</a:t>
            </a:r>
            <a:r>
              <a:rPr dirty="0" sz="18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aparición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infecciones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pacientes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alto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riesgo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45">
                <a:solidFill>
                  <a:srgbClr val="006699"/>
                </a:solidFill>
                <a:latin typeface="Arial MT"/>
                <a:cs typeface="Arial MT"/>
              </a:rPr>
              <a:t>(p.</a:t>
            </a:r>
            <a:endParaRPr sz="1800">
              <a:latin typeface="Arial MT"/>
              <a:cs typeface="Arial MT"/>
            </a:endParaRPr>
          </a:p>
          <a:p>
            <a:pPr marL="490855">
              <a:lnSpc>
                <a:spcPct val="100000"/>
              </a:lnSpc>
            </a:pPr>
            <a:r>
              <a:rPr dirty="0" sz="1800" spc="65">
                <a:solidFill>
                  <a:srgbClr val="006699"/>
                </a:solidFill>
                <a:latin typeface="Arial MT"/>
                <a:cs typeface="Arial MT"/>
              </a:rPr>
              <a:t>ej.</a:t>
            </a:r>
            <a:r>
              <a:rPr dirty="0" sz="18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inmunodeprimidos)</a:t>
            </a:r>
            <a:endParaRPr sz="1800">
              <a:latin typeface="Arial MT"/>
              <a:cs typeface="Arial MT"/>
            </a:endParaRPr>
          </a:p>
          <a:p>
            <a:pPr marL="490855" marR="287655">
              <a:lnSpc>
                <a:spcPct val="100000"/>
              </a:lnSpc>
            </a:pP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Impedir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recaídas</a:t>
            </a:r>
            <a:r>
              <a:rPr dirty="0" sz="18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infecciones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graves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paciente</a:t>
            </a:r>
            <a:r>
              <a:rPr dirty="0" sz="18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ha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tenido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previamente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45">
                <a:solidFill>
                  <a:srgbClr val="006699"/>
                </a:solidFill>
                <a:latin typeface="Arial MT"/>
                <a:cs typeface="Arial MT"/>
              </a:rPr>
              <a:t>(p.</a:t>
            </a:r>
            <a:r>
              <a:rPr dirty="0" sz="18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5">
                <a:solidFill>
                  <a:srgbClr val="006699"/>
                </a:solidFill>
                <a:latin typeface="Arial MT"/>
                <a:cs typeface="Arial MT"/>
              </a:rPr>
              <a:t>ej.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endocarditis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bacterianas)</a:t>
            </a:r>
            <a:endParaRPr sz="1800">
              <a:latin typeface="Arial MT"/>
              <a:cs typeface="Arial MT"/>
            </a:endParaRPr>
          </a:p>
          <a:p>
            <a:pPr marL="490855">
              <a:lnSpc>
                <a:spcPct val="100000"/>
              </a:lnSpc>
            </a:pP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Tratamiento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previo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5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una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intervención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490855">
              <a:lnSpc>
                <a:spcPct val="100000"/>
              </a:lnSpc>
            </a:pPr>
            <a:r>
              <a:rPr dirty="0" sz="1800" spc="40">
                <a:solidFill>
                  <a:srgbClr val="006699"/>
                </a:solidFill>
                <a:latin typeface="Arial MT"/>
                <a:cs typeface="Arial MT"/>
              </a:rPr>
              <a:t>¿Cómo?</a:t>
            </a:r>
            <a:endParaRPr sz="1800">
              <a:latin typeface="Arial MT"/>
              <a:cs typeface="Arial MT"/>
            </a:endParaRPr>
          </a:p>
          <a:p>
            <a:pPr marL="546735" marR="2054860" indent="-56515">
              <a:lnSpc>
                <a:spcPct val="100000"/>
              </a:lnSpc>
            </a:pP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Conocer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los</a:t>
            </a:r>
            <a:r>
              <a:rPr dirty="0" sz="18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posibles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microorganismos</a:t>
            </a:r>
            <a:r>
              <a:rPr dirty="0" sz="18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invasores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Cultivo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antibiograma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(caro-opcional)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490855">
              <a:lnSpc>
                <a:spcPct val="100000"/>
              </a:lnSpc>
            </a:pP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Resultado:</a:t>
            </a:r>
            <a:endParaRPr sz="1800">
              <a:latin typeface="Arial MT"/>
              <a:cs typeface="Arial MT"/>
            </a:endParaRPr>
          </a:p>
          <a:p>
            <a:pPr marL="490855">
              <a:lnSpc>
                <a:spcPct val="100000"/>
              </a:lnSpc>
            </a:pP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Disminución</a:t>
            </a:r>
            <a:r>
              <a:rPr dirty="0" sz="18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importante</a:t>
            </a:r>
            <a:r>
              <a:rPr dirty="0" sz="18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18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riesgo</a:t>
            </a:r>
            <a:r>
              <a:rPr dirty="0" sz="18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infección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850" y="1437894"/>
            <a:ext cx="7498715" cy="1626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80" b="1">
                <a:solidFill>
                  <a:srgbClr val="006699"/>
                </a:solidFill>
                <a:latin typeface="Arial"/>
                <a:cs typeface="Arial"/>
              </a:rPr>
              <a:t>2.</a:t>
            </a:r>
            <a:r>
              <a:rPr dirty="0" sz="2100" spc="-8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2100" spc="35" b="1">
                <a:solidFill>
                  <a:srgbClr val="006699"/>
                </a:solidFill>
                <a:latin typeface="Arial"/>
                <a:cs typeface="Arial"/>
              </a:rPr>
              <a:t>Terapéutica</a:t>
            </a:r>
            <a:r>
              <a:rPr dirty="0" sz="2100" spc="-10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2100" spc="20" b="1">
                <a:solidFill>
                  <a:srgbClr val="006699"/>
                </a:solidFill>
                <a:latin typeface="Arial"/>
                <a:cs typeface="Arial"/>
              </a:rPr>
              <a:t>antibiótica: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L="459105" marR="5080" indent="-447040">
              <a:lnSpc>
                <a:spcPct val="100000"/>
              </a:lnSpc>
              <a:spcBef>
                <a:spcPts val="5"/>
              </a:spcBef>
            </a:pPr>
            <a:r>
              <a:rPr dirty="0" sz="2100" spc="60">
                <a:solidFill>
                  <a:srgbClr val="006699"/>
                </a:solidFill>
                <a:latin typeface="Arial MT"/>
                <a:cs typeface="Arial MT"/>
              </a:rPr>
              <a:t>Para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Infecciones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provocadas </a:t>
            </a:r>
            <a:r>
              <a:rPr dirty="0" sz="2100" spc="155">
                <a:solidFill>
                  <a:srgbClr val="006699"/>
                </a:solidFill>
                <a:latin typeface="Arial MT"/>
                <a:cs typeface="Arial MT"/>
              </a:rPr>
              <a:t>por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microorganismos </a:t>
            </a:r>
            <a:r>
              <a:rPr dirty="0" sz="2100" spc="55">
                <a:solidFill>
                  <a:srgbClr val="006699"/>
                </a:solidFill>
                <a:latin typeface="Arial MT"/>
                <a:cs typeface="Arial MT"/>
              </a:rPr>
              <a:t>(1) </a:t>
            </a:r>
            <a:r>
              <a:rPr dirty="0" sz="2100" spc="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sensibles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los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antibióticos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actuales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55">
                <a:solidFill>
                  <a:srgbClr val="006699"/>
                </a:solidFill>
                <a:latin typeface="Arial MT"/>
                <a:cs typeface="Arial MT"/>
              </a:rPr>
              <a:t>(2)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no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curan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fácilmente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55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si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70">
                <a:solidFill>
                  <a:srgbClr val="006699"/>
                </a:solidFill>
                <a:latin typeface="Arial MT"/>
                <a:cs typeface="Arial MT"/>
              </a:rPr>
              <a:t>solas.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8180070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85"/>
              <a:t>BUEN</a:t>
            </a:r>
            <a:r>
              <a:rPr dirty="0" sz="3800" spc="-110"/>
              <a:t> </a:t>
            </a:r>
            <a:r>
              <a:rPr dirty="0" sz="3800" spc="65"/>
              <a:t>USO</a:t>
            </a:r>
            <a:r>
              <a:rPr dirty="0" sz="3800" spc="-125"/>
              <a:t> </a:t>
            </a:r>
            <a:r>
              <a:rPr dirty="0" sz="3800" spc="30"/>
              <a:t>DE</a:t>
            </a:r>
            <a:r>
              <a:rPr dirty="0" sz="3800" spc="-114"/>
              <a:t> </a:t>
            </a:r>
            <a:r>
              <a:rPr dirty="0" sz="3800" spc="10"/>
              <a:t>LOS</a:t>
            </a:r>
            <a:r>
              <a:rPr dirty="0" sz="3800" spc="-100"/>
              <a:t> </a:t>
            </a:r>
            <a:r>
              <a:rPr dirty="0" sz="3800" spc="95"/>
              <a:t>ANTIBIÓTICOS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4808220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FARMACOCINÉTICA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448246" y="841628"/>
            <a:ext cx="7889240" cy="29209"/>
          </a:xfrm>
          <a:custGeom>
            <a:avLst/>
            <a:gdLst/>
            <a:ahLst/>
            <a:cxnLst/>
            <a:rect l="l" t="t" r="r" b="b"/>
            <a:pathLst>
              <a:path w="7889240" h="29209">
                <a:moveTo>
                  <a:pt x="0" y="28701"/>
                </a:moveTo>
                <a:lnTo>
                  <a:pt x="7888922" y="0"/>
                </a:lnTo>
              </a:path>
            </a:pathLst>
          </a:custGeom>
          <a:ln w="38100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531" y="937641"/>
            <a:ext cx="5422656" cy="37302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5213" y="4664709"/>
            <a:ext cx="766000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1315">
              <a:lnSpc>
                <a:spcPct val="100000"/>
              </a:lnSpc>
              <a:spcBef>
                <a:spcPts val="100"/>
              </a:spcBef>
            </a:pP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Parámetros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farmacocinético/farmacodinámicos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para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antibióticos.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35">
                <a:solidFill>
                  <a:srgbClr val="006699"/>
                </a:solidFill>
                <a:latin typeface="Arial MT"/>
                <a:cs typeface="Arial MT"/>
              </a:rPr>
              <a:t>CIM: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Concentración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inhibitoria</a:t>
            </a:r>
            <a:r>
              <a:rPr dirty="0" sz="18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5">
                <a:solidFill>
                  <a:srgbClr val="006699"/>
                </a:solidFill>
                <a:latin typeface="Arial MT"/>
                <a:cs typeface="Arial MT"/>
              </a:rPr>
              <a:t>mínima.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006699"/>
                </a:solidFill>
                <a:latin typeface="Arial MT"/>
                <a:cs typeface="Arial MT"/>
              </a:rPr>
              <a:t>EPA: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Efecto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post-antibiótico.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25">
                <a:solidFill>
                  <a:srgbClr val="006699"/>
                </a:solidFill>
                <a:latin typeface="Arial MT"/>
                <a:cs typeface="Arial MT"/>
              </a:rPr>
              <a:t>T&gt;CIM: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Tiempo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intervalo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dosificación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concentración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antibiótico</a:t>
            </a:r>
            <a:r>
              <a:rPr dirty="0" sz="18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supera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8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35">
                <a:solidFill>
                  <a:srgbClr val="006699"/>
                </a:solidFill>
                <a:latin typeface="Arial MT"/>
                <a:cs typeface="Arial MT"/>
              </a:rPr>
              <a:t>CIM.</a:t>
            </a:r>
            <a:endParaRPr sz="1800">
              <a:latin typeface="Arial MT"/>
              <a:cs typeface="Arial MT"/>
            </a:endParaRPr>
          </a:p>
          <a:p>
            <a:pPr marL="12700" marR="107314">
              <a:lnSpc>
                <a:spcPct val="100000"/>
              </a:lnSpc>
            </a:pPr>
            <a:r>
              <a:rPr dirty="0" sz="1800" spc="40">
                <a:solidFill>
                  <a:srgbClr val="006699"/>
                </a:solidFill>
                <a:latin typeface="Arial MT"/>
                <a:cs typeface="Arial MT"/>
              </a:rPr>
              <a:t>Cmax/CIM: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45">
                <a:solidFill>
                  <a:srgbClr val="006699"/>
                </a:solidFill>
                <a:latin typeface="Arial MT"/>
                <a:cs typeface="Arial MT"/>
              </a:rPr>
              <a:t>Razón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entre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concentración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máxima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0">
                <a:solidFill>
                  <a:srgbClr val="006699"/>
                </a:solidFill>
                <a:latin typeface="Arial MT"/>
                <a:cs typeface="Arial MT"/>
              </a:rPr>
              <a:t>concentración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inhibitoria</a:t>
            </a:r>
            <a:r>
              <a:rPr dirty="0" sz="18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65">
                <a:solidFill>
                  <a:srgbClr val="006699"/>
                </a:solidFill>
                <a:latin typeface="Arial MT"/>
                <a:cs typeface="Arial MT"/>
              </a:rPr>
              <a:t>mínima.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4227" y="3839082"/>
            <a:ext cx="2335530" cy="57404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45745" marR="5080" indent="-233679">
              <a:lnSpc>
                <a:spcPct val="101699"/>
              </a:lnSpc>
              <a:spcBef>
                <a:spcPts val="75"/>
              </a:spcBef>
            </a:pPr>
            <a:r>
              <a:rPr dirty="0" sz="1200" spc="-165">
                <a:solidFill>
                  <a:srgbClr val="006699"/>
                </a:solidFill>
                <a:latin typeface="Wingdings"/>
                <a:cs typeface="Wingdings"/>
              </a:rPr>
              <a:t></a:t>
            </a:r>
            <a:r>
              <a:rPr dirty="0" u="sng" sz="1200" spc="-16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http://www.scielo.cl/scielo.php?pid=S0034</a:t>
            </a:r>
            <a:r>
              <a:rPr dirty="0" u="sng" sz="1200" spc="-16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 </a:t>
            </a:r>
            <a:r>
              <a:rPr dirty="0" sz="1200" spc="-350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dirty="0" u="sng" sz="1200" spc="-16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98872012000600014&amp;script=sci_arttext</a:t>
            </a:r>
            <a:endParaRPr sz="1200">
              <a:latin typeface="Trebuchet MS"/>
              <a:cs typeface="Trebuchet MS"/>
            </a:endParaRPr>
          </a:p>
          <a:p>
            <a:pPr algn="ctr" marL="160655">
              <a:lnSpc>
                <a:spcPts val="1415"/>
              </a:lnSpc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</a:t>
            </a:r>
            <a:endParaRPr sz="12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054" y="1072388"/>
            <a:ext cx="5717560" cy="43092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4808220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FARMACOCINÉTICA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841628"/>
            <a:ext cx="7889240" cy="29209"/>
          </a:xfrm>
          <a:custGeom>
            <a:avLst/>
            <a:gdLst/>
            <a:ahLst/>
            <a:cxnLst/>
            <a:rect l="l" t="t" r="r" b="b"/>
            <a:pathLst>
              <a:path w="7889240" h="29209">
                <a:moveTo>
                  <a:pt x="0" y="28701"/>
                </a:moveTo>
                <a:lnTo>
                  <a:pt x="7888922" y="0"/>
                </a:lnTo>
              </a:path>
            </a:pathLst>
          </a:custGeom>
          <a:ln w="38100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93916" y="4243832"/>
            <a:ext cx="23691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</a:t>
            </a:r>
            <a:endParaRPr sz="1200">
              <a:latin typeface="Wingdings"/>
              <a:cs typeface="Wingdings"/>
            </a:endParaRPr>
          </a:p>
          <a:p>
            <a:pPr marL="247015" marR="5080" indent="-5080">
              <a:lnSpc>
                <a:spcPct val="100000"/>
              </a:lnSpc>
              <a:spcBef>
                <a:spcPts val="20"/>
              </a:spcBef>
            </a:pPr>
            <a:r>
              <a:rPr dirty="0" u="sng" sz="1200" spc="-22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</a:t>
            </a:r>
            <a:r>
              <a:rPr dirty="0" u="sng" sz="1200" spc="-15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t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t</a:t>
            </a:r>
            <a:r>
              <a:rPr dirty="0" u="sng" sz="1200" spc="-28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p</a:t>
            </a:r>
            <a:r>
              <a:rPr dirty="0" u="sng" sz="1200" spc="-18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:</a:t>
            </a:r>
            <a:r>
              <a:rPr dirty="0" u="sng" sz="1200" spc="-13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//</a:t>
            </a:r>
            <a:r>
              <a:rPr dirty="0" u="sng" sz="1200" spc="-29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w</a:t>
            </a:r>
            <a:r>
              <a:rPr dirty="0" u="sng" sz="1200" spc="-3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ww</a:t>
            </a:r>
            <a:r>
              <a:rPr dirty="0" u="sng" sz="1200" spc="-254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.</a:t>
            </a:r>
            <a:r>
              <a:rPr dirty="0" u="sng" sz="1200" spc="-13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sc</a:t>
            </a:r>
            <a:r>
              <a:rPr dirty="0" u="sng" sz="1200" spc="-9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i</a:t>
            </a:r>
            <a:r>
              <a:rPr dirty="0" u="sng" sz="1200" spc="-204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e</a:t>
            </a:r>
            <a:r>
              <a:rPr dirty="0" u="sng" sz="1200" spc="-15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l</a:t>
            </a:r>
            <a:r>
              <a:rPr dirty="0" u="sng" sz="1200" spc="-26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o</a:t>
            </a:r>
            <a:r>
              <a:rPr dirty="0" u="sng" sz="1200" spc="-18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.</a:t>
            </a:r>
            <a:r>
              <a:rPr dirty="0" u="sng" sz="1200" spc="-19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c</a:t>
            </a:r>
            <a:r>
              <a:rPr dirty="0" u="sng" sz="1200" spc="-12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l</a:t>
            </a:r>
            <a:r>
              <a:rPr dirty="0" u="sng" sz="1200" spc="-13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/</a:t>
            </a:r>
            <a:r>
              <a:rPr dirty="0" u="sng" sz="1200" spc="-5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s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c</a:t>
            </a:r>
            <a:r>
              <a:rPr dirty="0" u="sng" sz="1200" spc="-14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i</a:t>
            </a:r>
            <a:r>
              <a:rPr dirty="0" u="sng" sz="1200" spc="-204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e</a:t>
            </a:r>
            <a:r>
              <a:rPr dirty="0" u="sng" sz="1200" spc="-15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l</a:t>
            </a:r>
            <a:r>
              <a:rPr dirty="0" u="sng" sz="1200" spc="-22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o.</a:t>
            </a:r>
            <a:r>
              <a:rPr dirty="0" u="sng" sz="1200" spc="-21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ph</a:t>
            </a:r>
            <a:r>
              <a:rPr dirty="0" u="sng" sz="1200" spc="-229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p</a:t>
            </a:r>
            <a:r>
              <a:rPr dirty="0" u="sng" sz="1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?</a:t>
            </a:r>
            <a:r>
              <a:rPr dirty="0" u="sng" sz="1200" spc="-229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p</a:t>
            </a:r>
            <a:r>
              <a:rPr dirty="0" u="sng" sz="1200" spc="-13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i</a:t>
            </a:r>
            <a:r>
              <a:rPr dirty="0" u="sng" sz="1200" spc="-16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d</a:t>
            </a:r>
            <a:r>
              <a:rPr dirty="0" u="sng" sz="1200" spc="-16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=</a:t>
            </a:r>
            <a:r>
              <a:rPr dirty="0" u="sng" sz="1200" spc="-5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s</a:t>
            </a:r>
            <a:r>
              <a:rPr dirty="0" u="sng" sz="1200" spc="-114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0</a:t>
            </a:r>
            <a:r>
              <a:rPr dirty="0" u="sng" sz="1200" spc="-19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7</a:t>
            </a:r>
            <a:r>
              <a:rPr dirty="0" u="sng" sz="1200" spc="-26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1</a:t>
            </a:r>
            <a:r>
              <a:rPr dirty="0" u="sng" sz="1200" spc="-24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6</a:t>
            </a:r>
            <a:r>
              <a:rPr dirty="0" u="sng" sz="1200" spc="-8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 </a:t>
            </a:r>
            <a:r>
              <a:rPr dirty="0" sz="1200" spc="-75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10182004021100008&amp;script=sci_arttext</a:t>
            </a:r>
            <a:endParaRPr sz="1200">
              <a:latin typeface="Trebuchet MS"/>
              <a:cs typeface="Trebuchet MS"/>
            </a:endParaRPr>
          </a:p>
          <a:p>
            <a:pPr algn="ctr" marL="117475">
              <a:lnSpc>
                <a:spcPts val="1415"/>
              </a:lnSpc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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481" y="5126863"/>
            <a:ext cx="697738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9395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Aminoglucósidos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quinolonas</a:t>
            </a:r>
            <a:r>
              <a:rPr dirty="0" sz="18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tienen</a:t>
            </a:r>
            <a:r>
              <a:rPr dirty="0" sz="1800" spc="-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una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acción</a:t>
            </a:r>
            <a:r>
              <a:rPr dirty="0" sz="18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4">
                <a:solidFill>
                  <a:srgbClr val="006699"/>
                </a:solidFill>
                <a:latin typeface="Arial MT"/>
                <a:cs typeface="Arial MT"/>
              </a:rPr>
              <a:t>bactericida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concentración-dependiente.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50"/>
              </a:lnSpc>
            </a:pPr>
            <a:r>
              <a:rPr dirty="0" sz="1800" spc="85">
                <a:solidFill>
                  <a:srgbClr val="006699"/>
                </a:solidFill>
                <a:latin typeface="Microsoft Sans Serif"/>
                <a:cs typeface="Microsoft Sans Serif"/>
              </a:rPr>
              <a:t>β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-lactámicos</a:t>
            </a:r>
            <a:r>
              <a:rPr dirty="0" sz="1800" spc="-2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vancomicina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tienen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un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mecanismo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acción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predominantemente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tiempo-dependiente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45">
                <a:solidFill>
                  <a:srgbClr val="006699"/>
                </a:solidFill>
                <a:latin typeface="Arial MT"/>
                <a:cs typeface="Arial MT"/>
              </a:rPr>
              <a:t>(a</a:t>
            </a:r>
            <a:r>
              <a:rPr dirty="0" sz="18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35">
                <a:solidFill>
                  <a:srgbClr val="006699"/>
                </a:solidFill>
                <a:latin typeface="Arial MT"/>
                <a:cs typeface="Arial MT"/>
              </a:rPr>
              <a:t>partir</a:t>
            </a:r>
            <a:r>
              <a:rPr dirty="0" sz="18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50">
                <a:solidFill>
                  <a:srgbClr val="006699"/>
                </a:solidFill>
                <a:latin typeface="Arial MT"/>
                <a:cs typeface="Arial MT"/>
              </a:rPr>
              <a:t>4x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35">
                <a:solidFill>
                  <a:srgbClr val="006699"/>
                </a:solidFill>
                <a:latin typeface="Arial MT"/>
                <a:cs typeface="Arial MT"/>
              </a:rPr>
              <a:t>CIM,</a:t>
            </a:r>
            <a:r>
              <a:rPr dirty="0" sz="18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capacidad</a:t>
            </a:r>
            <a:r>
              <a:rPr dirty="0" sz="1800" spc="-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4">
                <a:solidFill>
                  <a:srgbClr val="006699"/>
                </a:solidFill>
                <a:latin typeface="Arial MT"/>
                <a:cs typeface="Arial MT"/>
              </a:rPr>
              <a:t>bactericida</a:t>
            </a:r>
            <a:r>
              <a:rPr dirty="0" sz="1800" spc="-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no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aumenta</a:t>
            </a:r>
            <a:r>
              <a:rPr dirty="0" sz="1800" spc="-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aunque</a:t>
            </a:r>
            <a:r>
              <a:rPr dirty="0" sz="18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aumente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dosis).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2128" y="1229995"/>
            <a:ext cx="224155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40">
                <a:solidFill>
                  <a:srgbClr val="006699"/>
                </a:solidFill>
                <a:latin typeface="Arial MT"/>
                <a:cs typeface="Arial MT"/>
              </a:rPr>
              <a:t>El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mecanismo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acción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cada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familia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antimicrobianos </a:t>
            </a:r>
            <a:r>
              <a:rPr dirty="0" sz="1800" spc="100">
                <a:solidFill>
                  <a:srgbClr val="006699"/>
                </a:solidFill>
                <a:latin typeface="Arial MT"/>
                <a:cs typeface="Arial MT"/>
              </a:rPr>
              <a:t> determina </a:t>
            </a:r>
            <a:r>
              <a:rPr dirty="0" sz="1800" spc="80">
                <a:solidFill>
                  <a:srgbClr val="006699"/>
                </a:solidFill>
                <a:latin typeface="Arial MT"/>
                <a:cs typeface="Arial MT"/>
              </a:rPr>
              <a:t>una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05">
                <a:solidFill>
                  <a:srgbClr val="006699"/>
                </a:solidFill>
                <a:latin typeface="Arial MT"/>
                <a:cs typeface="Arial MT"/>
              </a:rPr>
              <a:t>cinética</a:t>
            </a:r>
            <a:r>
              <a:rPr dirty="0" sz="1800" spc="-10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114">
                <a:solidFill>
                  <a:srgbClr val="006699"/>
                </a:solidFill>
                <a:latin typeface="Arial MT"/>
                <a:cs typeface="Arial MT"/>
              </a:rPr>
              <a:t>bactericida </a:t>
            </a:r>
            <a:r>
              <a:rPr dirty="0" sz="1800" spc="-48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específica.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64741"/>
            <a:ext cx="7431405" cy="5172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4515" marR="443230" indent="-552450">
              <a:lnSpc>
                <a:spcPct val="100000"/>
              </a:lnSpc>
              <a:spcBef>
                <a:spcPts val="100"/>
              </a:spcBef>
              <a:buAutoNum type="arabicPeriod" startAt="11"/>
              <a:tabLst>
                <a:tab pos="564515" algn="l"/>
                <a:tab pos="565150" algn="l"/>
              </a:tabLst>
            </a:pP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Farmacología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los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agentes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antimicrobianos.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 Farmacocinética,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Farmacodinamia, </a:t>
            </a:r>
            <a:r>
              <a:rPr dirty="0" sz="2100" spc="40">
                <a:solidFill>
                  <a:srgbClr val="006699"/>
                </a:solidFill>
                <a:latin typeface="Arial MT"/>
                <a:cs typeface="Arial MT"/>
              </a:rPr>
              <a:t>Vías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administración,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Interacciones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efectos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adversos.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99"/>
              </a:buClr>
              <a:buFont typeface="Arial MT"/>
              <a:buAutoNum type="arabicPeriod" startAt="11"/>
            </a:pPr>
            <a:endParaRPr sz="2750">
              <a:latin typeface="Arial MT"/>
              <a:cs typeface="Arial MT"/>
            </a:endParaRPr>
          </a:p>
          <a:p>
            <a:pPr marL="564515" marR="1506855" indent="-552450">
              <a:lnSpc>
                <a:spcPct val="100000"/>
              </a:lnSpc>
              <a:buAutoNum type="arabicPeriod" startAt="11"/>
              <a:tabLst>
                <a:tab pos="564515" algn="l"/>
                <a:tab pos="565150" algn="l"/>
              </a:tabLst>
            </a:pP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Agentes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antimicrobianos.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75">
                <a:solidFill>
                  <a:srgbClr val="006699"/>
                </a:solidFill>
                <a:latin typeface="Arial MT"/>
                <a:cs typeface="Arial MT"/>
              </a:rPr>
              <a:t>I.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Antibióticos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y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Antivíricos.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6699"/>
              </a:buClr>
              <a:buFont typeface="Arial MT"/>
              <a:buAutoNum type="arabicPeriod" startAt="11"/>
            </a:pPr>
            <a:endParaRPr sz="2750">
              <a:latin typeface="Arial MT"/>
              <a:cs typeface="Arial MT"/>
            </a:endParaRPr>
          </a:p>
          <a:p>
            <a:pPr marL="564515" indent="-552450">
              <a:lnSpc>
                <a:spcPct val="100000"/>
              </a:lnSpc>
              <a:buAutoNum type="arabicPeriod" startAt="11"/>
              <a:tabLst>
                <a:tab pos="564515" algn="l"/>
                <a:tab pos="565150" algn="l"/>
              </a:tabLst>
            </a:pP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Agentes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antimicrobianos.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75">
                <a:solidFill>
                  <a:srgbClr val="006699"/>
                </a:solidFill>
                <a:latin typeface="Arial MT"/>
                <a:cs typeface="Arial MT"/>
              </a:rPr>
              <a:t>II.</a:t>
            </a:r>
            <a:r>
              <a:rPr dirty="0" sz="21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Antifúngicos</a:t>
            </a:r>
            <a:r>
              <a:rPr dirty="0" sz="21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endParaRPr sz="2100">
              <a:latin typeface="Arial MT"/>
              <a:cs typeface="Arial MT"/>
            </a:endParaRPr>
          </a:p>
          <a:p>
            <a:pPr marL="564515">
              <a:lnSpc>
                <a:spcPct val="100000"/>
              </a:lnSpc>
            </a:pP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Antiparasitarios.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Arial MT"/>
              <a:cs typeface="Arial MT"/>
            </a:endParaRPr>
          </a:p>
          <a:p>
            <a:pPr marL="564515" indent="-552450">
              <a:lnSpc>
                <a:spcPct val="100000"/>
              </a:lnSpc>
              <a:buAutoNum type="arabicPeriod" startAt="14"/>
              <a:tabLst>
                <a:tab pos="564515" algn="l"/>
                <a:tab pos="565150" algn="l"/>
              </a:tabLst>
            </a:pP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Terapéutica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enfermedades</a:t>
            </a:r>
            <a:r>
              <a:rPr dirty="0" sz="21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infecciosas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65">
                <a:solidFill>
                  <a:srgbClr val="006699"/>
                </a:solidFill>
                <a:latin typeface="Arial MT"/>
                <a:cs typeface="Arial MT"/>
              </a:rPr>
              <a:t>ojo.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99"/>
              </a:buClr>
              <a:buFont typeface="Arial MT"/>
              <a:buAutoNum type="arabicPeriod" startAt="14"/>
            </a:pPr>
            <a:endParaRPr sz="2750">
              <a:latin typeface="Arial MT"/>
              <a:cs typeface="Arial MT"/>
            </a:endParaRPr>
          </a:p>
          <a:p>
            <a:pPr marL="564515" marR="443865" indent="-552450">
              <a:lnSpc>
                <a:spcPct val="100000"/>
              </a:lnSpc>
              <a:spcBef>
                <a:spcPts val="5"/>
              </a:spcBef>
              <a:buAutoNum type="arabicPeriod" startAt="14"/>
              <a:tabLst>
                <a:tab pos="564515" algn="l"/>
                <a:tab pos="565150" algn="l"/>
              </a:tabLst>
            </a:pP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Terapéutica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las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enfermedades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infecciosas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sistémicas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con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afectación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ocular. Sarampión-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70">
                <a:solidFill>
                  <a:srgbClr val="006699"/>
                </a:solidFill>
                <a:latin typeface="Arial MT"/>
                <a:cs typeface="Arial MT"/>
              </a:rPr>
              <a:t>Paperas-Rubeola;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65">
                <a:solidFill>
                  <a:srgbClr val="006699"/>
                </a:solidFill>
                <a:latin typeface="Arial MT"/>
                <a:cs typeface="Arial MT"/>
              </a:rPr>
              <a:t>VIH;</a:t>
            </a:r>
            <a:r>
              <a:rPr dirty="0" sz="21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Tuberculosis-Lepra,</a:t>
            </a:r>
            <a:r>
              <a:rPr dirty="0" sz="21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55">
                <a:solidFill>
                  <a:srgbClr val="006699"/>
                </a:solidFill>
                <a:latin typeface="Arial MT"/>
                <a:cs typeface="Arial MT"/>
              </a:rPr>
              <a:t>Sífilis.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463" y="160096"/>
            <a:ext cx="412115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spc="85"/>
              <a:t>CONTENIDOS</a:t>
            </a:r>
            <a:endParaRPr sz="4700"/>
          </a:p>
        </p:txBody>
      </p:sp>
      <p:sp>
        <p:nvSpPr>
          <p:cNvPr id="4" name="object 4"/>
          <p:cNvSpPr/>
          <p:nvPr/>
        </p:nvSpPr>
        <p:spPr>
          <a:xfrm>
            <a:off x="328714" y="942339"/>
            <a:ext cx="8546465" cy="62865"/>
          </a:xfrm>
          <a:custGeom>
            <a:avLst/>
            <a:gdLst/>
            <a:ahLst/>
            <a:cxnLst/>
            <a:rect l="l" t="t" r="r" b="b"/>
            <a:pathLst>
              <a:path w="8546465" h="62865">
                <a:moveTo>
                  <a:pt x="0" y="62737"/>
                </a:moveTo>
                <a:lnTo>
                  <a:pt x="8546299" y="0"/>
                </a:lnTo>
              </a:path>
            </a:pathLst>
          </a:custGeom>
          <a:ln w="28575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475" y="1730502"/>
            <a:ext cx="6642734" cy="368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0" b="1">
                <a:solidFill>
                  <a:srgbClr val="006699"/>
                </a:solidFill>
                <a:latin typeface="Arial"/>
                <a:cs typeface="Arial"/>
              </a:rPr>
              <a:t>Efecto</a:t>
            </a:r>
            <a:r>
              <a:rPr dirty="0" sz="2400" spc="-10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2400" spc="10" b="1">
                <a:solidFill>
                  <a:srgbClr val="006699"/>
                </a:solidFill>
                <a:latin typeface="Arial"/>
                <a:cs typeface="Arial"/>
              </a:rPr>
              <a:t>postantibiótico:</a:t>
            </a:r>
            <a:endParaRPr sz="2400">
              <a:latin typeface="Arial"/>
              <a:cs typeface="Arial"/>
            </a:endParaRPr>
          </a:p>
          <a:p>
            <a:pPr marL="12700" marR="378460">
              <a:lnSpc>
                <a:spcPct val="100000"/>
              </a:lnSpc>
            </a:pPr>
            <a:r>
              <a:rPr dirty="0" sz="2400" spc="95">
                <a:solidFill>
                  <a:srgbClr val="006699"/>
                </a:solidFill>
                <a:latin typeface="Arial MT"/>
                <a:cs typeface="Arial MT"/>
              </a:rPr>
              <a:t>es </a:t>
            </a:r>
            <a:r>
              <a:rPr dirty="0" sz="2400" spc="135">
                <a:solidFill>
                  <a:srgbClr val="006699"/>
                </a:solidFill>
                <a:latin typeface="Arial MT"/>
                <a:cs typeface="Arial MT"/>
              </a:rPr>
              <a:t>cuando </a:t>
            </a:r>
            <a:r>
              <a:rPr dirty="0" sz="2400" spc="105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2400" spc="130">
                <a:solidFill>
                  <a:srgbClr val="006699"/>
                </a:solidFill>
                <a:latin typeface="Arial MT"/>
                <a:cs typeface="Arial MT"/>
              </a:rPr>
              <a:t>inhibición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del </a:t>
            </a:r>
            <a:r>
              <a:rPr dirty="0" sz="2400" spc="140">
                <a:solidFill>
                  <a:srgbClr val="006699"/>
                </a:solidFill>
                <a:latin typeface="Arial MT"/>
                <a:cs typeface="Arial MT"/>
              </a:rPr>
              <a:t>crecimiento </a:t>
            </a:r>
            <a:r>
              <a:rPr dirty="0" sz="2400" spc="1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40">
                <a:solidFill>
                  <a:srgbClr val="006699"/>
                </a:solidFill>
                <a:latin typeface="Arial MT"/>
                <a:cs typeface="Arial MT"/>
              </a:rPr>
              <a:t>bacteriano</a:t>
            </a:r>
            <a:r>
              <a:rPr dirty="0" sz="2400" spc="-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95">
                <a:solidFill>
                  <a:srgbClr val="006699"/>
                </a:solidFill>
                <a:latin typeface="Arial MT"/>
                <a:cs typeface="Arial MT"/>
              </a:rPr>
              <a:t>se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14">
                <a:solidFill>
                  <a:srgbClr val="006699"/>
                </a:solidFill>
                <a:latin typeface="Arial MT"/>
                <a:cs typeface="Arial MT"/>
              </a:rPr>
              <a:t>mantiene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5">
                <a:solidFill>
                  <a:srgbClr val="006699"/>
                </a:solidFill>
                <a:latin typeface="Arial MT"/>
                <a:cs typeface="Arial MT"/>
              </a:rPr>
              <a:t>durante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10">
                <a:solidFill>
                  <a:srgbClr val="006699"/>
                </a:solidFill>
                <a:latin typeface="Arial MT"/>
                <a:cs typeface="Arial MT"/>
              </a:rPr>
              <a:t>un</a:t>
            </a:r>
            <a:r>
              <a:rPr dirty="0" sz="24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0">
                <a:solidFill>
                  <a:srgbClr val="006699"/>
                </a:solidFill>
                <a:latin typeface="Arial MT"/>
                <a:cs typeface="Arial MT"/>
              </a:rPr>
              <a:t>tiempo </a:t>
            </a:r>
            <a:r>
              <a:rPr dirty="0" sz="2400" spc="-6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5">
                <a:solidFill>
                  <a:srgbClr val="006699"/>
                </a:solidFill>
                <a:latin typeface="Arial MT"/>
                <a:cs typeface="Arial MT"/>
              </a:rPr>
              <a:t>determinado </a:t>
            </a:r>
            <a:r>
              <a:rPr dirty="0" sz="2400" spc="114">
                <a:solidFill>
                  <a:srgbClr val="006699"/>
                </a:solidFill>
                <a:latin typeface="Arial MT"/>
                <a:cs typeface="Arial MT"/>
              </a:rPr>
              <a:t>después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400" spc="100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2400" spc="114">
                <a:solidFill>
                  <a:srgbClr val="006699"/>
                </a:solidFill>
                <a:latin typeface="Arial MT"/>
                <a:cs typeface="Arial MT"/>
              </a:rPr>
              <a:t>exposición </a:t>
            </a:r>
            <a:r>
              <a:rPr dirty="0" sz="2400" spc="95">
                <a:solidFill>
                  <a:srgbClr val="006699"/>
                </a:solidFill>
                <a:latin typeface="Arial MT"/>
                <a:cs typeface="Arial MT"/>
              </a:rPr>
              <a:t>al </a:t>
            </a:r>
            <a:r>
              <a:rPr dirty="0" sz="2400" spc="10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0">
                <a:solidFill>
                  <a:srgbClr val="006699"/>
                </a:solidFill>
                <a:latin typeface="Arial MT"/>
                <a:cs typeface="Arial MT"/>
              </a:rPr>
              <a:t>antibiótico.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90">
                <a:solidFill>
                  <a:srgbClr val="006699"/>
                </a:solidFill>
                <a:latin typeface="Arial MT"/>
                <a:cs typeface="Arial MT"/>
              </a:rPr>
              <a:t>Puede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60">
                <a:solidFill>
                  <a:srgbClr val="006699"/>
                </a:solidFill>
                <a:latin typeface="Arial MT"/>
                <a:cs typeface="Arial MT"/>
              </a:rPr>
              <a:t>durar</a:t>
            </a:r>
            <a:r>
              <a:rPr dirty="0" sz="2400" spc="-10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90">
                <a:solidFill>
                  <a:srgbClr val="006699"/>
                </a:solidFill>
                <a:latin typeface="Arial MT"/>
                <a:cs typeface="Arial MT"/>
              </a:rPr>
              <a:t>3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9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4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90">
                <a:solidFill>
                  <a:srgbClr val="006699"/>
                </a:solidFill>
                <a:latin typeface="Arial MT"/>
                <a:cs typeface="Arial MT"/>
              </a:rPr>
              <a:t>6</a:t>
            </a:r>
            <a:r>
              <a:rPr dirty="0" sz="24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95">
                <a:solidFill>
                  <a:srgbClr val="006699"/>
                </a:solidFill>
                <a:latin typeface="Arial MT"/>
                <a:cs typeface="Arial MT"/>
              </a:rPr>
              <a:t>horas.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5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 spc="95">
                <a:solidFill>
                  <a:srgbClr val="006699"/>
                </a:solidFill>
                <a:latin typeface="Arial MT"/>
                <a:cs typeface="Arial MT"/>
              </a:rPr>
              <a:t>Esto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45">
                <a:solidFill>
                  <a:srgbClr val="006699"/>
                </a:solidFill>
                <a:latin typeface="Arial MT"/>
                <a:cs typeface="Arial MT"/>
              </a:rPr>
              <a:t>permite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5">
                <a:solidFill>
                  <a:srgbClr val="006699"/>
                </a:solidFill>
                <a:latin typeface="Arial MT"/>
                <a:cs typeface="Arial MT"/>
              </a:rPr>
              <a:t>administrar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35">
                <a:solidFill>
                  <a:srgbClr val="006699"/>
                </a:solidFill>
                <a:latin typeface="Arial MT"/>
                <a:cs typeface="Arial MT"/>
              </a:rPr>
              <a:t>antibióticos</a:t>
            </a:r>
            <a:r>
              <a:rPr dirty="0" sz="24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14">
                <a:solidFill>
                  <a:srgbClr val="006699"/>
                </a:solidFill>
                <a:latin typeface="Arial MT"/>
                <a:cs typeface="Arial MT"/>
              </a:rPr>
              <a:t>vida </a:t>
            </a:r>
            <a:r>
              <a:rPr dirty="0" sz="2400" spc="-6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14">
                <a:solidFill>
                  <a:srgbClr val="006699"/>
                </a:solidFill>
                <a:latin typeface="Arial MT"/>
                <a:cs typeface="Arial MT"/>
              </a:rPr>
              <a:t>media</a:t>
            </a:r>
            <a:r>
              <a:rPr dirty="0" sz="24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75">
                <a:solidFill>
                  <a:srgbClr val="006699"/>
                </a:solidFill>
                <a:latin typeface="Arial MT"/>
                <a:cs typeface="Arial MT"/>
              </a:rPr>
              <a:t>corta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45">
                <a:solidFill>
                  <a:srgbClr val="006699"/>
                </a:solidFill>
                <a:latin typeface="Arial MT"/>
                <a:cs typeface="Arial MT"/>
              </a:rPr>
              <a:t>con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14">
                <a:solidFill>
                  <a:srgbClr val="006699"/>
                </a:solidFill>
                <a:latin typeface="Arial MT"/>
                <a:cs typeface="Arial MT"/>
              </a:rPr>
              <a:t>intervalos</a:t>
            </a:r>
            <a:r>
              <a:rPr dirty="0" sz="24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4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85">
                <a:solidFill>
                  <a:srgbClr val="006699"/>
                </a:solidFill>
                <a:latin typeface="Arial MT"/>
                <a:cs typeface="Arial MT"/>
              </a:rPr>
              <a:t>12</a:t>
            </a:r>
            <a:r>
              <a:rPr dirty="0" sz="24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9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4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90">
                <a:solidFill>
                  <a:srgbClr val="006699"/>
                </a:solidFill>
                <a:latin typeface="Arial MT"/>
                <a:cs typeface="Arial MT"/>
              </a:rPr>
              <a:t>24</a:t>
            </a:r>
            <a:r>
              <a:rPr dirty="0" sz="24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95">
                <a:solidFill>
                  <a:srgbClr val="006699"/>
                </a:solidFill>
                <a:latin typeface="Arial MT"/>
                <a:cs typeface="Arial MT"/>
              </a:rPr>
              <a:t>h.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524954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ANTIMICROBIANOS</a:t>
            </a:r>
          </a:p>
        </p:txBody>
      </p:sp>
      <p:sp>
        <p:nvSpPr>
          <p:cNvPr id="4" name="object 4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845" marR="739775" indent="26797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Efectos </a:t>
            </a:r>
            <a:r>
              <a:rPr dirty="0" spc="65"/>
              <a:t>de </a:t>
            </a:r>
            <a:r>
              <a:rPr dirty="0" spc="15"/>
              <a:t>las </a:t>
            </a:r>
            <a:r>
              <a:rPr dirty="0" spc="30"/>
              <a:t>concentraciones </a:t>
            </a:r>
            <a:r>
              <a:rPr dirty="0" spc="25"/>
              <a:t>Sub-CMI </a:t>
            </a:r>
            <a:r>
              <a:rPr dirty="0" spc="30"/>
              <a:t> (Más</a:t>
            </a:r>
            <a:r>
              <a:rPr dirty="0" spc="-105"/>
              <a:t> </a:t>
            </a:r>
            <a:r>
              <a:rPr dirty="0" spc="40"/>
              <a:t>allá</a:t>
            </a:r>
            <a:r>
              <a:rPr dirty="0" spc="-105"/>
              <a:t> </a:t>
            </a:r>
            <a:r>
              <a:rPr dirty="0" spc="40"/>
              <a:t>del</a:t>
            </a:r>
            <a:r>
              <a:rPr dirty="0" spc="-100"/>
              <a:t> </a:t>
            </a:r>
            <a:r>
              <a:rPr dirty="0" spc="5"/>
              <a:t>posible</a:t>
            </a:r>
            <a:r>
              <a:rPr dirty="0" spc="-105"/>
              <a:t> </a:t>
            </a:r>
            <a:r>
              <a:rPr dirty="0" spc="45"/>
              <a:t>efecto</a:t>
            </a:r>
            <a:r>
              <a:rPr dirty="0" spc="-105"/>
              <a:t> </a:t>
            </a:r>
            <a:r>
              <a:rPr dirty="0" spc="20"/>
              <a:t>post-antibiótico)</a:t>
            </a:r>
          </a:p>
          <a:p>
            <a:pPr marL="17145">
              <a:lnSpc>
                <a:spcPct val="100000"/>
              </a:lnSpc>
              <a:spcBef>
                <a:spcPts val="45"/>
              </a:spcBef>
            </a:pPr>
            <a:endParaRPr sz="2800"/>
          </a:p>
          <a:p>
            <a:pPr marL="422909" indent="-156210">
              <a:lnSpc>
                <a:spcPct val="100000"/>
              </a:lnSpc>
              <a:buChar char="-"/>
              <a:tabLst>
                <a:tab pos="423545" algn="l"/>
              </a:tabLst>
            </a:pPr>
            <a:r>
              <a:rPr dirty="0" sz="2100" spc="100" b="0">
                <a:latin typeface="Arial MT"/>
                <a:cs typeface="Arial MT"/>
              </a:rPr>
              <a:t>Aumenta</a:t>
            </a:r>
            <a:r>
              <a:rPr dirty="0" sz="2100" spc="-85" b="0">
                <a:latin typeface="Arial MT"/>
                <a:cs typeface="Arial MT"/>
              </a:rPr>
              <a:t> </a:t>
            </a:r>
            <a:r>
              <a:rPr dirty="0" sz="2100" spc="85" b="0">
                <a:latin typeface="Arial MT"/>
                <a:cs typeface="Arial MT"/>
              </a:rPr>
              <a:t>el</a:t>
            </a:r>
            <a:r>
              <a:rPr dirty="0" sz="2100" spc="-60" b="0">
                <a:latin typeface="Arial MT"/>
                <a:cs typeface="Arial MT"/>
              </a:rPr>
              <a:t> </a:t>
            </a:r>
            <a:r>
              <a:rPr dirty="0" sz="2100" spc="125" b="0">
                <a:latin typeface="Arial MT"/>
                <a:cs typeface="Arial MT"/>
              </a:rPr>
              <a:t>grosor</a:t>
            </a:r>
            <a:r>
              <a:rPr dirty="0" sz="2100" spc="-65" b="0">
                <a:latin typeface="Arial MT"/>
                <a:cs typeface="Arial MT"/>
              </a:rPr>
              <a:t> </a:t>
            </a:r>
            <a:r>
              <a:rPr dirty="0" sz="2100" spc="105" b="0">
                <a:latin typeface="Arial MT"/>
                <a:cs typeface="Arial MT"/>
              </a:rPr>
              <a:t>de</a:t>
            </a:r>
            <a:r>
              <a:rPr dirty="0" sz="2100" spc="-70" b="0">
                <a:latin typeface="Arial MT"/>
                <a:cs typeface="Arial MT"/>
              </a:rPr>
              <a:t> </a:t>
            </a:r>
            <a:r>
              <a:rPr dirty="0" sz="2100" spc="90" b="0">
                <a:latin typeface="Arial MT"/>
                <a:cs typeface="Arial MT"/>
              </a:rPr>
              <a:t>la</a:t>
            </a:r>
            <a:r>
              <a:rPr dirty="0" sz="2100" spc="-55" b="0">
                <a:latin typeface="Arial MT"/>
                <a:cs typeface="Arial MT"/>
              </a:rPr>
              <a:t> </a:t>
            </a:r>
            <a:r>
              <a:rPr dirty="0" sz="2100" spc="120" b="0">
                <a:latin typeface="Arial MT"/>
                <a:cs typeface="Arial MT"/>
              </a:rPr>
              <a:t>pared</a:t>
            </a:r>
            <a:endParaRPr sz="2100">
              <a:latin typeface="Arial MT"/>
              <a:cs typeface="Arial MT"/>
            </a:endParaRPr>
          </a:p>
          <a:p>
            <a:pPr marL="422909" indent="-156210">
              <a:lnSpc>
                <a:spcPct val="100000"/>
              </a:lnSpc>
              <a:spcBef>
                <a:spcPts val="5"/>
              </a:spcBef>
              <a:buChar char="-"/>
              <a:tabLst>
                <a:tab pos="423545" algn="l"/>
              </a:tabLst>
            </a:pPr>
            <a:r>
              <a:rPr dirty="0" sz="2100" spc="100" b="0">
                <a:latin typeface="Arial MT"/>
                <a:cs typeface="Arial MT"/>
              </a:rPr>
              <a:t>Aumenta</a:t>
            </a:r>
            <a:r>
              <a:rPr dirty="0" sz="2100" spc="-95" b="0">
                <a:latin typeface="Arial MT"/>
                <a:cs typeface="Arial MT"/>
              </a:rPr>
              <a:t> </a:t>
            </a:r>
            <a:r>
              <a:rPr dirty="0" sz="2100" spc="85" b="0">
                <a:latin typeface="Arial MT"/>
                <a:cs typeface="Arial MT"/>
              </a:rPr>
              <a:t>el</a:t>
            </a:r>
            <a:r>
              <a:rPr dirty="0" sz="2100" spc="-70" b="0">
                <a:latin typeface="Arial MT"/>
                <a:cs typeface="Arial MT"/>
              </a:rPr>
              <a:t> </a:t>
            </a:r>
            <a:r>
              <a:rPr dirty="0" sz="2100" spc="105" b="0">
                <a:latin typeface="Arial MT"/>
                <a:cs typeface="Arial MT"/>
              </a:rPr>
              <a:t>septo</a:t>
            </a:r>
            <a:endParaRPr sz="2100">
              <a:latin typeface="Arial MT"/>
              <a:cs typeface="Arial MT"/>
            </a:endParaRPr>
          </a:p>
          <a:p>
            <a:pPr marL="422909" indent="-156210">
              <a:lnSpc>
                <a:spcPct val="100000"/>
              </a:lnSpc>
              <a:buChar char="-"/>
              <a:tabLst>
                <a:tab pos="423545" algn="l"/>
              </a:tabLst>
            </a:pPr>
            <a:r>
              <a:rPr dirty="0" sz="2100" spc="40" b="0">
                <a:latin typeface="Arial MT"/>
                <a:cs typeface="Arial MT"/>
              </a:rPr>
              <a:t>Se</a:t>
            </a:r>
            <a:r>
              <a:rPr dirty="0" sz="2100" spc="-75" b="0">
                <a:latin typeface="Arial MT"/>
                <a:cs typeface="Arial MT"/>
              </a:rPr>
              <a:t> </a:t>
            </a:r>
            <a:r>
              <a:rPr dirty="0" sz="2100" spc="114" b="0">
                <a:latin typeface="Arial MT"/>
                <a:cs typeface="Arial MT"/>
              </a:rPr>
              <a:t>forman</a:t>
            </a:r>
            <a:r>
              <a:rPr dirty="0" sz="2100" spc="-95" b="0">
                <a:latin typeface="Arial MT"/>
                <a:cs typeface="Arial MT"/>
              </a:rPr>
              <a:t> </a:t>
            </a:r>
            <a:r>
              <a:rPr dirty="0" sz="2100" spc="100" b="0">
                <a:latin typeface="Arial MT"/>
                <a:cs typeface="Arial MT"/>
              </a:rPr>
              <a:t>filamentos</a:t>
            </a:r>
            <a:endParaRPr sz="2100">
              <a:latin typeface="Arial MT"/>
              <a:cs typeface="Arial MT"/>
            </a:endParaRPr>
          </a:p>
          <a:p>
            <a:pPr marL="422909" indent="-156210">
              <a:lnSpc>
                <a:spcPct val="100000"/>
              </a:lnSpc>
              <a:buChar char="-"/>
              <a:tabLst>
                <a:tab pos="423545" algn="l"/>
              </a:tabLst>
            </a:pPr>
            <a:r>
              <a:rPr dirty="0" sz="2100" spc="100" b="0">
                <a:latin typeface="Arial MT"/>
                <a:cs typeface="Arial MT"/>
              </a:rPr>
              <a:t>Pérdida</a:t>
            </a:r>
            <a:r>
              <a:rPr dirty="0" sz="2100" spc="-70" b="0">
                <a:latin typeface="Arial MT"/>
                <a:cs typeface="Arial MT"/>
              </a:rPr>
              <a:t> </a:t>
            </a:r>
            <a:r>
              <a:rPr dirty="0" sz="2100" spc="110" b="0">
                <a:latin typeface="Arial MT"/>
                <a:cs typeface="Arial MT"/>
              </a:rPr>
              <a:t>de</a:t>
            </a:r>
            <a:r>
              <a:rPr dirty="0" sz="2100" spc="-85" b="0">
                <a:latin typeface="Arial MT"/>
                <a:cs typeface="Arial MT"/>
              </a:rPr>
              <a:t> </a:t>
            </a:r>
            <a:r>
              <a:rPr dirty="0" sz="2100" spc="120" b="0">
                <a:latin typeface="Arial MT"/>
                <a:cs typeface="Arial MT"/>
              </a:rPr>
              <a:t>fimbrias</a:t>
            </a:r>
            <a:endParaRPr sz="2100">
              <a:latin typeface="Arial MT"/>
              <a:cs typeface="Arial MT"/>
            </a:endParaRPr>
          </a:p>
          <a:p>
            <a:pPr marL="422909" indent="-156210">
              <a:lnSpc>
                <a:spcPct val="100000"/>
              </a:lnSpc>
              <a:buChar char="-"/>
              <a:tabLst>
                <a:tab pos="423545" algn="l"/>
              </a:tabLst>
            </a:pPr>
            <a:r>
              <a:rPr dirty="0" sz="2100" spc="100" b="0">
                <a:latin typeface="Arial MT"/>
                <a:cs typeface="Arial MT"/>
              </a:rPr>
              <a:t>Pérdida</a:t>
            </a:r>
            <a:r>
              <a:rPr dirty="0" sz="2100" spc="-45" b="0">
                <a:latin typeface="Arial MT"/>
                <a:cs typeface="Arial MT"/>
              </a:rPr>
              <a:t> </a:t>
            </a:r>
            <a:r>
              <a:rPr dirty="0" sz="2100" spc="110" b="0">
                <a:latin typeface="Arial MT"/>
                <a:cs typeface="Arial MT"/>
              </a:rPr>
              <a:t>de</a:t>
            </a:r>
            <a:r>
              <a:rPr dirty="0" sz="2100" spc="-65" b="0">
                <a:latin typeface="Arial MT"/>
                <a:cs typeface="Arial MT"/>
              </a:rPr>
              <a:t> </a:t>
            </a:r>
            <a:r>
              <a:rPr dirty="0" sz="2100" spc="105" b="0">
                <a:latin typeface="Arial MT"/>
                <a:cs typeface="Arial MT"/>
              </a:rPr>
              <a:t>cápsulas</a:t>
            </a:r>
            <a:r>
              <a:rPr dirty="0" sz="2100" spc="-50" b="0">
                <a:latin typeface="Arial MT"/>
                <a:cs typeface="Arial MT"/>
              </a:rPr>
              <a:t> </a:t>
            </a:r>
            <a:r>
              <a:rPr dirty="0" sz="2100" spc="85" b="0">
                <a:latin typeface="Arial MT"/>
                <a:cs typeface="Arial MT"/>
              </a:rPr>
              <a:t>y</a:t>
            </a:r>
            <a:r>
              <a:rPr dirty="0" sz="2100" spc="-70" b="0">
                <a:latin typeface="Arial MT"/>
                <a:cs typeface="Arial MT"/>
              </a:rPr>
              <a:t> </a:t>
            </a:r>
            <a:r>
              <a:rPr dirty="0" sz="2100" spc="95" b="0">
                <a:latin typeface="Arial MT"/>
                <a:cs typeface="Arial MT"/>
              </a:rPr>
              <a:t>proteínas</a:t>
            </a:r>
            <a:r>
              <a:rPr dirty="0" sz="2100" spc="-55" b="0">
                <a:latin typeface="Arial MT"/>
                <a:cs typeface="Arial MT"/>
              </a:rPr>
              <a:t> </a:t>
            </a:r>
            <a:r>
              <a:rPr dirty="0" sz="2100" spc="100" b="0">
                <a:latin typeface="Arial MT"/>
                <a:cs typeface="Arial MT"/>
              </a:rPr>
              <a:t>externas</a:t>
            </a:r>
            <a:r>
              <a:rPr dirty="0" sz="2100" spc="-75" b="0">
                <a:latin typeface="Arial MT"/>
                <a:cs typeface="Arial MT"/>
              </a:rPr>
              <a:t> </a:t>
            </a:r>
            <a:r>
              <a:rPr dirty="0" sz="2100" spc="110" b="0">
                <a:latin typeface="Arial MT"/>
                <a:cs typeface="Arial MT"/>
              </a:rPr>
              <a:t>de</a:t>
            </a:r>
            <a:r>
              <a:rPr dirty="0" sz="2100" spc="-60" b="0">
                <a:latin typeface="Arial MT"/>
                <a:cs typeface="Arial MT"/>
              </a:rPr>
              <a:t> </a:t>
            </a:r>
            <a:r>
              <a:rPr dirty="0" sz="2100" spc="90" b="0">
                <a:latin typeface="Arial MT"/>
                <a:cs typeface="Arial MT"/>
              </a:rPr>
              <a:t>la</a:t>
            </a:r>
            <a:r>
              <a:rPr dirty="0" sz="2100" spc="-55" b="0">
                <a:latin typeface="Arial MT"/>
                <a:cs typeface="Arial MT"/>
              </a:rPr>
              <a:t> </a:t>
            </a:r>
            <a:r>
              <a:rPr dirty="0" sz="2100" spc="120" b="0">
                <a:latin typeface="Arial MT"/>
                <a:cs typeface="Arial MT"/>
              </a:rPr>
              <a:t>pared</a:t>
            </a:r>
            <a:endParaRPr sz="2100">
              <a:latin typeface="Arial MT"/>
              <a:cs typeface="Arial MT"/>
            </a:endParaRPr>
          </a:p>
          <a:p>
            <a:pPr marL="422909" indent="-156210">
              <a:lnSpc>
                <a:spcPct val="100000"/>
              </a:lnSpc>
              <a:buChar char="-"/>
              <a:tabLst>
                <a:tab pos="423545" algn="l"/>
              </a:tabLst>
            </a:pPr>
            <a:r>
              <a:rPr dirty="0" sz="2100" spc="80" b="0">
                <a:latin typeface="Arial MT"/>
                <a:cs typeface="Arial MT"/>
              </a:rPr>
              <a:t>Disminuye</a:t>
            </a:r>
            <a:r>
              <a:rPr dirty="0" sz="2100" spc="-70" b="0">
                <a:latin typeface="Arial MT"/>
                <a:cs typeface="Arial MT"/>
              </a:rPr>
              <a:t> </a:t>
            </a:r>
            <a:r>
              <a:rPr dirty="0" sz="2100" spc="90" b="0">
                <a:latin typeface="Arial MT"/>
                <a:cs typeface="Arial MT"/>
              </a:rPr>
              <a:t>la</a:t>
            </a:r>
            <a:r>
              <a:rPr dirty="0" sz="2100" spc="-60" b="0">
                <a:latin typeface="Arial MT"/>
                <a:cs typeface="Arial MT"/>
              </a:rPr>
              <a:t> </a:t>
            </a:r>
            <a:r>
              <a:rPr dirty="0" sz="2100" spc="90" b="0">
                <a:latin typeface="Arial MT"/>
                <a:cs typeface="Arial MT"/>
              </a:rPr>
              <a:t>biosíntesis</a:t>
            </a:r>
            <a:r>
              <a:rPr dirty="0" sz="2100" spc="-45" b="0">
                <a:latin typeface="Arial MT"/>
                <a:cs typeface="Arial MT"/>
              </a:rPr>
              <a:t> </a:t>
            </a:r>
            <a:r>
              <a:rPr dirty="0" sz="2100" spc="110" b="0">
                <a:latin typeface="Arial MT"/>
                <a:cs typeface="Arial MT"/>
              </a:rPr>
              <a:t>de</a:t>
            </a:r>
            <a:r>
              <a:rPr dirty="0" sz="2100" spc="-60" b="0">
                <a:latin typeface="Arial MT"/>
                <a:cs typeface="Arial MT"/>
              </a:rPr>
              <a:t> </a:t>
            </a:r>
            <a:r>
              <a:rPr dirty="0" sz="2100" spc="80" b="0">
                <a:latin typeface="Arial MT"/>
                <a:cs typeface="Arial MT"/>
              </a:rPr>
              <a:t>enzimas</a:t>
            </a:r>
            <a:r>
              <a:rPr dirty="0" sz="2100" spc="-50" b="0">
                <a:latin typeface="Arial MT"/>
                <a:cs typeface="Arial MT"/>
              </a:rPr>
              <a:t> </a:t>
            </a:r>
            <a:r>
              <a:rPr dirty="0" sz="2100" spc="85" b="0">
                <a:latin typeface="Arial MT"/>
                <a:cs typeface="Arial MT"/>
              </a:rPr>
              <a:t>y</a:t>
            </a:r>
            <a:r>
              <a:rPr dirty="0" sz="2100" spc="-65" b="0">
                <a:latin typeface="Arial MT"/>
                <a:cs typeface="Arial MT"/>
              </a:rPr>
              <a:t> </a:t>
            </a:r>
            <a:r>
              <a:rPr dirty="0" sz="2100" spc="85" b="0">
                <a:latin typeface="Arial MT"/>
                <a:cs typeface="Arial MT"/>
              </a:rPr>
              <a:t>toxinas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4808220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FARMACOCINÉTICA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841628"/>
            <a:ext cx="7889240" cy="29209"/>
          </a:xfrm>
          <a:custGeom>
            <a:avLst/>
            <a:gdLst/>
            <a:ahLst/>
            <a:cxnLst/>
            <a:rect l="l" t="t" r="r" b="b"/>
            <a:pathLst>
              <a:path w="7889240" h="29209">
                <a:moveTo>
                  <a:pt x="0" y="28701"/>
                </a:moveTo>
                <a:lnTo>
                  <a:pt x="7888922" y="0"/>
                </a:lnTo>
              </a:path>
            </a:pathLst>
          </a:custGeom>
          <a:ln w="38100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365823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RESISTENCIAS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94105" y="1432052"/>
            <a:ext cx="7635240" cy="450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9850">
              <a:lnSpc>
                <a:spcPct val="100000"/>
              </a:lnSpc>
              <a:spcBef>
                <a:spcPts val="100"/>
              </a:spcBef>
            </a:pPr>
            <a:r>
              <a:rPr dirty="0" sz="2100" spc="50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uso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inadecuado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e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irracional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los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antimicrobianos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crea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condiciones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favorables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a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aparición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y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propagación de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microorganismos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FF0000"/>
                </a:solidFill>
                <a:latin typeface="Arial MT"/>
                <a:cs typeface="Arial MT"/>
              </a:rPr>
              <a:t>resistentes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100" spc="50">
                <a:solidFill>
                  <a:srgbClr val="006699"/>
                </a:solidFill>
                <a:latin typeface="Arial MT"/>
                <a:cs typeface="Arial MT"/>
              </a:rPr>
              <a:t>El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uso </a:t>
            </a:r>
            <a:r>
              <a:rPr dirty="0" sz="2100" spc="15" b="1">
                <a:solidFill>
                  <a:srgbClr val="006699"/>
                </a:solidFill>
                <a:latin typeface="Arial"/>
                <a:cs typeface="Arial"/>
              </a:rPr>
              <a:t>indiscriminado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antibióticos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favorece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a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las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bacterias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presentan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una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mutación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al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azar</a:t>
            </a:r>
            <a:r>
              <a:rPr dirty="0" sz="21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las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hace </a:t>
            </a:r>
            <a:r>
              <a:rPr dirty="0" sz="2100" spc="-5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resistentes</a:t>
            </a:r>
            <a:r>
              <a:rPr dirty="0" sz="21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él.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100" spc="70">
                <a:solidFill>
                  <a:srgbClr val="006699"/>
                </a:solidFill>
                <a:latin typeface="Arial MT"/>
                <a:cs typeface="Arial MT"/>
              </a:rPr>
              <a:t>Posibles</a:t>
            </a:r>
            <a:r>
              <a:rPr dirty="0" sz="21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causas:</a:t>
            </a:r>
            <a:endParaRPr sz="2100">
              <a:latin typeface="Arial MT"/>
              <a:cs typeface="Arial MT"/>
            </a:endParaRPr>
          </a:p>
          <a:p>
            <a:pPr marL="321310" indent="-309245">
              <a:lnSpc>
                <a:spcPct val="100000"/>
              </a:lnSpc>
              <a:buAutoNum type="arabicPeriod"/>
              <a:tabLst>
                <a:tab pos="321945" algn="l"/>
              </a:tabLst>
            </a:pP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Pacientes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50">
                <a:solidFill>
                  <a:srgbClr val="006699"/>
                </a:solidFill>
                <a:latin typeface="Arial MT"/>
                <a:cs typeface="Arial MT"/>
              </a:rPr>
              <a:t>NO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toman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tratamiento</a:t>
            </a:r>
            <a:r>
              <a:rPr dirty="0" sz="21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completo.</a:t>
            </a:r>
            <a:endParaRPr sz="2100">
              <a:latin typeface="Arial MT"/>
              <a:cs typeface="Arial MT"/>
            </a:endParaRPr>
          </a:p>
          <a:p>
            <a:pPr marL="321310" indent="-309245">
              <a:lnSpc>
                <a:spcPct val="100000"/>
              </a:lnSpc>
              <a:buAutoNum type="arabicPeriod"/>
              <a:tabLst>
                <a:tab pos="321945" algn="l"/>
              </a:tabLst>
            </a:pP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Uso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indiscriminado</a:t>
            </a:r>
            <a:r>
              <a:rPr dirty="0" sz="2100" spc="-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cuando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50">
                <a:solidFill>
                  <a:srgbClr val="006699"/>
                </a:solidFill>
                <a:latin typeface="Arial MT"/>
                <a:cs typeface="Arial MT"/>
              </a:rPr>
              <a:t>NO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es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necesario.</a:t>
            </a:r>
            <a:endParaRPr sz="2100">
              <a:latin typeface="Arial MT"/>
              <a:cs typeface="Arial MT"/>
            </a:endParaRPr>
          </a:p>
          <a:p>
            <a:pPr marL="321310" indent="-309245">
              <a:lnSpc>
                <a:spcPct val="100000"/>
              </a:lnSpc>
              <a:buAutoNum type="arabicPeriod"/>
              <a:tabLst>
                <a:tab pos="321945" algn="l"/>
              </a:tabLst>
            </a:pP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Uso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antibióticos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55">
                <a:solidFill>
                  <a:srgbClr val="006699"/>
                </a:solidFill>
                <a:latin typeface="Arial MT"/>
                <a:cs typeface="Arial MT"/>
              </a:rPr>
              <a:t>NO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apropiados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30">
                <a:solidFill>
                  <a:srgbClr val="006699"/>
                </a:solidFill>
                <a:latin typeface="Arial MT"/>
                <a:cs typeface="Arial MT"/>
              </a:rPr>
              <a:t>(error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o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automedicación)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70">
                <a:solidFill>
                  <a:srgbClr val="006699"/>
                </a:solidFill>
                <a:latin typeface="Arial MT"/>
                <a:cs typeface="Arial MT"/>
              </a:rPr>
              <a:t>4.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Antibióticos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mala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calidad.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100">
                <a:solidFill>
                  <a:srgbClr val="006699"/>
                </a:solidFill>
                <a:latin typeface="Arial MT"/>
                <a:cs typeface="Arial MT"/>
              </a:rPr>
              <a:t>…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-90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lo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m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ismo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e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n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e</a:t>
            </a:r>
            <a:r>
              <a:rPr dirty="0" sz="2100" spc="50">
                <a:solidFill>
                  <a:srgbClr val="006699"/>
                </a:solidFill>
                <a:latin typeface="Arial MT"/>
                <a:cs typeface="Arial MT"/>
              </a:rPr>
              <a:t>l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G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100" spc="70">
                <a:solidFill>
                  <a:srgbClr val="006699"/>
                </a:solidFill>
                <a:latin typeface="Arial MT"/>
                <a:cs typeface="Arial MT"/>
              </a:rPr>
              <a:t>N</a:t>
            </a:r>
            <a:r>
              <a:rPr dirty="0" sz="2100" spc="65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D</a:t>
            </a:r>
            <a:r>
              <a:rPr dirty="0" sz="2100" spc="25">
                <a:solidFill>
                  <a:srgbClr val="006699"/>
                </a:solidFill>
                <a:latin typeface="Arial MT"/>
                <a:cs typeface="Arial MT"/>
              </a:rPr>
              <a:t>O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o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l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os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animale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s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domésticos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365823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RESISTENCIAS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29196" y="757936"/>
            <a:ext cx="8524875" cy="5229860"/>
            <a:chOff x="429196" y="757936"/>
            <a:chExt cx="8524875" cy="5229860"/>
          </a:xfrm>
        </p:grpSpPr>
        <p:sp>
          <p:nvSpPr>
            <p:cNvPr id="5" name="object 5"/>
            <p:cNvSpPr/>
            <p:nvPr/>
          </p:nvSpPr>
          <p:spPr>
            <a:xfrm>
              <a:off x="448246" y="776986"/>
              <a:ext cx="8486775" cy="93345"/>
            </a:xfrm>
            <a:custGeom>
              <a:avLst/>
              <a:gdLst/>
              <a:ahLst/>
              <a:cxnLst/>
              <a:rect l="l" t="t" r="r" b="b"/>
              <a:pathLst>
                <a:path w="8486775" h="93344">
                  <a:moveTo>
                    <a:pt x="0" y="93344"/>
                  </a:moveTo>
                  <a:lnTo>
                    <a:pt x="8486584" y="0"/>
                  </a:lnTo>
                </a:path>
              </a:pathLst>
            </a:custGeom>
            <a:ln w="38099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042" y="1126908"/>
              <a:ext cx="5880465" cy="48606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88593" y="6330492"/>
            <a:ext cx="268224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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u="sng" sz="1200" spc="-18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http://www.antibioticos.msc.es/PDF/antibioticos.pdf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365823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RESISTENCIAS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29196" y="757936"/>
            <a:ext cx="8524875" cy="5297170"/>
            <a:chOff x="429196" y="757936"/>
            <a:chExt cx="8524875" cy="5297170"/>
          </a:xfrm>
        </p:grpSpPr>
        <p:sp>
          <p:nvSpPr>
            <p:cNvPr id="5" name="object 5"/>
            <p:cNvSpPr/>
            <p:nvPr/>
          </p:nvSpPr>
          <p:spPr>
            <a:xfrm>
              <a:off x="448246" y="776986"/>
              <a:ext cx="8486775" cy="93345"/>
            </a:xfrm>
            <a:custGeom>
              <a:avLst/>
              <a:gdLst/>
              <a:ahLst/>
              <a:cxnLst/>
              <a:rect l="l" t="t" r="r" b="b"/>
              <a:pathLst>
                <a:path w="8486775" h="93344">
                  <a:moveTo>
                    <a:pt x="0" y="93344"/>
                  </a:moveTo>
                  <a:lnTo>
                    <a:pt x="8486584" y="0"/>
                  </a:lnTo>
                </a:path>
              </a:pathLst>
            </a:custGeom>
            <a:ln w="38099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123670"/>
              <a:ext cx="5454777" cy="493128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46521" y="6281115"/>
            <a:ext cx="341630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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http://ihm.nlm.nih.gov/luna/servlet/view/search?q=A020824&amp;res=2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365823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RESISTENCIAS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812800"/>
            <a:ext cx="4960620" cy="57785"/>
          </a:xfrm>
          <a:custGeom>
            <a:avLst/>
            <a:gdLst/>
            <a:ahLst/>
            <a:cxnLst/>
            <a:rect l="l" t="t" r="r" b="b"/>
            <a:pathLst>
              <a:path w="4960620" h="57784">
                <a:moveTo>
                  <a:pt x="0" y="57530"/>
                </a:moveTo>
                <a:lnTo>
                  <a:pt x="4960429" y="0"/>
                </a:lnTo>
              </a:path>
            </a:pathLst>
          </a:custGeom>
          <a:ln w="38100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42717" y="5389245"/>
            <a:ext cx="2581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18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2"/>
              </a:rPr>
              <a:t>http://www.antibioticos.msc.es/PDF/antibioticos.pdf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48876" y="62887"/>
            <a:ext cx="6165850" cy="6795134"/>
            <a:chOff x="2948876" y="62887"/>
            <a:chExt cx="6165850" cy="679513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0648" y="62887"/>
              <a:ext cx="4183507" cy="67951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8338" y="5833694"/>
              <a:ext cx="2372994" cy="8945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53639" y="5828938"/>
              <a:ext cx="2382520" cy="904240"/>
            </a:xfrm>
            <a:custGeom>
              <a:avLst/>
              <a:gdLst/>
              <a:ahLst/>
              <a:cxnLst/>
              <a:rect l="l" t="t" r="r" b="b"/>
              <a:pathLst>
                <a:path w="2382520" h="904240">
                  <a:moveTo>
                    <a:pt x="0" y="904100"/>
                  </a:moveTo>
                  <a:lnTo>
                    <a:pt x="2382519" y="904100"/>
                  </a:lnTo>
                  <a:lnTo>
                    <a:pt x="2382519" y="0"/>
                  </a:lnTo>
                  <a:lnTo>
                    <a:pt x="0" y="0"/>
                  </a:lnTo>
                  <a:lnTo>
                    <a:pt x="0" y="904100"/>
                  </a:lnTo>
                  <a:close/>
                </a:path>
              </a:pathLst>
            </a:custGeom>
            <a:ln w="9525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86713" y="1364741"/>
            <a:ext cx="3367404" cy="290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3990" marR="165100">
              <a:lnSpc>
                <a:spcPct val="100000"/>
              </a:lnSpc>
              <a:spcBef>
                <a:spcPts val="100"/>
              </a:spcBef>
            </a:pPr>
            <a:r>
              <a:rPr dirty="0" sz="2100" spc="50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21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antibiótico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no</a:t>
            </a:r>
            <a:r>
              <a:rPr dirty="0" sz="21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induce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resistencia,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solamente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selecciona.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 MT"/>
              <a:cs typeface="Arial MT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Conforme</a:t>
            </a:r>
            <a:r>
              <a:rPr dirty="0" sz="2100" spc="-1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se</a:t>
            </a:r>
            <a:r>
              <a:rPr dirty="0" sz="21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introduce</a:t>
            </a:r>
            <a:r>
              <a:rPr dirty="0" sz="21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un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70">
                <a:solidFill>
                  <a:srgbClr val="006699"/>
                </a:solidFill>
                <a:latin typeface="Arial MT"/>
                <a:cs typeface="Arial MT"/>
              </a:rPr>
              <a:t>nuevo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antibiótico,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en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un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plazo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variable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tiempo,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aparecen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variantes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resistentes.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365823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RESISTENCIAS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870330"/>
            <a:ext cx="8068309" cy="0"/>
          </a:xfrm>
          <a:custGeom>
            <a:avLst/>
            <a:gdLst/>
            <a:ahLst/>
            <a:cxnLst/>
            <a:rect l="l" t="t" r="r" b="b"/>
            <a:pathLst>
              <a:path w="8068309" h="0">
                <a:moveTo>
                  <a:pt x="0" y="0"/>
                </a:moveTo>
                <a:lnTo>
                  <a:pt x="8068246" y="0"/>
                </a:lnTo>
              </a:path>
            </a:pathLst>
          </a:custGeom>
          <a:ln w="38100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3231" y="1585721"/>
            <a:ext cx="7257415" cy="315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150" marR="426720" indent="-29908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resistencia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natural</a:t>
            </a:r>
            <a:r>
              <a:rPr dirty="0" sz="21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es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un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50">
                <a:solidFill>
                  <a:srgbClr val="006699"/>
                </a:solidFill>
                <a:latin typeface="Arial MT"/>
                <a:cs typeface="Arial MT"/>
              </a:rPr>
              <a:t>carácter</a:t>
            </a:r>
            <a:r>
              <a:rPr dirty="0" sz="21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constante</a:t>
            </a:r>
            <a:r>
              <a:rPr dirty="0" sz="2100" spc="-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u="heavy" sz="2100" spc="11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todas</a:t>
            </a:r>
            <a:r>
              <a:rPr dirty="0" u="heavy" sz="2100" spc="-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100" spc="9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las</a:t>
            </a:r>
            <a:r>
              <a:rPr dirty="0" u="heavy" sz="2100" spc="-6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100" spc="11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cepas</a:t>
            </a:r>
            <a:r>
              <a:rPr dirty="0" u="heavy" sz="2100" spc="-5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una</a:t>
            </a:r>
            <a:r>
              <a:rPr dirty="0" sz="21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misma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especie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bacteriana.</a:t>
            </a:r>
            <a:endParaRPr sz="2100">
              <a:latin typeface="Arial MT"/>
              <a:cs typeface="Arial MT"/>
            </a:endParaRPr>
          </a:p>
          <a:p>
            <a:pPr marL="311150" marR="5080" indent="-299085">
              <a:lnSpc>
                <a:spcPct val="100000"/>
              </a:lnSpc>
              <a:spcBef>
                <a:spcPts val="994"/>
              </a:spcBef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resistencia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adquirida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es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una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característica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propia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u="heavy" sz="2100" spc="13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ciertas </a:t>
            </a:r>
            <a:r>
              <a:rPr dirty="0" u="heavy" sz="2100" spc="9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cepas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,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dentro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una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especie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bacteriana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naturalmente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sensible,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cuyo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patrimonio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genético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ha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sido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modificado</a:t>
            </a:r>
            <a:r>
              <a:rPr dirty="0" sz="21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55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mutación</a:t>
            </a:r>
            <a:r>
              <a:rPr dirty="0" sz="21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o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adquisición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65">
                <a:solidFill>
                  <a:srgbClr val="006699"/>
                </a:solidFill>
                <a:latin typeface="Arial MT"/>
                <a:cs typeface="Arial MT"/>
              </a:rPr>
              <a:t>genes.</a:t>
            </a:r>
            <a:endParaRPr sz="2100">
              <a:latin typeface="Arial MT"/>
              <a:cs typeface="Arial MT"/>
            </a:endParaRPr>
          </a:p>
          <a:p>
            <a:pPr marL="311150" marR="140970" indent="-299085">
              <a:lnSpc>
                <a:spcPct val="100000"/>
              </a:lnSpc>
              <a:spcBef>
                <a:spcPts val="1000"/>
              </a:spcBef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Una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resistencia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cruzada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es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cuando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se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debe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a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un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mismo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mecanismo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resistencia.</a:t>
            </a:r>
            <a:r>
              <a:rPr dirty="0" sz="21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5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21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general,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afecta </a:t>
            </a:r>
            <a:r>
              <a:rPr dirty="0" sz="2100" spc="-5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varios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antibióticos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dentro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una</a:t>
            </a:r>
            <a:r>
              <a:rPr dirty="0" sz="21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misma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familia.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365823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RESISTENCIAS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870330"/>
            <a:ext cx="8068309" cy="0"/>
          </a:xfrm>
          <a:custGeom>
            <a:avLst/>
            <a:gdLst/>
            <a:ahLst/>
            <a:cxnLst/>
            <a:rect l="l" t="t" r="r" b="b"/>
            <a:pathLst>
              <a:path w="8068309" h="0">
                <a:moveTo>
                  <a:pt x="0" y="0"/>
                </a:moveTo>
                <a:lnTo>
                  <a:pt x="8068246" y="0"/>
                </a:lnTo>
              </a:path>
            </a:pathLst>
          </a:custGeom>
          <a:ln w="38100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4740" y="1272921"/>
            <a:ext cx="7503795" cy="4231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165">
              <a:lnSpc>
                <a:spcPct val="100000"/>
              </a:lnSpc>
              <a:spcBef>
                <a:spcPts val="100"/>
              </a:spcBef>
            </a:pPr>
            <a:r>
              <a:rPr dirty="0" sz="2100" spc="20" b="1">
                <a:solidFill>
                  <a:srgbClr val="006699"/>
                </a:solidFill>
                <a:latin typeface="Arial"/>
                <a:cs typeface="Arial"/>
              </a:rPr>
              <a:t>Resistencia</a:t>
            </a:r>
            <a:r>
              <a:rPr dirty="0" sz="2100" spc="-10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2100" spc="25" b="1">
                <a:solidFill>
                  <a:srgbClr val="006699"/>
                </a:solidFill>
                <a:latin typeface="Arial"/>
                <a:cs typeface="Arial"/>
              </a:rPr>
              <a:t>natural</a:t>
            </a:r>
            <a:r>
              <a:rPr dirty="0" sz="2100" spc="-9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2100" spc="-15" b="1">
                <a:solidFill>
                  <a:srgbClr val="006699"/>
                </a:solidFill>
                <a:latin typeface="Arial"/>
                <a:cs typeface="Arial"/>
              </a:rPr>
              <a:t>o</a:t>
            </a:r>
            <a:r>
              <a:rPr dirty="0" sz="2100" spc="-6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2100" spc="25" b="1">
                <a:solidFill>
                  <a:srgbClr val="006699"/>
                </a:solidFill>
                <a:latin typeface="Arial"/>
                <a:cs typeface="Arial"/>
              </a:rPr>
              <a:t>intrínseca:</a:t>
            </a:r>
            <a:endParaRPr sz="2100">
              <a:latin typeface="Arial"/>
              <a:cs typeface="Arial"/>
            </a:endParaRPr>
          </a:p>
          <a:p>
            <a:pPr marL="431165" marR="97790">
              <a:lnSpc>
                <a:spcPct val="100000"/>
              </a:lnSpc>
            </a:pP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Carecen</a:t>
            </a:r>
            <a:r>
              <a:rPr dirty="0" sz="21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diana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para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un</a:t>
            </a:r>
            <a:r>
              <a:rPr dirty="0" sz="21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antibiótico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(como</a:t>
            </a:r>
            <a:r>
              <a:rPr dirty="0" sz="21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falta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pared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en el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Mycoplasma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en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relación </a:t>
            </a:r>
            <a:r>
              <a:rPr dirty="0" sz="2100" spc="130">
                <a:solidFill>
                  <a:srgbClr val="006699"/>
                </a:solidFill>
                <a:latin typeface="Arial MT"/>
                <a:cs typeface="Arial MT"/>
              </a:rPr>
              <a:t>con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los </a:t>
            </a:r>
            <a:r>
              <a:rPr dirty="0" sz="2100" spc="-15">
                <a:solidFill>
                  <a:srgbClr val="006699"/>
                </a:solidFill>
                <a:latin typeface="Arial MT"/>
                <a:cs typeface="Arial MT"/>
              </a:rPr>
              <a:t>ß- </a:t>
            </a:r>
            <a:r>
              <a:rPr dirty="0" sz="2100" spc="-1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lactámicos).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100" spc="20" b="1">
                <a:solidFill>
                  <a:srgbClr val="006699"/>
                </a:solidFill>
                <a:latin typeface="Arial"/>
                <a:cs typeface="Arial"/>
              </a:rPr>
              <a:t>Resistencia</a:t>
            </a:r>
            <a:r>
              <a:rPr dirty="0" sz="2100" spc="-11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2100" spc="25" b="1">
                <a:solidFill>
                  <a:srgbClr val="006699"/>
                </a:solidFill>
                <a:latin typeface="Arial"/>
                <a:cs typeface="Arial"/>
              </a:rPr>
              <a:t>adquirida:</a:t>
            </a:r>
            <a:endParaRPr sz="2100">
              <a:latin typeface="Arial"/>
              <a:cs typeface="Arial"/>
            </a:endParaRPr>
          </a:p>
          <a:p>
            <a:pPr marL="12700" marR="563880">
              <a:lnSpc>
                <a:spcPct val="100000"/>
              </a:lnSpc>
            </a:pPr>
            <a:r>
              <a:rPr dirty="0" sz="2100" spc="40">
                <a:solidFill>
                  <a:srgbClr val="006699"/>
                </a:solidFill>
                <a:latin typeface="Arial MT"/>
                <a:cs typeface="Arial MT"/>
              </a:rPr>
              <a:t>Es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debida</a:t>
            </a:r>
            <a:r>
              <a:rPr dirty="0" sz="21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modificación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carga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genética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2100" spc="-5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bacteria:</a:t>
            </a:r>
            <a:endParaRPr sz="2100">
              <a:latin typeface="Arial MT"/>
              <a:cs typeface="Arial MT"/>
            </a:endParaRPr>
          </a:p>
          <a:p>
            <a:pPr marL="411480" indent="-399415">
              <a:lnSpc>
                <a:spcPct val="100000"/>
              </a:lnSpc>
              <a:buAutoNum type="arabicParenBoth"/>
              <a:tabLst>
                <a:tab pos="412115" algn="l"/>
              </a:tabLst>
            </a:pP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mutación</a:t>
            </a:r>
            <a:r>
              <a:rPr dirty="0" sz="21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cromosómica</a:t>
            </a:r>
            <a:r>
              <a:rPr dirty="0" sz="21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espontánea</a:t>
            </a:r>
            <a:endParaRPr sz="2100">
              <a:latin typeface="Arial MT"/>
              <a:cs typeface="Arial MT"/>
            </a:endParaRPr>
          </a:p>
          <a:p>
            <a:pPr marL="411480" marR="5080" indent="-399415">
              <a:lnSpc>
                <a:spcPct val="100000"/>
              </a:lnSpc>
              <a:buAutoNum type="arabicParenBoth"/>
              <a:tabLst>
                <a:tab pos="412115" algn="l"/>
              </a:tabLst>
            </a:pP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mecanismos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transferencia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genética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(plásmidos, </a:t>
            </a:r>
            <a:r>
              <a:rPr dirty="0" sz="2100" spc="-5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transposones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o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integrones,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que pueden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pasar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una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30">
                <a:solidFill>
                  <a:srgbClr val="006699"/>
                </a:solidFill>
                <a:latin typeface="Arial MT"/>
                <a:cs typeface="Arial MT"/>
              </a:rPr>
              <a:t>bacteria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otra).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472" y="111378"/>
            <a:ext cx="3658235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>
                <a:solidFill>
                  <a:srgbClr val="006699"/>
                </a:solidFill>
                <a:latin typeface="Arial MT"/>
                <a:cs typeface="Arial MT"/>
              </a:rPr>
              <a:t>RESISTENCIAS</a:t>
            </a:r>
            <a:endParaRPr sz="38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8246" y="870330"/>
            <a:ext cx="8068309" cy="0"/>
          </a:xfrm>
          <a:custGeom>
            <a:avLst/>
            <a:gdLst/>
            <a:ahLst/>
            <a:cxnLst/>
            <a:rect l="l" t="t" r="r" b="b"/>
            <a:pathLst>
              <a:path w="8068309" h="0">
                <a:moveTo>
                  <a:pt x="0" y="0"/>
                </a:moveTo>
                <a:lnTo>
                  <a:pt x="8068246" y="0"/>
                </a:lnTo>
              </a:path>
            </a:pathLst>
          </a:custGeom>
          <a:ln w="38100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0977" y="6330492"/>
            <a:ext cx="468566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1849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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200" spc="-185">
                <a:solidFill>
                  <a:srgbClr val="006699"/>
                </a:solidFill>
                <a:latin typeface="Trebuchet MS"/>
                <a:cs typeface="Trebuchet MS"/>
                <a:hlinkClick r:id="rId2"/>
              </a:rPr>
              <a:t>http://www.sec.gov/Archives/edgar/data/1341843/000095012309019149/c87437exv99w1.htm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3703" y="1162558"/>
            <a:ext cx="5393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</a:rPr>
              <a:t>Las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cepas</a:t>
            </a:r>
            <a:r>
              <a:rPr dirty="0" sz="1800" spc="-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85">
                <a:solidFill>
                  <a:srgbClr val="006699"/>
                </a:solidFill>
                <a:latin typeface="Arial MT"/>
                <a:cs typeface="Arial MT"/>
              </a:rPr>
              <a:t>resistentes</a:t>
            </a:r>
            <a:r>
              <a:rPr dirty="0" sz="1800" spc="-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0">
                <a:solidFill>
                  <a:srgbClr val="006699"/>
                </a:solidFill>
                <a:latin typeface="Arial MT"/>
                <a:cs typeface="Arial MT"/>
              </a:rPr>
              <a:t>se</a:t>
            </a:r>
            <a:r>
              <a:rPr dirty="0" sz="18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0">
                <a:solidFill>
                  <a:srgbClr val="006699"/>
                </a:solidFill>
                <a:latin typeface="Arial MT"/>
                <a:cs typeface="Arial MT"/>
              </a:rPr>
              <a:t>dispersan</a:t>
            </a:r>
            <a:r>
              <a:rPr dirty="0" sz="18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95">
                <a:solidFill>
                  <a:srgbClr val="006699"/>
                </a:solidFill>
                <a:latin typeface="Arial MT"/>
                <a:cs typeface="Arial MT"/>
              </a:rPr>
              <a:t>rápidamente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365823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RESISTENCIAS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870330"/>
            <a:ext cx="8068309" cy="0"/>
          </a:xfrm>
          <a:custGeom>
            <a:avLst/>
            <a:gdLst/>
            <a:ahLst/>
            <a:cxnLst/>
            <a:rect l="l" t="t" r="r" b="b"/>
            <a:pathLst>
              <a:path w="8068309" h="0">
                <a:moveTo>
                  <a:pt x="0" y="0"/>
                </a:moveTo>
                <a:lnTo>
                  <a:pt x="8068246" y="0"/>
                </a:lnTo>
              </a:path>
            </a:pathLst>
          </a:custGeom>
          <a:ln w="38100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02841" y="1634109"/>
            <a:ext cx="4840605" cy="3546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Mecanismos</a:t>
            </a:r>
            <a:r>
              <a:rPr dirty="0" sz="21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resistencia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adquirida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Genético</a:t>
            </a:r>
            <a:endParaRPr sz="2100">
              <a:latin typeface="Arial MT"/>
              <a:cs typeface="Arial MT"/>
            </a:endParaRPr>
          </a:p>
          <a:p>
            <a:pPr marL="311150" indent="-299085">
              <a:lnSpc>
                <a:spcPct val="100000"/>
              </a:lnSpc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Mutación</a:t>
            </a:r>
            <a:endParaRPr sz="2100">
              <a:latin typeface="Arial MT"/>
              <a:cs typeface="Arial MT"/>
            </a:endParaRPr>
          </a:p>
          <a:p>
            <a:pPr marL="311150" indent="-299085">
              <a:lnSpc>
                <a:spcPct val="100000"/>
              </a:lnSpc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Adquisición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genes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6699"/>
              </a:buClr>
              <a:buFont typeface="Microsoft Sans Serif"/>
              <a:buChar char="•"/>
            </a:pPr>
            <a:endParaRPr sz="2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Bioquímico</a:t>
            </a:r>
            <a:endParaRPr sz="2100">
              <a:latin typeface="Arial MT"/>
              <a:cs typeface="Arial MT"/>
            </a:endParaRPr>
          </a:p>
          <a:p>
            <a:pPr marL="311150" indent="-299085">
              <a:lnSpc>
                <a:spcPct val="100000"/>
              </a:lnSpc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Producción</a:t>
            </a:r>
            <a:r>
              <a:rPr dirty="0" sz="21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enzimas</a:t>
            </a:r>
            <a:endParaRPr sz="2100">
              <a:latin typeface="Arial MT"/>
              <a:cs typeface="Arial MT"/>
            </a:endParaRPr>
          </a:p>
          <a:p>
            <a:pPr marL="311150" indent="-299085">
              <a:lnSpc>
                <a:spcPct val="100000"/>
              </a:lnSpc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Modificación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blanco</a:t>
            </a:r>
            <a:endParaRPr sz="2100">
              <a:latin typeface="Arial MT"/>
              <a:cs typeface="Arial MT"/>
            </a:endParaRPr>
          </a:p>
          <a:p>
            <a:pPr marL="311150" indent="-299085">
              <a:lnSpc>
                <a:spcPct val="100000"/>
              </a:lnSpc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antibiótico</a:t>
            </a:r>
            <a:endParaRPr sz="2100">
              <a:latin typeface="Arial MT"/>
              <a:cs typeface="Arial MT"/>
            </a:endParaRPr>
          </a:p>
          <a:p>
            <a:pPr marL="311150" indent="-299085">
              <a:lnSpc>
                <a:spcPct val="100000"/>
              </a:lnSpc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Baja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permeabilidad</a:t>
            </a:r>
            <a:endParaRPr sz="2100">
              <a:latin typeface="Arial MT"/>
              <a:cs typeface="Arial MT"/>
            </a:endParaRPr>
          </a:p>
          <a:p>
            <a:pPr marL="311150" indent="-299085">
              <a:lnSpc>
                <a:spcPct val="100000"/>
              </a:lnSpc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Expulsión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molécula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8304" y="2341244"/>
            <a:ext cx="599059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2800" spc="40">
                <a:solidFill>
                  <a:srgbClr val="006699"/>
                </a:solidFill>
                <a:latin typeface="Arial MT"/>
                <a:cs typeface="Arial MT"/>
              </a:rPr>
              <a:t>TEMA</a:t>
            </a:r>
            <a:r>
              <a:rPr dirty="0" sz="2800" spc="-10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800" spc="95">
                <a:solidFill>
                  <a:srgbClr val="006699"/>
                </a:solidFill>
                <a:latin typeface="Arial MT"/>
                <a:cs typeface="Arial MT"/>
              </a:rPr>
              <a:t>11</a:t>
            </a:r>
            <a:endParaRPr sz="2800">
              <a:latin typeface="Arial MT"/>
              <a:cs typeface="Arial MT"/>
            </a:endParaRPr>
          </a:p>
          <a:p>
            <a:pPr algn="ctr" marL="12065" marR="5080" indent="2540">
              <a:lnSpc>
                <a:spcPct val="100000"/>
              </a:lnSpc>
              <a:spcBef>
                <a:spcPts val="5"/>
              </a:spcBef>
            </a:pPr>
            <a:r>
              <a:rPr dirty="0" sz="2800" spc="120">
                <a:solidFill>
                  <a:srgbClr val="006699"/>
                </a:solidFill>
                <a:latin typeface="Arial MT"/>
                <a:cs typeface="Arial MT"/>
              </a:rPr>
              <a:t>Farmacología </a:t>
            </a:r>
            <a:r>
              <a:rPr dirty="0" sz="2800" spc="145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800" spc="125">
                <a:solidFill>
                  <a:srgbClr val="006699"/>
                </a:solidFill>
                <a:latin typeface="Arial MT"/>
                <a:cs typeface="Arial MT"/>
              </a:rPr>
              <a:t>los </a:t>
            </a:r>
            <a:r>
              <a:rPr dirty="0" sz="2800" spc="114">
                <a:solidFill>
                  <a:srgbClr val="006699"/>
                </a:solidFill>
                <a:latin typeface="Arial MT"/>
                <a:cs typeface="Arial MT"/>
              </a:rPr>
              <a:t>agentes </a:t>
            </a:r>
            <a:r>
              <a:rPr dirty="0" sz="2800" spc="1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800" spc="135">
                <a:solidFill>
                  <a:srgbClr val="006699"/>
                </a:solidFill>
                <a:latin typeface="Arial MT"/>
                <a:cs typeface="Arial MT"/>
              </a:rPr>
              <a:t>antimicrobianos.</a:t>
            </a:r>
            <a:r>
              <a:rPr dirty="0" sz="28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800" spc="140">
                <a:solidFill>
                  <a:srgbClr val="006699"/>
                </a:solidFill>
                <a:latin typeface="Arial MT"/>
                <a:cs typeface="Arial MT"/>
              </a:rPr>
              <a:t>Farmacocinética, </a:t>
            </a:r>
            <a:r>
              <a:rPr dirty="0" sz="2800" spc="-7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800" spc="125">
                <a:solidFill>
                  <a:srgbClr val="006699"/>
                </a:solidFill>
                <a:latin typeface="Arial MT"/>
                <a:cs typeface="Arial MT"/>
              </a:rPr>
              <a:t>Farmacodinamia,</a:t>
            </a:r>
            <a:endParaRPr sz="2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2800" spc="100">
                <a:solidFill>
                  <a:srgbClr val="006699"/>
                </a:solidFill>
                <a:latin typeface="Arial MT"/>
                <a:cs typeface="Arial MT"/>
              </a:rPr>
              <a:t>Resistencias.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4350" y="78104"/>
            <a:ext cx="442912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003300" marR="5080" indent="1797050">
              <a:lnSpc>
                <a:spcPct val="100000"/>
              </a:lnSpc>
              <a:spcBef>
                <a:spcPts val="95"/>
              </a:spcBef>
            </a:pPr>
            <a:r>
              <a:rPr dirty="0" sz="1600" spc="75">
                <a:solidFill>
                  <a:srgbClr val="006699"/>
                </a:solidFill>
                <a:latin typeface="Arial MT"/>
                <a:cs typeface="Arial MT"/>
              </a:rPr>
              <a:t>Grado</a:t>
            </a:r>
            <a:r>
              <a:rPr dirty="0" sz="16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16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006699"/>
                </a:solidFill>
                <a:latin typeface="Arial MT"/>
                <a:cs typeface="Arial MT"/>
              </a:rPr>
              <a:t>Óptica </a:t>
            </a:r>
            <a:r>
              <a:rPr dirty="0" sz="1600" spc="-4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006699"/>
                </a:solidFill>
                <a:latin typeface="Arial MT"/>
                <a:cs typeface="Arial MT"/>
              </a:rPr>
              <a:t>M</a:t>
            </a:r>
            <a:r>
              <a:rPr dirty="0" sz="1600" spc="20">
                <a:solidFill>
                  <a:srgbClr val="006699"/>
                </a:solidFill>
                <a:latin typeface="Arial MT"/>
                <a:cs typeface="Arial MT"/>
              </a:rPr>
              <a:t>IC</a:t>
            </a:r>
            <a:r>
              <a:rPr dirty="0" sz="1600" spc="35">
                <a:solidFill>
                  <a:srgbClr val="006699"/>
                </a:solidFill>
                <a:latin typeface="Arial MT"/>
                <a:cs typeface="Arial MT"/>
              </a:rPr>
              <a:t>R</a:t>
            </a:r>
            <a:r>
              <a:rPr dirty="0" sz="1600" spc="50">
                <a:solidFill>
                  <a:srgbClr val="006699"/>
                </a:solidFill>
                <a:latin typeface="Arial MT"/>
                <a:cs typeface="Arial MT"/>
              </a:rPr>
              <a:t>OB</a:t>
            </a:r>
            <a:r>
              <a:rPr dirty="0" sz="1600" spc="45">
                <a:solidFill>
                  <a:srgbClr val="006699"/>
                </a:solidFill>
                <a:latin typeface="Arial MT"/>
                <a:cs typeface="Arial MT"/>
              </a:rPr>
              <a:t>IO</a:t>
            </a:r>
            <a:r>
              <a:rPr dirty="0" sz="1600" spc="-35">
                <a:solidFill>
                  <a:srgbClr val="006699"/>
                </a:solidFill>
                <a:latin typeface="Arial MT"/>
                <a:cs typeface="Arial MT"/>
              </a:rPr>
              <a:t>L</a:t>
            </a:r>
            <a:r>
              <a:rPr dirty="0" sz="1600" spc="40">
                <a:solidFill>
                  <a:srgbClr val="006699"/>
                </a:solidFill>
                <a:latin typeface="Arial MT"/>
                <a:cs typeface="Arial MT"/>
              </a:rPr>
              <a:t>OGÍA</a:t>
            </a:r>
            <a:r>
              <a:rPr dirty="0" sz="1600" spc="-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-70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6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006699"/>
                </a:solidFill>
                <a:latin typeface="Arial MT"/>
                <a:cs typeface="Arial MT"/>
              </a:rPr>
              <a:t>T</a:t>
            </a:r>
            <a:r>
              <a:rPr dirty="0" sz="1600" spc="-5">
                <a:solidFill>
                  <a:srgbClr val="006699"/>
                </a:solidFill>
                <a:latin typeface="Arial MT"/>
                <a:cs typeface="Arial MT"/>
              </a:rPr>
              <a:t>E</a:t>
            </a:r>
            <a:r>
              <a:rPr dirty="0" sz="1600" spc="-10">
                <a:solidFill>
                  <a:srgbClr val="006699"/>
                </a:solidFill>
                <a:latin typeface="Arial MT"/>
                <a:cs typeface="Arial MT"/>
              </a:rPr>
              <a:t>R</a:t>
            </a:r>
            <a:r>
              <a:rPr dirty="0" sz="1600" spc="8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1600" spc="-5">
                <a:solidFill>
                  <a:srgbClr val="006699"/>
                </a:solidFill>
                <a:latin typeface="Arial MT"/>
                <a:cs typeface="Arial MT"/>
              </a:rPr>
              <a:t>PÉ</a:t>
            </a:r>
            <a:r>
              <a:rPr dirty="0" sz="1600" spc="40">
                <a:solidFill>
                  <a:srgbClr val="006699"/>
                </a:solidFill>
                <a:latin typeface="Arial MT"/>
                <a:cs typeface="Arial MT"/>
              </a:rPr>
              <a:t>UTICA  </a:t>
            </a:r>
            <a:r>
              <a:rPr dirty="0" sz="1600" spc="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6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40">
                <a:solidFill>
                  <a:srgbClr val="006699"/>
                </a:solidFill>
                <a:latin typeface="Arial MT"/>
                <a:cs typeface="Arial MT"/>
              </a:rPr>
              <a:t>LAS</a:t>
            </a:r>
            <a:r>
              <a:rPr dirty="0" sz="16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25">
                <a:solidFill>
                  <a:srgbClr val="006699"/>
                </a:solidFill>
                <a:latin typeface="Arial MT"/>
                <a:cs typeface="Arial MT"/>
              </a:rPr>
              <a:t>INFECCIONES</a:t>
            </a:r>
            <a:r>
              <a:rPr dirty="0" sz="16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25">
                <a:solidFill>
                  <a:srgbClr val="006699"/>
                </a:solidFill>
                <a:latin typeface="Arial MT"/>
                <a:cs typeface="Arial MT"/>
              </a:rPr>
              <a:t>OCULARES</a:t>
            </a:r>
            <a:endParaRPr sz="16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30">
                <a:solidFill>
                  <a:srgbClr val="006699"/>
                </a:solidFill>
                <a:latin typeface="Arial MT"/>
                <a:cs typeface="Arial MT"/>
              </a:rPr>
              <a:t>PARTE</a:t>
            </a:r>
            <a:r>
              <a:rPr dirty="0" sz="16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006699"/>
                </a:solidFill>
                <a:latin typeface="Arial MT"/>
                <a:cs typeface="Arial MT"/>
              </a:rPr>
              <a:t>II</a:t>
            </a:r>
            <a:r>
              <a:rPr dirty="0" sz="16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-95">
                <a:solidFill>
                  <a:srgbClr val="006699"/>
                </a:solidFill>
                <a:latin typeface="Arial MT"/>
                <a:cs typeface="Arial MT"/>
              </a:rPr>
              <a:t>–</a:t>
            </a:r>
            <a:r>
              <a:rPr dirty="0" sz="16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006699"/>
                </a:solidFill>
                <a:latin typeface="Arial MT"/>
                <a:cs typeface="Arial MT"/>
              </a:rPr>
              <a:t>FARMACOLOGÍA</a:t>
            </a:r>
            <a:r>
              <a:rPr dirty="0" sz="1600" spc="-1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-70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6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25">
                <a:solidFill>
                  <a:srgbClr val="006699"/>
                </a:solidFill>
                <a:latin typeface="Arial MT"/>
                <a:cs typeface="Arial MT"/>
              </a:rPr>
              <a:t>TERAPÉUTICA</a:t>
            </a:r>
            <a:endParaRPr sz="1600">
              <a:latin typeface="Arial MT"/>
              <a:cs typeface="Arial MT"/>
            </a:endParaRPr>
          </a:p>
          <a:p>
            <a:pPr marL="2841625">
              <a:lnSpc>
                <a:spcPct val="100000"/>
              </a:lnSpc>
              <a:spcBef>
                <a:spcPts val="5"/>
              </a:spcBef>
            </a:pPr>
            <a:r>
              <a:rPr dirty="0" sz="1600" spc="15">
                <a:solidFill>
                  <a:srgbClr val="006699"/>
                </a:solidFill>
                <a:latin typeface="Arial MT"/>
                <a:cs typeface="Arial MT"/>
              </a:rPr>
              <a:t>(</a:t>
            </a:r>
            <a:r>
              <a:rPr dirty="0" sz="1600" spc="30">
                <a:solidFill>
                  <a:srgbClr val="006699"/>
                </a:solidFill>
                <a:latin typeface="Arial MT"/>
                <a:cs typeface="Arial MT"/>
              </a:rPr>
              <a:t>C</a:t>
            </a:r>
            <a:r>
              <a:rPr dirty="0" sz="1600" spc="70">
                <a:solidFill>
                  <a:srgbClr val="006699"/>
                </a:solidFill>
                <a:latin typeface="Arial MT"/>
                <a:cs typeface="Arial MT"/>
              </a:rPr>
              <a:t>u</a:t>
            </a:r>
            <a:r>
              <a:rPr dirty="0" sz="1600" spc="125">
                <a:solidFill>
                  <a:srgbClr val="006699"/>
                </a:solidFill>
                <a:latin typeface="Arial MT"/>
                <a:cs typeface="Arial MT"/>
              </a:rPr>
              <a:t>r</a:t>
            </a:r>
            <a:r>
              <a:rPr dirty="0" sz="1600" spc="70">
                <a:solidFill>
                  <a:srgbClr val="006699"/>
                </a:solidFill>
                <a:latin typeface="Arial MT"/>
                <a:cs typeface="Arial MT"/>
              </a:rPr>
              <a:t>so</a:t>
            </a:r>
            <a:r>
              <a:rPr dirty="0" sz="16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006699"/>
                </a:solidFill>
                <a:latin typeface="Arial MT"/>
                <a:cs typeface="Arial MT"/>
              </a:rPr>
              <a:t>201</a:t>
            </a:r>
            <a:r>
              <a:rPr dirty="0" sz="1600" spc="50">
                <a:solidFill>
                  <a:srgbClr val="006699"/>
                </a:solidFill>
                <a:latin typeface="Arial MT"/>
                <a:cs typeface="Arial MT"/>
              </a:rPr>
              <a:t>3</a:t>
            </a:r>
            <a:r>
              <a:rPr dirty="0" sz="1600" spc="-10">
                <a:solidFill>
                  <a:srgbClr val="006699"/>
                </a:solidFill>
                <a:latin typeface="Arial MT"/>
                <a:cs typeface="Arial MT"/>
              </a:rPr>
              <a:t>-</a:t>
            </a:r>
            <a:r>
              <a:rPr dirty="0" sz="1600" spc="45">
                <a:solidFill>
                  <a:srgbClr val="006699"/>
                </a:solidFill>
                <a:latin typeface="Arial MT"/>
                <a:cs typeface="Arial MT"/>
              </a:rPr>
              <a:t>14)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550" y="301104"/>
            <a:ext cx="3204663" cy="10022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44182" y="5935764"/>
            <a:ext cx="2152015" cy="357505"/>
          </a:xfrm>
          <a:prstGeom prst="rect">
            <a:avLst/>
          </a:prstGeom>
          <a:ln w="9525">
            <a:solidFill>
              <a:srgbClr val="006699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290"/>
              </a:spcBef>
            </a:pPr>
            <a:r>
              <a:rPr dirty="0" baseline="25462" sz="1800">
                <a:solidFill>
                  <a:srgbClr val="006699"/>
                </a:solidFill>
                <a:latin typeface="Arial MT"/>
                <a:cs typeface="Arial MT"/>
              </a:rPr>
              <a:t>©</a:t>
            </a:r>
            <a:r>
              <a:rPr dirty="0" baseline="25462" sz="1800" spc="97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u="sng" sz="1800" spc="7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  <a:hlinkClick r:id="rId3"/>
              </a:rPr>
              <a:t>formigos@ua.es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246" y="1610994"/>
            <a:ext cx="8367395" cy="0"/>
          </a:xfrm>
          <a:custGeom>
            <a:avLst/>
            <a:gdLst/>
            <a:ahLst/>
            <a:cxnLst/>
            <a:rect l="l" t="t" r="r" b="b"/>
            <a:pathLst>
              <a:path w="8367395" h="0">
                <a:moveTo>
                  <a:pt x="0" y="0"/>
                </a:moveTo>
                <a:lnTo>
                  <a:pt x="8367077" y="0"/>
                </a:lnTo>
              </a:path>
            </a:pathLst>
          </a:custGeom>
          <a:ln w="28575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365823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RESISTENCIAS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29196" y="851280"/>
            <a:ext cx="8106409" cy="5753100"/>
            <a:chOff x="429196" y="851280"/>
            <a:chExt cx="8106409" cy="5753100"/>
          </a:xfrm>
        </p:grpSpPr>
        <p:sp>
          <p:nvSpPr>
            <p:cNvPr id="5" name="object 5"/>
            <p:cNvSpPr/>
            <p:nvPr/>
          </p:nvSpPr>
          <p:spPr>
            <a:xfrm>
              <a:off x="448246" y="870330"/>
              <a:ext cx="8068309" cy="0"/>
            </a:xfrm>
            <a:custGeom>
              <a:avLst/>
              <a:gdLst/>
              <a:ahLst/>
              <a:cxnLst/>
              <a:rect l="l" t="t" r="r" b="b"/>
              <a:pathLst>
                <a:path w="8068309" h="0">
                  <a:moveTo>
                    <a:pt x="0" y="0"/>
                  </a:moveTo>
                  <a:lnTo>
                    <a:pt x="8068246" y="0"/>
                  </a:lnTo>
                </a:path>
              </a:pathLst>
            </a:custGeom>
            <a:ln w="38100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7169" y="1005014"/>
              <a:ext cx="5259324" cy="55987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5575" y="3013836"/>
              <a:ext cx="1708150" cy="816610"/>
            </a:xfrm>
            <a:custGeom>
              <a:avLst/>
              <a:gdLst/>
              <a:ahLst/>
              <a:cxnLst/>
              <a:rect l="l" t="t" r="r" b="b"/>
              <a:pathLst>
                <a:path w="1708150" h="816610">
                  <a:moveTo>
                    <a:pt x="346846" y="378159"/>
                  </a:moveTo>
                  <a:lnTo>
                    <a:pt x="341718" y="379730"/>
                  </a:lnTo>
                  <a:lnTo>
                    <a:pt x="331457" y="383539"/>
                  </a:lnTo>
                  <a:lnTo>
                    <a:pt x="319786" y="388620"/>
                  </a:lnTo>
                  <a:lnTo>
                    <a:pt x="307403" y="393700"/>
                  </a:lnTo>
                  <a:lnTo>
                    <a:pt x="270497" y="411480"/>
                  </a:lnTo>
                  <a:lnTo>
                    <a:pt x="236855" y="443230"/>
                  </a:lnTo>
                  <a:lnTo>
                    <a:pt x="230682" y="449580"/>
                  </a:lnTo>
                  <a:lnTo>
                    <a:pt x="191363" y="483870"/>
                  </a:lnTo>
                  <a:lnTo>
                    <a:pt x="164515" y="516889"/>
                  </a:lnTo>
                  <a:lnTo>
                    <a:pt x="152323" y="533400"/>
                  </a:lnTo>
                  <a:lnTo>
                    <a:pt x="141808" y="548639"/>
                  </a:lnTo>
                  <a:lnTo>
                    <a:pt x="133032" y="563880"/>
                  </a:lnTo>
                  <a:lnTo>
                    <a:pt x="125450" y="576580"/>
                  </a:lnTo>
                  <a:lnTo>
                    <a:pt x="107772" y="612140"/>
                  </a:lnTo>
                  <a:lnTo>
                    <a:pt x="97459" y="636270"/>
                  </a:lnTo>
                  <a:lnTo>
                    <a:pt x="85394" y="662940"/>
                  </a:lnTo>
                  <a:lnTo>
                    <a:pt x="77736" y="678180"/>
                  </a:lnTo>
                  <a:lnTo>
                    <a:pt x="68707" y="694690"/>
                  </a:lnTo>
                  <a:lnTo>
                    <a:pt x="63741" y="704850"/>
                  </a:lnTo>
                  <a:lnTo>
                    <a:pt x="36398" y="749300"/>
                  </a:lnTo>
                  <a:lnTo>
                    <a:pt x="0" y="792480"/>
                  </a:lnTo>
                  <a:lnTo>
                    <a:pt x="28892" y="816610"/>
                  </a:lnTo>
                  <a:lnTo>
                    <a:pt x="53428" y="788670"/>
                  </a:lnTo>
                  <a:lnTo>
                    <a:pt x="65836" y="774700"/>
                  </a:lnTo>
                  <a:lnTo>
                    <a:pt x="77520" y="756920"/>
                  </a:lnTo>
                  <a:lnTo>
                    <a:pt x="84912" y="744220"/>
                  </a:lnTo>
                  <a:lnTo>
                    <a:pt x="91198" y="734060"/>
                  </a:lnTo>
                  <a:lnTo>
                    <a:pt x="96977" y="722630"/>
                  </a:lnTo>
                  <a:lnTo>
                    <a:pt x="102298" y="713740"/>
                  </a:lnTo>
                  <a:lnTo>
                    <a:pt x="111556" y="695960"/>
                  </a:lnTo>
                  <a:lnTo>
                    <a:pt x="119519" y="679450"/>
                  </a:lnTo>
                  <a:lnTo>
                    <a:pt x="126339" y="664210"/>
                  </a:lnTo>
                  <a:lnTo>
                    <a:pt x="132219" y="651510"/>
                  </a:lnTo>
                  <a:lnTo>
                    <a:pt x="137629" y="638810"/>
                  </a:lnTo>
                  <a:lnTo>
                    <a:pt x="142671" y="627380"/>
                  </a:lnTo>
                  <a:lnTo>
                    <a:pt x="147751" y="617220"/>
                  </a:lnTo>
                  <a:lnTo>
                    <a:pt x="153136" y="605790"/>
                  </a:lnTo>
                  <a:lnTo>
                    <a:pt x="159092" y="594360"/>
                  </a:lnTo>
                  <a:lnTo>
                    <a:pt x="165989" y="582930"/>
                  </a:lnTo>
                  <a:lnTo>
                    <a:pt x="174155" y="568960"/>
                  </a:lnTo>
                  <a:lnTo>
                    <a:pt x="183845" y="554989"/>
                  </a:lnTo>
                  <a:lnTo>
                    <a:pt x="195465" y="538480"/>
                  </a:lnTo>
                  <a:lnTo>
                    <a:pt x="202031" y="530860"/>
                  </a:lnTo>
                  <a:lnTo>
                    <a:pt x="209270" y="520700"/>
                  </a:lnTo>
                  <a:lnTo>
                    <a:pt x="219671" y="509270"/>
                  </a:lnTo>
                  <a:lnTo>
                    <a:pt x="230746" y="499110"/>
                  </a:lnTo>
                  <a:lnTo>
                    <a:pt x="243128" y="488950"/>
                  </a:lnTo>
                  <a:lnTo>
                    <a:pt x="256171" y="477520"/>
                  </a:lnTo>
                  <a:lnTo>
                    <a:pt x="264477" y="468630"/>
                  </a:lnTo>
                  <a:lnTo>
                    <a:pt x="271856" y="461010"/>
                  </a:lnTo>
                  <a:lnTo>
                    <a:pt x="278841" y="453389"/>
                  </a:lnTo>
                  <a:lnTo>
                    <a:pt x="285419" y="447039"/>
                  </a:lnTo>
                  <a:lnTo>
                    <a:pt x="292176" y="443230"/>
                  </a:lnTo>
                  <a:lnTo>
                    <a:pt x="300901" y="438150"/>
                  </a:lnTo>
                  <a:lnTo>
                    <a:pt x="311404" y="433070"/>
                  </a:lnTo>
                  <a:lnTo>
                    <a:pt x="322516" y="427989"/>
                  </a:lnTo>
                  <a:lnTo>
                    <a:pt x="333946" y="424180"/>
                  </a:lnTo>
                  <a:lnTo>
                    <a:pt x="344932" y="420370"/>
                  </a:lnTo>
                  <a:lnTo>
                    <a:pt x="355092" y="416560"/>
                  </a:lnTo>
                  <a:lnTo>
                    <a:pt x="365760" y="411480"/>
                  </a:lnTo>
                  <a:lnTo>
                    <a:pt x="367538" y="410210"/>
                  </a:lnTo>
                  <a:lnTo>
                    <a:pt x="389001" y="392430"/>
                  </a:lnTo>
                  <a:lnTo>
                    <a:pt x="398653" y="384810"/>
                  </a:lnTo>
                  <a:lnTo>
                    <a:pt x="406171" y="379730"/>
                  </a:lnTo>
                  <a:lnTo>
                    <a:pt x="344805" y="379730"/>
                  </a:lnTo>
                  <a:lnTo>
                    <a:pt x="346846" y="378159"/>
                  </a:lnTo>
                  <a:close/>
                </a:path>
                <a:path w="1708150" h="816610">
                  <a:moveTo>
                    <a:pt x="350012" y="377189"/>
                  </a:moveTo>
                  <a:lnTo>
                    <a:pt x="346846" y="378159"/>
                  </a:lnTo>
                  <a:lnTo>
                    <a:pt x="344805" y="379730"/>
                  </a:lnTo>
                  <a:lnTo>
                    <a:pt x="350012" y="377189"/>
                  </a:lnTo>
                  <a:close/>
                </a:path>
                <a:path w="1708150" h="816610">
                  <a:moveTo>
                    <a:pt x="410887" y="377189"/>
                  </a:moveTo>
                  <a:lnTo>
                    <a:pt x="350012" y="377189"/>
                  </a:lnTo>
                  <a:lnTo>
                    <a:pt x="344805" y="379730"/>
                  </a:lnTo>
                  <a:lnTo>
                    <a:pt x="406171" y="379730"/>
                  </a:lnTo>
                  <a:lnTo>
                    <a:pt x="408051" y="378460"/>
                  </a:lnTo>
                  <a:lnTo>
                    <a:pt x="410887" y="377189"/>
                  </a:lnTo>
                  <a:close/>
                </a:path>
                <a:path w="1708150" h="816610">
                  <a:moveTo>
                    <a:pt x="740613" y="214229"/>
                  </a:moveTo>
                  <a:lnTo>
                    <a:pt x="678180" y="236220"/>
                  </a:lnTo>
                  <a:lnTo>
                    <a:pt x="664591" y="242570"/>
                  </a:lnTo>
                  <a:lnTo>
                    <a:pt x="625983" y="257810"/>
                  </a:lnTo>
                  <a:lnTo>
                    <a:pt x="612394" y="261620"/>
                  </a:lnTo>
                  <a:lnTo>
                    <a:pt x="589915" y="269239"/>
                  </a:lnTo>
                  <a:lnTo>
                    <a:pt x="580771" y="271780"/>
                  </a:lnTo>
                  <a:lnTo>
                    <a:pt x="572897" y="274320"/>
                  </a:lnTo>
                  <a:lnTo>
                    <a:pt x="566420" y="276860"/>
                  </a:lnTo>
                  <a:lnTo>
                    <a:pt x="560832" y="278130"/>
                  </a:lnTo>
                  <a:lnTo>
                    <a:pt x="556387" y="279400"/>
                  </a:lnTo>
                  <a:lnTo>
                    <a:pt x="552323" y="280670"/>
                  </a:lnTo>
                  <a:lnTo>
                    <a:pt x="549783" y="281939"/>
                  </a:lnTo>
                  <a:lnTo>
                    <a:pt x="545846" y="281939"/>
                  </a:lnTo>
                  <a:lnTo>
                    <a:pt x="541909" y="283210"/>
                  </a:lnTo>
                  <a:lnTo>
                    <a:pt x="538988" y="283210"/>
                  </a:lnTo>
                  <a:lnTo>
                    <a:pt x="534289" y="284480"/>
                  </a:lnTo>
                  <a:lnTo>
                    <a:pt x="530352" y="285750"/>
                  </a:lnTo>
                  <a:lnTo>
                    <a:pt x="526923" y="287020"/>
                  </a:lnTo>
                  <a:lnTo>
                    <a:pt x="523367" y="288289"/>
                  </a:lnTo>
                  <a:lnTo>
                    <a:pt x="514477" y="292100"/>
                  </a:lnTo>
                  <a:lnTo>
                    <a:pt x="508762" y="294639"/>
                  </a:lnTo>
                  <a:lnTo>
                    <a:pt x="501777" y="297180"/>
                  </a:lnTo>
                  <a:lnTo>
                    <a:pt x="493649" y="300989"/>
                  </a:lnTo>
                  <a:lnTo>
                    <a:pt x="484124" y="304800"/>
                  </a:lnTo>
                  <a:lnTo>
                    <a:pt x="473583" y="308610"/>
                  </a:lnTo>
                  <a:lnTo>
                    <a:pt x="447675" y="320039"/>
                  </a:lnTo>
                  <a:lnTo>
                    <a:pt x="409829" y="335280"/>
                  </a:lnTo>
                  <a:lnTo>
                    <a:pt x="374650" y="355600"/>
                  </a:lnTo>
                  <a:lnTo>
                    <a:pt x="364363" y="364489"/>
                  </a:lnTo>
                  <a:lnTo>
                    <a:pt x="354711" y="372110"/>
                  </a:lnTo>
                  <a:lnTo>
                    <a:pt x="346846" y="378159"/>
                  </a:lnTo>
                  <a:lnTo>
                    <a:pt x="350012" y="377189"/>
                  </a:lnTo>
                  <a:lnTo>
                    <a:pt x="410887" y="377189"/>
                  </a:lnTo>
                  <a:lnTo>
                    <a:pt x="416560" y="374650"/>
                  </a:lnTo>
                  <a:lnTo>
                    <a:pt x="425831" y="369570"/>
                  </a:lnTo>
                  <a:lnTo>
                    <a:pt x="446532" y="361950"/>
                  </a:lnTo>
                  <a:lnTo>
                    <a:pt x="475996" y="349250"/>
                  </a:lnTo>
                  <a:lnTo>
                    <a:pt x="488188" y="344170"/>
                  </a:lnTo>
                  <a:lnTo>
                    <a:pt x="498983" y="339089"/>
                  </a:lnTo>
                  <a:lnTo>
                    <a:pt x="508127" y="336550"/>
                  </a:lnTo>
                  <a:lnTo>
                    <a:pt x="516255" y="332739"/>
                  </a:lnTo>
                  <a:lnTo>
                    <a:pt x="522986" y="330200"/>
                  </a:lnTo>
                  <a:lnTo>
                    <a:pt x="528828" y="327660"/>
                  </a:lnTo>
                  <a:lnTo>
                    <a:pt x="533527" y="326389"/>
                  </a:lnTo>
                  <a:lnTo>
                    <a:pt x="537718" y="323850"/>
                  </a:lnTo>
                  <a:lnTo>
                    <a:pt x="540512" y="322580"/>
                  </a:lnTo>
                  <a:lnTo>
                    <a:pt x="546608" y="321310"/>
                  </a:lnTo>
                  <a:lnTo>
                    <a:pt x="547624" y="320039"/>
                  </a:lnTo>
                  <a:lnTo>
                    <a:pt x="552450" y="320039"/>
                  </a:lnTo>
                  <a:lnTo>
                    <a:pt x="555371" y="318770"/>
                  </a:lnTo>
                  <a:lnTo>
                    <a:pt x="558038" y="318770"/>
                  </a:lnTo>
                  <a:lnTo>
                    <a:pt x="562102" y="317500"/>
                  </a:lnTo>
                  <a:lnTo>
                    <a:pt x="566039" y="316230"/>
                  </a:lnTo>
                  <a:lnTo>
                    <a:pt x="571119" y="314960"/>
                  </a:lnTo>
                  <a:lnTo>
                    <a:pt x="577088" y="313689"/>
                  </a:lnTo>
                  <a:lnTo>
                    <a:pt x="584200" y="311150"/>
                  </a:lnTo>
                  <a:lnTo>
                    <a:pt x="592074" y="308610"/>
                  </a:lnTo>
                  <a:lnTo>
                    <a:pt x="601472" y="306070"/>
                  </a:lnTo>
                  <a:lnTo>
                    <a:pt x="612267" y="302260"/>
                  </a:lnTo>
                  <a:lnTo>
                    <a:pt x="624332" y="298450"/>
                  </a:lnTo>
                  <a:lnTo>
                    <a:pt x="665861" y="283210"/>
                  </a:lnTo>
                  <a:lnTo>
                    <a:pt x="679323" y="276860"/>
                  </a:lnTo>
                  <a:lnTo>
                    <a:pt x="692150" y="271780"/>
                  </a:lnTo>
                  <a:lnTo>
                    <a:pt x="723646" y="260350"/>
                  </a:lnTo>
                  <a:lnTo>
                    <a:pt x="757428" y="248920"/>
                  </a:lnTo>
                  <a:lnTo>
                    <a:pt x="759079" y="247650"/>
                  </a:lnTo>
                  <a:lnTo>
                    <a:pt x="760476" y="246380"/>
                  </a:lnTo>
                  <a:lnTo>
                    <a:pt x="773049" y="237489"/>
                  </a:lnTo>
                  <a:lnTo>
                    <a:pt x="785876" y="228600"/>
                  </a:lnTo>
                  <a:lnTo>
                    <a:pt x="797687" y="219710"/>
                  </a:lnTo>
                  <a:lnTo>
                    <a:pt x="802640" y="218439"/>
                  </a:lnTo>
                  <a:lnTo>
                    <a:pt x="807847" y="215900"/>
                  </a:lnTo>
                  <a:lnTo>
                    <a:pt x="738251" y="215900"/>
                  </a:lnTo>
                  <a:lnTo>
                    <a:pt x="740613" y="214229"/>
                  </a:lnTo>
                  <a:close/>
                </a:path>
                <a:path w="1708150" h="816610">
                  <a:moveTo>
                    <a:pt x="743076" y="213360"/>
                  </a:moveTo>
                  <a:lnTo>
                    <a:pt x="740613" y="214229"/>
                  </a:lnTo>
                  <a:lnTo>
                    <a:pt x="738251" y="215900"/>
                  </a:lnTo>
                  <a:lnTo>
                    <a:pt x="743076" y="213360"/>
                  </a:lnTo>
                  <a:close/>
                </a:path>
                <a:path w="1708150" h="816610">
                  <a:moveTo>
                    <a:pt x="816419" y="213360"/>
                  </a:moveTo>
                  <a:lnTo>
                    <a:pt x="743076" y="213360"/>
                  </a:lnTo>
                  <a:lnTo>
                    <a:pt x="738251" y="215900"/>
                  </a:lnTo>
                  <a:lnTo>
                    <a:pt x="807847" y="215900"/>
                  </a:lnTo>
                  <a:lnTo>
                    <a:pt x="816419" y="213360"/>
                  </a:lnTo>
                  <a:close/>
                </a:path>
                <a:path w="1708150" h="816610">
                  <a:moveTo>
                    <a:pt x="1539119" y="50450"/>
                  </a:moveTo>
                  <a:lnTo>
                    <a:pt x="1035812" y="116839"/>
                  </a:lnTo>
                  <a:lnTo>
                    <a:pt x="1033653" y="116839"/>
                  </a:lnTo>
                  <a:lnTo>
                    <a:pt x="990726" y="130810"/>
                  </a:lnTo>
                  <a:lnTo>
                    <a:pt x="948563" y="143510"/>
                  </a:lnTo>
                  <a:lnTo>
                    <a:pt x="911098" y="151130"/>
                  </a:lnTo>
                  <a:lnTo>
                    <a:pt x="872490" y="160020"/>
                  </a:lnTo>
                  <a:lnTo>
                    <a:pt x="813562" y="173989"/>
                  </a:lnTo>
                  <a:lnTo>
                    <a:pt x="776351" y="189230"/>
                  </a:lnTo>
                  <a:lnTo>
                    <a:pt x="750824" y="207010"/>
                  </a:lnTo>
                  <a:lnTo>
                    <a:pt x="740613" y="214229"/>
                  </a:lnTo>
                  <a:lnTo>
                    <a:pt x="743076" y="213360"/>
                  </a:lnTo>
                  <a:lnTo>
                    <a:pt x="816419" y="213360"/>
                  </a:lnTo>
                  <a:lnTo>
                    <a:pt x="824992" y="210820"/>
                  </a:lnTo>
                  <a:lnTo>
                    <a:pt x="861822" y="200660"/>
                  </a:lnTo>
                  <a:lnTo>
                    <a:pt x="918844" y="189230"/>
                  </a:lnTo>
                  <a:lnTo>
                    <a:pt x="938022" y="184150"/>
                  </a:lnTo>
                  <a:lnTo>
                    <a:pt x="957580" y="180339"/>
                  </a:lnTo>
                  <a:lnTo>
                    <a:pt x="1001903" y="167639"/>
                  </a:lnTo>
                  <a:lnTo>
                    <a:pt x="1045082" y="153670"/>
                  </a:lnTo>
                  <a:lnTo>
                    <a:pt x="1051389" y="153670"/>
                  </a:lnTo>
                  <a:lnTo>
                    <a:pt x="1551051" y="87630"/>
                  </a:lnTo>
                  <a:lnTo>
                    <a:pt x="1566545" y="85089"/>
                  </a:lnTo>
                  <a:lnTo>
                    <a:pt x="1585730" y="83387"/>
                  </a:lnTo>
                  <a:lnTo>
                    <a:pt x="1592416" y="77912"/>
                  </a:lnTo>
                  <a:lnTo>
                    <a:pt x="1591056" y="73660"/>
                  </a:lnTo>
                  <a:lnTo>
                    <a:pt x="1591229" y="70843"/>
                  </a:lnTo>
                  <a:lnTo>
                    <a:pt x="1539119" y="50450"/>
                  </a:lnTo>
                  <a:close/>
                </a:path>
                <a:path w="1708150" h="816610">
                  <a:moveTo>
                    <a:pt x="1594683" y="82542"/>
                  </a:moveTo>
                  <a:lnTo>
                    <a:pt x="1585730" y="83387"/>
                  </a:lnTo>
                  <a:lnTo>
                    <a:pt x="1520063" y="137160"/>
                  </a:lnTo>
                  <a:lnTo>
                    <a:pt x="1515270" y="142239"/>
                  </a:lnTo>
                  <a:lnTo>
                    <a:pt x="1513157" y="149860"/>
                  </a:lnTo>
                  <a:lnTo>
                    <a:pt x="1513830" y="156210"/>
                  </a:lnTo>
                  <a:lnTo>
                    <a:pt x="1517396" y="163830"/>
                  </a:lnTo>
                  <a:lnTo>
                    <a:pt x="1523226" y="167639"/>
                  </a:lnTo>
                  <a:lnTo>
                    <a:pt x="1530223" y="170180"/>
                  </a:lnTo>
                  <a:lnTo>
                    <a:pt x="1537505" y="170180"/>
                  </a:lnTo>
                  <a:lnTo>
                    <a:pt x="1544193" y="166370"/>
                  </a:lnTo>
                  <a:lnTo>
                    <a:pt x="1636459" y="90170"/>
                  </a:lnTo>
                  <a:lnTo>
                    <a:pt x="1604754" y="90170"/>
                  </a:lnTo>
                  <a:lnTo>
                    <a:pt x="1598279" y="86360"/>
                  </a:lnTo>
                  <a:lnTo>
                    <a:pt x="1594683" y="82542"/>
                  </a:lnTo>
                  <a:close/>
                </a:path>
                <a:path w="1708150" h="816610">
                  <a:moveTo>
                    <a:pt x="1051389" y="153670"/>
                  </a:moveTo>
                  <a:lnTo>
                    <a:pt x="1045082" y="153670"/>
                  </a:lnTo>
                  <a:lnTo>
                    <a:pt x="1041781" y="154939"/>
                  </a:lnTo>
                  <a:lnTo>
                    <a:pt x="1051389" y="153670"/>
                  </a:lnTo>
                  <a:close/>
                </a:path>
                <a:path w="1708150" h="816610">
                  <a:moveTo>
                    <a:pt x="1611445" y="80778"/>
                  </a:moveTo>
                  <a:lnTo>
                    <a:pt x="1594683" y="82542"/>
                  </a:lnTo>
                  <a:lnTo>
                    <a:pt x="1598279" y="86360"/>
                  </a:lnTo>
                  <a:lnTo>
                    <a:pt x="1604754" y="90170"/>
                  </a:lnTo>
                  <a:lnTo>
                    <a:pt x="1612773" y="90170"/>
                  </a:lnTo>
                  <a:lnTo>
                    <a:pt x="1611445" y="80778"/>
                  </a:lnTo>
                  <a:close/>
                </a:path>
                <a:path w="1708150" h="816610">
                  <a:moveTo>
                    <a:pt x="1615518" y="80349"/>
                  </a:moveTo>
                  <a:lnTo>
                    <a:pt x="1611445" y="80778"/>
                  </a:lnTo>
                  <a:lnTo>
                    <a:pt x="1612773" y="90170"/>
                  </a:lnTo>
                  <a:lnTo>
                    <a:pt x="1614805" y="90170"/>
                  </a:lnTo>
                  <a:lnTo>
                    <a:pt x="1619758" y="88900"/>
                  </a:lnTo>
                  <a:lnTo>
                    <a:pt x="1621663" y="88900"/>
                  </a:lnTo>
                  <a:lnTo>
                    <a:pt x="1622923" y="88606"/>
                  </a:lnTo>
                  <a:lnTo>
                    <a:pt x="1625854" y="87630"/>
                  </a:lnTo>
                  <a:lnTo>
                    <a:pt x="1627124" y="87630"/>
                  </a:lnTo>
                  <a:lnTo>
                    <a:pt x="1633855" y="86360"/>
                  </a:lnTo>
                  <a:lnTo>
                    <a:pt x="1637439" y="85731"/>
                  </a:lnTo>
                  <a:lnTo>
                    <a:pt x="1637339" y="85089"/>
                  </a:lnTo>
                  <a:lnTo>
                    <a:pt x="1627632" y="85089"/>
                  </a:lnTo>
                  <a:lnTo>
                    <a:pt x="1615518" y="80349"/>
                  </a:lnTo>
                  <a:close/>
                </a:path>
                <a:path w="1708150" h="816610">
                  <a:moveTo>
                    <a:pt x="1621663" y="88900"/>
                  </a:moveTo>
                  <a:lnTo>
                    <a:pt x="1619758" y="88900"/>
                  </a:lnTo>
                  <a:lnTo>
                    <a:pt x="1614805" y="90170"/>
                  </a:lnTo>
                  <a:lnTo>
                    <a:pt x="1617345" y="90170"/>
                  </a:lnTo>
                  <a:lnTo>
                    <a:pt x="1621663" y="88900"/>
                  </a:lnTo>
                  <a:close/>
                </a:path>
                <a:path w="1708150" h="816610">
                  <a:moveTo>
                    <a:pt x="1637439" y="85731"/>
                  </a:moveTo>
                  <a:lnTo>
                    <a:pt x="1633855" y="86360"/>
                  </a:lnTo>
                  <a:lnTo>
                    <a:pt x="1627124" y="87630"/>
                  </a:lnTo>
                  <a:lnTo>
                    <a:pt x="1622923" y="88606"/>
                  </a:lnTo>
                  <a:lnTo>
                    <a:pt x="1622044" y="88900"/>
                  </a:lnTo>
                  <a:lnTo>
                    <a:pt x="1621663" y="88900"/>
                  </a:lnTo>
                  <a:lnTo>
                    <a:pt x="1617345" y="90170"/>
                  </a:lnTo>
                  <a:lnTo>
                    <a:pt x="1636459" y="90170"/>
                  </a:lnTo>
                  <a:lnTo>
                    <a:pt x="1637997" y="88900"/>
                  </a:lnTo>
                  <a:lnTo>
                    <a:pt x="1622044" y="88900"/>
                  </a:lnTo>
                  <a:lnTo>
                    <a:pt x="1622923" y="88606"/>
                  </a:lnTo>
                  <a:lnTo>
                    <a:pt x="1638351" y="88606"/>
                  </a:lnTo>
                  <a:lnTo>
                    <a:pt x="1639534" y="87630"/>
                  </a:lnTo>
                  <a:lnTo>
                    <a:pt x="1630680" y="87630"/>
                  </a:lnTo>
                  <a:lnTo>
                    <a:pt x="1635887" y="86360"/>
                  </a:lnTo>
                  <a:lnTo>
                    <a:pt x="1637538" y="86360"/>
                  </a:lnTo>
                  <a:lnTo>
                    <a:pt x="1637439" y="85731"/>
                  </a:lnTo>
                  <a:close/>
                </a:path>
                <a:path w="1708150" h="816610">
                  <a:moveTo>
                    <a:pt x="1627124" y="87630"/>
                  </a:moveTo>
                  <a:lnTo>
                    <a:pt x="1625854" y="87630"/>
                  </a:lnTo>
                  <a:lnTo>
                    <a:pt x="1622923" y="88606"/>
                  </a:lnTo>
                  <a:lnTo>
                    <a:pt x="1627124" y="87630"/>
                  </a:lnTo>
                  <a:close/>
                </a:path>
                <a:path w="1708150" h="816610">
                  <a:moveTo>
                    <a:pt x="1642610" y="85089"/>
                  </a:moveTo>
                  <a:lnTo>
                    <a:pt x="1641094" y="85089"/>
                  </a:lnTo>
                  <a:lnTo>
                    <a:pt x="1637439" y="85731"/>
                  </a:lnTo>
                  <a:lnTo>
                    <a:pt x="1637538" y="86360"/>
                  </a:lnTo>
                  <a:lnTo>
                    <a:pt x="1635887" y="86360"/>
                  </a:lnTo>
                  <a:lnTo>
                    <a:pt x="1630680" y="87630"/>
                  </a:lnTo>
                  <a:lnTo>
                    <a:pt x="1639534" y="87630"/>
                  </a:lnTo>
                  <a:lnTo>
                    <a:pt x="1642610" y="85089"/>
                  </a:lnTo>
                  <a:close/>
                </a:path>
                <a:path w="1708150" h="816610">
                  <a:moveTo>
                    <a:pt x="1653004" y="76506"/>
                  </a:moveTo>
                  <a:lnTo>
                    <a:pt x="1647317" y="77470"/>
                  </a:lnTo>
                  <a:lnTo>
                    <a:pt x="1638681" y="77470"/>
                  </a:lnTo>
                  <a:lnTo>
                    <a:pt x="1636197" y="77801"/>
                  </a:lnTo>
                  <a:lnTo>
                    <a:pt x="1637439" y="85731"/>
                  </a:lnTo>
                  <a:lnTo>
                    <a:pt x="1641094" y="85089"/>
                  </a:lnTo>
                  <a:lnTo>
                    <a:pt x="1642610" y="85089"/>
                  </a:lnTo>
                  <a:lnTo>
                    <a:pt x="1653004" y="76506"/>
                  </a:lnTo>
                  <a:close/>
                </a:path>
                <a:path w="1708150" h="816610">
                  <a:moveTo>
                    <a:pt x="1626640" y="79046"/>
                  </a:moveTo>
                  <a:lnTo>
                    <a:pt x="1618742" y="80010"/>
                  </a:lnTo>
                  <a:lnTo>
                    <a:pt x="1615518" y="80349"/>
                  </a:lnTo>
                  <a:lnTo>
                    <a:pt x="1627632" y="85089"/>
                  </a:lnTo>
                  <a:lnTo>
                    <a:pt x="1626640" y="79046"/>
                  </a:lnTo>
                  <a:close/>
                </a:path>
                <a:path w="1708150" h="816610">
                  <a:moveTo>
                    <a:pt x="1636197" y="77801"/>
                  </a:moveTo>
                  <a:lnTo>
                    <a:pt x="1629156" y="78739"/>
                  </a:lnTo>
                  <a:lnTo>
                    <a:pt x="1626640" y="79046"/>
                  </a:lnTo>
                  <a:lnTo>
                    <a:pt x="1627632" y="85089"/>
                  </a:lnTo>
                  <a:lnTo>
                    <a:pt x="1637339" y="85089"/>
                  </a:lnTo>
                  <a:lnTo>
                    <a:pt x="1636197" y="77801"/>
                  </a:lnTo>
                  <a:close/>
                </a:path>
                <a:path w="1708150" h="816610">
                  <a:moveTo>
                    <a:pt x="1693418" y="74930"/>
                  </a:moveTo>
                  <a:lnTo>
                    <a:pt x="1667510" y="74930"/>
                  </a:lnTo>
                  <a:lnTo>
                    <a:pt x="1654810" y="76200"/>
                  </a:lnTo>
                  <a:lnTo>
                    <a:pt x="1653004" y="76506"/>
                  </a:lnTo>
                  <a:lnTo>
                    <a:pt x="1642610" y="85089"/>
                  </a:lnTo>
                  <a:lnTo>
                    <a:pt x="1648841" y="85089"/>
                  </a:lnTo>
                  <a:lnTo>
                    <a:pt x="1664462" y="81280"/>
                  </a:lnTo>
                  <a:lnTo>
                    <a:pt x="1671828" y="80010"/>
                  </a:lnTo>
                  <a:lnTo>
                    <a:pt x="1678559" y="78739"/>
                  </a:lnTo>
                  <a:lnTo>
                    <a:pt x="1684782" y="77470"/>
                  </a:lnTo>
                  <a:lnTo>
                    <a:pt x="1690370" y="76200"/>
                  </a:lnTo>
                  <a:lnTo>
                    <a:pt x="1693418" y="74930"/>
                  </a:lnTo>
                  <a:close/>
                </a:path>
                <a:path w="1708150" h="816610">
                  <a:moveTo>
                    <a:pt x="1592416" y="77912"/>
                  </a:moveTo>
                  <a:lnTo>
                    <a:pt x="1585730" y="83387"/>
                  </a:lnTo>
                  <a:lnTo>
                    <a:pt x="1594683" y="82542"/>
                  </a:lnTo>
                  <a:lnTo>
                    <a:pt x="1593494" y="81280"/>
                  </a:lnTo>
                  <a:lnTo>
                    <a:pt x="1592416" y="77912"/>
                  </a:lnTo>
                  <a:close/>
                </a:path>
                <a:path w="1708150" h="816610">
                  <a:moveTo>
                    <a:pt x="1597873" y="73444"/>
                  </a:moveTo>
                  <a:lnTo>
                    <a:pt x="1592416" y="77912"/>
                  </a:lnTo>
                  <a:lnTo>
                    <a:pt x="1593494" y="81280"/>
                  </a:lnTo>
                  <a:lnTo>
                    <a:pt x="1594683" y="82542"/>
                  </a:lnTo>
                  <a:lnTo>
                    <a:pt x="1611445" y="80778"/>
                  </a:lnTo>
                  <a:lnTo>
                    <a:pt x="1611142" y="78636"/>
                  </a:lnTo>
                  <a:lnTo>
                    <a:pt x="1597873" y="73444"/>
                  </a:lnTo>
                  <a:close/>
                </a:path>
                <a:path w="1708150" h="816610">
                  <a:moveTo>
                    <a:pt x="1611142" y="78636"/>
                  </a:moveTo>
                  <a:lnTo>
                    <a:pt x="1611445" y="80778"/>
                  </a:lnTo>
                  <a:lnTo>
                    <a:pt x="1615518" y="80349"/>
                  </a:lnTo>
                  <a:lnTo>
                    <a:pt x="1611142" y="78636"/>
                  </a:lnTo>
                  <a:close/>
                </a:path>
                <a:path w="1708150" h="816610">
                  <a:moveTo>
                    <a:pt x="1622425" y="53339"/>
                  </a:moveTo>
                  <a:lnTo>
                    <a:pt x="1609107" y="64244"/>
                  </a:lnTo>
                  <a:lnTo>
                    <a:pt x="1611142" y="78636"/>
                  </a:lnTo>
                  <a:lnTo>
                    <a:pt x="1615518" y="80349"/>
                  </a:lnTo>
                  <a:lnTo>
                    <a:pt x="1618742" y="80010"/>
                  </a:lnTo>
                  <a:lnTo>
                    <a:pt x="1626640" y="79046"/>
                  </a:lnTo>
                  <a:lnTo>
                    <a:pt x="1622425" y="53339"/>
                  </a:lnTo>
                  <a:close/>
                </a:path>
                <a:path w="1708150" h="816610">
                  <a:moveTo>
                    <a:pt x="1632364" y="53339"/>
                  </a:moveTo>
                  <a:lnTo>
                    <a:pt x="1622425" y="53339"/>
                  </a:lnTo>
                  <a:lnTo>
                    <a:pt x="1626640" y="79046"/>
                  </a:lnTo>
                  <a:lnTo>
                    <a:pt x="1629156" y="78739"/>
                  </a:lnTo>
                  <a:lnTo>
                    <a:pt x="1636197" y="77801"/>
                  </a:lnTo>
                  <a:lnTo>
                    <a:pt x="1632364" y="53339"/>
                  </a:lnTo>
                  <a:close/>
                </a:path>
                <a:path w="1708150" h="816610">
                  <a:moveTo>
                    <a:pt x="1609107" y="64244"/>
                  </a:moveTo>
                  <a:lnTo>
                    <a:pt x="1597873" y="73444"/>
                  </a:lnTo>
                  <a:lnTo>
                    <a:pt x="1611142" y="78636"/>
                  </a:lnTo>
                  <a:lnTo>
                    <a:pt x="1609107" y="64244"/>
                  </a:lnTo>
                  <a:close/>
                </a:path>
                <a:path w="1708150" h="816610">
                  <a:moveTo>
                    <a:pt x="1591229" y="70843"/>
                  </a:moveTo>
                  <a:lnTo>
                    <a:pt x="1591056" y="73660"/>
                  </a:lnTo>
                  <a:lnTo>
                    <a:pt x="1592416" y="77912"/>
                  </a:lnTo>
                  <a:lnTo>
                    <a:pt x="1597873" y="73444"/>
                  </a:lnTo>
                  <a:lnTo>
                    <a:pt x="1591229" y="70843"/>
                  </a:lnTo>
                  <a:close/>
                </a:path>
                <a:path w="1708150" h="816610">
                  <a:moveTo>
                    <a:pt x="1637194" y="47804"/>
                  </a:moveTo>
                  <a:lnTo>
                    <a:pt x="1634490" y="48260"/>
                  </a:lnTo>
                  <a:lnTo>
                    <a:pt x="1631652" y="48795"/>
                  </a:lnTo>
                  <a:lnTo>
                    <a:pt x="1636197" y="77801"/>
                  </a:lnTo>
                  <a:lnTo>
                    <a:pt x="1638681" y="77470"/>
                  </a:lnTo>
                  <a:lnTo>
                    <a:pt x="1647317" y="77470"/>
                  </a:lnTo>
                  <a:lnTo>
                    <a:pt x="1653004" y="76506"/>
                  </a:lnTo>
                  <a:lnTo>
                    <a:pt x="1671828" y="60960"/>
                  </a:lnTo>
                  <a:lnTo>
                    <a:pt x="1637194" y="47804"/>
                  </a:lnTo>
                  <a:close/>
                </a:path>
                <a:path w="1708150" h="816610">
                  <a:moveTo>
                    <a:pt x="1681607" y="38100"/>
                  </a:moveTo>
                  <a:lnTo>
                    <a:pt x="1637194" y="47804"/>
                  </a:lnTo>
                  <a:lnTo>
                    <a:pt x="1671828" y="60960"/>
                  </a:lnTo>
                  <a:lnTo>
                    <a:pt x="1653004" y="76506"/>
                  </a:lnTo>
                  <a:lnTo>
                    <a:pt x="1654810" y="76200"/>
                  </a:lnTo>
                  <a:lnTo>
                    <a:pt x="1667510" y="74930"/>
                  </a:lnTo>
                  <a:lnTo>
                    <a:pt x="1685163" y="74930"/>
                  </a:lnTo>
                  <a:lnTo>
                    <a:pt x="1677035" y="71120"/>
                  </a:lnTo>
                  <a:lnTo>
                    <a:pt x="1677670" y="71120"/>
                  </a:lnTo>
                  <a:lnTo>
                    <a:pt x="1679620" y="40639"/>
                  </a:lnTo>
                  <a:lnTo>
                    <a:pt x="1678432" y="40639"/>
                  </a:lnTo>
                  <a:lnTo>
                    <a:pt x="1679702" y="39370"/>
                  </a:lnTo>
                  <a:lnTo>
                    <a:pt x="1680019" y="39370"/>
                  </a:lnTo>
                  <a:lnTo>
                    <a:pt x="1681607" y="38100"/>
                  </a:lnTo>
                  <a:close/>
                </a:path>
                <a:path w="1708150" h="816610">
                  <a:moveTo>
                    <a:pt x="1693926" y="36830"/>
                  </a:moveTo>
                  <a:lnTo>
                    <a:pt x="1664589" y="36830"/>
                  </a:lnTo>
                  <a:lnTo>
                    <a:pt x="1658112" y="38100"/>
                  </a:lnTo>
                  <a:lnTo>
                    <a:pt x="1681607" y="38100"/>
                  </a:lnTo>
                  <a:lnTo>
                    <a:pt x="1679684" y="39637"/>
                  </a:lnTo>
                  <a:lnTo>
                    <a:pt x="1677670" y="71120"/>
                  </a:lnTo>
                  <a:lnTo>
                    <a:pt x="1677035" y="71120"/>
                  </a:lnTo>
                  <a:lnTo>
                    <a:pt x="1685163" y="74930"/>
                  </a:lnTo>
                  <a:lnTo>
                    <a:pt x="1694434" y="74930"/>
                  </a:lnTo>
                  <a:lnTo>
                    <a:pt x="1695577" y="73660"/>
                  </a:lnTo>
                  <a:lnTo>
                    <a:pt x="1696593" y="73660"/>
                  </a:lnTo>
                  <a:lnTo>
                    <a:pt x="1697736" y="72389"/>
                  </a:lnTo>
                  <a:lnTo>
                    <a:pt x="1703578" y="69850"/>
                  </a:lnTo>
                  <a:lnTo>
                    <a:pt x="1707388" y="63500"/>
                  </a:lnTo>
                  <a:lnTo>
                    <a:pt x="1708150" y="50800"/>
                  </a:lnTo>
                  <a:lnTo>
                    <a:pt x="1705229" y="44450"/>
                  </a:lnTo>
                  <a:lnTo>
                    <a:pt x="1699768" y="40639"/>
                  </a:lnTo>
                  <a:lnTo>
                    <a:pt x="1699133" y="40639"/>
                  </a:lnTo>
                  <a:lnTo>
                    <a:pt x="1696720" y="38100"/>
                  </a:lnTo>
                  <a:lnTo>
                    <a:pt x="1693926" y="36830"/>
                  </a:lnTo>
                  <a:close/>
                </a:path>
                <a:path w="1708150" h="816610">
                  <a:moveTo>
                    <a:pt x="1608963" y="52070"/>
                  </a:moveTo>
                  <a:lnTo>
                    <a:pt x="1608709" y="52070"/>
                  </a:lnTo>
                  <a:lnTo>
                    <a:pt x="1606931" y="53339"/>
                  </a:lnTo>
                  <a:lnTo>
                    <a:pt x="1599896" y="55880"/>
                  </a:lnTo>
                  <a:lnTo>
                    <a:pt x="1594564" y="59689"/>
                  </a:lnTo>
                  <a:lnTo>
                    <a:pt x="1591446" y="67310"/>
                  </a:lnTo>
                  <a:lnTo>
                    <a:pt x="1591229" y="70843"/>
                  </a:lnTo>
                  <a:lnTo>
                    <a:pt x="1597873" y="73444"/>
                  </a:lnTo>
                  <a:lnTo>
                    <a:pt x="1609107" y="64244"/>
                  </a:lnTo>
                  <a:lnTo>
                    <a:pt x="1607566" y="53339"/>
                  </a:lnTo>
                  <a:lnTo>
                    <a:pt x="1608963" y="52070"/>
                  </a:lnTo>
                  <a:close/>
                </a:path>
                <a:path w="1708150" h="816610">
                  <a:moveTo>
                    <a:pt x="1619991" y="41269"/>
                  </a:moveTo>
                  <a:lnTo>
                    <a:pt x="1603248" y="43180"/>
                  </a:lnTo>
                  <a:lnTo>
                    <a:pt x="1590675" y="44450"/>
                  </a:lnTo>
                  <a:lnTo>
                    <a:pt x="1562227" y="46989"/>
                  </a:lnTo>
                  <a:lnTo>
                    <a:pt x="1546098" y="49530"/>
                  </a:lnTo>
                  <a:lnTo>
                    <a:pt x="1539119" y="50450"/>
                  </a:lnTo>
                  <a:lnTo>
                    <a:pt x="1591229" y="70843"/>
                  </a:lnTo>
                  <a:lnTo>
                    <a:pt x="1591446" y="67310"/>
                  </a:lnTo>
                  <a:lnTo>
                    <a:pt x="1594564" y="59689"/>
                  </a:lnTo>
                  <a:lnTo>
                    <a:pt x="1599896" y="55880"/>
                  </a:lnTo>
                  <a:lnTo>
                    <a:pt x="1606931" y="53339"/>
                  </a:lnTo>
                  <a:lnTo>
                    <a:pt x="1608709" y="52070"/>
                  </a:lnTo>
                  <a:lnTo>
                    <a:pt x="1610868" y="52070"/>
                  </a:lnTo>
                  <a:lnTo>
                    <a:pt x="1615313" y="50800"/>
                  </a:lnTo>
                  <a:lnTo>
                    <a:pt x="1620139" y="50800"/>
                  </a:lnTo>
                  <a:lnTo>
                    <a:pt x="1624330" y="49530"/>
                  </a:lnTo>
                  <a:lnTo>
                    <a:pt x="1627758" y="49530"/>
                  </a:lnTo>
                  <a:lnTo>
                    <a:pt x="1630520" y="49008"/>
                  </a:lnTo>
                  <a:lnTo>
                    <a:pt x="1631569" y="48260"/>
                  </a:lnTo>
                  <a:lnTo>
                    <a:pt x="1634490" y="48260"/>
                  </a:lnTo>
                  <a:lnTo>
                    <a:pt x="1637194" y="47804"/>
                  </a:lnTo>
                  <a:lnTo>
                    <a:pt x="1619991" y="41269"/>
                  </a:lnTo>
                  <a:close/>
                </a:path>
                <a:path w="1708150" h="816610">
                  <a:moveTo>
                    <a:pt x="1630520" y="49008"/>
                  </a:moveTo>
                  <a:lnTo>
                    <a:pt x="1621028" y="50800"/>
                  </a:lnTo>
                  <a:lnTo>
                    <a:pt x="1616329" y="50800"/>
                  </a:lnTo>
                  <a:lnTo>
                    <a:pt x="1612392" y="52070"/>
                  </a:lnTo>
                  <a:lnTo>
                    <a:pt x="1608963" y="52070"/>
                  </a:lnTo>
                  <a:lnTo>
                    <a:pt x="1607566" y="53339"/>
                  </a:lnTo>
                  <a:lnTo>
                    <a:pt x="1609107" y="64244"/>
                  </a:lnTo>
                  <a:lnTo>
                    <a:pt x="1622425" y="53339"/>
                  </a:lnTo>
                  <a:lnTo>
                    <a:pt x="1632364" y="53339"/>
                  </a:lnTo>
                  <a:lnTo>
                    <a:pt x="1631767" y="49530"/>
                  </a:lnTo>
                  <a:lnTo>
                    <a:pt x="1629791" y="49530"/>
                  </a:lnTo>
                  <a:lnTo>
                    <a:pt x="1630520" y="49008"/>
                  </a:lnTo>
                  <a:close/>
                </a:path>
                <a:path w="1708150" h="816610">
                  <a:moveTo>
                    <a:pt x="1616329" y="50800"/>
                  </a:moveTo>
                  <a:lnTo>
                    <a:pt x="1615313" y="50800"/>
                  </a:lnTo>
                  <a:lnTo>
                    <a:pt x="1610868" y="52070"/>
                  </a:lnTo>
                  <a:lnTo>
                    <a:pt x="1612392" y="52070"/>
                  </a:lnTo>
                  <a:lnTo>
                    <a:pt x="1616329" y="50800"/>
                  </a:lnTo>
                  <a:close/>
                </a:path>
                <a:path w="1708150" h="816610">
                  <a:moveTo>
                    <a:pt x="1627758" y="49530"/>
                  </a:moveTo>
                  <a:lnTo>
                    <a:pt x="1624330" y="49530"/>
                  </a:lnTo>
                  <a:lnTo>
                    <a:pt x="1620139" y="50800"/>
                  </a:lnTo>
                  <a:lnTo>
                    <a:pt x="1621028" y="50800"/>
                  </a:lnTo>
                  <a:lnTo>
                    <a:pt x="1627758" y="49530"/>
                  </a:lnTo>
                  <a:close/>
                </a:path>
                <a:path w="1708150" h="816610">
                  <a:moveTo>
                    <a:pt x="1510591" y="0"/>
                  </a:moveTo>
                  <a:lnTo>
                    <a:pt x="1503473" y="2539"/>
                  </a:lnTo>
                  <a:lnTo>
                    <a:pt x="1497474" y="6350"/>
                  </a:lnTo>
                  <a:lnTo>
                    <a:pt x="1493393" y="12700"/>
                  </a:lnTo>
                  <a:lnTo>
                    <a:pt x="1492117" y="20320"/>
                  </a:lnTo>
                  <a:lnTo>
                    <a:pt x="1493758" y="27939"/>
                  </a:lnTo>
                  <a:lnTo>
                    <a:pt x="1497947" y="33020"/>
                  </a:lnTo>
                  <a:lnTo>
                    <a:pt x="1504315" y="36830"/>
                  </a:lnTo>
                  <a:lnTo>
                    <a:pt x="1539119" y="50450"/>
                  </a:lnTo>
                  <a:lnTo>
                    <a:pt x="1546098" y="49530"/>
                  </a:lnTo>
                  <a:lnTo>
                    <a:pt x="1562227" y="46989"/>
                  </a:lnTo>
                  <a:lnTo>
                    <a:pt x="1590675" y="44450"/>
                  </a:lnTo>
                  <a:lnTo>
                    <a:pt x="1603248" y="43180"/>
                  </a:lnTo>
                  <a:lnTo>
                    <a:pt x="1619991" y="41269"/>
                  </a:lnTo>
                  <a:lnTo>
                    <a:pt x="1518031" y="2539"/>
                  </a:lnTo>
                  <a:lnTo>
                    <a:pt x="1510591" y="0"/>
                  </a:lnTo>
                  <a:close/>
                </a:path>
                <a:path w="1708150" h="816610">
                  <a:moveTo>
                    <a:pt x="1631652" y="48795"/>
                  </a:moveTo>
                  <a:lnTo>
                    <a:pt x="1630520" y="49008"/>
                  </a:lnTo>
                  <a:lnTo>
                    <a:pt x="1629791" y="49530"/>
                  </a:lnTo>
                  <a:lnTo>
                    <a:pt x="1631767" y="49530"/>
                  </a:lnTo>
                  <a:lnTo>
                    <a:pt x="1631652" y="48795"/>
                  </a:lnTo>
                  <a:close/>
                </a:path>
                <a:path w="1708150" h="816610">
                  <a:moveTo>
                    <a:pt x="1631569" y="48260"/>
                  </a:moveTo>
                  <a:lnTo>
                    <a:pt x="1630520" y="49008"/>
                  </a:lnTo>
                  <a:lnTo>
                    <a:pt x="1631652" y="48795"/>
                  </a:lnTo>
                  <a:lnTo>
                    <a:pt x="1631569" y="48260"/>
                  </a:lnTo>
                  <a:close/>
                </a:path>
                <a:path w="1708150" h="816610">
                  <a:moveTo>
                    <a:pt x="1634490" y="48260"/>
                  </a:moveTo>
                  <a:lnTo>
                    <a:pt x="1631569" y="48260"/>
                  </a:lnTo>
                  <a:lnTo>
                    <a:pt x="1631652" y="48795"/>
                  </a:lnTo>
                  <a:lnTo>
                    <a:pt x="1634490" y="48260"/>
                  </a:lnTo>
                  <a:close/>
                </a:path>
                <a:path w="1708150" h="816610">
                  <a:moveTo>
                    <a:pt x="1681607" y="38100"/>
                  </a:moveTo>
                  <a:lnTo>
                    <a:pt x="1651508" y="38100"/>
                  </a:lnTo>
                  <a:lnTo>
                    <a:pt x="1643507" y="39370"/>
                  </a:lnTo>
                  <a:lnTo>
                    <a:pt x="1634871" y="40639"/>
                  </a:lnTo>
                  <a:lnTo>
                    <a:pt x="1625346" y="40639"/>
                  </a:lnTo>
                  <a:lnTo>
                    <a:pt x="1619991" y="41269"/>
                  </a:lnTo>
                  <a:lnTo>
                    <a:pt x="1637194" y="47804"/>
                  </a:lnTo>
                  <a:lnTo>
                    <a:pt x="1657096" y="44450"/>
                  </a:lnTo>
                  <a:lnTo>
                    <a:pt x="1664081" y="43180"/>
                  </a:lnTo>
                  <a:lnTo>
                    <a:pt x="1670304" y="41910"/>
                  </a:lnTo>
                  <a:lnTo>
                    <a:pt x="1678686" y="39370"/>
                  </a:lnTo>
                  <a:lnTo>
                    <a:pt x="1681607" y="38100"/>
                  </a:lnTo>
                  <a:close/>
                </a:path>
                <a:path w="1708150" h="816610">
                  <a:moveTo>
                    <a:pt x="1679702" y="39370"/>
                  </a:moveTo>
                  <a:lnTo>
                    <a:pt x="1678432" y="40639"/>
                  </a:lnTo>
                  <a:lnTo>
                    <a:pt x="1679684" y="39637"/>
                  </a:lnTo>
                  <a:lnTo>
                    <a:pt x="1679702" y="39370"/>
                  </a:lnTo>
                  <a:close/>
                </a:path>
                <a:path w="1708150" h="816610">
                  <a:moveTo>
                    <a:pt x="1679684" y="39637"/>
                  </a:moveTo>
                  <a:lnTo>
                    <a:pt x="1678432" y="40639"/>
                  </a:lnTo>
                  <a:lnTo>
                    <a:pt x="1679620" y="40639"/>
                  </a:lnTo>
                  <a:lnTo>
                    <a:pt x="1679684" y="39637"/>
                  </a:lnTo>
                  <a:close/>
                </a:path>
                <a:path w="1708150" h="816610">
                  <a:moveTo>
                    <a:pt x="1680019" y="39370"/>
                  </a:moveTo>
                  <a:lnTo>
                    <a:pt x="1679702" y="39370"/>
                  </a:lnTo>
                  <a:lnTo>
                    <a:pt x="1679684" y="39637"/>
                  </a:lnTo>
                  <a:lnTo>
                    <a:pt x="1680019" y="3937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33703" y="1281176"/>
            <a:ext cx="174815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70">
                <a:solidFill>
                  <a:srgbClr val="006699"/>
                </a:solidFill>
                <a:latin typeface="Arial MT"/>
                <a:cs typeface="Arial MT"/>
              </a:rPr>
              <a:t>R</a:t>
            </a:r>
            <a:r>
              <a:rPr dirty="0" sz="2400" spc="90">
                <a:solidFill>
                  <a:srgbClr val="006699"/>
                </a:solidFill>
                <a:latin typeface="Arial MT"/>
                <a:cs typeface="Arial MT"/>
              </a:rPr>
              <a:t>esi</a:t>
            </a:r>
            <a:r>
              <a:rPr dirty="0" sz="2400" spc="100">
                <a:solidFill>
                  <a:srgbClr val="006699"/>
                </a:solidFill>
                <a:latin typeface="Arial MT"/>
                <a:cs typeface="Arial MT"/>
              </a:rPr>
              <a:t>s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ten</a:t>
            </a:r>
            <a:r>
              <a:rPr dirty="0" sz="2400" spc="114">
                <a:solidFill>
                  <a:srgbClr val="006699"/>
                </a:solidFill>
                <a:latin typeface="Arial MT"/>
                <a:cs typeface="Arial MT"/>
              </a:rPr>
              <a:t>cia  </a:t>
            </a:r>
            <a:r>
              <a:rPr dirty="0" sz="2400" spc="175">
                <a:solidFill>
                  <a:srgbClr val="006699"/>
                </a:solidFill>
                <a:latin typeface="Arial MT"/>
                <a:cs typeface="Arial MT"/>
              </a:rPr>
              <a:t>por </a:t>
            </a:r>
            <a:r>
              <a:rPr dirty="0" sz="2400" spc="1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adquisición </a:t>
            </a:r>
            <a:r>
              <a:rPr dirty="0" sz="2400" spc="-6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95">
                <a:solidFill>
                  <a:srgbClr val="006699"/>
                </a:solidFill>
                <a:latin typeface="Arial MT"/>
                <a:cs typeface="Arial MT"/>
              </a:rPr>
              <a:t>genes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2169" y="5876950"/>
            <a:ext cx="1778635" cy="7600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 indent="1603375">
              <a:lnSpc>
                <a:spcPct val="100800"/>
              </a:lnSpc>
              <a:spcBef>
                <a:spcPts val="85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</a:t>
            </a:r>
            <a:r>
              <a:rPr dirty="0" sz="120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204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http://depa.fquim.unam.mx/amyd/ </a:t>
            </a:r>
            <a:r>
              <a:rPr dirty="0" sz="1200" spc="-200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dirty="0" u="sng" sz="1200" spc="-18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a</a:t>
            </a:r>
            <a:r>
              <a:rPr dirty="0" u="sng" sz="1200" spc="-6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r</a:t>
            </a:r>
            <a:r>
              <a:rPr dirty="0" u="sng" sz="1200" spc="-14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c</a:t>
            </a:r>
            <a:r>
              <a:rPr dirty="0" u="sng" sz="1200" spc="-22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</a:t>
            </a:r>
            <a:r>
              <a:rPr dirty="0" u="sng" sz="1200" spc="-12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i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ve</a:t>
            </a:r>
            <a:r>
              <a:rPr dirty="0" u="sng" sz="1200" spc="-12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r</a:t>
            </a:r>
            <a:r>
              <a:rPr dirty="0" u="sng" sz="1200" spc="-204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o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/</a:t>
            </a:r>
            <a:r>
              <a:rPr dirty="0" u="sng" sz="1200" spc="-22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U</a:t>
            </a:r>
            <a:r>
              <a:rPr dirty="0" u="sng" sz="1200" spc="-18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4</a:t>
            </a:r>
            <a:r>
              <a:rPr dirty="0" u="sng" sz="1200" spc="-204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_</a:t>
            </a:r>
            <a:r>
              <a:rPr dirty="0" u="sng" sz="1200" spc="-21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A</a:t>
            </a:r>
            <a:r>
              <a:rPr dirty="0" u="sng" sz="1200" spc="-19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nt</a:t>
            </a:r>
            <a:r>
              <a:rPr dirty="0" u="sng" sz="1200" spc="-13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i</a:t>
            </a:r>
            <a:r>
              <a:rPr dirty="0" u="sng" sz="1200" spc="-229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b</a:t>
            </a:r>
            <a:r>
              <a:rPr dirty="0" u="sng" sz="1200" spc="-13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i</a:t>
            </a:r>
            <a:r>
              <a:rPr dirty="0" u="sng" sz="1200" spc="-21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o</a:t>
            </a:r>
            <a:r>
              <a:rPr dirty="0" u="sng" sz="1200" spc="-16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t</a:t>
            </a:r>
            <a:r>
              <a:rPr dirty="0" u="sng" sz="1200" spc="-14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i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c</a:t>
            </a:r>
            <a:r>
              <a:rPr dirty="0" u="sng" sz="1200" spc="-19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o</a:t>
            </a:r>
            <a:r>
              <a:rPr dirty="0" u="sng" sz="1200" spc="-204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s_</a:t>
            </a:r>
            <a:r>
              <a:rPr dirty="0" u="sng" sz="1200" spc="-23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1</a:t>
            </a:r>
            <a:r>
              <a:rPr dirty="0" u="sng" sz="1200" spc="-12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99</a:t>
            </a:r>
            <a:r>
              <a:rPr dirty="0" u="sng" sz="1200" spc="-15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2</a:t>
            </a:r>
            <a:r>
              <a:rPr dirty="0" u="sng" sz="1200" spc="-14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6</a:t>
            </a:r>
            <a:r>
              <a:rPr dirty="0" u="sng" sz="1200" spc="-24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.</a:t>
            </a:r>
            <a:r>
              <a:rPr dirty="0" u="sng" sz="1200" spc="-229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p</a:t>
            </a:r>
            <a:r>
              <a:rPr dirty="0" u="sng" sz="1200" spc="-22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200" spc="-160">
                <a:solidFill>
                  <a:srgbClr val="006699"/>
                </a:solidFill>
                <a:latin typeface="Trebuchet MS"/>
                <a:cs typeface="Trebuchet MS"/>
                <a:hlinkClick r:id="rId3"/>
              </a:rPr>
              <a:t>f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21102" y="6612153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38100" y="0"/>
                </a:moveTo>
                <a:lnTo>
                  <a:pt x="0" y="0"/>
                </a:lnTo>
                <a:lnTo>
                  <a:pt x="0" y="7619"/>
                </a:lnTo>
                <a:lnTo>
                  <a:pt x="38100" y="7619"/>
                </a:lnTo>
                <a:lnTo>
                  <a:pt x="381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365823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RESISTENCIAS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870330"/>
            <a:ext cx="8068309" cy="0"/>
          </a:xfrm>
          <a:custGeom>
            <a:avLst/>
            <a:gdLst/>
            <a:ahLst/>
            <a:cxnLst/>
            <a:rect l="l" t="t" r="r" b="b"/>
            <a:pathLst>
              <a:path w="8068309" h="0">
                <a:moveTo>
                  <a:pt x="0" y="0"/>
                </a:moveTo>
                <a:lnTo>
                  <a:pt x="8068246" y="0"/>
                </a:lnTo>
              </a:path>
            </a:pathLst>
          </a:custGeom>
          <a:ln w="38100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73963" y="1707007"/>
            <a:ext cx="7461250" cy="341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40">
                <a:solidFill>
                  <a:srgbClr val="006699"/>
                </a:solidFill>
                <a:latin typeface="Arial MT"/>
                <a:cs typeface="Arial MT"/>
              </a:rPr>
              <a:t>MECANISMO:</a:t>
            </a:r>
            <a:endParaRPr sz="2100">
              <a:latin typeface="Arial MT"/>
              <a:cs typeface="Arial MT"/>
            </a:endParaRPr>
          </a:p>
          <a:p>
            <a:pPr marL="396240" indent="-384175">
              <a:lnSpc>
                <a:spcPct val="100000"/>
              </a:lnSpc>
              <a:spcBef>
                <a:spcPts val="1510"/>
              </a:spcBef>
              <a:buChar char="•"/>
              <a:tabLst>
                <a:tab pos="396240" algn="l"/>
                <a:tab pos="396875" algn="l"/>
              </a:tabLst>
            </a:pPr>
            <a:r>
              <a:rPr dirty="0" sz="2100" spc="75">
                <a:solidFill>
                  <a:srgbClr val="006699"/>
                </a:solidFill>
                <a:latin typeface="Arial MT"/>
                <a:cs typeface="Arial MT"/>
              </a:rPr>
              <a:t>Síntesis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enzimas</a:t>
            </a:r>
            <a:r>
              <a:rPr dirty="0" sz="21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destruyen</a:t>
            </a:r>
            <a:r>
              <a:rPr dirty="0" sz="21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antibiótico</a:t>
            </a:r>
            <a:endParaRPr sz="2100">
              <a:latin typeface="Arial MT"/>
              <a:cs typeface="Arial MT"/>
            </a:endParaRPr>
          </a:p>
          <a:p>
            <a:pPr marL="396240" indent="-384175">
              <a:lnSpc>
                <a:spcPct val="100000"/>
              </a:lnSpc>
              <a:spcBef>
                <a:spcPts val="1515"/>
              </a:spcBef>
              <a:buChar char="•"/>
              <a:tabLst>
                <a:tab pos="396240" algn="l"/>
                <a:tab pos="396875" algn="l"/>
              </a:tabLst>
            </a:pP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Disminución</a:t>
            </a:r>
            <a:r>
              <a:rPr dirty="0" sz="21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penetración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fármaco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1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célula</a:t>
            </a:r>
            <a:endParaRPr sz="2100">
              <a:latin typeface="Arial MT"/>
              <a:cs typeface="Arial MT"/>
            </a:endParaRPr>
          </a:p>
          <a:p>
            <a:pPr marL="396240" indent="-384175">
              <a:lnSpc>
                <a:spcPct val="100000"/>
              </a:lnSpc>
              <a:spcBef>
                <a:spcPts val="1510"/>
              </a:spcBef>
              <a:buChar char="•"/>
              <a:tabLst>
                <a:tab pos="396240" algn="l"/>
                <a:tab pos="396875" algn="l"/>
              </a:tabLst>
            </a:pP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Alteración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las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moléculas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las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se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unen</a:t>
            </a:r>
            <a:r>
              <a:rPr dirty="0" sz="2100" spc="-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los</a:t>
            </a:r>
            <a:endParaRPr sz="2100">
              <a:latin typeface="Arial MT"/>
              <a:cs typeface="Arial MT"/>
            </a:endParaRPr>
          </a:p>
          <a:p>
            <a:pPr marL="329565">
              <a:lnSpc>
                <a:spcPct val="100000"/>
              </a:lnSpc>
              <a:spcBef>
                <a:spcPts val="1515"/>
              </a:spcBef>
            </a:pP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antibióticos</a:t>
            </a:r>
            <a:endParaRPr sz="2100">
              <a:latin typeface="Arial MT"/>
              <a:cs typeface="Arial MT"/>
            </a:endParaRPr>
          </a:p>
          <a:p>
            <a:pPr marL="329565" marR="1376045" indent="-317500">
              <a:lnSpc>
                <a:spcPct val="160000"/>
              </a:lnSpc>
              <a:buClr>
                <a:srgbClr val="006699"/>
              </a:buClr>
              <a:buFont typeface="Arial MT"/>
              <a:buChar char="•"/>
              <a:tabLst>
                <a:tab pos="396240" algn="l"/>
                <a:tab pos="396875" algn="l"/>
              </a:tabLst>
            </a:pPr>
            <a:r>
              <a:rPr dirty="0"/>
              <a:t>	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Aumento</a:t>
            </a:r>
            <a:r>
              <a:rPr dirty="0" sz="2100" spc="-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síntesis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un</a:t>
            </a:r>
            <a:r>
              <a:rPr dirty="0" sz="21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metabolito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que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30">
                <a:solidFill>
                  <a:srgbClr val="006699"/>
                </a:solidFill>
                <a:latin typeface="Arial MT"/>
                <a:cs typeface="Arial MT"/>
              </a:rPr>
              <a:t>contrarreste</a:t>
            </a:r>
            <a:r>
              <a:rPr dirty="0" sz="2100" spc="-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9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acción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21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25">
                <a:solidFill>
                  <a:srgbClr val="006699"/>
                </a:solidFill>
                <a:latin typeface="Arial MT"/>
                <a:cs typeface="Arial MT"/>
              </a:rPr>
              <a:t>fármaco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3545" cy="1325880"/>
          </a:xfrm>
          <a:custGeom>
            <a:avLst/>
            <a:gdLst/>
            <a:ahLst/>
            <a:cxnLst/>
            <a:rect l="l" t="t" r="r" b="b"/>
            <a:pathLst>
              <a:path w="1693545" h="1325880">
                <a:moveTo>
                  <a:pt x="1693533" y="0"/>
                </a:moveTo>
                <a:lnTo>
                  <a:pt x="0" y="0"/>
                </a:lnTo>
                <a:lnTo>
                  <a:pt x="0" y="1325716"/>
                </a:lnTo>
                <a:lnTo>
                  <a:pt x="11160" y="1320291"/>
                </a:lnTo>
                <a:lnTo>
                  <a:pt x="27830" y="1313719"/>
                </a:lnTo>
                <a:lnTo>
                  <a:pt x="88752" y="1294563"/>
                </a:lnTo>
                <a:lnTo>
                  <a:pt x="154881" y="1278001"/>
                </a:lnTo>
                <a:lnTo>
                  <a:pt x="206255" y="1271259"/>
                </a:lnTo>
                <a:lnTo>
                  <a:pt x="231921" y="1270380"/>
                </a:lnTo>
                <a:lnTo>
                  <a:pt x="508941" y="1270380"/>
                </a:lnTo>
                <a:lnTo>
                  <a:pt x="524548" y="1270000"/>
                </a:lnTo>
                <a:lnTo>
                  <a:pt x="580447" y="1264523"/>
                </a:lnTo>
                <a:lnTo>
                  <a:pt x="636155" y="1257427"/>
                </a:lnTo>
                <a:lnTo>
                  <a:pt x="675792" y="1241234"/>
                </a:lnTo>
                <a:lnTo>
                  <a:pt x="693909" y="1230137"/>
                </a:lnTo>
                <a:lnTo>
                  <a:pt x="714286" y="1219708"/>
                </a:lnTo>
                <a:lnTo>
                  <a:pt x="725227" y="1215761"/>
                </a:lnTo>
                <a:lnTo>
                  <a:pt x="736411" y="1212707"/>
                </a:lnTo>
                <a:lnTo>
                  <a:pt x="747692" y="1210010"/>
                </a:lnTo>
                <a:lnTo>
                  <a:pt x="758926" y="1207135"/>
                </a:lnTo>
                <a:lnTo>
                  <a:pt x="777350" y="1174309"/>
                </a:lnTo>
                <a:lnTo>
                  <a:pt x="780942" y="1169130"/>
                </a:lnTo>
                <a:lnTo>
                  <a:pt x="789993" y="1169130"/>
                </a:lnTo>
                <a:lnTo>
                  <a:pt x="814730" y="1156842"/>
                </a:lnTo>
                <a:lnTo>
                  <a:pt x="826377" y="1148234"/>
                </a:lnTo>
                <a:lnTo>
                  <a:pt x="837393" y="1138554"/>
                </a:lnTo>
                <a:lnTo>
                  <a:pt x="848238" y="1128589"/>
                </a:lnTo>
                <a:lnTo>
                  <a:pt x="859370" y="1119124"/>
                </a:lnTo>
                <a:lnTo>
                  <a:pt x="914174" y="1077023"/>
                </a:lnTo>
                <a:lnTo>
                  <a:pt x="970978" y="1043686"/>
                </a:lnTo>
                <a:lnTo>
                  <a:pt x="1040632" y="1026844"/>
                </a:lnTo>
                <a:lnTo>
                  <a:pt x="1149553" y="1018539"/>
                </a:lnTo>
                <a:lnTo>
                  <a:pt x="1158280" y="1012699"/>
                </a:lnTo>
                <a:lnTo>
                  <a:pt x="1200253" y="960120"/>
                </a:lnTo>
                <a:lnTo>
                  <a:pt x="1209346" y="928274"/>
                </a:lnTo>
                <a:lnTo>
                  <a:pt x="1222022" y="897524"/>
                </a:lnTo>
                <a:lnTo>
                  <a:pt x="1249997" y="867537"/>
                </a:lnTo>
                <a:lnTo>
                  <a:pt x="1258489" y="861446"/>
                </a:lnTo>
                <a:lnTo>
                  <a:pt x="1267058" y="855487"/>
                </a:lnTo>
                <a:lnTo>
                  <a:pt x="1275463" y="849266"/>
                </a:lnTo>
                <a:lnTo>
                  <a:pt x="1283462" y="842390"/>
                </a:lnTo>
                <a:lnTo>
                  <a:pt x="1291986" y="833121"/>
                </a:lnTo>
                <a:lnTo>
                  <a:pt x="1299845" y="823007"/>
                </a:lnTo>
                <a:lnTo>
                  <a:pt x="1307893" y="813155"/>
                </a:lnTo>
                <a:lnTo>
                  <a:pt x="1316990" y="804672"/>
                </a:lnTo>
                <a:lnTo>
                  <a:pt x="1324816" y="800403"/>
                </a:lnTo>
                <a:lnTo>
                  <a:pt x="1333309" y="797671"/>
                </a:lnTo>
                <a:lnTo>
                  <a:pt x="1341993" y="795295"/>
                </a:lnTo>
                <a:lnTo>
                  <a:pt x="1350391" y="792099"/>
                </a:lnTo>
                <a:lnTo>
                  <a:pt x="1361680" y="786044"/>
                </a:lnTo>
                <a:lnTo>
                  <a:pt x="1383734" y="772793"/>
                </a:lnTo>
                <a:lnTo>
                  <a:pt x="1395095" y="766952"/>
                </a:lnTo>
                <a:lnTo>
                  <a:pt x="1414768" y="758898"/>
                </a:lnTo>
                <a:lnTo>
                  <a:pt x="1436751" y="750712"/>
                </a:lnTo>
                <a:lnTo>
                  <a:pt x="1462024" y="741807"/>
                </a:lnTo>
                <a:lnTo>
                  <a:pt x="1467338" y="732127"/>
                </a:lnTo>
                <a:lnTo>
                  <a:pt x="1492418" y="697301"/>
                </a:lnTo>
                <a:lnTo>
                  <a:pt x="1501473" y="691895"/>
                </a:lnTo>
                <a:lnTo>
                  <a:pt x="1510361" y="686300"/>
                </a:lnTo>
                <a:lnTo>
                  <a:pt x="1517904" y="678941"/>
                </a:lnTo>
                <a:lnTo>
                  <a:pt x="1524627" y="667297"/>
                </a:lnTo>
                <a:lnTo>
                  <a:pt x="1529778" y="654462"/>
                </a:lnTo>
                <a:lnTo>
                  <a:pt x="1534548" y="641294"/>
                </a:lnTo>
                <a:lnTo>
                  <a:pt x="1540129" y="628650"/>
                </a:lnTo>
                <a:lnTo>
                  <a:pt x="1552954" y="605932"/>
                </a:lnTo>
                <a:lnTo>
                  <a:pt x="1567672" y="581215"/>
                </a:lnTo>
                <a:lnTo>
                  <a:pt x="1579794" y="561355"/>
                </a:lnTo>
                <a:lnTo>
                  <a:pt x="1584833" y="553212"/>
                </a:lnTo>
                <a:lnTo>
                  <a:pt x="1585839" y="501510"/>
                </a:lnTo>
                <a:lnTo>
                  <a:pt x="1586514" y="449790"/>
                </a:lnTo>
                <a:lnTo>
                  <a:pt x="1587538" y="346330"/>
                </a:lnTo>
                <a:lnTo>
                  <a:pt x="1588223" y="294610"/>
                </a:lnTo>
                <a:lnTo>
                  <a:pt x="1589245" y="242908"/>
                </a:lnTo>
                <a:lnTo>
                  <a:pt x="1590771" y="191235"/>
                </a:lnTo>
                <a:lnTo>
                  <a:pt x="1592970" y="139599"/>
                </a:lnTo>
                <a:lnTo>
                  <a:pt x="1596009" y="88010"/>
                </a:lnTo>
                <a:lnTo>
                  <a:pt x="1618234" y="62865"/>
                </a:lnTo>
                <a:lnTo>
                  <a:pt x="1637766" y="47345"/>
                </a:lnTo>
                <a:lnTo>
                  <a:pt x="1659810" y="30908"/>
                </a:lnTo>
                <a:lnTo>
                  <a:pt x="1677830" y="17877"/>
                </a:lnTo>
                <a:lnTo>
                  <a:pt x="1685289" y="12573"/>
                </a:lnTo>
                <a:lnTo>
                  <a:pt x="1693533" y="0"/>
                </a:lnTo>
                <a:close/>
              </a:path>
              <a:path w="1693545" h="1325880">
                <a:moveTo>
                  <a:pt x="508941" y="1270380"/>
                </a:moveTo>
                <a:lnTo>
                  <a:pt x="231921" y="1270380"/>
                </a:lnTo>
                <a:lnTo>
                  <a:pt x="260513" y="1270529"/>
                </a:lnTo>
                <a:lnTo>
                  <a:pt x="335298" y="1272000"/>
                </a:lnTo>
                <a:lnTo>
                  <a:pt x="385900" y="1272370"/>
                </a:lnTo>
                <a:lnTo>
                  <a:pt x="448248" y="1271862"/>
                </a:lnTo>
                <a:lnTo>
                  <a:pt x="508941" y="1270380"/>
                </a:lnTo>
                <a:close/>
              </a:path>
              <a:path w="1693545" h="1325880">
                <a:moveTo>
                  <a:pt x="789993" y="1169130"/>
                </a:moveTo>
                <a:lnTo>
                  <a:pt x="780942" y="1169130"/>
                </a:lnTo>
                <a:lnTo>
                  <a:pt x="787476" y="1170380"/>
                </a:lnTo>
                <a:lnTo>
                  <a:pt x="789993" y="116913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7836534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125"/>
              <a:t>MAL</a:t>
            </a:r>
            <a:r>
              <a:rPr dirty="0" sz="3800" spc="-110"/>
              <a:t> </a:t>
            </a:r>
            <a:r>
              <a:rPr dirty="0" sz="3800" spc="65"/>
              <a:t>USO</a:t>
            </a:r>
            <a:r>
              <a:rPr dirty="0" sz="3800" spc="-110"/>
              <a:t> </a:t>
            </a:r>
            <a:r>
              <a:rPr dirty="0" sz="3800" spc="30"/>
              <a:t>DE</a:t>
            </a:r>
            <a:r>
              <a:rPr dirty="0" sz="3800" spc="-110"/>
              <a:t> </a:t>
            </a:r>
            <a:r>
              <a:rPr dirty="0" sz="3800" spc="10"/>
              <a:t>LOS</a:t>
            </a:r>
            <a:r>
              <a:rPr dirty="0" sz="3800" spc="-110"/>
              <a:t> </a:t>
            </a:r>
            <a:r>
              <a:rPr dirty="0" sz="3800" spc="95"/>
              <a:t>ANTIBIÓTICOS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14552" y="1640380"/>
            <a:ext cx="6915150" cy="293052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800" spc="35" b="1">
                <a:solidFill>
                  <a:srgbClr val="006699"/>
                </a:solidFill>
                <a:latin typeface="Arial"/>
                <a:cs typeface="Arial"/>
              </a:rPr>
              <a:t>C</a:t>
            </a:r>
            <a:r>
              <a:rPr dirty="0" sz="1800" spc="-65" b="1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dirty="0" sz="1800" spc="70" b="1">
                <a:solidFill>
                  <a:srgbClr val="006699"/>
                </a:solidFill>
                <a:latin typeface="Arial"/>
                <a:cs typeface="Arial"/>
              </a:rPr>
              <a:t>U</a:t>
            </a:r>
            <a:r>
              <a:rPr dirty="0" sz="1800" spc="5" b="1">
                <a:solidFill>
                  <a:srgbClr val="006699"/>
                </a:solidFill>
                <a:latin typeface="Arial"/>
                <a:cs typeface="Arial"/>
              </a:rPr>
              <a:t>S</a:t>
            </a:r>
            <a:r>
              <a:rPr dirty="0" sz="1800" spc="-10" b="1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006699"/>
                </a:solidFill>
                <a:latin typeface="Arial"/>
                <a:cs typeface="Arial"/>
              </a:rPr>
              <a:t>S</a:t>
            </a:r>
            <a:r>
              <a:rPr dirty="0" sz="1800" spc="-10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35" b="1">
                <a:solidFill>
                  <a:srgbClr val="006699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dirty="0" sz="1800" spc="-6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dirty="0" sz="1800" spc="-65" b="1">
                <a:solidFill>
                  <a:srgbClr val="006699"/>
                </a:solidFill>
                <a:latin typeface="Arial"/>
                <a:cs typeface="Arial"/>
              </a:rPr>
              <a:t>B</a:t>
            </a:r>
            <a:r>
              <a:rPr dirty="0" sz="1800" spc="70" b="1">
                <a:solidFill>
                  <a:srgbClr val="006699"/>
                </a:solidFill>
                <a:latin typeface="Arial"/>
                <a:cs typeface="Arial"/>
              </a:rPr>
              <a:t>U</a:t>
            </a:r>
            <a:r>
              <a:rPr dirty="0" sz="1800" spc="5" b="1">
                <a:solidFill>
                  <a:srgbClr val="006699"/>
                </a:solidFill>
                <a:latin typeface="Arial"/>
                <a:cs typeface="Arial"/>
              </a:rPr>
              <a:t>S</a:t>
            </a:r>
            <a:r>
              <a:rPr dirty="0" sz="1800" spc="25" b="1">
                <a:solidFill>
                  <a:srgbClr val="006699"/>
                </a:solidFill>
                <a:latin typeface="Arial"/>
                <a:cs typeface="Arial"/>
              </a:rPr>
              <a:t>O</a:t>
            </a:r>
            <a:r>
              <a:rPr dirty="0" sz="1800" spc="-9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-75" b="1">
                <a:solidFill>
                  <a:srgbClr val="006699"/>
                </a:solidFill>
                <a:latin typeface="Arial"/>
                <a:cs typeface="Arial"/>
              </a:rPr>
              <a:t>Y</a:t>
            </a:r>
            <a:r>
              <a:rPr dirty="0" sz="1800" spc="-6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6699"/>
                </a:solidFill>
                <a:latin typeface="Arial"/>
                <a:cs typeface="Arial"/>
              </a:rPr>
              <a:t>M</a:t>
            </a:r>
            <a:r>
              <a:rPr dirty="0" sz="1800" spc="5" b="1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dirty="0" sz="1800" spc="-15" b="1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dirty="0" sz="1800" spc="-70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70" b="1">
                <a:solidFill>
                  <a:srgbClr val="006699"/>
                </a:solidFill>
                <a:latin typeface="Arial"/>
                <a:cs typeface="Arial"/>
              </a:rPr>
              <a:t>U</a:t>
            </a:r>
            <a:r>
              <a:rPr dirty="0" sz="1800" spc="5" b="1">
                <a:solidFill>
                  <a:srgbClr val="006699"/>
                </a:solidFill>
                <a:latin typeface="Arial"/>
                <a:cs typeface="Arial"/>
              </a:rPr>
              <a:t>S</a:t>
            </a:r>
            <a:r>
              <a:rPr dirty="0" sz="1800" spc="25" b="1">
                <a:solidFill>
                  <a:srgbClr val="006699"/>
                </a:solidFill>
                <a:latin typeface="Arial"/>
                <a:cs typeface="Arial"/>
              </a:rPr>
              <a:t>O</a:t>
            </a:r>
            <a:r>
              <a:rPr dirty="0" sz="1800" spc="-8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35" b="1">
                <a:solidFill>
                  <a:srgbClr val="006699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dirty="0" sz="1800" spc="-65" b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dirty="0" sz="1800" spc="70" b="1">
                <a:solidFill>
                  <a:srgbClr val="006699"/>
                </a:solidFill>
                <a:latin typeface="Arial"/>
                <a:cs typeface="Arial"/>
              </a:rPr>
              <a:t>N</a:t>
            </a:r>
            <a:r>
              <a:rPr dirty="0" sz="1800" spc="30" b="1">
                <a:solidFill>
                  <a:srgbClr val="006699"/>
                </a:solidFill>
                <a:latin typeface="Arial"/>
                <a:cs typeface="Arial"/>
              </a:rPr>
              <a:t>TIBIÓTICO</a:t>
            </a:r>
            <a:r>
              <a:rPr dirty="0" sz="1800" spc="65" b="1">
                <a:solidFill>
                  <a:srgbClr val="006699"/>
                </a:solidFill>
                <a:latin typeface="Arial"/>
                <a:cs typeface="Arial"/>
              </a:rPr>
              <a:t>S</a:t>
            </a:r>
            <a:r>
              <a:rPr dirty="0" sz="1800" spc="60">
                <a:solidFill>
                  <a:srgbClr val="006699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marL="381000" indent="-368935">
              <a:lnSpc>
                <a:spcPct val="100000"/>
              </a:lnSpc>
              <a:spcBef>
                <a:spcPts val="1220"/>
              </a:spcBef>
              <a:buFont typeface="Microsoft Sans Serif"/>
              <a:buChar char="•"/>
              <a:tabLst>
                <a:tab pos="381000" algn="l"/>
                <a:tab pos="381635" algn="l"/>
              </a:tabLst>
            </a:pPr>
            <a:r>
              <a:rPr dirty="0" sz="2200" spc="95">
                <a:solidFill>
                  <a:srgbClr val="006699"/>
                </a:solidFill>
                <a:latin typeface="Arial MT"/>
                <a:cs typeface="Arial MT"/>
              </a:rPr>
              <a:t>Cuadros</a:t>
            </a:r>
            <a:r>
              <a:rPr dirty="0" sz="22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10">
                <a:solidFill>
                  <a:srgbClr val="006699"/>
                </a:solidFill>
                <a:latin typeface="Arial MT"/>
                <a:cs typeface="Arial MT"/>
              </a:rPr>
              <a:t>febriles</a:t>
            </a:r>
            <a:r>
              <a:rPr dirty="0" sz="22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14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2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14">
                <a:solidFill>
                  <a:srgbClr val="006699"/>
                </a:solidFill>
                <a:latin typeface="Arial MT"/>
                <a:cs typeface="Arial MT"/>
              </a:rPr>
              <a:t>origen</a:t>
            </a:r>
            <a:r>
              <a:rPr dirty="0" sz="22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05">
                <a:solidFill>
                  <a:srgbClr val="006699"/>
                </a:solidFill>
                <a:latin typeface="Arial MT"/>
                <a:cs typeface="Arial MT"/>
              </a:rPr>
              <a:t>no</a:t>
            </a:r>
            <a:r>
              <a:rPr dirty="0" sz="22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05">
                <a:solidFill>
                  <a:srgbClr val="006699"/>
                </a:solidFill>
                <a:latin typeface="Arial MT"/>
                <a:cs typeface="Arial MT"/>
              </a:rPr>
              <a:t>infeccioso.</a:t>
            </a:r>
            <a:endParaRPr sz="2200">
              <a:latin typeface="Arial MT"/>
              <a:cs typeface="Arial MT"/>
            </a:endParaRPr>
          </a:p>
          <a:p>
            <a:pPr marL="381000" indent="-368935">
              <a:lnSpc>
                <a:spcPct val="100000"/>
              </a:lnSpc>
              <a:spcBef>
                <a:spcPts val="1320"/>
              </a:spcBef>
              <a:buFont typeface="Microsoft Sans Serif"/>
              <a:buChar char="•"/>
              <a:tabLst>
                <a:tab pos="381000" algn="l"/>
                <a:tab pos="381635" algn="l"/>
              </a:tabLst>
            </a:pPr>
            <a:r>
              <a:rPr dirty="0" sz="2200" spc="100">
                <a:solidFill>
                  <a:srgbClr val="006699"/>
                </a:solidFill>
                <a:latin typeface="Arial MT"/>
                <a:cs typeface="Arial MT"/>
              </a:rPr>
              <a:t>Enfermedades</a:t>
            </a:r>
            <a:r>
              <a:rPr dirty="0" sz="22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90">
                <a:solidFill>
                  <a:srgbClr val="006699"/>
                </a:solidFill>
                <a:latin typeface="Arial MT"/>
                <a:cs typeface="Arial MT"/>
              </a:rPr>
              <a:t>víricas.</a:t>
            </a:r>
            <a:endParaRPr sz="2200">
              <a:latin typeface="Arial MT"/>
              <a:cs typeface="Arial MT"/>
            </a:endParaRPr>
          </a:p>
          <a:p>
            <a:pPr marL="311150" marR="5080" indent="-299085">
              <a:lnSpc>
                <a:spcPct val="150000"/>
              </a:lnSpc>
              <a:spcBef>
                <a:spcPts val="5"/>
              </a:spcBef>
              <a:buClr>
                <a:srgbClr val="006699"/>
              </a:buClr>
              <a:buFont typeface="Microsoft Sans Serif"/>
              <a:buChar char="•"/>
              <a:tabLst>
                <a:tab pos="381000" algn="l"/>
                <a:tab pos="381635" algn="l"/>
              </a:tabLst>
            </a:pPr>
            <a:r>
              <a:rPr dirty="0"/>
              <a:t>	</a:t>
            </a:r>
            <a:r>
              <a:rPr dirty="0" sz="2200" spc="110">
                <a:solidFill>
                  <a:srgbClr val="006699"/>
                </a:solidFill>
                <a:latin typeface="Arial MT"/>
                <a:cs typeface="Arial MT"/>
              </a:rPr>
              <a:t>Infecciones</a:t>
            </a:r>
            <a:r>
              <a:rPr dirty="0" sz="22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95">
                <a:solidFill>
                  <a:srgbClr val="006699"/>
                </a:solidFill>
                <a:latin typeface="Arial MT"/>
                <a:cs typeface="Arial MT"/>
              </a:rPr>
              <a:t>banales</a:t>
            </a:r>
            <a:r>
              <a:rPr dirty="0" sz="22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35">
                <a:solidFill>
                  <a:srgbClr val="006699"/>
                </a:solidFill>
                <a:latin typeface="Arial MT"/>
                <a:cs typeface="Arial MT"/>
              </a:rPr>
              <a:t>con</a:t>
            </a:r>
            <a:r>
              <a:rPr dirty="0" sz="22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20">
                <a:solidFill>
                  <a:srgbClr val="006699"/>
                </a:solidFill>
                <a:latin typeface="Arial MT"/>
                <a:cs typeface="Arial MT"/>
              </a:rPr>
              <a:t>tendencia</a:t>
            </a:r>
            <a:r>
              <a:rPr dirty="0" sz="22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8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22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9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2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30">
                <a:solidFill>
                  <a:srgbClr val="006699"/>
                </a:solidFill>
                <a:latin typeface="Arial MT"/>
                <a:cs typeface="Arial MT"/>
              </a:rPr>
              <a:t>curación </a:t>
            </a:r>
            <a:r>
              <a:rPr dirty="0" sz="2200" spc="-5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00">
                <a:solidFill>
                  <a:srgbClr val="006699"/>
                </a:solidFill>
                <a:latin typeface="Arial MT"/>
                <a:cs typeface="Arial MT"/>
              </a:rPr>
              <a:t>espontánea.</a:t>
            </a:r>
            <a:endParaRPr sz="2200">
              <a:latin typeface="Arial MT"/>
              <a:cs typeface="Arial MT"/>
            </a:endParaRPr>
          </a:p>
          <a:p>
            <a:pPr marL="381000" indent="-368935">
              <a:lnSpc>
                <a:spcPct val="100000"/>
              </a:lnSpc>
              <a:spcBef>
                <a:spcPts val="1320"/>
              </a:spcBef>
              <a:buFont typeface="Microsoft Sans Serif"/>
              <a:buChar char="•"/>
              <a:tabLst>
                <a:tab pos="381000" algn="l"/>
                <a:tab pos="381635" algn="l"/>
              </a:tabLst>
            </a:pPr>
            <a:r>
              <a:rPr dirty="0" sz="2200" spc="90">
                <a:solidFill>
                  <a:srgbClr val="006699"/>
                </a:solidFill>
                <a:latin typeface="Arial MT"/>
                <a:cs typeface="Arial MT"/>
              </a:rPr>
              <a:t>Profilaxis</a:t>
            </a:r>
            <a:r>
              <a:rPr dirty="0" sz="22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05">
                <a:solidFill>
                  <a:srgbClr val="006699"/>
                </a:solidFill>
                <a:latin typeface="Arial MT"/>
                <a:cs typeface="Arial MT"/>
              </a:rPr>
              <a:t>(injustificada)</a:t>
            </a:r>
            <a:r>
              <a:rPr dirty="0" sz="22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14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2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200" spc="114">
                <a:solidFill>
                  <a:srgbClr val="006699"/>
                </a:solidFill>
                <a:latin typeface="Arial MT"/>
                <a:cs typeface="Arial MT"/>
              </a:rPr>
              <a:t>infecciones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9373" y="4569385"/>
            <a:ext cx="2355215" cy="2289175"/>
          </a:xfrm>
          <a:custGeom>
            <a:avLst/>
            <a:gdLst/>
            <a:ahLst/>
            <a:cxnLst/>
            <a:rect l="l" t="t" r="r" b="b"/>
            <a:pathLst>
              <a:path w="2355215" h="2289175">
                <a:moveTo>
                  <a:pt x="297607" y="1843289"/>
                </a:moveTo>
                <a:lnTo>
                  <a:pt x="269790" y="1853422"/>
                </a:lnTo>
                <a:lnTo>
                  <a:pt x="263857" y="1856167"/>
                </a:lnTo>
                <a:lnTo>
                  <a:pt x="258067" y="1861902"/>
                </a:lnTo>
                <a:lnTo>
                  <a:pt x="230678" y="1881008"/>
                </a:lnTo>
                <a:lnTo>
                  <a:pt x="219248" y="1887002"/>
                </a:lnTo>
                <a:lnTo>
                  <a:pt x="207342" y="1892105"/>
                </a:lnTo>
                <a:lnTo>
                  <a:pt x="195960" y="1897946"/>
                </a:lnTo>
                <a:lnTo>
                  <a:pt x="186101" y="1906154"/>
                </a:lnTo>
                <a:lnTo>
                  <a:pt x="176130" y="1920454"/>
                </a:lnTo>
                <a:lnTo>
                  <a:pt x="168242" y="1936564"/>
                </a:lnTo>
                <a:lnTo>
                  <a:pt x="160902" y="1953188"/>
                </a:lnTo>
                <a:lnTo>
                  <a:pt x="152573" y="1969032"/>
                </a:lnTo>
                <a:lnTo>
                  <a:pt x="141391" y="1984801"/>
                </a:lnTo>
                <a:lnTo>
                  <a:pt x="129316" y="1999836"/>
                </a:lnTo>
                <a:lnTo>
                  <a:pt x="117694" y="2015184"/>
                </a:lnTo>
                <a:lnTo>
                  <a:pt x="67983" y="2117942"/>
                </a:lnTo>
                <a:lnTo>
                  <a:pt x="38287" y="2186229"/>
                </a:lnTo>
                <a:lnTo>
                  <a:pt x="16994" y="2239632"/>
                </a:lnTo>
                <a:lnTo>
                  <a:pt x="2316" y="2281024"/>
                </a:lnTo>
                <a:lnTo>
                  <a:pt x="0" y="2288611"/>
                </a:lnTo>
                <a:lnTo>
                  <a:pt x="2354626" y="2288611"/>
                </a:lnTo>
                <a:lnTo>
                  <a:pt x="2354626" y="1881008"/>
                </a:lnTo>
                <a:lnTo>
                  <a:pt x="431592" y="1881008"/>
                </a:lnTo>
                <a:lnTo>
                  <a:pt x="398106" y="1871391"/>
                </a:lnTo>
                <a:lnTo>
                  <a:pt x="386888" y="1868435"/>
                </a:lnTo>
                <a:lnTo>
                  <a:pt x="372998" y="1865243"/>
                </a:lnTo>
                <a:lnTo>
                  <a:pt x="345026" y="1859361"/>
                </a:lnTo>
                <a:lnTo>
                  <a:pt x="331135" y="1855862"/>
                </a:lnTo>
                <a:lnTo>
                  <a:pt x="322646" y="1853131"/>
                </a:lnTo>
                <a:lnTo>
                  <a:pt x="314276" y="1849942"/>
                </a:lnTo>
                <a:lnTo>
                  <a:pt x="305953" y="1846570"/>
                </a:lnTo>
                <a:lnTo>
                  <a:pt x="297607" y="1843289"/>
                </a:lnTo>
                <a:close/>
              </a:path>
              <a:path w="2355215" h="2289175">
                <a:moveTo>
                  <a:pt x="2354626" y="0"/>
                </a:moveTo>
                <a:lnTo>
                  <a:pt x="2342594" y="6189"/>
                </a:lnTo>
                <a:lnTo>
                  <a:pt x="2336116" y="10123"/>
                </a:lnTo>
                <a:lnTo>
                  <a:pt x="2329278" y="17666"/>
                </a:lnTo>
                <a:lnTo>
                  <a:pt x="2314517" y="35532"/>
                </a:lnTo>
                <a:lnTo>
                  <a:pt x="2284268" y="70432"/>
                </a:lnTo>
                <a:lnTo>
                  <a:pt x="2263862" y="105574"/>
                </a:lnTo>
                <a:lnTo>
                  <a:pt x="2255472" y="147098"/>
                </a:lnTo>
                <a:lnTo>
                  <a:pt x="2255090" y="192876"/>
                </a:lnTo>
                <a:lnTo>
                  <a:pt x="2262320" y="288687"/>
                </a:lnTo>
                <a:lnTo>
                  <a:pt x="2261916" y="334465"/>
                </a:lnTo>
                <a:lnTo>
                  <a:pt x="2259563" y="350307"/>
                </a:lnTo>
                <a:lnTo>
                  <a:pt x="2257471" y="366231"/>
                </a:lnTo>
                <a:lnTo>
                  <a:pt x="2254808" y="381989"/>
                </a:lnTo>
                <a:lnTo>
                  <a:pt x="2250740" y="397330"/>
                </a:lnTo>
                <a:lnTo>
                  <a:pt x="2246123" y="407260"/>
                </a:lnTo>
                <a:lnTo>
                  <a:pt x="2240088" y="416380"/>
                </a:lnTo>
                <a:lnTo>
                  <a:pt x="2233792" y="425405"/>
                </a:lnTo>
                <a:lnTo>
                  <a:pt x="2228388" y="435049"/>
                </a:lnTo>
                <a:lnTo>
                  <a:pt x="2224983" y="444158"/>
                </a:lnTo>
                <a:lnTo>
                  <a:pt x="2222292" y="453623"/>
                </a:lnTo>
                <a:lnTo>
                  <a:pt x="2219887" y="463232"/>
                </a:lnTo>
                <a:lnTo>
                  <a:pt x="2217339" y="472768"/>
                </a:lnTo>
                <a:lnTo>
                  <a:pt x="2195209" y="488949"/>
                </a:lnTo>
                <a:lnTo>
                  <a:pt x="2173270" y="505439"/>
                </a:lnTo>
                <a:lnTo>
                  <a:pt x="2151045" y="521310"/>
                </a:lnTo>
                <a:lnTo>
                  <a:pt x="2128058" y="535633"/>
                </a:lnTo>
                <a:lnTo>
                  <a:pt x="2111759" y="543152"/>
                </a:lnTo>
                <a:lnTo>
                  <a:pt x="2094816" y="548921"/>
                </a:lnTo>
                <a:lnTo>
                  <a:pt x="2077730" y="554332"/>
                </a:lnTo>
                <a:lnTo>
                  <a:pt x="2061002" y="560779"/>
                </a:lnTo>
                <a:lnTo>
                  <a:pt x="2017425" y="585116"/>
                </a:lnTo>
                <a:lnTo>
                  <a:pt x="1982897" y="623644"/>
                </a:lnTo>
                <a:lnTo>
                  <a:pt x="1974539" y="651880"/>
                </a:lnTo>
                <a:lnTo>
                  <a:pt x="1971721" y="661363"/>
                </a:lnTo>
                <a:lnTo>
                  <a:pt x="1966550" y="674151"/>
                </a:lnTo>
                <a:lnTo>
                  <a:pt x="1960926" y="686700"/>
                </a:lnTo>
                <a:lnTo>
                  <a:pt x="1955112" y="699154"/>
                </a:lnTo>
                <a:lnTo>
                  <a:pt x="1949369" y="711655"/>
                </a:lnTo>
                <a:lnTo>
                  <a:pt x="1938064" y="724050"/>
                </a:lnTo>
                <a:lnTo>
                  <a:pt x="1926652" y="736325"/>
                </a:lnTo>
                <a:lnTo>
                  <a:pt x="1915454" y="748839"/>
                </a:lnTo>
                <a:lnTo>
                  <a:pt x="1891610" y="782182"/>
                </a:lnTo>
                <a:lnTo>
                  <a:pt x="1869770" y="827652"/>
                </a:lnTo>
                <a:lnTo>
                  <a:pt x="1850613" y="878158"/>
                </a:lnTo>
                <a:lnTo>
                  <a:pt x="1835149" y="925444"/>
                </a:lnTo>
                <a:lnTo>
                  <a:pt x="1815422" y="975849"/>
                </a:lnTo>
                <a:lnTo>
                  <a:pt x="1793159" y="1013407"/>
                </a:lnTo>
                <a:lnTo>
                  <a:pt x="1763207" y="1042847"/>
                </a:lnTo>
                <a:lnTo>
                  <a:pt x="1729373" y="1069597"/>
                </a:lnTo>
                <a:lnTo>
                  <a:pt x="1693968" y="1093401"/>
                </a:lnTo>
                <a:lnTo>
                  <a:pt x="1659301" y="1114004"/>
                </a:lnTo>
                <a:lnTo>
                  <a:pt x="1634244" y="1123679"/>
                </a:lnTo>
                <a:lnTo>
                  <a:pt x="1625773" y="1126577"/>
                </a:lnTo>
                <a:lnTo>
                  <a:pt x="1616748" y="1131342"/>
                </a:lnTo>
                <a:lnTo>
                  <a:pt x="1608438" y="1137798"/>
                </a:lnTo>
                <a:lnTo>
                  <a:pt x="1600413" y="1144929"/>
                </a:lnTo>
                <a:lnTo>
                  <a:pt x="1592245" y="1151723"/>
                </a:lnTo>
                <a:lnTo>
                  <a:pt x="1559066" y="1177328"/>
                </a:lnTo>
                <a:lnTo>
                  <a:pt x="1525316" y="1202028"/>
                </a:lnTo>
                <a:lnTo>
                  <a:pt x="1476088" y="1229255"/>
                </a:lnTo>
                <a:lnTo>
                  <a:pt x="1456575" y="1240263"/>
                </a:lnTo>
                <a:lnTo>
                  <a:pt x="1424859" y="1264893"/>
                </a:lnTo>
                <a:lnTo>
                  <a:pt x="1415890" y="1273519"/>
                </a:lnTo>
                <a:lnTo>
                  <a:pt x="1407587" y="1283038"/>
                </a:lnTo>
                <a:lnTo>
                  <a:pt x="1399570" y="1292914"/>
                </a:lnTo>
                <a:lnTo>
                  <a:pt x="1391458" y="1302612"/>
                </a:lnTo>
                <a:lnTo>
                  <a:pt x="1363407" y="1308311"/>
                </a:lnTo>
                <a:lnTo>
                  <a:pt x="1335261" y="1313618"/>
                </a:lnTo>
                <a:lnTo>
                  <a:pt x="1307305" y="1319709"/>
                </a:lnTo>
                <a:lnTo>
                  <a:pt x="1270693" y="1332287"/>
                </a:lnTo>
                <a:lnTo>
                  <a:pt x="1232478" y="1365724"/>
                </a:lnTo>
                <a:lnTo>
                  <a:pt x="1219087" y="1379204"/>
                </a:lnTo>
                <a:lnTo>
                  <a:pt x="1205363" y="1392111"/>
                </a:lnTo>
                <a:lnTo>
                  <a:pt x="1190544" y="1403209"/>
                </a:lnTo>
                <a:lnTo>
                  <a:pt x="1179862" y="1407752"/>
                </a:lnTo>
                <a:lnTo>
                  <a:pt x="1168430" y="1410086"/>
                </a:lnTo>
                <a:lnTo>
                  <a:pt x="1156879" y="1412124"/>
                </a:lnTo>
                <a:lnTo>
                  <a:pt x="1145840" y="1415782"/>
                </a:lnTo>
                <a:lnTo>
                  <a:pt x="1136978" y="1421039"/>
                </a:lnTo>
                <a:lnTo>
                  <a:pt x="1128663" y="1427440"/>
                </a:lnTo>
                <a:lnTo>
                  <a:pt x="1120587" y="1434298"/>
                </a:lnTo>
                <a:lnTo>
                  <a:pt x="1112439" y="1440928"/>
                </a:lnTo>
                <a:lnTo>
                  <a:pt x="1078911" y="1453501"/>
                </a:lnTo>
                <a:lnTo>
                  <a:pt x="1061667" y="1458730"/>
                </a:lnTo>
                <a:lnTo>
                  <a:pt x="1044113" y="1463254"/>
                </a:lnTo>
                <a:lnTo>
                  <a:pt x="1027226" y="1469188"/>
                </a:lnTo>
                <a:lnTo>
                  <a:pt x="1011982" y="1478647"/>
                </a:lnTo>
                <a:lnTo>
                  <a:pt x="1004061" y="1488992"/>
                </a:lnTo>
                <a:lnTo>
                  <a:pt x="998996" y="1501988"/>
                </a:lnTo>
                <a:lnTo>
                  <a:pt x="994837" y="1515885"/>
                </a:lnTo>
                <a:lnTo>
                  <a:pt x="989630" y="1528939"/>
                </a:lnTo>
                <a:lnTo>
                  <a:pt x="968469" y="1567612"/>
                </a:lnTo>
                <a:lnTo>
                  <a:pt x="944926" y="1604389"/>
                </a:lnTo>
                <a:lnTo>
                  <a:pt x="920385" y="1636454"/>
                </a:lnTo>
                <a:lnTo>
                  <a:pt x="881829" y="1672909"/>
                </a:lnTo>
                <a:lnTo>
                  <a:pt x="804870" y="1698123"/>
                </a:lnTo>
                <a:lnTo>
                  <a:pt x="763999" y="1701261"/>
                </a:lnTo>
                <a:lnTo>
                  <a:pt x="758591" y="1702663"/>
                </a:lnTo>
                <a:lnTo>
                  <a:pt x="710611" y="1730119"/>
                </a:lnTo>
                <a:lnTo>
                  <a:pt x="671749" y="1744408"/>
                </a:lnTo>
                <a:lnTo>
                  <a:pt x="655176" y="1751859"/>
                </a:lnTo>
                <a:lnTo>
                  <a:pt x="632506" y="1767851"/>
                </a:lnTo>
                <a:lnTo>
                  <a:pt x="608788" y="1789772"/>
                </a:lnTo>
                <a:lnTo>
                  <a:pt x="599673" y="1803738"/>
                </a:lnTo>
                <a:lnTo>
                  <a:pt x="597633" y="1813012"/>
                </a:lnTo>
                <a:lnTo>
                  <a:pt x="595142" y="1820857"/>
                </a:lnTo>
                <a:lnTo>
                  <a:pt x="558701" y="1845306"/>
                </a:lnTo>
                <a:lnTo>
                  <a:pt x="509697" y="1868435"/>
                </a:lnTo>
                <a:lnTo>
                  <a:pt x="471264" y="1877279"/>
                </a:lnTo>
                <a:lnTo>
                  <a:pt x="451351" y="1878824"/>
                </a:lnTo>
                <a:lnTo>
                  <a:pt x="431592" y="1881008"/>
                </a:lnTo>
                <a:lnTo>
                  <a:pt x="2354626" y="1881008"/>
                </a:lnTo>
                <a:lnTo>
                  <a:pt x="235462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3545" cy="1325880"/>
          </a:xfrm>
          <a:custGeom>
            <a:avLst/>
            <a:gdLst/>
            <a:ahLst/>
            <a:cxnLst/>
            <a:rect l="l" t="t" r="r" b="b"/>
            <a:pathLst>
              <a:path w="1693545" h="1325880">
                <a:moveTo>
                  <a:pt x="1693533" y="0"/>
                </a:moveTo>
                <a:lnTo>
                  <a:pt x="0" y="0"/>
                </a:lnTo>
                <a:lnTo>
                  <a:pt x="0" y="1325716"/>
                </a:lnTo>
                <a:lnTo>
                  <a:pt x="11160" y="1320291"/>
                </a:lnTo>
                <a:lnTo>
                  <a:pt x="27830" y="1313719"/>
                </a:lnTo>
                <a:lnTo>
                  <a:pt x="88752" y="1294563"/>
                </a:lnTo>
                <a:lnTo>
                  <a:pt x="154881" y="1278001"/>
                </a:lnTo>
                <a:lnTo>
                  <a:pt x="206255" y="1271259"/>
                </a:lnTo>
                <a:lnTo>
                  <a:pt x="231921" y="1270380"/>
                </a:lnTo>
                <a:lnTo>
                  <a:pt x="508941" y="1270380"/>
                </a:lnTo>
                <a:lnTo>
                  <a:pt x="524548" y="1270000"/>
                </a:lnTo>
                <a:lnTo>
                  <a:pt x="580447" y="1264523"/>
                </a:lnTo>
                <a:lnTo>
                  <a:pt x="636155" y="1257427"/>
                </a:lnTo>
                <a:lnTo>
                  <a:pt x="675792" y="1241234"/>
                </a:lnTo>
                <a:lnTo>
                  <a:pt x="693909" y="1230137"/>
                </a:lnTo>
                <a:lnTo>
                  <a:pt x="714286" y="1219708"/>
                </a:lnTo>
                <a:lnTo>
                  <a:pt x="725227" y="1215761"/>
                </a:lnTo>
                <a:lnTo>
                  <a:pt x="736411" y="1212707"/>
                </a:lnTo>
                <a:lnTo>
                  <a:pt x="747692" y="1210010"/>
                </a:lnTo>
                <a:lnTo>
                  <a:pt x="758926" y="1207135"/>
                </a:lnTo>
                <a:lnTo>
                  <a:pt x="777350" y="1174309"/>
                </a:lnTo>
                <a:lnTo>
                  <a:pt x="780942" y="1169130"/>
                </a:lnTo>
                <a:lnTo>
                  <a:pt x="789993" y="1169130"/>
                </a:lnTo>
                <a:lnTo>
                  <a:pt x="814730" y="1156842"/>
                </a:lnTo>
                <a:lnTo>
                  <a:pt x="826377" y="1148234"/>
                </a:lnTo>
                <a:lnTo>
                  <a:pt x="837393" y="1138554"/>
                </a:lnTo>
                <a:lnTo>
                  <a:pt x="848238" y="1128589"/>
                </a:lnTo>
                <a:lnTo>
                  <a:pt x="859370" y="1119124"/>
                </a:lnTo>
                <a:lnTo>
                  <a:pt x="914174" y="1077023"/>
                </a:lnTo>
                <a:lnTo>
                  <a:pt x="970978" y="1043686"/>
                </a:lnTo>
                <a:lnTo>
                  <a:pt x="1040632" y="1026844"/>
                </a:lnTo>
                <a:lnTo>
                  <a:pt x="1149553" y="1018539"/>
                </a:lnTo>
                <a:lnTo>
                  <a:pt x="1158280" y="1012699"/>
                </a:lnTo>
                <a:lnTo>
                  <a:pt x="1200253" y="960120"/>
                </a:lnTo>
                <a:lnTo>
                  <a:pt x="1209346" y="928274"/>
                </a:lnTo>
                <a:lnTo>
                  <a:pt x="1222022" y="897524"/>
                </a:lnTo>
                <a:lnTo>
                  <a:pt x="1249997" y="867537"/>
                </a:lnTo>
                <a:lnTo>
                  <a:pt x="1258489" y="861446"/>
                </a:lnTo>
                <a:lnTo>
                  <a:pt x="1267058" y="855487"/>
                </a:lnTo>
                <a:lnTo>
                  <a:pt x="1275463" y="849266"/>
                </a:lnTo>
                <a:lnTo>
                  <a:pt x="1283462" y="842390"/>
                </a:lnTo>
                <a:lnTo>
                  <a:pt x="1291986" y="833121"/>
                </a:lnTo>
                <a:lnTo>
                  <a:pt x="1299845" y="823007"/>
                </a:lnTo>
                <a:lnTo>
                  <a:pt x="1307893" y="813155"/>
                </a:lnTo>
                <a:lnTo>
                  <a:pt x="1316990" y="804672"/>
                </a:lnTo>
                <a:lnTo>
                  <a:pt x="1324816" y="800403"/>
                </a:lnTo>
                <a:lnTo>
                  <a:pt x="1333309" y="797671"/>
                </a:lnTo>
                <a:lnTo>
                  <a:pt x="1341993" y="795295"/>
                </a:lnTo>
                <a:lnTo>
                  <a:pt x="1350391" y="792099"/>
                </a:lnTo>
                <a:lnTo>
                  <a:pt x="1361680" y="786044"/>
                </a:lnTo>
                <a:lnTo>
                  <a:pt x="1383734" y="772793"/>
                </a:lnTo>
                <a:lnTo>
                  <a:pt x="1395095" y="766952"/>
                </a:lnTo>
                <a:lnTo>
                  <a:pt x="1414768" y="758898"/>
                </a:lnTo>
                <a:lnTo>
                  <a:pt x="1436751" y="750712"/>
                </a:lnTo>
                <a:lnTo>
                  <a:pt x="1462024" y="741807"/>
                </a:lnTo>
                <a:lnTo>
                  <a:pt x="1467338" y="732127"/>
                </a:lnTo>
                <a:lnTo>
                  <a:pt x="1492418" y="697301"/>
                </a:lnTo>
                <a:lnTo>
                  <a:pt x="1501473" y="691895"/>
                </a:lnTo>
                <a:lnTo>
                  <a:pt x="1510361" y="686300"/>
                </a:lnTo>
                <a:lnTo>
                  <a:pt x="1517904" y="678941"/>
                </a:lnTo>
                <a:lnTo>
                  <a:pt x="1524627" y="667297"/>
                </a:lnTo>
                <a:lnTo>
                  <a:pt x="1529778" y="654462"/>
                </a:lnTo>
                <a:lnTo>
                  <a:pt x="1534548" y="641294"/>
                </a:lnTo>
                <a:lnTo>
                  <a:pt x="1540129" y="628650"/>
                </a:lnTo>
                <a:lnTo>
                  <a:pt x="1552954" y="605932"/>
                </a:lnTo>
                <a:lnTo>
                  <a:pt x="1567672" y="581215"/>
                </a:lnTo>
                <a:lnTo>
                  <a:pt x="1579794" y="561355"/>
                </a:lnTo>
                <a:lnTo>
                  <a:pt x="1584833" y="553212"/>
                </a:lnTo>
                <a:lnTo>
                  <a:pt x="1585839" y="501510"/>
                </a:lnTo>
                <a:lnTo>
                  <a:pt x="1586514" y="449790"/>
                </a:lnTo>
                <a:lnTo>
                  <a:pt x="1587538" y="346330"/>
                </a:lnTo>
                <a:lnTo>
                  <a:pt x="1588223" y="294610"/>
                </a:lnTo>
                <a:lnTo>
                  <a:pt x="1589245" y="242908"/>
                </a:lnTo>
                <a:lnTo>
                  <a:pt x="1590771" y="191235"/>
                </a:lnTo>
                <a:lnTo>
                  <a:pt x="1592970" y="139599"/>
                </a:lnTo>
                <a:lnTo>
                  <a:pt x="1596009" y="88010"/>
                </a:lnTo>
                <a:lnTo>
                  <a:pt x="1618234" y="62865"/>
                </a:lnTo>
                <a:lnTo>
                  <a:pt x="1637766" y="47345"/>
                </a:lnTo>
                <a:lnTo>
                  <a:pt x="1659810" y="30908"/>
                </a:lnTo>
                <a:lnTo>
                  <a:pt x="1677830" y="17877"/>
                </a:lnTo>
                <a:lnTo>
                  <a:pt x="1685289" y="12573"/>
                </a:lnTo>
                <a:lnTo>
                  <a:pt x="1693533" y="0"/>
                </a:lnTo>
                <a:close/>
              </a:path>
              <a:path w="1693545" h="1325880">
                <a:moveTo>
                  <a:pt x="508941" y="1270380"/>
                </a:moveTo>
                <a:lnTo>
                  <a:pt x="231921" y="1270380"/>
                </a:lnTo>
                <a:lnTo>
                  <a:pt x="260513" y="1270529"/>
                </a:lnTo>
                <a:lnTo>
                  <a:pt x="335298" y="1272000"/>
                </a:lnTo>
                <a:lnTo>
                  <a:pt x="385900" y="1272370"/>
                </a:lnTo>
                <a:lnTo>
                  <a:pt x="448248" y="1271862"/>
                </a:lnTo>
                <a:lnTo>
                  <a:pt x="508941" y="1270380"/>
                </a:lnTo>
                <a:close/>
              </a:path>
              <a:path w="1693545" h="1325880">
                <a:moveTo>
                  <a:pt x="789993" y="1169130"/>
                </a:moveTo>
                <a:lnTo>
                  <a:pt x="780942" y="1169130"/>
                </a:lnTo>
                <a:lnTo>
                  <a:pt x="787476" y="1170380"/>
                </a:lnTo>
                <a:lnTo>
                  <a:pt x="789993" y="116913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7836534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125"/>
              <a:t>MAL</a:t>
            </a:r>
            <a:r>
              <a:rPr dirty="0" sz="3800" spc="-110"/>
              <a:t> </a:t>
            </a:r>
            <a:r>
              <a:rPr dirty="0" sz="3800" spc="65"/>
              <a:t>USO</a:t>
            </a:r>
            <a:r>
              <a:rPr dirty="0" sz="3800" spc="-110"/>
              <a:t> </a:t>
            </a:r>
            <a:r>
              <a:rPr dirty="0" sz="3800" spc="30"/>
              <a:t>DE</a:t>
            </a:r>
            <a:r>
              <a:rPr dirty="0" sz="3800" spc="-110"/>
              <a:t> </a:t>
            </a:r>
            <a:r>
              <a:rPr dirty="0" sz="3800" spc="10"/>
              <a:t>LOS</a:t>
            </a:r>
            <a:r>
              <a:rPr dirty="0" sz="3800" spc="-110"/>
              <a:t> </a:t>
            </a:r>
            <a:r>
              <a:rPr dirty="0" sz="3800" spc="95"/>
              <a:t>ANTIBIÓTICOS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10146" y="757936"/>
            <a:ext cx="8734425" cy="6100445"/>
            <a:chOff x="410146" y="757936"/>
            <a:chExt cx="8734425" cy="6100445"/>
          </a:xfrm>
        </p:grpSpPr>
        <p:sp>
          <p:nvSpPr>
            <p:cNvPr id="5" name="object 5"/>
            <p:cNvSpPr/>
            <p:nvPr/>
          </p:nvSpPr>
          <p:spPr>
            <a:xfrm>
              <a:off x="448246" y="776986"/>
              <a:ext cx="8486775" cy="93345"/>
            </a:xfrm>
            <a:custGeom>
              <a:avLst/>
              <a:gdLst/>
              <a:ahLst/>
              <a:cxnLst/>
              <a:rect l="l" t="t" r="r" b="b"/>
              <a:pathLst>
                <a:path w="8486775" h="93344">
                  <a:moveTo>
                    <a:pt x="0" y="93344"/>
                  </a:moveTo>
                  <a:lnTo>
                    <a:pt x="8486584" y="0"/>
                  </a:lnTo>
                </a:path>
              </a:pathLst>
            </a:custGeom>
            <a:ln w="38099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87134" y="4573651"/>
              <a:ext cx="2657475" cy="2284730"/>
            </a:xfrm>
            <a:custGeom>
              <a:avLst/>
              <a:gdLst/>
              <a:ahLst/>
              <a:cxnLst/>
              <a:rect l="l" t="t" r="r" b="b"/>
              <a:pathLst>
                <a:path w="2657475" h="2284729">
                  <a:moveTo>
                    <a:pt x="266345" y="1923796"/>
                  </a:moveTo>
                  <a:lnTo>
                    <a:pt x="238456" y="1933929"/>
                  </a:lnTo>
                  <a:lnTo>
                    <a:pt x="232499" y="1936673"/>
                  </a:lnTo>
                  <a:lnTo>
                    <a:pt x="226732" y="1942409"/>
                  </a:lnTo>
                  <a:lnTo>
                    <a:pt x="199416" y="1961514"/>
                  </a:lnTo>
                  <a:lnTo>
                    <a:pt x="187984" y="1967508"/>
                  </a:lnTo>
                  <a:lnTo>
                    <a:pt x="176063" y="1972611"/>
                  </a:lnTo>
                  <a:lnTo>
                    <a:pt x="164643" y="1978452"/>
                  </a:lnTo>
                  <a:lnTo>
                    <a:pt x="154712" y="1986661"/>
                  </a:lnTo>
                  <a:lnTo>
                    <a:pt x="144740" y="2000961"/>
                  </a:lnTo>
                  <a:lnTo>
                    <a:pt x="136852" y="2017071"/>
                  </a:lnTo>
                  <a:lnTo>
                    <a:pt x="129512" y="2033695"/>
                  </a:lnTo>
                  <a:lnTo>
                    <a:pt x="121184" y="2049538"/>
                  </a:lnTo>
                  <a:lnTo>
                    <a:pt x="110057" y="2065308"/>
                  </a:lnTo>
                  <a:lnTo>
                    <a:pt x="97990" y="2080342"/>
                  </a:lnTo>
                  <a:lnTo>
                    <a:pt x="86376" y="2095690"/>
                  </a:lnTo>
                  <a:lnTo>
                    <a:pt x="76607" y="2112403"/>
                  </a:lnTo>
                  <a:lnTo>
                    <a:pt x="36720" y="2198449"/>
                  </a:lnTo>
                  <a:lnTo>
                    <a:pt x="7022" y="2266736"/>
                  </a:lnTo>
                  <a:lnTo>
                    <a:pt x="0" y="2284345"/>
                  </a:lnTo>
                  <a:lnTo>
                    <a:pt x="2656866" y="2284345"/>
                  </a:lnTo>
                  <a:lnTo>
                    <a:pt x="2656866" y="1961515"/>
                  </a:lnTo>
                  <a:lnTo>
                    <a:pt x="400203" y="1961514"/>
                  </a:lnTo>
                  <a:lnTo>
                    <a:pt x="366823" y="1951897"/>
                  </a:lnTo>
                  <a:lnTo>
                    <a:pt x="355626" y="1948942"/>
                  </a:lnTo>
                  <a:lnTo>
                    <a:pt x="341662" y="1945750"/>
                  </a:lnTo>
                  <a:lnTo>
                    <a:pt x="313638" y="1939867"/>
                  </a:lnTo>
                  <a:lnTo>
                    <a:pt x="299746" y="1936369"/>
                  </a:lnTo>
                  <a:lnTo>
                    <a:pt x="291330" y="1933638"/>
                  </a:lnTo>
                  <a:lnTo>
                    <a:pt x="282997" y="1930449"/>
                  </a:lnTo>
                  <a:lnTo>
                    <a:pt x="274689" y="1927076"/>
                  </a:lnTo>
                  <a:lnTo>
                    <a:pt x="266345" y="1923796"/>
                  </a:lnTo>
                  <a:close/>
                </a:path>
                <a:path w="2657475" h="2284729">
                  <a:moveTo>
                    <a:pt x="2509673" y="0"/>
                  </a:moveTo>
                  <a:lnTo>
                    <a:pt x="2476168" y="9590"/>
                  </a:lnTo>
                  <a:lnTo>
                    <a:pt x="2464969" y="12573"/>
                  </a:lnTo>
                  <a:lnTo>
                    <a:pt x="2450899" y="15341"/>
                  </a:lnTo>
                  <a:lnTo>
                    <a:pt x="2436711" y="17573"/>
                  </a:lnTo>
                  <a:lnTo>
                    <a:pt x="2422713" y="20448"/>
                  </a:lnTo>
                  <a:lnTo>
                    <a:pt x="2409216" y="25146"/>
                  </a:lnTo>
                  <a:lnTo>
                    <a:pt x="2394644" y="33182"/>
                  </a:lnTo>
                  <a:lnTo>
                    <a:pt x="2380847" y="42957"/>
                  </a:lnTo>
                  <a:lnTo>
                    <a:pt x="2367264" y="53256"/>
                  </a:lnTo>
                  <a:lnTo>
                    <a:pt x="2353336" y="62865"/>
                  </a:lnTo>
                  <a:lnTo>
                    <a:pt x="2324886" y="79711"/>
                  </a:lnTo>
                  <a:lnTo>
                    <a:pt x="2311205" y="86726"/>
                  </a:lnTo>
                  <a:lnTo>
                    <a:pt x="2304726" y="90630"/>
                  </a:lnTo>
                  <a:lnTo>
                    <a:pt x="2297888" y="98142"/>
                  </a:lnTo>
                  <a:lnTo>
                    <a:pt x="2283127" y="115984"/>
                  </a:lnTo>
                  <a:lnTo>
                    <a:pt x="2252879" y="150875"/>
                  </a:lnTo>
                  <a:lnTo>
                    <a:pt x="2232473" y="186017"/>
                  </a:lnTo>
                  <a:lnTo>
                    <a:pt x="2224087" y="227541"/>
                  </a:lnTo>
                  <a:lnTo>
                    <a:pt x="2223716" y="273319"/>
                  </a:lnTo>
                  <a:lnTo>
                    <a:pt x="2231003" y="369130"/>
                  </a:lnTo>
                  <a:lnTo>
                    <a:pt x="2230654" y="414909"/>
                  </a:lnTo>
                  <a:lnTo>
                    <a:pt x="2228229" y="430768"/>
                  </a:lnTo>
                  <a:lnTo>
                    <a:pt x="2226113" y="446722"/>
                  </a:lnTo>
                  <a:lnTo>
                    <a:pt x="2223474" y="462486"/>
                  </a:lnTo>
                  <a:lnTo>
                    <a:pt x="2219478" y="477774"/>
                  </a:lnTo>
                  <a:lnTo>
                    <a:pt x="2214842" y="487775"/>
                  </a:lnTo>
                  <a:lnTo>
                    <a:pt x="2208778" y="496919"/>
                  </a:lnTo>
                  <a:lnTo>
                    <a:pt x="2202475" y="505920"/>
                  </a:lnTo>
                  <a:lnTo>
                    <a:pt x="2197126" y="515493"/>
                  </a:lnTo>
                  <a:lnTo>
                    <a:pt x="2193647" y="524654"/>
                  </a:lnTo>
                  <a:lnTo>
                    <a:pt x="2190918" y="534114"/>
                  </a:lnTo>
                  <a:lnTo>
                    <a:pt x="2188499" y="543692"/>
                  </a:lnTo>
                  <a:lnTo>
                    <a:pt x="2185950" y="553212"/>
                  </a:lnTo>
                  <a:lnTo>
                    <a:pt x="2163873" y="569392"/>
                  </a:lnTo>
                  <a:lnTo>
                    <a:pt x="2141928" y="585882"/>
                  </a:lnTo>
                  <a:lnTo>
                    <a:pt x="2119673" y="601753"/>
                  </a:lnTo>
                  <a:lnTo>
                    <a:pt x="2096669" y="616076"/>
                  </a:lnTo>
                  <a:lnTo>
                    <a:pt x="2080389" y="623667"/>
                  </a:lnTo>
                  <a:lnTo>
                    <a:pt x="2063490" y="629459"/>
                  </a:lnTo>
                  <a:lnTo>
                    <a:pt x="2046448" y="634847"/>
                  </a:lnTo>
                  <a:lnTo>
                    <a:pt x="2029740" y="641223"/>
                  </a:lnTo>
                  <a:lnTo>
                    <a:pt x="1986115" y="665607"/>
                  </a:lnTo>
                  <a:lnTo>
                    <a:pt x="1951635" y="704088"/>
                  </a:lnTo>
                  <a:lnTo>
                    <a:pt x="1943205" y="732323"/>
                  </a:lnTo>
                  <a:lnTo>
                    <a:pt x="1940459" y="741807"/>
                  </a:lnTo>
                  <a:lnTo>
                    <a:pt x="1935216" y="754594"/>
                  </a:lnTo>
                  <a:lnTo>
                    <a:pt x="1929568" y="767143"/>
                  </a:lnTo>
                  <a:lnTo>
                    <a:pt x="1923778" y="779597"/>
                  </a:lnTo>
                  <a:lnTo>
                    <a:pt x="1918107" y="792099"/>
                  </a:lnTo>
                  <a:lnTo>
                    <a:pt x="1906782" y="804511"/>
                  </a:lnTo>
                  <a:lnTo>
                    <a:pt x="1895326" y="816816"/>
                  </a:lnTo>
                  <a:lnTo>
                    <a:pt x="1884084" y="829335"/>
                  </a:lnTo>
                  <a:lnTo>
                    <a:pt x="1860240" y="862643"/>
                  </a:lnTo>
                  <a:lnTo>
                    <a:pt x="1838487" y="908149"/>
                  </a:lnTo>
                  <a:lnTo>
                    <a:pt x="1819332" y="958662"/>
                  </a:lnTo>
                  <a:lnTo>
                    <a:pt x="1803838" y="1005959"/>
                  </a:lnTo>
                  <a:lnTo>
                    <a:pt x="1784106" y="1056358"/>
                  </a:lnTo>
                  <a:lnTo>
                    <a:pt x="1761897" y="1093927"/>
                  </a:lnTo>
                  <a:lnTo>
                    <a:pt x="1731942" y="1123359"/>
                  </a:lnTo>
                  <a:lnTo>
                    <a:pt x="1698095" y="1150105"/>
                  </a:lnTo>
                  <a:lnTo>
                    <a:pt x="1662652" y="1173908"/>
                  </a:lnTo>
                  <a:lnTo>
                    <a:pt x="1627912" y="1194511"/>
                  </a:lnTo>
                  <a:lnTo>
                    <a:pt x="1602855" y="1204185"/>
                  </a:lnTo>
                  <a:lnTo>
                    <a:pt x="1594384" y="1207084"/>
                  </a:lnTo>
                  <a:lnTo>
                    <a:pt x="1585378" y="1211854"/>
                  </a:lnTo>
                  <a:lnTo>
                    <a:pt x="1577112" y="1218309"/>
                  </a:lnTo>
                  <a:lnTo>
                    <a:pt x="1569130" y="1225438"/>
                  </a:lnTo>
                  <a:lnTo>
                    <a:pt x="1560983" y="1232230"/>
                  </a:lnTo>
                  <a:lnTo>
                    <a:pt x="1544328" y="1244974"/>
                  </a:lnTo>
                  <a:lnTo>
                    <a:pt x="1527756" y="1257834"/>
                  </a:lnTo>
                  <a:lnTo>
                    <a:pt x="1511066" y="1270468"/>
                  </a:lnTo>
                  <a:lnTo>
                    <a:pt x="1494054" y="1282534"/>
                  </a:lnTo>
                  <a:lnTo>
                    <a:pt x="1463784" y="1300856"/>
                  </a:lnTo>
                  <a:lnTo>
                    <a:pt x="1444778" y="1309762"/>
                  </a:lnTo>
                  <a:lnTo>
                    <a:pt x="1425295" y="1320770"/>
                  </a:lnTo>
                  <a:lnTo>
                    <a:pt x="1393597" y="1345399"/>
                  </a:lnTo>
                  <a:lnTo>
                    <a:pt x="1384572" y="1354025"/>
                  </a:lnTo>
                  <a:lnTo>
                    <a:pt x="1376261" y="1363545"/>
                  </a:lnTo>
                  <a:lnTo>
                    <a:pt x="1368236" y="1373421"/>
                  </a:lnTo>
                  <a:lnTo>
                    <a:pt x="1360069" y="1383118"/>
                  </a:lnTo>
                  <a:lnTo>
                    <a:pt x="1332035" y="1388817"/>
                  </a:lnTo>
                  <a:lnTo>
                    <a:pt x="1303919" y="1394125"/>
                  </a:lnTo>
                  <a:lnTo>
                    <a:pt x="1275969" y="1400215"/>
                  </a:lnTo>
                  <a:lnTo>
                    <a:pt x="1239305" y="1412794"/>
                  </a:lnTo>
                  <a:lnTo>
                    <a:pt x="1201142" y="1446230"/>
                  </a:lnTo>
                  <a:lnTo>
                    <a:pt x="1187714" y="1459711"/>
                  </a:lnTo>
                  <a:lnTo>
                    <a:pt x="1173976" y="1472617"/>
                  </a:lnTo>
                  <a:lnTo>
                    <a:pt x="1159155" y="1483715"/>
                  </a:lnTo>
                  <a:lnTo>
                    <a:pt x="1148546" y="1488264"/>
                  </a:lnTo>
                  <a:lnTo>
                    <a:pt x="1137152" y="1490597"/>
                  </a:lnTo>
                  <a:lnTo>
                    <a:pt x="1125615" y="1492632"/>
                  </a:lnTo>
                  <a:lnTo>
                    <a:pt x="1114578" y="1496288"/>
                  </a:lnTo>
                  <a:lnTo>
                    <a:pt x="1105713" y="1501546"/>
                  </a:lnTo>
                  <a:lnTo>
                    <a:pt x="1097385" y="1507947"/>
                  </a:lnTo>
                  <a:lnTo>
                    <a:pt x="1089271" y="1514805"/>
                  </a:lnTo>
                  <a:lnTo>
                    <a:pt x="1081050" y="1521434"/>
                  </a:lnTo>
                  <a:lnTo>
                    <a:pt x="1047522" y="1534007"/>
                  </a:lnTo>
                  <a:lnTo>
                    <a:pt x="1030331" y="1539236"/>
                  </a:lnTo>
                  <a:lnTo>
                    <a:pt x="1012771" y="1543761"/>
                  </a:lnTo>
                  <a:lnTo>
                    <a:pt x="995854" y="1549695"/>
                  </a:lnTo>
                  <a:lnTo>
                    <a:pt x="980593" y="1559153"/>
                  </a:lnTo>
                  <a:lnTo>
                    <a:pt x="972689" y="1569499"/>
                  </a:lnTo>
                  <a:lnTo>
                    <a:pt x="967654" y="1582494"/>
                  </a:lnTo>
                  <a:lnTo>
                    <a:pt x="963501" y="1596392"/>
                  </a:lnTo>
                  <a:lnTo>
                    <a:pt x="958241" y="1609445"/>
                  </a:lnTo>
                  <a:lnTo>
                    <a:pt x="937190" y="1648118"/>
                  </a:lnTo>
                  <a:lnTo>
                    <a:pt x="913664" y="1684896"/>
                  </a:lnTo>
                  <a:lnTo>
                    <a:pt x="889069" y="1716961"/>
                  </a:lnTo>
                  <a:lnTo>
                    <a:pt x="850549" y="1753415"/>
                  </a:lnTo>
                  <a:lnTo>
                    <a:pt x="773567" y="1778630"/>
                  </a:lnTo>
                  <a:lnTo>
                    <a:pt x="732673" y="1781768"/>
                  </a:lnTo>
                  <a:lnTo>
                    <a:pt x="727264" y="1783169"/>
                  </a:lnTo>
                  <a:lnTo>
                    <a:pt x="679222" y="1810626"/>
                  </a:lnTo>
                  <a:lnTo>
                    <a:pt x="640407" y="1824915"/>
                  </a:lnTo>
                  <a:lnTo>
                    <a:pt x="623840" y="1832366"/>
                  </a:lnTo>
                  <a:lnTo>
                    <a:pt x="601117" y="1848358"/>
                  </a:lnTo>
                  <a:lnTo>
                    <a:pt x="577399" y="1870278"/>
                  </a:lnTo>
                  <a:lnTo>
                    <a:pt x="568283" y="1884245"/>
                  </a:lnTo>
                  <a:lnTo>
                    <a:pt x="566243" y="1893519"/>
                  </a:lnTo>
                  <a:lnTo>
                    <a:pt x="563753" y="1901363"/>
                  </a:lnTo>
                  <a:lnTo>
                    <a:pt x="527311" y="1925812"/>
                  </a:lnTo>
                  <a:lnTo>
                    <a:pt x="478308" y="1948942"/>
                  </a:lnTo>
                  <a:lnTo>
                    <a:pt x="439874" y="1957785"/>
                  </a:lnTo>
                  <a:lnTo>
                    <a:pt x="419961" y="1959330"/>
                  </a:lnTo>
                  <a:lnTo>
                    <a:pt x="400203" y="1961514"/>
                  </a:lnTo>
                  <a:lnTo>
                    <a:pt x="2656866" y="1961515"/>
                  </a:lnTo>
                  <a:lnTo>
                    <a:pt x="2656866" y="13346"/>
                  </a:lnTo>
                  <a:lnTo>
                    <a:pt x="2654707" y="12573"/>
                  </a:lnTo>
                  <a:lnTo>
                    <a:pt x="2618633" y="7393"/>
                  </a:lnTo>
                  <a:lnTo>
                    <a:pt x="2582332" y="4476"/>
                  </a:lnTo>
                  <a:lnTo>
                    <a:pt x="2545961" y="2464"/>
                  </a:lnTo>
                  <a:lnTo>
                    <a:pt x="250967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137" y="870394"/>
              <a:ext cx="5998845" cy="58578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8246" y="3496309"/>
              <a:ext cx="7172325" cy="1010285"/>
            </a:xfrm>
            <a:custGeom>
              <a:avLst/>
              <a:gdLst/>
              <a:ahLst/>
              <a:cxnLst/>
              <a:rect l="l" t="t" r="r" b="b"/>
              <a:pathLst>
                <a:path w="7172325" h="1010285">
                  <a:moveTo>
                    <a:pt x="0" y="168401"/>
                  </a:moveTo>
                  <a:lnTo>
                    <a:pt x="6012" y="123648"/>
                  </a:lnTo>
                  <a:lnTo>
                    <a:pt x="22981" y="83424"/>
                  </a:lnTo>
                  <a:lnTo>
                    <a:pt x="49302" y="49339"/>
                  </a:lnTo>
                  <a:lnTo>
                    <a:pt x="83372" y="23001"/>
                  </a:lnTo>
                  <a:lnTo>
                    <a:pt x="123585" y="6018"/>
                  </a:lnTo>
                  <a:lnTo>
                    <a:pt x="168338" y="0"/>
                  </a:lnTo>
                  <a:lnTo>
                    <a:pt x="7003351" y="0"/>
                  </a:lnTo>
                  <a:lnTo>
                    <a:pt x="7048148" y="6018"/>
                  </a:lnTo>
                  <a:lnTo>
                    <a:pt x="7088385" y="23001"/>
                  </a:lnTo>
                  <a:lnTo>
                    <a:pt x="7122461" y="49339"/>
                  </a:lnTo>
                  <a:lnTo>
                    <a:pt x="7148780" y="83424"/>
                  </a:lnTo>
                  <a:lnTo>
                    <a:pt x="7165743" y="123648"/>
                  </a:lnTo>
                  <a:lnTo>
                    <a:pt x="7171753" y="168401"/>
                  </a:lnTo>
                  <a:lnTo>
                    <a:pt x="7171753" y="841628"/>
                  </a:lnTo>
                  <a:lnTo>
                    <a:pt x="7165743" y="886382"/>
                  </a:lnTo>
                  <a:lnTo>
                    <a:pt x="7148780" y="926606"/>
                  </a:lnTo>
                  <a:lnTo>
                    <a:pt x="7122461" y="960691"/>
                  </a:lnTo>
                  <a:lnTo>
                    <a:pt x="7088385" y="987029"/>
                  </a:lnTo>
                  <a:lnTo>
                    <a:pt x="7048148" y="1004012"/>
                  </a:lnTo>
                  <a:lnTo>
                    <a:pt x="7003351" y="1010031"/>
                  </a:lnTo>
                  <a:lnTo>
                    <a:pt x="168338" y="1010031"/>
                  </a:lnTo>
                  <a:lnTo>
                    <a:pt x="123585" y="1004012"/>
                  </a:lnTo>
                  <a:lnTo>
                    <a:pt x="83372" y="987029"/>
                  </a:lnTo>
                  <a:lnTo>
                    <a:pt x="49302" y="960691"/>
                  </a:lnTo>
                  <a:lnTo>
                    <a:pt x="22981" y="926606"/>
                  </a:lnTo>
                  <a:lnTo>
                    <a:pt x="6012" y="886382"/>
                  </a:lnTo>
                  <a:lnTo>
                    <a:pt x="0" y="841628"/>
                  </a:lnTo>
                  <a:lnTo>
                    <a:pt x="0" y="168401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3545" cy="1325880"/>
          </a:xfrm>
          <a:custGeom>
            <a:avLst/>
            <a:gdLst/>
            <a:ahLst/>
            <a:cxnLst/>
            <a:rect l="l" t="t" r="r" b="b"/>
            <a:pathLst>
              <a:path w="1693545" h="1325880">
                <a:moveTo>
                  <a:pt x="1693533" y="0"/>
                </a:moveTo>
                <a:lnTo>
                  <a:pt x="0" y="0"/>
                </a:lnTo>
                <a:lnTo>
                  <a:pt x="0" y="1325716"/>
                </a:lnTo>
                <a:lnTo>
                  <a:pt x="11160" y="1320291"/>
                </a:lnTo>
                <a:lnTo>
                  <a:pt x="27830" y="1313719"/>
                </a:lnTo>
                <a:lnTo>
                  <a:pt x="88752" y="1294563"/>
                </a:lnTo>
                <a:lnTo>
                  <a:pt x="154881" y="1278001"/>
                </a:lnTo>
                <a:lnTo>
                  <a:pt x="206255" y="1271259"/>
                </a:lnTo>
                <a:lnTo>
                  <a:pt x="231921" y="1270380"/>
                </a:lnTo>
                <a:lnTo>
                  <a:pt x="508941" y="1270380"/>
                </a:lnTo>
                <a:lnTo>
                  <a:pt x="524548" y="1270000"/>
                </a:lnTo>
                <a:lnTo>
                  <a:pt x="580447" y="1264523"/>
                </a:lnTo>
                <a:lnTo>
                  <a:pt x="636155" y="1257427"/>
                </a:lnTo>
                <a:lnTo>
                  <a:pt x="675792" y="1241234"/>
                </a:lnTo>
                <a:lnTo>
                  <a:pt x="693909" y="1230137"/>
                </a:lnTo>
                <a:lnTo>
                  <a:pt x="714286" y="1219708"/>
                </a:lnTo>
                <a:lnTo>
                  <a:pt x="725227" y="1215761"/>
                </a:lnTo>
                <a:lnTo>
                  <a:pt x="736411" y="1212707"/>
                </a:lnTo>
                <a:lnTo>
                  <a:pt x="747692" y="1210010"/>
                </a:lnTo>
                <a:lnTo>
                  <a:pt x="758926" y="1207135"/>
                </a:lnTo>
                <a:lnTo>
                  <a:pt x="777350" y="1174309"/>
                </a:lnTo>
                <a:lnTo>
                  <a:pt x="780942" y="1169130"/>
                </a:lnTo>
                <a:lnTo>
                  <a:pt x="789993" y="1169130"/>
                </a:lnTo>
                <a:lnTo>
                  <a:pt x="814730" y="1156842"/>
                </a:lnTo>
                <a:lnTo>
                  <a:pt x="826377" y="1148234"/>
                </a:lnTo>
                <a:lnTo>
                  <a:pt x="837393" y="1138554"/>
                </a:lnTo>
                <a:lnTo>
                  <a:pt x="848238" y="1128589"/>
                </a:lnTo>
                <a:lnTo>
                  <a:pt x="859370" y="1119124"/>
                </a:lnTo>
                <a:lnTo>
                  <a:pt x="914174" y="1077023"/>
                </a:lnTo>
                <a:lnTo>
                  <a:pt x="970978" y="1043686"/>
                </a:lnTo>
                <a:lnTo>
                  <a:pt x="1040632" y="1026844"/>
                </a:lnTo>
                <a:lnTo>
                  <a:pt x="1149553" y="1018539"/>
                </a:lnTo>
                <a:lnTo>
                  <a:pt x="1158280" y="1012699"/>
                </a:lnTo>
                <a:lnTo>
                  <a:pt x="1200253" y="960120"/>
                </a:lnTo>
                <a:lnTo>
                  <a:pt x="1209346" y="928274"/>
                </a:lnTo>
                <a:lnTo>
                  <a:pt x="1222022" y="897524"/>
                </a:lnTo>
                <a:lnTo>
                  <a:pt x="1249997" y="867537"/>
                </a:lnTo>
                <a:lnTo>
                  <a:pt x="1258489" y="861446"/>
                </a:lnTo>
                <a:lnTo>
                  <a:pt x="1267058" y="855487"/>
                </a:lnTo>
                <a:lnTo>
                  <a:pt x="1275463" y="849266"/>
                </a:lnTo>
                <a:lnTo>
                  <a:pt x="1283462" y="842390"/>
                </a:lnTo>
                <a:lnTo>
                  <a:pt x="1291986" y="833121"/>
                </a:lnTo>
                <a:lnTo>
                  <a:pt x="1299845" y="823007"/>
                </a:lnTo>
                <a:lnTo>
                  <a:pt x="1307893" y="813155"/>
                </a:lnTo>
                <a:lnTo>
                  <a:pt x="1316990" y="804672"/>
                </a:lnTo>
                <a:lnTo>
                  <a:pt x="1324816" y="800403"/>
                </a:lnTo>
                <a:lnTo>
                  <a:pt x="1333309" y="797671"/>
                </a:lnTo>
                <a:lnTo>
                  <a:pt x="1341993" y="795295"/>
                </a:lnTo>
                <a:lnTo>
                  <a:pt x="1350391" y="792099"/>
                </a:lnTo>
                <a:lnTo>
                  <a:pt x="1361680" y="786044"/>
                </a:lnTo>
                <a:lnTo>
                  <a:pt x="1383734" y="772793"/>
                </a:lnTo>
                <a:lnTo>
                  <a:pt x="1395095" y="766952"/>
                </a:lnTo>
                <a:lnTo>
                  <a:pt x="1414768" y="758898"/>
                </a:lnTo>
                <a:lnTo>
                  <a:pt x="1436751" y="750712"/>
                </a:lnTo>
                <a:lnTo>
                  <a:pt x="1462024" y="741807"/>
                </a:lnTo>
                <a:lnTo>
                  <a:pt x="1467338" y="732127"/>
                </a:lnTo>
                <a:lnTo>
                  <a:pt x="1492418" y="697301"/>
                </a:lnTo>
                <a:lnTo>
                  <a:pt x="1501473" y="691895"/>
                </a:lnTo>
                <a:lnTo>
                  <a:pt x="1510361" y="686300"/>
                </a:lnTo>
                <a:lnTo>
                  <a:pt x="1517904" y="678941"/>
                </a:lnTo>
                <a:lnTo>
                  <a:pt x="1524627" y="667297"/>
                </a:lnTo>
                <a:lnTo>
                  <a:pt x="1529778" y="654462"/>
                </a:lnTo>
                <a:lnTo>
                  <a:pt x="1534548" y="641294"/>
                </a:lnTo>
                <a:lnTo>
                  <a:pt x="1540129" y="628650"/>
                </a:lnTo>
                <a:lnTo>
                  <a:pt x="1552954" y="605932"/>
                </a:lnTo>
                <a:lnTo>
                  <a:pt x="1567672" y="581215"/>
                </a:lnTo>
                <a:lnTo>
                  <a:pt x="1579794" y="561355"/>
                </a:lnTo>
                <a:lnTo>
                  <a:pt x="1584833" y="553212"/>
                </a:lnTo>
                <a:lnTo>
                  <a:pt x="1585839" y="501510"/>
                </a:lnTo>
                <a:lnTo>
                  <a:pt x="1586514" y="449790"/>
                </a:lnTo>
                <a:lnTo>
                  <a:pt x="1587538" y="346330"/>
                </a:lnTo>
                <a:lnTo>
                  <a:pt x="1588223" y="294610"/>
                </a:lnTo>
                <a:lnTo>
                  <a:pt x="1589245" y="242908"/>
                </a:lnTo>
                <a:lnTo>
                  <a:pt x="1590771" y="191235"/>
                </a:lnTo>
                <a:lnTo>
                  <a:pt x="1592970" y="139599"/>
                </a:lnTo>
                <a:lnTo>
                  <a:pt x="1596009" y="88010"/>
                </a:lnTo>
                <a:lnTo>
                  <a:pt x="1618234" y="62865"/>
                </a:lnTo>
                <a:lnTo>
                  <a:pt x="1637766" y="47345"/>
                </a:lnTo>
                <a:lnTo>
                  <a:pt x="1659810" y="30908"/>
                </a:lnTo>
                <a:lnTo>
                  <a:pt x="1677830" y="17877"/>
                </a:lnTo>
                <a:lnTo>
                  <a:pt x="1685289" y="12573"/>
                </a:lnTo>
                <a:lnTo>
                  <a:pt x="1693533" y="0"/>
                </a:lnTo>
                <a:close/>
              </a:path>
              <a:path w="1693545" h="1325880">
                <a:moveTo>
                  <a:pt x="508941" y="1270380"/>
                </a:moveTo>
                <a:lnTo>
                  <a:pt x="231921" y="1270380"/>
                </a:lnTo>
                <a:lnTo>
                  <a:pt x="260513" y="1270529"/>
                </a:lnTo>
                <a:lnTo>
                  <a:pt x="335298" y="1272000"/>
                </a:lnTo>
                <a:lnTo>
                  <a:pt x="385900" y="1272370"/>
                </a:lnTo>
                <a:lnTo>
                  <a:pt x="448248" y="1271862"/>
                </a:lnTo>
                <a:lnTo>
                  <a:pt x="508941" y="1270380"/>
                </a:lnTo>
                <a:close/>
              </a:path>
              <a:path w="1693545" h="1325880">
                <a:moveTo>
                  <a:pt x="789993" y="1169130"/>
                </a:moveTo>
                <a:lnTo>
                  <a:pt x="780942" y="1169130"/>
                </a:lnTo>
                <a:lnTo>
                  <a:pt x="787476" y="1170380"/>
                </a:lnTo>
                <a:lnTo>
                  <a:pt x="789993" y="116913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7836534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125"/>
              <a:t>MAL</a:t>
            </a:r>
            <a:r>
              <a:rPr dirty="0" sz="3800" spc="-110"/>
              <a:t> </a:t>
            </a:r>
            <a:r>
              <a:rPr dirty="0" sz="3800" spc="65"/>
              <a:t>USO</a:t>
            </a:r>
            <a:r>
              <a:rPr dirty="0" sz="3800" spc="-110"/>
              <a:t> </a:t>
            </a:r>
            <a:r>
              <a:rPr dirty="0" sz="3800" spc="30"/>
              <a:t>DE</a:t>
            </a:r>
            <a:r>
              <a:rPr dirty="0" sz="3800" spc="-110"/>
              <a:t> </a:t>
            </a:r>
            <a:r>
              <a:rPr dirty="0" sz="3800" spc="10"/>
              <a:t>LOS</a:t>
            </a:r>
            <a:r>
              <a:rPr dirty="0" sz="3800" spc="-110"/>
              <a:t> </a:t>
            </a:r>
            <a:r>
              <a:rPr dirty="0" sz="3800" spc="95"/>
              <a:t>ANTIBIÓTICOS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89373" y="4569385"/>
            <a:ext cx="2355215" cy="2289175"/>
          </a:xfrm>
          <a:custGeom>
            <a:avLst/>
            <a:gdLst/>
            <a:ahLst/>
            <a:cxnLst/>
            <a:rect l="l" t="t" r="r" b="b"/>
            <a:pathLst>
              <a:path w="2355215" h="2289175">
                <a:moveTo>
                  <a:pt x="297607" y="1843289"/>
                </a:moveTo>
                <a:lnTo>
                  <a:pt x="269790" y="1853422"/>
                </a:lnTo>
                <a:lnTo>
                  <a:pt x="263857" y="1856167"/>
                </a:lnTo>
                <a:lnTo>
                  <a:pt x="258067" y="1861902"/>
                </a:lnTo>
                <a:lnTo>
                  <a:pt x="230678" y="1881008"/>
                </a:lnTo>
                <a:lnTo>
                  <a:pt x="219248" y="1887002"/>
                </a:lnTo>
                <a:lnTo>
                  <a:pt x="207342" y="1892105"/>
                </a:lnTo>
                <a:lnTo>
                  <a:pt x="195960" y="1897946"/>
                </a:lnTo>
                <a:lnTo>
                  <a:pt x="186101" y="1906154"/>
                </a:lnTo>
                <a:lnTo>
                  <a:pt x="176130" y="1920454"/>
                </a:lnTo>
                <a:lnTo>
                  <a:pt x="168242" y="1936564"/>
                </a:lnTo>
                <a:lnTo>
                  <a:pt x="160902" y="1953188"/>
                </a:lnTo>
                <a:lnTo>
                  <a:pt x="152573" y="1969032"/>
                </a:lnTo>
                <a:lnTo>
                  <a:pt x="141391" y="1984801"/>
                </a:lnTo>
                <a:lnTo>
                  <a:pt x="129316" y="1999836"/>
                </a:lnTo>
                <a:lnTo>
                  <a:pt x="117694" y="2015184"/>
                </a:lnTo>
                <a:lnTo>
                  <a:pt x="67983" y="2117942"/>
                </a:lnTo>
                <a:lnTo>
                  <a:pt x="38287" y="2186229"/>
                </a:lnTo>
                <a:lnTo>
                  <a:pt x="16994" y="2239632"/>
                </a:lnTo>
                <a:lnTo>
                  <a:pt x="2316" y="2281024"/>
                </a:lnTo>
                <a:lnTo>
                  <a:pt x="0" y="2288611"/>
                </a:lnTo>
                <a:lnTo>
                  <a:pt x="2354626" y="2288611"/>
                </a:lnTo>
                <a:lnTo>
                  <a:pt x="2354626" y="1881008"/>
                </a:lnTo>
                <a:lnTo>
                  <a:pt x="431592" y="1881008"/>
                </a:lnTo>
                <a:lnTo>
                  <a:pt x="398106" y="1871391"/>
                </a:lnTo>
                <a:lnTo>
                  <a:pt x="386888" y="1868435"/>
                </a:lnTo>
                <a:lnTo>
                  <a:pt x="372998" y="1865243"/>
                </a:lnTo>
                <a:lnTo>
                  <a:pt x="345026" y="1859361"/>
                </a:lnTo>
                <a:lnTo>
                  <a:pt x="331135" y="1855862"/>
                </a:lnTo>
                <a:lnTo>
                  <a:pt x="322646" y="1853131"/>
                </a:lnTo>
                <a:lnTo>
                  <a:pt x="314276" y="1849942"/>
                </a:lnTo>
                <a:lnTo>
                  <a:pt x="305953" y="1846570"/>
                </a:lnTo>
                <a:lnTo>
                  <a:pt x="297607" y="1843289"/>
                </a:lnTo>
                <a:close/>
              </a:path>
              <a:path w="2355215" h="2289175">
                <a:moveTo>
                  <a:pt x="2354626" y="0"/>
                </a:moveTo>
                <a:lnTo>
                  <a:pt x="2342594" y="6189"/>
                </a:lnTo>
                <a:lnTo>
                  <a:pt x="2336116" y="10123"/>
                </a:lnTo>
                <a:lnTo>
                  <a:pt x="2329278" y="17666"/>
                </a:lnTo>
                <a:lnTo>
                  <a:pt x="2314517" y="35532"/>
                </a:lnTo>
                <a:lnTo>
                  <a:pt x="2284268" y="70432"/>
                </a:lnTo>
                <a:lnTo>
                  <a:pt x="2263862" y="105574"/>
                </a:lnTo>
                <a:lnTo>
                  <a:pt x="2255472" y="147098"/>
                </a:lnTo>
                <a:lnTo>
                  <a:pt x="2255090" y="192876"/>
                </a:lnTo>
                <a:lnTo>
                  <a:pt x="2262320" y="288687"/>
                </a:lnTo>
                <a:lnTo>
                  <a:pt x="2261916" y="334465"/>
                </a:lnTo>
                <a:lnTo>
                  <a:pt x="2259563" y="350307"/>
                </a:lnTo>
                <a:lnTo>
                  <a:pt x="2257471" y="366231"/>
                </a:lnTo>
                <a:lnTo>
                  <a:pt x="2254808" y="381989"/>
                </a:lnTo>
                <a:lnTo>
                  <a:pt x="2250740" y="397330"/>
                </a:lnTo>
                <a:lnTo>
                  <a:pt x="2246123" y="407260"/>
                </a:lnTo>
                <a:lnTo>
                  <a:pt x="2240088" y="416380"/>
                </a:lnTo>
                <a:lnTo>
                  <a:pt x="2233792" y="425405"/>
                </a:lnTo>
                <a:lnTo>
                  <a:pt x="2228388" y="435049"/>
                </a:lnTo>
                <a:lnTo>
                  <a:pt x="2224983" y="444158"/>
                </a:lnTo>
                <a:lnTo>
                  <a:pt x="2222292" y="453623"/>
                </a:lnTo>
                <a:lnTo>
                  <a:pt x="2219887" y="463232"/>
                </a:lnTo>
                <a:lnTo>
                  <a:pt x="2217339" y="472768"/>
                </a:lnTo>
                <a:lnTo>
                  <a:pt x="2195209" y="488949"/>
                </a:lnTo>
                <a:lnTo>
                  <a:pt x="2173270" y="505439"/>
                </a:lnTo>
                <a:lnTo>
                  <a:pt x="2151045" y="521310"/>
                </a:lnTo>
                <a:lnTo>
                  <a:pt x="2128058" y="535633"/>
                </a:lnTo>
                <a:lnTo>
                  <a:pt x="2111759" y="543152"/>
                </a:lnTo>
                <a:lnTo>
                  <a:pt x="2094816" y="548921"/>
                </a:lnTo>
                <a:lnTo>
                  <a:pt x="2077730" y="554332"/>
                </a:lnTo>
                <a:lnTo>
                  <a:pt x="2061002" y="560779"/>
                </a:lnTo>
                <a:lnTo>
                  <a:pt x="2017425" y="585116"/>
                </a:lnTo>
                <a:lnTo>
                  <a:pt x="1982897" y="623644"/>
                </a:lnTo>
                <a:lnTo>
                  <a:pt x="1974539" y="651880"/>
                </a:lnTo>
                <a:lnTo>
                  <a:pt x="1971721" y="661363"/>
                </a:lnTo>
                <a:lnTo>
                  <a:pt x="1966550" y="674151"/>
                </a:lnTo>
                <a:lnTo>
                  <a:pt x="1960926" y="686700"/>
                </a:lnTo>
                <a:lnTo>
                  <a:pt x="1955112" y="699154"/>
                </a:lnTo>
                <a:lnTo>
                  <a:pt x="1949369" y="711655"/>
                </a:lnTo>
                <a:lnTo>
                  <a:pt x="1938064" y="724050"/>
                </a:lnTo>
                <a:lnTo>
                  <a:pt x="1926652" y="736325"/>
                </a:lnTo>
                <a:lnTo>
                  <a:pt x="1915454" y="748839"/>
                </a:lnTo>
                <a:lnTo>
                  <a:pt x="1891610" y="782182"/>
                </a:lnTo>
                <a:lnTo>
                  <a:pt x="1869770" y="827652"/>
                </a:lnTo>
                <a:lnTo>
                  <a:pt x="1850613" y="878158"/>
                </a:lnTo>
                <a:lnTo>
                  <a:pt x="1835149" y="925444"/>
                </a:lnTo>
                <a:lnTo>
                  <a:pt x="1815422" y="975849"/>
                </a:lnTo>
                <a:lnTo>
                  <a:pt x="1793159" y="1013407"/>
                </a:lnTo>
                <a:lnTo>
                  <a:pt x="1763207" y="1042847"/>
                </a:lnTo>
                <a:lnTo>
                  <a:pt x="1729373" y="1069597"/>
                </a:lnTo>
                <a:lnTo>
                  <a:pt x="1693968" y="1093401"/>
                </a:lnTo>
                <a:lnTo>
                  <a:pt x="1659301" y="1114004"/>
                </a:lnTo>
                <a:lnTo>
                  <a:pt x="1634244" y="1123679"/>
                </a:lnTo>
                <a:lnTo>
                  <a:pt x="1625773" y="1126577"/>
                </a:lnTo>
                <a:lnTo>
                  <a:pt x="1616748" y="1131342"/>
                </a:lnTo>
                <a:lnTo>
                  <a:pt x="1608438" y="1137798"/>
                </a:lnTo>
                <a:lnTo>
                  <a:pt x="1600413" y="1144929"/>
                </a:lnTo>
                <a:lnTo>
                  <a:pt x="1592245" y="1151723"/>
                </a:lnTo>
                <a:lnTo>
                  <a:pt x="1559066" y="1177328"/>
                </a:lnTo>
                <a:lnTo>
                  <a:pt x="1525316" y="1202028"/>
                </a:lnTo>
                <a:lnTo>
                  <a:pt x="1476088" y="1229255"/>
                </a:lnTo>
                <a:lnTo>
                  <a:pt x="1456575" y="1240263"/>
                </a:lnTo>
                <a:lnTo>
                  <a:pt x="1424859" y="1264893"/>
                </a:lnTo>
                <a:lnTo>
                  <a:pt x="1415890" y="1273519"/>
                </a:lnTo>
                <a:lnTo>
                  <a:pt x="1407587" y="1283038"/>
                </a:lnTo>
                <a:lnTo>
                  <a:pt x="1399570" y="1292914"/>
                </a:lnTo>
                <a:lnTo>
                  <a:pt x="1391458" y="1302612"/>
                </a:lnTo>
                <a:lnTo>
                  <a:pt x="1363407" y="1308311"/>
                </a:lnTo>
                <a:lnTo>
                  <a:pt x="1335261" y="1313618"/>
                </a:lnTo>
                <a:lnTo>
                  <a:pt x="1307305" y="1319709"/>
                </a:lnTo>
                <a:lnTo>
                  <a:pt x="1270693" y="1332287"/>
                </a:lnTo>
                <a:lnTo>
                  <a:pt x="1232478" y="1365724"/>
                </a:lnTo>
                <a:lnTo>
                  <a:pt x="1219087" y="1379204"/>
                </a:lnTo>
                <a:lnTo>
                  <a:pt x="1205363" y="1392111"/>
                </a:lnTo>
                <a:lnTo>
                  <a:pt x="1190544" y="1403209"/>
                </a:lnTo>
                <a:lnTo>
                  <a:pt x="1179862" y="1407752"/>
                </a:lnTo>
                <a:lnTo>
                  <a:pt x="1168430" y="1410086"/>
                </a:lnTo>
                <a:lnTo>
                  <a:pt x="1156879" y="1412124"/>
                </a:lnTo>
                <a:lnTo>
                  <a:pt x="1145840" y="1415782"/>
                </a:lnTo>
                <a:lnTo>
                  <a:pt x="1136978" y="1421039"/>
                </a:lnTo>
                <a:lnTo>
                  <a:pt x="1128663" y="1427440"/>
                </a:lnTo>
                <a:lnTo>
                  <a:pt x="1120587" y="1434298"/>
                </a:lnTo>
                <a:lnTo>
                  <a:pt x="1112439" y="1440928"/>
                </a:lnTo>
                <a:lnTo>
                  <a:pt x="1078911" y="1453501"/>
                </a:lnTo>
                <a:lnTo>
                  <a:pt x="1061667" y="1458730"/>
                </a:lnTo>
                <a:lnTo>
                  <a:pt x="1044113" y="1463254"/>
                </a:lnTo>
                <a:lnTo>
                  <a:pt x="1027226" y="1469188"/>
                </a:lnTo>
                <a:lnTo>
                  <a:pt x="1011982" y="1478647"/>
                </a:lnTo>
                <a:lnTo>
                  <a:pt x="1004061" y="1488992"/>
                </a:lnTo>
                <a:lnTo>
                  <a:pt x="998996" y="1501988"/>
                </a:lnTo>
                <a:lnTo>
                  <a:pt x="994837" y="1515885"/>
                </a:lnTo>
                <a:lnTo>
                  <a:pt x="989630" y="1528939"/>
                </a:lnTo>
                <a:lnTo>
                  <a:pt x="968469" y="1567612"/>
                </a:lnTo>
                <a:lnTo>
                  <a:pt x="944926" y="1604389"/>
                </a:lnTo>
                <a:lnTo>
                  <a:pt x="920385" y="1636454"/>
                </a:lnTo>
                <a:lnTo>
                  <a:pt x="881829" y="1672909"/>
                </a:lnTo>
                <a:lnTo>
                  <a:pt x="804870" y="1698123"/>
                </a:lnTo>
                <a:lnTo>
                  <a:pt x="763999" y="1701261"/>
                </a:lnTo>
                <a:lnTo>
                  <a:pt x="758591" y="1702663"/>
                </a:lnTo>
                <a:lnTo>
                  <a:pt x="710611" y="1730119"/>
                </a:lnTo>
                <a:lnTo>
                  <a:pt x="671749" y="1744408"/>
                </a:lnTo>
                <a:lnTo>
                  <a:pt x="655176" y="1751859"/>
                </a:lnTo>
                <a:lnTo>
                  <a:pt x="632506" y="1767851"/>
                </a:lnTo>
                <a:lnTo>
                  <a:pt x="608788" y="1789772"/>
                </a:lnTo>
                <a:lnTo>
                  <a:pt x="599673" y="1803738"/>
                </a:lnTo>
                <a:lnTo>
                  <a:pt x="597633" y="1813012"/>
                </a:lnTo>
                <a:lnTo>
                  <a:pt x="595142" y="1820857"/>
                </a:lnTo>
                <a:lnTo>
                  <a:pt x="558701" y="1845306"/>
                </a:lnTo>
                <a:lnTo>
                  <a:pt x="509697" y="1868435"/>
                </a:lnTo>
                <a:lnTo>
                  <a:pt x="471264" y="1877279"/>
                </a:lnTo>
                <a:lnTo>
                  <a:pt x="451351" y="1878824"/>
                </a:lnTo>
                <a:lnTo>
                  <a:pt x="431592" y="1881008"/>
                </a:lnTo>
                <a:lnTo>
                  <a:pt x="2354626" y="1881008"/>
                </a:lnTo>
                <a:lnTo>
                  <a:pt x="235462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5213" y="1297305"/>
            <a:ext cx="8203565" cy="4690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211580">
              <a:lnSpc>
                <a:spcPct val="100000"/>
              </a:lnSpc>
              <a:spcBef>
                <a:spcPts val="105"/>
              </a:spcBef>
            </a:pPr>
            <a:r>
              <a:rPr dirty="0" sz="1700" spc="65">
                <a:solidFill>
                  <a:srgbClr val="006699"/>
                </a:solidFill>
                <a:latin typeface="Arial MT"/>
                <a:cs typeface="Arial MT"/>
              </a:rPr>
              <a:t>España</a:t>
            </a:r>
            <a:r>
              <a:rPr dirty="0" sz="17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los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60">
                <a:solidFill>
                  <a:srgbClr val="006699"/>
                </a:solidFill>
                <a:latin typeface="Arial MT"/>
                <a:cs typeface="Arial MT"/>
              </a:rPr>
              <a:t>países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del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Sur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Europa</a:t>
            </a:r>
            <a:r>
              <a:rPr dirty="0" sz="17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tienen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17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mayor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consumo</a:t>
            </a:r>
            <a:r>
              <a:rPr dirty="0" sz="17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1700" spc="-4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antibióticos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125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habitante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65">
                <a:solidFill>
                  <a:srgbClr val="006699"/>
                </a:solidFill>
                <a:latin typeface="Arial MT"/>
                <a:cs typeface="Arial MT"/>
              </a:rPr>
              <a:t>es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uno</a:t>
            </a:r>
            <a:r>
              <a:rPr dirty="0" sz="17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los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más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se</a:t>
            </a:r>
            <a:r>
              <a:rPr dirty="0" sz="17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automedica.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 MT"/>
              <a:cs typeface="Arial MT"/>
            </a:endParaRPr>
          </a:p>
          <a:p>
            <a:pPr marL="12700" marR="233045">
              <a:lnSpc>
                <a:spcPct val="100000"/>
              </a:lnSpc>
            </a:pPr>
            <a:r>
              <a:rPr dirty="0" sz="1700" spc="40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20">
                <a:solidFill>
                  <a:srgbClr val="006699"/>
                </a:solidFill>
                <a:latin typeface="Arial MT"/>
                <a:cs typeface="Arial MT"/>
              </a:rPr>
              <a:t>36%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65">
                <a:solidFill>
                  <a:srgbClr val="006699"/>
                </a:solidFill>
                <a:latin typeface="Arial MT"/>
                <a:cs typeface="Arial MT"/>
              </a:rPr>
              <a:t>las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100">
                <a:solidFill>
                  <a:srgbClr val="006699"/>
                </a:solidFill>
                <a:latin typeface="Arial MT"/>
                <a:cs typeface="Arial MT"/>
              </a:rPr>
              <a:t>prescripciones</a:t>
            </a:r>
            <a:r>
              <a:rPr dirty="0" sz="1700" spc="-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antibióticos</a:t>
            </a:r>
            <a:r>
              <a:rPr dirty="0" sz="17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realizadas</a:t>
            </a:r>
            <a:r>
              <a:rPr dirty="0" sz="1700" spc="-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40">
                <a:solidFill>
                  <a:srgbClr val="006699"/>
                </a:solidFill>
                <a:latin typeface="Arial MT"/>
                <a:cs typeface="Arial MT"/>
              </a:rPr>
              <a:t>AP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se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consideran </a:t>
            </a:r>
            <a:r>
              <a:rPr dirty="0" sz="1700" spc="-4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Inadecuadas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 MT"/>
              <a:cs typeface="Arial MT"/>
            </a:endParaRPr>
          </a:p>
          <a:p>
            <a:pPr marL="12700" marR="760730">
              <a:lnSpc>
                <a:spcPct val="100000"/>
              </a:lnSpc>
            </a:pP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mayoría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5">
                <a:solidFill>
                  <a:srgbClr val="006699"/>
                </a:solidFill>
                <a:latin typeface="Arial MT"/>
                <a:cs typeface="Arial MT"/>
              </a:rPr>
              <a:t>procesos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patológicos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100">
                <a:solidFill>
                  <a:srgbClr val="006699"/>
                </a:solidFill>
                <a:latin typeface="Arial MT"/>
                <a:cs typeface="Arial MT"/>
              </a:rPr>
              <a:t>pediátricos</a:t>
            </a:r>
            <a:r>
              <a:rPr dirty="0" sz="1700" spc="-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atendidos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Atención </a:t>
            </a:r>
            <a:r>
              <a:rPr dirty="0" sz="1700" spc="-459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Primaria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son</a:t>
            </a:r>
            <a:r>
              <a:rPr dirty="0" sz="17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origen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infeccioso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son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7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origen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viral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Entre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las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causas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que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favorecen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el </a:t>
            </a:r>
            <a:r>
              <a:rPr dirty="0" sz="1700" spc="65">
                <a:solidFill>
                  <a:srgbClr val="006699"/>
                </a:solidFill>
                <a:latin typeface="Arial MT"/>
                <a:cs typeface="Arial MT"/>
              </a:rPr>
              <a:t>exceso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1700" spc="105">
                <a:solidFill>
                  <a:srgbClr val="006699"/>
                </a:solidFill>
                <a:latin typeface="Arial MT"/>
                <a:cs typeface="Arial MT"/>
              </a:rPr>
              <a:t>prescripción </a:t>
            </a:r>
            <a:r>
              <a:rPr dirty="0" sz="1700" spc="95">
                <a:solidFill>
                  <a:srgbClr val="006699"/>
                </a:solidFill>
                <a:latin typeface="Arial MT"/>
                <a:cs typeface="Arial MT"/>
              </a:rPr>
              <a:t>antibiótica </a:t>
            </a:r>
            <a:r>
              <a:rPr dirty="0" sz="1700" spc="125">
                <a:solidFill>
                  <a:srgbClr val="006699"/>
                </a:solidFill>
                <a:latin typeface="Arial MT"/>
                <a:cs typeface="Arial MT"/>
              </a:rPr>
              <a:t>por </a:t>
            </a:r>
            <a:r>
              <a:rPr dirty="0" sz="1700" spc="1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110">
                <a:solidFill>
                  <a:srgbClr val="006699"/>
                </a:solidFill>
                <a:latin typeface="Arial MT"/>
                <a:cs typeface="Arial MT"/>
              </a:rPr>
              <a:t>parte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los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pediatras</a:t>
            </a:r>
            <a:r>
              <a:rPr dirty="0" sz="17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7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médicos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Atención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Primaria</a:t>
            </a:r>
            <a:r>
              <a:rPr dirty="0" sz="17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se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encuentra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presión </a:t>
            </a:r>
            <a:r>
              <a:rPr dirty="0" sz="1700" spc="-459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asistencial</a:t>
            </a:r>
            <a:r>
              <a:rPr dirty="0" sz="1700" spc="-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presión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ejercida</a:t>
            </a:r>
            <a:r>
              <a:rPr dirty="0" sz="1700" spc="-2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125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los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padres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pacientes.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 MT"/>
              <a:cs typeface="Arial MT"/>
            </a:endParaRPr>
          </a:p>
          <a:p>
            <a:pPr marL="12700" marR="748665">
              <a:lnSpc>
                <a:spcPct val="100000"/>
              </a:lnSpc>
            </a:pP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Los</a:t>
            </a:r>
            <a:r>
              <a:rPr dirty="0" sz="17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niños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son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100">
                <a:solidFill>
                  <a:srgbClr val="006699"/>
                </a:solidFill>
                <a:latin typeface="Arial MT"/>
                <a:cs typeface="Arial MT"/>
              </a:rPr>
              <a:t>grupo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17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población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más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expuesto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65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110">
                <a:solidFill>
                  <a:srgbClr val="006699"/>
                </a:solidFill>
                <a:latin typeface="Arial MT"/>
                <a:cs typeface="Arial MT"/>
              </a:rPr>
              <a:t>recibir</a:t>
            </a:r>
            <a:r>
              <a:rPr dirty="0" sz="1700" spc="-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múltiples </a:t>
            </a:r>
            <a:r>
              <a:rPr dirty="0" sz="1700" spc="-4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tratamientos </a:t>
            </a:r>
            <a:r>
              <a:rPr dirty="0" sz="1700" spc="105">
                <a:solidFill>
                  <a:srgbClr val="006699"/>
                </a:solidFill>
                <a:latin typeface="Arial MT"/>
                <a:cs typeface="Arial MT"/>
              </a:rPr>
              <a:t>con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antibióticos.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Algunas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las </a:t>
            </a:r>
            <a:r>
              <a:rPr dirty="0" sz="1700" spc="100">
                <a:solidFill>
                  <a:srgbClr val="006699"/>
                </a:solidFill>
                <a:latin typeface="Arial MT"/>
                <a:cs typeface="Arial MT"/>
              </a:rPr>
              <a:t>bacterias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que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causan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infecciones</a:t>
            </a:r>
            <a:r>
              <a:rPr dirty="0" sz="1700" spc="-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100">
                <a:solidFill>
                  <a:srgbClr val="006699"/>
                </a:solidFill>
                <a:latin typeface="Arial MT"/>
                <a:cs typeface="Arial MT"/>
              </a:rPr>
              <a:t>pediátricas</a:t>
            </a:r>
            <a:r>
              <a:rPr dirty="0" sz="1700" spc="-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0">
                <a:solidFill>
                  <a:srgbClr val="006699"/>
                </a:solidFill>
                <a:latin typeface="Arial MT"/>
                <a:cs typeface="Arial MT"/>
              </a:rPr>
              <a:t>se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encuentran</a:t>
            </a: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700" spc="90">
                <a:solidFill>
                  <a:srgbClr val="006699"/>
                </a:solidFill>
                <a:latin typeface="Arial MT"/>
                <a:cs typeface="Arial MT"/>
              </a:rPr>
              <a:t>entre</a:t>
            </a:r>
            <a:r>
              <a:rPr dirty="0" sz="17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65">
                <a:solidFill>
                  <a:srgbClr val="006699"/>
                </a:solidFill>
                <a:latin typeface="Arial MT"/>
                <a:cs typeface="Arial MT"/>
              </a:rPr>
              <a:t>las</a:t>
            </a:r>
            <a:r>
              <a:rPr dirty="0" sz="17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75">
                <a:solidFill>
                  <a:srgbClr val="006699"/>
                </a:solidFill>
                <a:latin typeface="Arial MT"/>
                <a:cs typeface="Arial MT"/>
              </a:rPr>
              <a:t>más</a:t>
            </a:r>
            <a:r>
              <a:rPr dirty="0" sz="17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0">
                <a:solidFill>
                  <a:srgbClr val="006699"/>
                </a:solidFill>
                <a:latin typeface="Arial MT"/>
                <a:cs typeface="Arial MT"/>
              </a:rPr>
              <a:t>resistentes</a:t>
            </a:r>
            <a:r>
              <a:rPr dirty="0" sz="1700" spc="-2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65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17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700" spc="85">
                <a:solidFill>
                  <a:srgbClr val="006699"/>
                </a:solidFill>
                <a:latin typeface="Arial MT"/>
                <a:cs typeface="Arial MT"/>
              </a:rPr>
              <a:t>antibióticos.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93545" cy="1325880"/>
          </a:xfrm>
          <a:custGeom>
            <a:avLst/>
            <a:gdLst/>
            <a:ahLst/>
            <a:cxnLst/>
            <a:rect l="l" t="t" r="r" b="b"/>
            <a:pathLst>
              <a:path w="1693545" h="1325880">
                <a:moveTo>
                  <a:pt x="1693533" y="0"/>
                </a:moveTo>
                <a:lnTo>
                  <a:pt x="0" y="0"/>
                </a:lnTo>
                <a:lnTo>
                  <a:pt x="0" y="1325716"/>
                </a:lnTo>
                <a:lnTo>
                  <a:pt x="11160" y="1320291"/>
                </a:lnTo>
                <a:lnTo>
                  <a:pt x="27830" y="1313719"/>
                </a:lnTo>
                <a:lnTo>
                  <a:pt x="88752" y="1294563"/>
                </a:lnTo>
                <a:lnTo>
                  <a:pt x="154881" y="1278001"/>
                </a:lnTo>
                <a:lnTo>
                  <a:pt x="206255" y="1271259"/>
                </a:lnTo>
                <a:lnTo>
                  <a:pt x="231921" y="1270380"/>
                </a:lnTo>
                <a:lnTo>
                  <a:pt x="508941" y="1270380"/>
                </a:lnTo>
                <a:lnTo>
                  <a:pt x="524548" y="1270000"/>
                </a:lnTo>
                <a:lnTo>
                  <a:pt x="580447" y="1264523"/>
                </a:lnTo>
                <a:lnTo>
                  <a:pt x="636155" y="1257427"/>
                </a:lnTo>
                <a:lnTo>
                  <a:pt x="675792" y="1241234"/>
                </a:lnTo>
                <a:lnTo>
                  <a:pt x="693909" y="1230137"/>
                </a:lnTo>
                <a:lnTo>
                  <a:pt x="714286" y="1219708"/>
                </a:lnTo>
                <a:lnTo>
                  <a:pt x="725227" y="1215761"/>
                </a:lnTo>
                <a:lnTo>
                  <a:pt x="736411" y="1212707"/>
                </a:lnTo>
                <a:lnTo>
                  <a:pt x="747692" y="1210010"/>
                </a:lnTo>
                <a:lnTo>
                  <a:pt x="758926" y="1207135"/>
                </a:lnTo>
                <a:lnTo>
                  <a:pt x="777350" y="1174309"/>
                </a:lnTo>
                <a:lnTo>
                  <a:pt x="780942" y="1169130"/>
                </a:lnTo>
                <a:lnTo>
                  <a:pt x="789993" y="1169130"/>
                </a:lnTo>
                <a:lnTo>
                  <a:pt x="814730" y="1156842"/>
                </a:lnTo>
                <a:lnTo>
                  <a:pt x="826377" y="1148234"/>
                </a:lnTo>
                <a:lnTo>
                  <a:pt x="837393" y="1138554"/>
                </a:lnTo>
                <a:lnTo>
                  <a:pt x="848238" y="1128589"/>
                </a:lnTo>
                <a:lnTo>
                  <a:pt x="859370" y="1119124"/>
                </a:lnTo>
                <a:lnTo>
                  <a:pt x="914174" y="1077023"/>
                </a:lnTo>
                <a:lnTo>
                  <a:pt x="970978" y="1043686"/>
                </a:lnTo>
                <a:lnTo>
                  <a:pt x="1040632" y="1026844"/>
                </a:lnTo>
                <a:lnTo>
                  <a:pt x="1149553" y="1018539"/>
                </a:lnTo>
                <a:lnTo>
                  <a:pt x="1158280" y="1012699"/>
                </a:lnTo>
                <a:lnTo>
                  <a:pt x="1200253" y="960120"/>
                </a:lnTo>
                <a:lnTo>
                  <a:pt x="1209346" y="928274"/>
                </a:lnTo>
                <a:lnTo>
                  <a:pt x="1222022" y="897524"/>
                </a:lnTo>
                <a:lnTo>
                  <a:pt x="1249997" y="867537"/>
                </a:lnTo>
                <a:lnTo>
                  <a:pt x="1258489" y="861446"/>
                </a:lnTo>
                <a:lnTo>
                  <a:pt x="1267058" y="855487"/>
                </a:lnTo>
                <a:lnTo>
                  <a:pt x="1275463" y="849266"/>
                </a:lnTo>
                <a:lnTo>
                  <a:pt x="1283462" y="842390"/>
                </a:lnTo>
                <a:lnTo>
                  <a:pt x="1291986" y="833121"/>
                </a:lnTo>
                <a:lnTo>
                  <a:pt x="1299845" y="823007"/>
                </a:lnTo>
                <a:lnTo>
                  <a:pt x="1307893" y="813155"/>
                </a:lnTo>
                <a:lnTo>
                  <a:pt x="1316990" y="804672"/>
                </a:lnTo>
                <a:lnTo>
                  <a:pt x="1324816" y="800403"/>
                </a:lnTo>
                <a:lnTo>
                  <a:pt x="1333309" y="797671"/>
                </a:lnTo>
                <a:lnTo>
                  <a:pt x="1341993" y="795295"/>
                </a:lnTo>
                <a:lnTo>
                  <a:pt x="1350391" y="792099"/>
                </a:lnTo>
                <a:lnTo>
                  <a:pt x="1361680" y="786044"/>
                </a:lnTo>
                <a:lnTo>
                  <a:pt x="1383734" y="772793"/>
                </a:lnTo>
                <a:lnTo>
                  <a:pt x="1395095" y="766952"/>
                </a:lnTo>
                <a:lnTo>
                  <a:pt x="1414768" y="758898"/>
                </a:lnTo>
                <a:lnTo>
                  <a:pt x="1436751" y="750712"/>
                </a:lnTo>
                <a:lnTo>
                  <a:pt x="1462024" y="741807"/>
                </a:lnTo>
                <a:lnTo>
                  <a:pt x="1467338" y="732127"/>
                </a:lnTo>
                <a:lnTo>
                  <a:pt x="1492418" y="697301"/>
                </a:lnTo>
                <a:lnTo>
                  <a:pt x="1501473" y="691895"/>
                </a:lnTo>
                <a:lnTo>
                  <a:pt x="1510361" y="686300"/>
                </a:lnTo>
                <a:lnTo>
                  <a:pt x="1517904" y="678941"/>
                </a:lnTo>
                <a:lnTo>
                  <a:pt x="1524627" y="667297"/>
                </a:lnTo>
                <a:lnTo>
                  <a:pt x="1529778" y="654462"/>
                </a:lnTo>
                <a:lnTo>
                  <a:pt x="1534548" y="641294"/>
                </a:lnTo>
                <a:lnTo>
                  <a:pt x="1540129" y="628650"/>
                </a:lnTo>
                <a:lnTo>
                  <a:pt x="1552954" y="605932"/>
                </a:lnTo>
                <a:lnTo>
                  <a:pt x="1567672" y="581215"/>
                </a:lnTo>
                <a:lnTo>
                  <a:pt x="1579794" y="561355"/>
                </a:lnTo>
                <a:lnTo>
                  <a:pt x="1584833" y="553212"/>
                </a:lnTo>
                <a:lnTo>
                  <a:pt x="1585839" y="501510"/>
                </a:lnTo>
                <a:lnTo>
                  <a:pt x="1586514" y="449790"/>
                </a:lnTo>
                <a:lnTo>
                  <a:pt x="1587538" y="346330"/>
                </a:lnTo>
                <a:lnTo>
                  <a:pt x="1588223" y="294610"/>
                </a:lnTo>
                <a:lnTo>
                  <a:pt x="1589245" y="242908"/>
                </a:lnTo>
                <a:lnTo>
                  <a:pt x="1590771" y="191235"/>
                </a:lnTo>
                <a:lnTo>
                  <a:pt x="1592970" y="139599"/>
                </a:lnTo>
                <a:lnTo>
                  <a:pt x="1596009" y="88010"/>
                </a:lnTo>
                <a:lnTo>
                  <a:pt x="1618234" y="62865"/>
                </a:lnTo>
                <a:lnTo>
                  <a:pt x="1637766" y="47345"/>
                </a:lnTo>
                <a:lnTo>
                  <a:pt x="1659810" y="30908"/>
                </a:lnTo>
                <a:lnTo>
                  <a:pt x="1677830" y="17877"/>
                </a:lnTo>
                <a:lnTo>
                  <a:pt x="1685289" y="12573"/>
                </a:lnTo>
                <a:lnTo>
                  <a:pt x="1693533" y="0"/>
                </a:lnTo>
                <a:close/>
              </a:path>
              <a:path w="1693545" h="1325880">
                <a:moveTo>
                  <a:pt x="508941" y="1270380"/>
                </a:moveTo>
                <a:lnTo>
                  <a:pt x="231921" y="1270380"/>
                </a:lnTo>
                <a:lnTo>
                  <a:pt x="260513" y="1270529"/>
                </a:lnTo>
                <a:lnTo>
                  <a:pt x="335298" y="1272000"/>
                </a:lnTo>
                <a:lnTo>
                  <a:pt x="385900" y="1272370"/>
                </a:lnTo>
                <a:lnTo>
                  <a:pt x="448248" y="1271862"/>
                </a:lnTo>
                <a:lnTo>
                  <a:pt x="508941" y="1270380"/>
                </a:lnTo>
                <a:close/>
              </a:path>
              <a:path w="1693545" h="1325880">
                <a:moveTo>
                  <a:pt x="789993" y="1169130"/>
                </a:moveTo>
                <a:lnTo>
                  <a:pt x="780942" y="1169130"/>
                </a:lnTo>
                <a:lnTo>
                  <a:pt x="787476" y="1170380"/>
                </a:lnTo>
                <a:lnTo>
                  <a:pt x="789993" y="116913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7836534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125"/>
              <a:t>MAL</a:t>
            </a:r>
            <a:r>
              <a:rPr dirty="0" sz="3800" spc="-110"/>
              <a:t> </a:t>
            </a:r>
            <a:r>
              <a:rPr dirty="0" sz="3800" spc="65"/>
              <a:t>USO</a:t>
            </a:r>
            <a:r>
              <a:rPr dirty="0" sz="3800" spc="-110"/>
              <a:t> </a:t>
            </a:r>
            <a:r>
              <a:rPr dirty="0" sz="3800" spc="30"/>
              <a:t>DE</a:t>
            </a:r>
            <a:r>
              <a:rPr dirty="0" sz="3800" spc="-110"/>
              <a:t> </a:t>
            </a:r>
            <a:r>
              <a:rPr dirty="0" sz="3800" spc="10"/>
              <a:t>LOS</a:t>
            </a:r>
            <a:r>
              <a:rPr dirty="0" sz="3800" spc="-110"/>
              <a:t> </a:t>
            </a:r>
            <a:r>
              <a:rPr dirty="0" sz="3800" spc="95"/>
              <a:t>ANTIBIÓTICOS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29196" y="757936"/>
            <a:ext cx="8715375" cy="6100445"/>
            <a:chOff x="429196" y="757936"/>
            <a:chExt cx="8715375" cy="6100445"/>
          </a:xfrm>
        </p:grpSpPr>
        <p:sp>
          <p:nvSpPr>
            <p:cNvPr id="5" name="object 5"/>
            <p:cNvSpPr/>
            <p:nvPr/>
          </p:nvSpPr>
          <p:spPr>
            <a:xfrm>
              <a:off x="448246" y="776986"/>
              <a:ext cx="8486775" cy="93345"/>
            </a:xfrm>
            <a:custGeom>
              <a:avLst/>
              <a:gdLst/>
              <a:ahLst/>
              <a:cxnLst/>
              <a:rect l="l" t="t" r="r" b="b"/>
              <a:pathLst>
                <a:path w="8486775" h="93344">
                  <a:moveTo>
                    <a:pt x="0" y="93344"/>
                  </a:moveTo>
                  <a:lnTo>
                    <a:pt x="8486584" y="0"/>
                  </a:lnTo>
                </a:path>
              </a:pathLst>
            </a:custGeom>
            <a:ln w="38099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89373" y="4569385"/>
              <a:ext cx="2355215" cy="2289175"/>
            </a:xfrm>
            <a:custGeom>
              <a:avLst/>
              <a:gdLst/>
              <a:ahLst/>
              <a:cxnLst/>
              <a:rect l="l" t="t" r="r" b="b"/>
              <a:pathLst>
                <a:path w="2355215" h="2289175">
                  <a:moveTo>
                    <a:pt x="297607" y="1843289"/>
                  </a:moveTo>
                  <a:lnTo>
                    <a:pt x="269790" y="1853422"/>
                  </a:lnTo>
                  <a:lnTo>
                    <a:pt x="263857" y="1856167"/>
                  </a:lnTo>
                  <a:lnTo>
                    <a:pt x="258067" y="1861902"/>
                  </a:lnTo>
                  <a:lnTo>
                    <a:pt x="230678" y="1881008"/>
                  </a:lnTo>
                  <a:lnTo>
                    <a:pt x="219248" y="1887002"/>
                  </a:lnTo>
                  <a:lnTo>
                    <a:pt x="207342" y="1892105"/>
                  </a:lnTo>
                  <a:lnTo>
                    <a:pt x="195960" y="1897946"/>
                  </a:lnTo>
                  <a:lnTo>
                    <a:pt x="186101" y="1906154"/>
                  </a:lnTo>
                  <a:lnTo>
                    <a:pt x="176130" y="1920454"/>
                  </a:lnTo>
                  <a:lnTo>
                    <a:pt x="168242" y="1936564"/>
                  </a:lnTo>
                  <a:lnTo>
                    <a:pt x="160902" y="1953188"/>
                  </a:lnTo>
                  <a:lnTo>
                    <a:pt x="152573" y="1969032"/>
                  </a:lnTo>
                  <a:lnTo>
                    <a:pt x="141391" y="1984801"/>
                  </a:lnTo>
                  <a:lnTo>
                    <a:pt x="129316" y="1999836"/>
                  </a:lnTo>
                  <a:lnTo>
                    <a:pt x="117694" y="2015184"/>
                  </a:lnTo>
                  <a:lnTo>
                    <a:pt x="67983" y="2117942"/>
                  </a:lnTo>
                  <a:lnTo>
                    <a:pt x="38287" y="2186229"/>
                  </a:lnTo>
                  <a:lnTo>
                    <a:pt x="16994" y="2239632"/>
                  </a:lnTo>
                  <a:lnTo>
                    <a:pt x="2316" y="2281024"/>
                  </a:lnTo>
                  <a:lnTo>
                    <a:pt x="0" y="2288611"/>
                  </a:lnTo>
                  <a:lnTo>
                    <a:pt x="2354626" y="2288611"/>
                  </a:lnTo>
                  <a:lnTo>
                    <a:pt x="2354626" y="1881008"/>
                  </a:lnTo>
                  <a:lnTo>
                    <a:pt x="431592" y="1881008"/>
                  </a:lnTo>
                  <a:lnTo>
                    <a:pt x="398106" y="1871391"/>
                  </a:lnTo>
                  <a:lnTo>
                    <a:pt x="386888" y="1868435"/>
                  </a:lnTo>
                  <a:lnTo>
                    <a:pt x="372998" y="1865243"/>
                  </a:lnTo>
                  <a:lnTo>
                    <a:pt x="345026" y="1859361"/>
                  </a:lnTo>
                  <a:lnTo>
                    <a:pt x="331135" y="1855862"/>
                  </a:lnTo>
                  <a:lnTo>
                    <a:pt x="322646" y="1853131"/>
                  </a:lnTo>
                  <a:lnTo>
                    <a:pt x="314276" y="1849942"/>
                  </a:lnTo>
                  <a:lnTo>
                    <a:pt x="305953" y="1846570"/>
                  </a:lnTo>
                  <a:lnTo>
                    <a:pt x="297607" y="1843289"/>
                  </a:lnTo>
                  <a:close/>
                </a:path>
                <a:path w="2355215" h="2289175">
                  <a:moveTo>
                    <a:pt x="2354626" y="0"/>
                  </a:moveTo>
                  <a:lnTo>
                    <a:pt x="2342594" y="6189"/>
                  </a:lnTo>
                  <a:lnTo>
                    <a:pt x="2336116" y="10123"/>
                  </a:lnTo>
                  <a:lnTo>
                    <a:pt x="2329278" y="17666"/>
                  </a:lnTo>
                  <a:lnTo>
                    <a:pt x="2314517" y="35532"/>
                  </a:lnTo>
                  <a:lnTo>
                    <a:pt x="2284268" y="70432"/>
                  </a:lnTo>
                  <a:lnTo>
                    <a:pt x="2263862" y="105574"/>
                  </a:lnTo>
                  <a:lnTo>
                    <a:pt x="2255472" y="147098"/>
                  </a:lnTo>
                  <a:lnTo>
                    <a:pt x="2255090" y="192876"/>
                  </a:lnTo>
                  <a:lnTo>
                    <a:pt x="2262320" y="288687"/>
                  </a:lnTo>
                  <a:lnTo>
                    <a:pt x="2261916" y="334465"/>
                  </a:lnTo>
                  <a:lnTo>
                    <a:pt x="2259563" y="350307"/>
                  </a:lnTo>
                  <a:lnTo>
                    <a:pt x="2257471" y="366231"/>
                  </a:lnTo>
                  <a:lnTo>
                    <a:pt x="2254808" y="381989"/>
                  </a:lnTo>
                  <a:lnTo>
                    <a:pt x="2250740" y="397330"/>
                  </a:lnTo>
                  <a:lnTo>
                    <a:pt x="2246123" y="407260"/>
                  </a:lnTo>
                  <a:lnTo>
                    <a:pt x="2240088" y="416380"/>
                  </a:lnTo>
                  <a:lnTo>
                    <a:pt x="2233792" y="425405"/>
                  </a:lnTo>
                  <a:lnTo>
                    <a:pt x="2228388" y="435049"/>
                  </a:lnTo>
                  <a:lnTo>
                    <a:pt x="2224983" y="444158"/>
                  </a:lnTo>
                  <a:lnTo>
                    <a:pt x="2222292" y="453623"/>
                  </a:lnTo>
                  <a:lnTo>
                    <a:pt x="2219887" y="463232"/>
                  </a:lnTo>
                  <a:lnTo>
                    <a:pt x="2217339" y="472768"/>
                  </a:lnTo>
                  <a:lnTo>
                    <a:pt x="2195209" y="488949"/>
                  </a:lnTo>
                  <a:lnTo>
                    <a:pt x="2173270" y="505439"/>
                  </a:lnTo>
                  <a:lnTo>
                    <a:pt x="2151045" y="521310"/>
                  </a:lnTo>
                  <a:lnTo>
                    <a:pt x="2128058" y="535633"/>
                  </a:lnTo>
                  <a:lnTo>
                    <a:pt x="2111759" y="543152"/>
                  </a:lnTo>
                  <a:lnTo>
                    <a:pt x="2094816" y="548921"/>
                  </a:lnTo>
                  <a:lnTo>
                    <a:pt x="2077730" y="554332"/>
                  </a:lnTo>
                  <a:lnTo>
                    <a:pt x="2061002" y="560779"/>
                  </a:lnTo>
                  <a:lnTo>
                    <a:pt x="2017425" y="585116"/>
                  </a:lnTo>
                  <a:lnTo>
                    <a:pt x="1982897" y="623644"/>
                  </a:lnTo>
                  <a:lnTo>
                    <a:pt x="1974539" y="651880"/>
                  </a:lnTo>
                  <a:lnTo>
                    <a:pt x="1971721" y="661363"/>
                  </a:lnTo>
                  <a:lnTo>
                    <a:pt x="1966550" y="674151"/>
                  </a:lnTo>
                  <a:lnTo>
                    <a:pt x="1960926" y="686700"/>
                  </a:lnTo>
                  <a:lnTo>
                    <a:pt x="1955112" y="699154"/>
                  </a:lnTo>
                  <a:lnTo>
                    <a:pt x="1949369" y="711655"/>
                  </a:lnTo>
                  <a:lnTo>
                    <a:pt x="1938064" y="724050"/>
                  </a:lnTo>
                  <a:lnTo>
                    <a:pt x="1926652" y="736325"/>
                  </a:lnTo>
                  <a:lnTo>
                    <a:pt x="1915454" y="748839"/>
                  </a:lnTo>
                  <a:lnTo>
                    <a:pt x="1891610" y="782182"/>
                  </a:lnTo>
                  <a:lnTo>
                    <a:pt x="1869770" y="827652"/>
                  </a:lnTo>
                  <a:lnTo>
                    <a:pt x="1850613" y="878158"/>
                  </a:lnTo>
                  <a:lnTo>
                    <a:pt x="1835149" y="925444"/>
                  </a:lnTo>
                  <a:lnTo>
                    <a:pt x="1815422" y="975849"/>
                  </a:lnTo>
                  <a:lnTo>
                    <a:pt x="1793159" y="1013407"/>
                  </a:lnTo>
                  <a:lnTo>
                    <a:pt x="1763207" y="1042847"/>
                  </a:lnTo>
                  <a:lnTo>
                    <a:pt x="1729373" y="1069597"/>
                  </a:lnTo>
                  <a:lnTo>
                    <a:pt x="1693968" y="1093401"/>
                  </a:lnTo>
                  <a:lnTo>
                    <a:pt x="1659301" y="1114004"/>
                  </a:lnTo>
                  <a:lnTo>
                    <a:pt x="1634244" y="1123679"/>
                  </a:lnTo>
                  <a:lnTo>
                    <a:pt x="1625773" y="1126577"/>
                  </a:lnTo>
                  <a:lnTo>
                    <a:pt x="1616748" y="1131342"/>
                  </a:lnTo>
                  <a:lnTo>
                    <a:pt x="1608438" y="1137798"/>
                  </a:lnTo>
                  <a:lnTo>
                    <a:pt x="1600413" y="1144929"/>
                  </a:lnTo>
                  <a:lnTo>
                    <a:pt x="1592245" y="1151723"/>
                  </a:lnTo>
                  <a:lnTo>
                    <a:pt x="1559066" y="1177328"/>
                  </a:lnTo>
                  <a:lnTo>
                    <a:pt x="1525316" y="1202028"/>
                  </a:lnTo>
                  <a:lnTo>
                    <a:pt x="1476088" y="1229255"/>
                  </a:lnTo>
                  <a:lnTo>
                    <a:pt x="1456575" y="1240263"/>
                  </a:lnTo>
                  <a:lnTo>
                    <a:pt x="1424859" y="1264893"/>
                  </a:lnTo>
                  <a:lnTo>
                    <a:pt x="1415890" y="1273519"/>
                  </a:lnTo>
                  <a:lnTo>
                    <a:pt x="1407587" y="1283038"/>
                  </a:lnTo>
                  <a:lnTo>
                    <a:pt x="1399570" y="1292914"/>
                  </a:lnTo>
                  <a:lnTo>
                    <a:pt x="1391458" y="1302612"/>
                  </a:lnTo>
                  <a:lnTo>
                    <a:pt x="1363407" y="1308311"/>
                  </a:lnTo>
                  <a:lnTo>
                    <a:pt x="1335261" y="1313618"/>
                  </a:lnTo>
                  <a:lnTo>
                    <a:pt x="1307305" y="1319709"/>
                  </a:lnTo>
                  <a:lnTo>
                    <a:pt x="1270693" y="1332287"/>
                  </a:lnTo>
                  <a:lnTo>
                    <a:pt x="1232478" y="1365724"/>
                  </a:lnTo>
                  <a:lnTo>
                    <a:pt x="1219087" y="1379204"/>
                  </a:lnTo>
                  <a:lnTo>
                    <a:pt x="1205363" y="1392111"/>
                  </a:lnTo>
                  <a:lnTo>
                    <a:pt x="1190544" y="1403209"/>
                  </a:lnTo>
                  <a:lnTo>
                    <a:pt x="1179862" y="1407752"/>
                  </a:lnTo>
                  <a:lnTo>
                    <a:pt x="1168430" y="1410086"/>
                  </a:lnTo>
                  <a:lnTo>
                    <a:pt x="1156879" y="1412124"/>
                  </a:lnTo>
                  <a:lnTo>
                    <a:pt x="1145840" y="1415782"/>
                  </a:lnTo>
                  <a:lnTo>
                    <a:pt x="1136978" y="1421039"/>
                  </a:lnTo>
                  <a:lnTo>
                    <a:pt x="1128663" y="1427440"/>
                  </a:lnTo>
                  <a:lnTo>
                    <a:pt x="1120587" y="1434298"/>
                  </a:lnTo>
                  <a:lnTo>
                    <a:pt x="1112439" y="1440928"/>
                  </a:lnTo>
                  <a:lnTo>
                    <a:pt x="1078911" y="1453501"/>
                  </a:lnTo>
                  <a:lnTo>
                    <a:pt x="1061667" y="1458730"/>
                  </a:lnTo>
                  <a:lnTo>
                    <a:pt x="1044113" y="1463254"/>
                  </a:lnTo>
                  <a:lnTo>
                    <a:pt x="1027226" y="1469188"/>
                  </a:lnTo>
                  <a:lnTo>
                    <a:pt x="1011982" y="1478647"/>
                  </a:lnTo>
                  <a:lnTo>
                    <a:pt x="1004061" y="1488992"/>
                  </a:lnTo>
                  <a:lnTo>
                    <a:pt x="998996" y="1501988"/>
                  </a:lnTo>
                  <a:lnTo>
                    <a:pt x="994837" y="1515885"/>
                  </a:lnTo>
                  <a:lnTo>
                    <a:pt x="989630" y="1528939"/>
                  </a:lnTo>
                  <a:lnTo>
                    <a:pt x="968469" y="1567612"/>
                  </a:lnTo>
                  <a:lnTo>
                    <a:pt x="944926" y="1604389"/>
                  </a:lnTo>
                  <a:lnTo>
                    <a:pt x="920385" y="1636454"/>
                  </a:lnTo>
                  <a:lnTo>
                    <a:pt x="881829" y="1672909"/>
                  </a:lnTo>
                  <a:lnTo>
                    <a:pt x="804870" y="1698123"/>
                  </a:lnTo>
                  <a:lnTo>
                    <a:pt x="763999" y="1701261"/>
                  </a:lnTo>
                  <a:lnTo>
                    <a:pt x="758591" y="1702663"/>
                  </a:lnTo>
                  <a:lnTo>
                    <a:pt x="710611" y="1730119"/>
                  </a:lnTo>
                  <a:lnTo>
                    <a:pt x="671749" y="1744408"/>
                  </a:lnTo>
                  <a:lnTo>
                    <a:pt x="655176" y="1751859"/>
                  </a:lnTo>
                  <a:lnTo>
                    <a:pt x="632506" y="1767851"/>
                  </a:lnTo>
                  <a:lnTo>
                    <a:pt x="608788" y="1789772"/>
                  </a:lnTo>
                  <a:lnTo>
                    <a:pt x="599673" y="1803738"/>
                  </a:lnTo>
                  <a:lnTo>
                    <a:pt x="597633" y="1813012"/>
                  </a:lnTo>
                  <a:lnTo>
                    <a:pt x="595142" y="1820857"/>
                  </a:lnTo>
                  <a:lnTo>
                    <a:pt x="558701" y="1845306"/>
                  </a:lnTo>
                  <a:lnTo>
                    <a:pt x="509697" y="1868435"/>
                  </a:lnTo>
                  <a:lnTo>
                    <a:pt x="471264" y="1877279"/>
                  </a:lnTo>
                  <a:lnTo>
                    <a:pt x="451351" y="1878824"/>
                  </a:lnTo>
                  <a:lnTo>
                    <a:pt x="431592" y="1881008"/>
                  </a:lnTo>
                  <a:lnTo>
                    <a:pt x="2354626" y="1881008"/>
                  </a:lnTo>
                  <a:lnTo>
                    <a:pt x="235462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2155" y="903274"/>
              <a:ext cx="6335014" cy="489750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8513" y="4294759"/>
            <a:ext cx="157797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55">
                <a:solidFill>
                  <a:srgbClr val="006699"/>
                </a:solidFill>
                <a:latin typeface="Arial MT"/>
                <a:cs typeface="Arial MT"/>
              </a:rPr>
              <a:t>España:</a:t>
            </a:r>
            <a:r>
              <a:rPr dirty="0" sz="1600" spc="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1600" spc="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95">
                <a:solidFill>
                  <a:srgbClr val="006699"/>
                </a:solidFill>
                <a:latin typeface="Arial MT"/>
                <a:cs typeface="Arial MT"/>
              </a:rPr>
              <a:t>gripe </a:t>
            </a:r>
            <a:r>
              <a:rPr dirty="0" sz="1600" spc="80">
                <a:solidFill>
                  <a:srgbClr val="006699"/>
                </a:solidFill>
                <a:latin typeface="Arial MT"/>
                <a:cs typeface="Arial MT"/>
              </a:rPr>
              <a:t>afecta de </a:t>
            </a:r>
            <a:r>
              <a:rPr dirty="0" sz="1600" spc="-4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006699"/>
                </a:solidFill>
                <a:latin typeface="Arial MT"/>
                <a:cs typeface="Arial MT"/>
              </a:rPr>
              <a:t>forma </a:t>
            </a:r>
            <a:r>
              <a:rPr dirty="0" sz="1600" spc="90">
                <a:solidFill>
                  <a:srgbClr val="006699"/>
                </a:solidFill>
                <a:latin typeface="Arial MT"/>
                <a:cs typeface="Arial MT"/>
              </a:rPr>
              <a:t> importante </a:t>
            </a:r>
            <a:r>
              <a:rPr dirty="0" sz="1600" spc="55">
                <a:solidFill>
                  <a:srgbClr val="006699"/>
                </a:solidFill>
                <a:latin typeface="Arial MT"/>
                <a:cs typeface="Arial MT"/>
              </a:rPr>
              <a:t>a </a:t>
            </a:r>
            <a:r>
              <a:rPr dirty="0" sz="1600" spc="65">
                <a:solidFill>
                  <a:srgbClr val="006699"/>
                </a:solidFill>
                <a:latin typeface="Arial MT"/>
                <a:cs typeface="Arial MT"/>
              </a:rPr>
              <a:t>la </a:t>
            </a:r>
            <a:r>
              <a:rPr dirty="0" sz="1600" spc="-4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100">
                <a:solidFill>
                  <a:srgbClr val="006699"/>
                </a:solidFill>
                <a:latin typeface="Arial MT"/>
                <a:cs typeface="Arial MT"/>
              </a:rPr>
              <a:t>prescripción</a:t>
            </a:r>
            <a:r>
              <a:rPr dirty="0" sz="1600" spc="-10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80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1600" spc="-4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006699"/>
                </a:solidFill>
                <a:latin typeface="Arial MT"/>
                <a:cs typeface="Arial MT"/>
              </a:rPr>
              <a:t>antibióticos.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3742" y="6117132"/>
            <a:ext cx="1619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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5982" y="6117132"/>
            <a:ext cx="1619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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3866" y="6303365"/>
            <a:ext cx="2581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18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http://www.antibioticos.msc.es/PDF/antibioticos.pdf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075" cy="3238500"/>
          </a:xfrm>
          <a:custGeom>
            <a:avLst/>
            <a:gdLst/>
            <a:ahLst/>
            <a:cxnLst/>
            <a:rect l="l" t="t" r="r" b="b"/>
            <a:pathLst>
              <a:path w="727075" h="3238500">
                <a:moveTo>
                  <a:pt x="720914" y="0"/>
                </a:moveTo>
                <a:lnTo>
                  <a:pt x="0" y="0"/>
                </a:lnTo>
                <a:lnTo>
                  <a:pt x="0" y="3238199"/>
                </a:lnTo>
                <a:lnTo>
                  <a:pt x="10452" y="3238338"/>
                </a:lnTo>
                <a:lnTo>
                  <a:pt x="68930" y="3233292"/>
                </a:lnTo>
                <a:lnTo>
                  <a:pt x="83907" y="3226960"/>
                </a:lnTo>
                <a:lnTo>
                  <a:pt x="98896" y="3221116"/>
                </a:lnTo>
                <a:lnTo>
                  <a:pt x="140144" y="3190946"/>
                </a:lnTo>
                <a:lnTo>
                  <a:pt x="159720" y="3144432"/>
                </a:lnTo>
                <a:lnTo>
                  <a:pt x="170649" y="3121152"/>
                </a:lnTo>
                <a:lnTo>
                  <a:pt x="176513" y="3112408"/>
                </a:lnTo>
                <a:lnTo>
                  <a:pt x="182508" y="3105594"/>
                </a:lnTo>
                <a:lnTo>
                  <a:pt x="188555" y="3099542"/>
                </a:lnTo>
                <a:lnTo>
                  <a:pt x="194576" y="3093085"/>
                </a:lnTo>
                <a:lnTo>
                  <a:pt x="201105" y="3045886"/>
                </a:lnTo>
                <a:lnTo>
                  <a:pt x="205815" y="3009471"/>
                </a:lnTo>
                <a:lnTo>
                  <a:pt x="206379" y="3008439"/>
                </a:lnTo>
                <a:lnTo>
                  <a:pt x="211698" y="3008439"/>
                </a:lnTo>
                <a:lnTo>
                  <a:pt x="215206" y="3003139"/>
                </a:lnTo>
                <a:lnTo>
                  <a:pt x="224497" y="2980944"/>
                </a:lnTo>
                <a:lnTo>
                  <a:pt x="230736" y="2961824"/>
                </a:lnTo>
                <a:lnTo>
                  <a:pt x="236642" y="2940288"/>
                </a:lnTo>
                <a:lnTo>
                  <a:pt x="242457" y="2918061"/>
                </a:lnTo>
                <a:lnTo>
                  <a:pt x="248424" y="2896870"/>
                </a:lnTo>
                <a:lnTo>
                  <a:pt x="263870" y="2846343"/>
                </a:lnTo>
                <a:lnTo>
                  <a:pt x="277806" y="2803175"/>
                </a:lnTo>
                <a:lnTo>
                  <a:pt x="292008" y="2764817"/>
                </a:lnTo>
                <a:lnTo>
                  <a:pt x="308254" y="2728722"/>
                </a:lnTo>
                <a:lnTo>
                  <a:pt x="345593" y="2691215"/>
                </a:lnTo>
                <a:lnTo>
                  <a:pt x="384521" y="2678812"/>
                </a:lnTo>
                <a:lnTo>
                  <a:pt x="403987" y="2672588"/>
                </a:lnTo>
                <a:lnTo>
                  <a:pt x="408667" y="2659604"/>
                </a:lnTo>
                <a:lnTo>
                  <a:pt x="413478" y="2647299"/>
                </a:lnTo>
                <a:lnTo>
                  <a:pt x="418029" y="2633636"/>
                </a:lnTo>
                <a:lnTo>
                  <a:pt x="421932" y="2616580"/>
                </a:lnTo>
                <a:lnTo>
                  <a:pt x="428882" y="2566794"/>
                </a:lnTo>
                <a:lnTo>
                  <a:pt x="432964" y="2518513"/>
                </a:lnTo>
                <a:lnTo>
                  <a:pt x="436040" y="2471531"/>
                </a:lnTo>
                <a:lnTo>
                  <a:pt x="439969" y="2425638"/>
                </a:lnTo>
                <a:lnTo>
                  <a:pt x="446614" y="2380628"/>
                </a:lnTo>
                <a:lnTo>
                  <a:pt x="457834" y="2336291"/>
                </a:lnTo>
                <a:lnTo>
                  <a:pt x="462385" y="2322627"/>
                </a:lnTo>
                <a:lnTo>
                  <a:pt x="466979" y="2309272"/>
                </a:lnTo>
                <a:lnTo>
                  <a:pt x="471486" y="2295394"/>
                </a:lnTo>
                <a:lnTo>
                  <a:pt x="475780" y="2280158"/>
                </a:lnTo>
                <a:lnTo>
                  <a:pt x="480338" y="2259395"/>
                </a:lnTo>
                <a:lnTo>
                  <a:pt x="484554" y="2236835"/>
                </a:lnTo>
                <a:lnTo>
                  <a:pt x="488872" y="2214917"/>
                </a:lnTo>
                <a:lnTo>
                  <a:pt x="493737" y="2196084"/>
                </a:lnTo>
                <a:lnTo>
                  <a:pt x="497940" y="2186430"/>
                </a:lnTo>
                <a:lnTo>
                  <a:pt x="502505" y="2180288"/>
                </a:lnTo>
                <a:lnTo>
                  <a:pt x="507173" y="2175027"/>
                </a:lnTo>
                <a:lnTo>
                  <a:pt x="511683" y="2168016"/>
                </a:lnTo>
                <a:lnTo>
                  <a:pt x="517712" y="2154533"/>
                </a:lnTo>
                <a:lnTo>
                  <a:pt x="523613" y="2139680"/>
                </a:lnTo>
                <a:lnTo>
                  <a:pt x="529529" y="2124993"/>
                </a:lnTo>
                <a:lnTo>
                  <a:pt x="557957" y="2075703"/>
                </a:lnTo>
                <a:lnTo>
                  <a:pt x="571512" y="2055876"/>
                </a:lnTo>
                <a:lnTo>
                  <a:pt x="574349" y="2034256"/>
                </a:lnTo>
                <a:lnTo>
                  <a:pt x="580024" y="1991064"/>
                </a:lnTo>
                <a:lnTo>
                  <a:pt x="592635" y="1944512"/>
                </a:lnTo>
                <a:lnTo>
                  <a:pt x="597399" y="1932064"/>
                </a:lnTo>
                <a:lnTo>
                  <a:pt x="601433" y="1915795"/>
                </a:lnTo>
                <a:lnTo>
                  <a:pt x="605064" y="1889754"/>
                </a:lnTo>
                <a:lnTo>
                  <a:pt x="607834" y="1861105"/>
                </a:lnTo>
                <a:lnTo>
                  <a:pt x="610395" y="1831766"/>
                </a:lnTo>
                <a:lnTo>
                  <a:pt x="613397" y="1803653"/>
                </a:lnTo>
                <a:lnTo>
                  <a:pt x="620259" y="1752982"/>
                </a:lnTo>
                <a:lnTo>
                  <a:pt x="628137" y="1697847"/>
                </a:lnTo>
                <a:lnTo>
                  <a:pt x="634626" y="1653545"/>
                </a:lnTo>
                <a:lnTo>
                  <a:pt x="637324" y="1635378"/>
                </a:lnTo>
                <a:lnTo>
                  <a:pt x="637597" y="1583517"/>
                </a:lnTo>
                <a:lnTo>
                  <a:pt x="637823" y="1531643"/>
                </a:lnTo>
                <a:lnTo>
                  <a:pt x="638011" y="1479757"/>
                </a:lnTo>
                <a:lnTo>
                  <a:pt x="638305" y="1375963"/>
                </a:lnTo>
                <a:lnTo>
                  <a:pt x="638793" y="1168341"/>
                </a:lnTo>
                <a:lnTo>
                  <a:pt x="638943" y="1116441"/>
                </a:lnTo>
                <a:lnTo>
                  <a:pt x="639120" y="1064547"/>
                </a:lnTo>
                <a:lnTo>
                  <a:pt x="639333" y="1012663"/>
                </a:lnTo>
                <a:lnTo>
                  <a:pt x="639589" y="960790"/>
                </a:lnTo>
                <a:lnTo>
                  <a:pt x="639898" y="908929"/>
                </a:lnTo>
                <a:lnTo>
                  <a:pt x="640267" y="857085"/>
                </a:lnTo>
                <a:lnTo>
                  <a:pt x="640704" y="805258"/>
                </a:lnTo>
                <a:lnTo>
                  <a:pt x="641219" y="753450"/>
                </a:lnTo>
                <a:lnTo>
                  <a:pt x="641818" y="701665"/>
                </a:lnTo>
                <a:lnTo>
                  <a:pt x="642511" y="649904"/>
                </a:lnTo>
                <a:lnTo>
                  <a:pt x="643305" y="598170"/>
                </a:lnTo>
                <a:lnTo>
                  <a:pt x="651565" y="553860"/>
                </a:lnTo>
                <a:lnTo>
                  <a:pt x="655281" y="542163"/>
                </a:lnTo>
                <a:lnTo>
                  <a:pt x="665743" y="507549"/>
                </a:lnTo>
                <a:lnTo>
                  <a:pt x="677541" y="470900"/>
                </a:lnTo>
                <a:lnTo>
                  <a:pt x="687182" y="441846"/>
                </a:lnTo>
                <a:lnTo>
                  <a:pt x="691172" y="430022"/>
                </a:lnTo>
                <a:lnTo>
                  <a:pt x="697643" y="389048"/>
                </a:lnTo>
                <a:lnTo>
                  <a:pt x="704432" y="348837"/>
                </a:lnTo>
                <a:lnTo>
                  <a:pt x="710576" y="307149"/>
                </a:lnTo>
                <a:lnTo>
                  <a:pt x="715111" y="261747"/>
                </a:lnTo>
                <a:lnTo>
                  <a:pt x="727075" y="93599"/>
                </a:lnTo>
                <a:lnTo>
                  <a:pt x="724591" y="56975"/>
                </a:lnTo>
                <a:lnTo>
                  <a:pt x="722445" y="19304"/>
                </a:lnTo>
                <a:lnTo>
                  <a:pt x="720914" y="0"/>
                </a:lnTo>
                <a:close/>
              </a:path>
              <a:path w="727075" h="3238500">
                <a:moveTo>
                  <a:pt x="211698" y="3008439"/>
                </a:moveTo>
                <a:lnTo>
                  <a:pt x="206379" y="3008439"/>
                </a:lnTo>
                <a:lnTo>
                  <a:pt x="207338" y="3010979"/>
                </a:lnTo>
                <a:lnTo>
                  <a:pt x="209883" y="3011181"/>
                </a:lnTo>
                <a:lnTo>
                  <a:pt x="211698" y="3008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11378"/>
            <a:ext cx="3658235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55"/>
              <a:t>RESISTENCIAS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29196" y="757936"/>
            <a:ext cx="8524875" cy="5589905"/>
            <a:chOff x="429196" y="757936"/>
            <a:chExt cx="8524875" cy="5589905"/>
          </a:xfrm>
        </p:grpSpPr>
        <p:sp>
          <p:nvSpPr>
            <p:cNvPr id="5" name="object 5"/>
            <p:cNvSpPr/>
            <p:nvPr/>
          </p:nvSpPr>
          <p:spPr>
            <a:xfrm>
              <a:off x="448246" y="776986"/>
              <a:ext cx="8486775" cy="93345"/>
            </a:xfrm>
            <a:custGeom>
              <a:avLst/>
              <a:gdLst/>
              <a:ahLst/>
              <a:cxnLst/>
              <a:rect l="l" t="t" r="r" b="b"/>
              <a:pathLst>
                <a:path w="8486775" h="93344">
                  <a:moveTo>
                    <a:pt x="0" y="93344"/>
                  </a:moveTo>
                  <a:lnTo>
                    <a:pt x="8486584" y="0"/>
                  </a:lnTo>
                </a:path>
              </a:pathLst>
            </a:custGeom>
            <a:ln w="38099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4615" y="1040379"/>
              <a:ext cx="5477520" cy="53070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612" y="6330492"/>
            <a:ext cx="268287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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u="sng" sz="1200" spc="-18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http://www.antibioticos.msc.es/PDF/antibioticos.pdf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8304" y="2341244"/>
            <a:ext cx="599059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2800" spc="40">
                <a:solidFill>
                  <a:srgbClr val="006699"/>
                </a:solidFill>
                <a:latin typeface="Arial MT"/>
                <a:cs typeface="Arial MT"/>
              </a:rPr>
              <a:t>TEMA</a:t>
            </a:r>
            <a:r>
              <a:rPr dirty="0" sz="2800" spc="-10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800" spc="95">
                <a:solidFill>
                  <a:srgbClr val="006699"/>
                </a:solidFill>
                <a:latin typeface="Arial MT"/>
                <a:cs typeface="Arial MT"/>
              </a:rPr>
              <a:t>11</a:t>
            </a:r>
            <a:endParaRPr sz="2800">
              <a:latin typeface="Arial MT"/>
              <a:cs typeface="Arial MT"/>
            </a:endParaRPr>
          </a:p>
          <a:p>
            <a:pPr algn="ctr" marL="12065" marR="5080" indent="2540">
              <a:lnSpc>
                <a:spcPct val="100000"/>
              </a:lnSpc>
              <a:spcBef>
                <a:spcPts val="5"/>
              </a:spcBef>
            </a:pPr>
            <a:r>
              <a:rPr dirty="0" sz="2800" spc="120">
                <a:solidFill>
                  <a:srgbClr val="006699"/>
                </a:solidFill>
                <a:latin typeface="Arial MT"/>
                <a:cs typeface="Arial MT"/>
              </a:rPr>
              <a:t>Farmacología </a:t>
            </a:r>
            <a:r>
              <a:rPr dirty="0" sz="2800" spc="145">
                <a:solidFill>
                  <a:srgbClr val="006699"/>
                </a:solidFill>
                <a:latin typeface="Arial MT"/>
                <a:cs typeface="Arial MT"/>
              </a:rPr>
              <a:t>de </a:t>
            </a:r>
            <a:r>
              <a:rPr dirty="0" sz="2800" spc="125">
                <a:solidFill>
                  <a:srgbClr val="006699"/>
                </a:solidFill>
                <a:latin typeface="Arial MT"/>
                <a:cs typeface="Arial MT"/>
              </a:rPr>
              <a:t>los </a:t>
            </a:r>
            <a:r>
              <a:rPr dirty="0" sz="2800" spc="114">
                <a:solidFill>
                  <a:srgbClr val="006699"/>
                </a:solidFill>
                <a:latin typeface="Arial MT"/>
                <a:cs typeface="Arial MT"/>
              </a:rPr>
              <a:t>agentes </a:t>
            </a:r>
            <a:r>
              <a:rPr dirty="0" sz="2800" spc="1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800" spc="135">
                <a:solidFill>
                  <a:srgbClr val="006699"/>
                </a:solidFill>
                <a:latin typeface="Arial MT"/>
                <a:cs typeface="Arial MT"/>
              </a:rPr>
              <a:t>antimicrobianos.</a:t>
            </a:r>
            <a:r>
              <a:rPr dirty="0" sz="28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800" spc="140">
                <a:solidFill>
                  <a:srgbClr val="006699"/>
                </a:solidFill>
                <a:latin typeface="Arial MT"/>
                <a:cs typeface="Arial MT"/>
              </a:rPr>
              <a:t>Farmacocinética, </a:t>
            </a:r>
            <a:r>
              <a:rPr dirty="0" sz="2800" spc="-7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800" spc="125">
                <a:solidFill>
                  <a:srgbClr val="006699"/>
                </a:solidFill>
                <a:latin typeface="Arial MT"/>
                <a:cs typeface="Arial MT"/>
              </a:rPr>
              <a:t>Farmacodinamia,</a:t>
            </a:r>
            <a:endParaRPr sz="2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2800" spc="100">
                <a:solidFill>
                  <a:srgbClr val="006699"/>
                </a:solidFill>
                <a:latin typeface="Arial MT"/>
                <a:cs typeface="Arial MT"/>
              </a:rPr>
              <a:t>Resistencias.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4350" y="78104"/>
            <a:ext cx="442912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003300" marR="5080" indent="1797050">
              <a:lnSpc>
                <a:spcPct val="100000"/>
              </a:lnSpc>
              <a:spcBef>
                <a:spcPts val="95"/>
              </a:spcBef>
            </a:pPr>
            <a:r>
              <a:rPr dirty="0" sz="1600" spc="75">
                <a:solidFill>
                  <a:srgbClr val="006699"/>
                </a:solidFill>
                <a:latin typeface="Arial MT"/>
                <a:cs typeface="Arial MT"/>
              </a:rPr>
              <a:t>Grado</a:t>
            </a:r>
            <a:r>
              <a:rPr dirty="0" sz="16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1600" spc="-8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006699"/>
                </a:solidFill>
                <a:latin typeface="Arial MT"/>
                <a:cs typeface="Arial MT"/>
              </a:rPr>
              <a:t>Óptica </a:t>
            </a:r>
            <a:r>
              <a:rPr dirty="0" sz="1600" spc="-43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006699"/>
                </a:solidFill>
                <a:latin typeface="Arial MT"/>
                <a:cs typeface="Arial MT"/>
              </a:rPr>
              <a:t>M</a:t>
            </a:r>
            <a:r>
              <a:rPr dirty="0" sz="1600" spc="20">
                <a:solidFill>
                  <a:srgbClr val="006699"/>
                </a:solidFill>
                <a:latin typeface="Arial MT"/>
                <a:cs typeface="Arial MT"/>
              </a:rPr>
              <a:t>IC</a:t>
            </a:r>
            <a:r>
              <a:rPr dirty="0" sz="1600" spc="35">
                <a:solidFill>
                  <a:srgbClr val="006699"/>
                </a:solidFill>
                <a:latin typeface="Arial MT"/>
                <a:cs typeface="Arial MT"/>
              </a:rPr>
              <a:t>R</a:t>
            </a:r>
            <a:r>
              <a:rPr dirty="0" sz="1600" spc="50">
                <a:solidFill>
                  <a:srgbClr val="006699"/>
                </a:solidFill>
                <a:latin typeface="Arial MT"/>
                <a:cs typeface="Arial MT"/>
              </a:rPr>
              <a:t>OB</a:t>
            </a:r>
            <a:r>
              <a:rPr dirty="0" sz="1600" spc="45">
                <a:solidFill>
                  <a:srgbClr val="006699"/>
                </a:solidFill>
                <a:latin typeface="Arial MT"/>
                <a:cs typeface="Arial MT"/>
              </a:rPr>
              <a:t>IO</a:t>
            </a:r>
            <a:r>
              <a:rPr dirty="0" sz="1600" spc="-35">
                <a:solidFill>
                  <a:srgbClr val="006699"/>
                </a:solidFill>
                <a:latin typeface="Arial MT"/>
                <a:cs typeface="Arial MT"/>
              </a:rPr>
              <a:t>L</a:t>
            </a:r>
            <a:r>
              <a:rPr dirty="0" sz="1600" spc="40">
                <a:solidFill>
                  <a:srgbClr val="006699"/>
                </a:solidFill>
                <a:latin typeface="Arial MT"/>
                <a:cs typeface="Arial MT"/>
              </a:rPr>
              <a:t>OGÍA</a:t>
            </a:r>
            <a:r>
              <a:rPr dirty="0" sz="1600" spc="-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-70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6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006699"/>
                </a:solidFill>
                <a:latin typeface="Arial MT"/>
                <a:cs typeface="Arial MT"/>
              </a:rPr>
              <a:t>T</a:t>
            </a:r>
            <a:r>
              <a:rPr dirty="0" sz="1600" spc="-5">
                <a:solidFill>
                  <a:srgbClr val="006699"/>
                </a:solidFill>
                <a:latin typeface="Arial MT"/>
                <a:cs typeface="Arial MT"/>
              </a:rPr>
              <a:t>E</a:t>
            </a:r>
            <a:r>
              <a:rPr dirty="0" sz="1600" spc="-10">
                <a:solidFill>
                  <a:srgbClr val="006699"/>
                </a:solidFill>
                <a:latin typeface="Arial MT"/>
                <a:cs typeface="Arial MT"/>
              </a:rPr>
              <a:t>R</a:t>
            </a:r>
            <a:r>
              <a:rPr dirty="0" sz="1600" spc="80">
                <a:solidFill>
                  <a:srgbClr val="006699"/>
                </a:solidFill>
                <a:latin typeface="Arial MT"/>
                <a:cs typeface="Arial MT"/>
              </a:rPr>
              <a:t>A</a:t>
            </a:r>
            <a:r>
              <a:rPr dirty="0" sz="1600" spc="-5">
                <a:solidFill>
                  <a:srgbClr val="006699"/>
                </a:solidFill>
                <a:latin typeface="Arial MT"/>
                <a:cs typeface="Arial MT"/>
              </a:rPr>
              <a:t>PÉ</a:t>
            </a:r>
            <a:r>
              <a:rPr dirty="0" sz="1600" spc="40">
                <a:solidFill>
                  <a:srgbClr val="006699"/>
                </a:solidFill>
                <a:latin typeface="Arial MT"/>
                <a:cs typeface="Arial MT"/>
              </a:rPr>
              <a:t>UTICA  </a:t>
            </a:r>
            <a:r>
              <a:rPr dirty="0" sz="1600" spc="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16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40">
                <a:solidFill>
                  <a:srgbClr val="006699"/>
                </a:solidFill>
                <a:latin typeface="Arial MT"/>
                <a:cs typeface="Arial MT"/>
              </a:rPr>
              <a:t>LAS</a:t>
            </a:r>
            <a:r>
              <a:rPr dirty="0" sz="16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25">
                <a:solidFill>
                  <a:srgbClr val="006699"/>
                </a:solidFill>
                <a:latin typeface="Arial MT"/>
                <a:cs typeface="Arial MT"/>
              </a:rPr>
              <a:t>INFECCIONES</a:t>
            </a:r>
            <a:r>
              <a:rPr dirty="0" sz="16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25">
                <a:solidFill>
                  <a:srgbClr val="006699"/>
                </a:solidFill>
                <a:latin typeface="Arial MT"/>
                <a:cs typeface="Arial MT"/>
              </a:rPr>
              <a:t>OCULARES</a:t>
            </a:r>
            <a:endParaRPr sz="16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30">
                <a:solidFill>
                  <a:srgbClr val="006699"/>
                </a:solidFill>
                <a:latin typeface="Arial MT"/>
                <a:cs typeface="Arial MT"/>
              </a:rPr>
              <a:t>PARTE</a:t>
            </a:r>
            <a:r>
              <a:rPr dirty="0" sz="16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006699"/>
                </a:solidFill>
                <a:latin typeface="Arial MT"/>
                <a:cs typeface="Arial MT"/>
              </a:rPr>
              <a:t>II</a:t>
            </a:r>
            <a:r>
              <a:rPr dirty="0" sz="16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-95">
                <a:solidFill>
                  <a:srgbClr val="006699"/>
                </a:solidFill>
                <a:latin typeface="Arial MT"/>
                <a:cs typeface="Arial MT"/>
              </a:rPr>
              <a:t>–</a:t>
            </a:r>
            <a:r>
              <a:rPr dirty="0" sz="1600" spc="-4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006699"/>
                </a:solidFill>
                <a:latin typeface="Arial MT"/>
                <a:cs typeface="Arial MT"/>
              </a:rPr>
              <a:t>FARMACOLOGÍA</a:t>
            </a:r>
            <a:r>
              <a:rPr dirty="0" sz="1600" spc="-1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-70">
                <a:solidFill>
                  <a:srgbClr val="006699"/>
                </a:solidFill>
                <a:latin typeface="Arial MT"/>
                <a:cs typeface="Arial MT"/>
              </a:rPr>
              <a:t>Y</a:t>
            </a:r>
            <a:r>
              <a:rPr dirty="0" sz="16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25">
                <a:solidFill>
                  <a:srgbClr val="006699"/>
                </a:solidFill>
                <a:latin typeface="Arial MT"/>
                <a:cs typeface="Arial MT"/>
              </a:rPr>
              <a:t>TERAPÉUTICA</a:t>
            </a:r>
            <a:endParaRPr sz="1600">
              <a:latin typeface="Arial MT"/>
              <a:cs typeface="Arial MT"/>
            </a:endParaRPr>
          </a:p>
          <a:p>
            <a:pPr marL="2841625">
              <a:lnSpc>
                <a:spcPct val="100000"/>
              </a:lnSpc>
              <a:spcBef>
                <a:spcPts val="5"/>
              </a:spcBef>
            </a:pPr>
            <a:r>
              <a:rPr dirty="0" sz="1600" spc="15">
                <a:solidFill>
                  <a:srgbClr val="006699"/>
                </a:solidFill>
                <a:latin typeface="Arial MT"/>
                <a:cs typeface="Arial MT"/>
              </a:rPr>
              <a:t>(</a:t>
            </a:r>
            <a:r>
              <a:rPr dirty="0" sz="1600" spc="30">
                <a:solidFill>
                  <a:srgbClr val="006699"/>
                </a:solidFill>
                <a:latin typeface="Arial MT"/>
                <a:cs typeface="Arial MT"/>
              </a:rPr>
              <a:t>C</a:t>
            </a:r>
            <a:r>
              <a:rPr dirty="0" sz="1600" spc="70">
                <a:solidFill>
                  <a:srgbClr val="006699"/>
                </a:solidFill>
                <a:latin typeface="Arial MT"/>
                <a:cs typeface="Arial MT"/>
              </a:rPr>
              <a:t>u</a:t>
            </a:r>
            <a:r>
              <a:rPr dirty="0" sz="1600" spc="125">
                <a:solidFill>
                  <a:srgbClr val="006699"/>
                </a:solidFill>
                <a:latin typeface="Arial MT"/>
                <a:cs typeface="Arial MT"/>
              </a:rPr>
              <a:t>r</a:t>
            </a:r>
            <a:r>
              <a:rPr dirty="0" sz="1600" spc="70">
                <a:solidFill>
                  <a:srgbClr val="006699"/>
                </a:solidFill>
                <a:latin typeface="Arial MT"/>
                <a:cs typeface="Arial MT"/>
              </a:rPr>
              <a:t>so</a:t>
            </a:r>
            <a:r>
              <a:rPr dirty="0" sz="16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006699"/>
                </a:solidFill>
                <a:latin typeface="Arial MT"/>
                <a:cs typeface="Arial MT"/>
              </a:rPr>
              <a:t>201</a:t>
            </a:r>
            <a:r>
              <a:rPr dirty="0" sz="1600" spc="50">
                <a:solidFill>
                  <a:srgbClr val="006699"/>
                </a:solidFill>
                <a:latin typeface="Arial MT"/>
                <a:cs typeface="Arial MT"/>
              </a:rPr>
              <a:t>3</a:t>
            </a:r>
            <a:r>
              <a:rPr dirty="0" sz="1600" spc="-10">
                <a:solidFill>
                  <a:srgbClr val="006699"/>
                </a:solidFill>
                <a:latin typeface="Arial MT"/>
                <a:cs typeface="Arial MT"/>
              </a:rPr>
              <a:t>-</a:t>
            </a:r>
            <a:r>
              <a:rPr dirty="0" sz="1600" spc="45">
                <a:solidFill>
                  <a:srgbClr val="006699"/>
                </a:solidFill>
                <a:latin typeface="Arial MT"/>
                <a:cs typeface="Arial MT"/>
              </a:rPr>
              <a:t>14)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550" y="301104"/>
            <a:ext cx="3204663" cy="100224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544182" y="5935764"/>
            <a:ext cx="2152015" cy="357505"/>
          </a:xfrm>
          <a:custGeom>
            <a:avLst/>
            <a:gdLst/>
            <a:ahLst/>
            <a:cxnLst/>
            <a:rect l="l" t="t" r="r" b="b"/>
            <a:pathLst>
              <a:path w="2152015" h="357504">
                <a:moveTo>
                  <a:pt x="0" y="357504"/>
                </a:moveTo>
                <a:lnTo>
                  <a:pt x="2151506" y="357504"/>
                </a:lnTo>
                <a:lnTo>
                  <a:pt x="2151506" y="0"/>
                </a:lnTo>
                <a:lnTo>
                  <a:pt x="0" y="0"/>
                </a:lnTo>
                <a:lnTo>
                  <a:pt x="0" y="357504"/>
                </a:lnTo>
                <a:close/>
              </a:path>
            </a:pathLst>
          </a:custGeom>
          <a:ln w="9524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95236" y="5959855"/>
            <a:ext cx="2051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462" sz="1800">
                <a:solidFill>
                  <a:srgbClr val="006699"/>
                </a:solidFill>
                <a:latin typeface="Arial MT"/>
                <a:cs typeface="Arial MT"/>
              </a:rPr>
              <a:t>©</a:t>
            </a:r>
            <a:r>
              <a:rPr dirty="0" baseline="25462" sz="1800" spc="89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1800" spc="75">
                <a:solidFill>
                  <a:srgbClr val="006699"/>
                </a:solidFill>
                <a:latin typeface="Arial MT"/>
                <a:cs typeface="Arial MT"/>
                <a:hlinkClick r:id="rId3"/>
              </a:rPr>
              <a:t>formigos@ua.es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7" y="0"/>
            <a:ext cx="9144000" cy="6848475"/>
            <a:chOff x="467" y="0"/>
            <a:chExt cx="9144000" cy="6848475"/>
          </a:xfrm>
        </p:grpSpPr>
        <p:sp>
          <p:nvSpPr>
            <p:cNvPr id="8" name="object 8"/>
            <p:cNvSpPr/>
            <p:nvPr/>
          </p:nvSpPr>
          <p:spPr>
            <a:xfrm>
              <a:off x="6801357" y="6222517"/>
              <a:ext cx="1805939" cy="10795"/>
            </a:xfrm>
            <a:custGeom>
              <a:avLst/>
              <a:gdLst/>
              <a:ahLst/>
              <a:cxnLst/>
              <a:rect l="l" t="t" r="r" b="b"/>
              <a:pathLst>
                <a:path w="1805940" h="10795">
                  <a:moveTo>
                    <a:pt x="1805940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1805940" y="10668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8246" y="1610994"/>
              <a:ext cx="8367395" cy="0"/>
            </a:xfrm>
            <a:custGeom>
              <a:avLst/>
              <a:gdLst/>
              <a:ahLst/>
              <a:cxnLst/>
              <a:rect l="l" t="t" r="r" b="b"/>
              <a:pathLst>
                <a:path w="8367395" h="0">
                  <a:moveTo>
                    <a:pt x="0" y="0"/>
                  </a:moveTo>
                  <a:lnTo>
                    <a:pt x="8367077" y="0"/>
                  </a:lnTo>
                </a:path>
              </a:pathLst>
            </a:custGeom>
            <a:ln w="28575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167" y="0"/>
              <a:ext cx="9131300" cy="6835775"/>
            </a:xfrm>
            <a:custGeom>
              <a:avLst/>
              <a:gdLst/>
              <a:ahLst/>
              <a:cxnLst/>
              <a:rect l="l" t="t" r="r" b="b"/>
              <a:pathLst>
                <a:path w="9131300" h="6835775">
                  <a:moveTo>
                    <a:pt x="0" y="6835547"/>
                  </a:moveTo>
                  <a:lnTo>
                    <a:pt x="9130832" y="6835547"/>
                  </a:lnTo>
                  <a:lnTo>
                    <a:pt x="9130832" y="0"/>
                  </a:lnTo>
                  <a:lnTo>
                    <a:pt x="0" y="0"/>
                  </a:lnTo>
                  <a:lnTo>
                    <a:pt x="0" y="6835547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167" y="6822847"/>
              <a:ext cx="9131300" cy="25400"/>
            </a:xfrm>
            <a:custGeom>
              <a:avLst/>
              <a:gdLst/>
              <a:ahLst/>
              <a:cxnLst/>
              <a:rect l="l" t="t" r="r" b="b"/>
              <a:pathLst>
                <a:path w="9131300" h="25400">
                  <a:moveTo>
                    <a:pt x="0" y="25400"/>
                  </a:moveTo>
                  <a:lnTo>
                    <a:pt x="9130832" y="25400"/>
                  </a:lnTo>
                  <a:lnTo>
                    <a:pt x="9130832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B66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167" y="0"/>
              <a:ext cx="0" cy="6835775"/>
            </a:xfrm>
            <a:custGeom>
              <a:avLst/>
              <a:gdLst/>
              <a:ahLst/>
              <a:cxnLst/>
              <a:rect l="l" t="t" r="r" b="b"/>
              <a:pathLst>
                <a:path w="0" h="6835775">
                  <a:moveTo>
                    <a:pt x="0" y="0"/>
                  </a:moveTo>
                  <a:lnTo>
                    <a:pt x="0" y="6835547"/>
                  </a:lnTo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167" y="0"/>
              <a:ext cx="9115425" cy="6835775"/>
            </a:xfrm>
            <a:custGeom>
              <a:avLst/>
              <a:gdLst/>
              <a:ahLst/>
              <a:cxnLst/>
              <a:rect l="l" t="t" r="r" b="b"/>
              <a:pathLst>
                <a:path w="9115425" h="6835775">
                  <a:moveTo>
                    <a:pt x="9115405" y="0"/>
                  </a:moveTo>
                  <a:lnTo>
                    <a:pt x="8707481" y="0"/>
                  </a:lnTo>
                  <a:lnTo>
                    <a:pt x="0" y="6835547"/>
                  </a:lnTo>
                  <a:lnTo>
                    <a:pt x="407939" y="6835547"/>
                  </a:lnTo>
                  <a:lnTo>
                    <a:pt x="9115405" y="0"/>
                  </a:lnTo>
                  <a:close/>
                </a:path>
              </a:pathLst>
            </a:custGeom>
            <a:solidFill>
              <a:srgbClr val="FF3300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804" y="1436370"/>
            <a:ext cx="216789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dirty="0" sz="2400" spc="30">
                <a:solidFill>
                  <a:srgbClr val="006699"/>
                </a:solidFill>
                <a:latin typeface="Arial MT"/>
                <a:cs typeface="Arial MT"/>
              </a:rPr>
              <a:t>VIRUS</a:t>
            </a:r>
            <a:endParaRPr sz="2400">
              <a:latin typeface="Arial MT"/>
              <a:cs typeface="Arial MT"/>
            </a:endParaRPr>
          </a:p>
          <a:p>
            <a:pPr marL="195580" indent="-182880">
              <a:lnSpc>
                <a:spcPct val="100000"/>
              </a:lnSpc>
              <a:buFont typeface="Microsoft Sans Serif"/>
              <a:buChar char="•"/>
              <a:tabLst>
                <a:tab pos="195580" algn="l"/>
              </a:tabLst>
            </a:pPr>
            <a:r>
              <a:rPr dirty="0" sz="2400" spc="35">
                <a:solidFill>
                  <a:srgbClr val="006699"/>
                </a:solidFill>
                <a:latin typeface="Arial MT"/>
                <a:cs typeface="Arial MT"/>
              </a:rPr>
              <a:t>BACTERIAS</a:t>
            </a:r>
            <a:endParaRPr sz="2400">
              <a:latin typeface="Arial MT"/>
              <a:cs typeface="Arial MT"/>
            </a:endParaRPr>
          </a:p>
          <a:p>
            <a:pPr marL="195580" indent="-182880">
              <a:lnSpc>
                <a:spcPct val="100000"/>
              </a:lnSpc>
              <a:buFont typeface="Microsoft Sans Serif"/>
              <a:buChar char="•"/>
              <a:tabLst>
                <a:tab pos="195580" algn="l"/>
              </a:tabLst>
            </a:pPr>
            <a:r>
              <a:rPr dirty="0" sz="2400" spc="45">
                <a:solidFill>
                  <a:srgbClr val="006699"/>
                </a:solidFill>
                <a:latin typeface="Arial MT"/>
                <a:cs typeface="Arial MT"/>
              </a:rPr>
              <a:t>HONGOS</a:t>
            </a:r>
            <a:endParaRPr sz="2400">
              <a:latin typeface="Arial MT"/>
              <a:cs typeface="Arial MT"/>
            </a:endParaRPr>
          </a:p>
          <a:p>
            <a:pPr marL="195580" indent="-182880">
              <a:lnSpc>
                <a:spcPct val="100000"/>
              </a:lnSpc>
              <a:buFont typeface="Microsoft Sans Serif"/>
              <a:buChar char="•"/>
              <a:tabLst>
                <a:tab pos="195580" algn="l"/>
              </a:tabLst>
            </a:pPr>
            <a:r>
              <a:rPr dirty="0" sz="2400" spc="5">
                <a:solidFill>
                  <a:srgbClr val="006699"/>
                </a:solidFill>
                <a:latin typeface="Arial MT"/>
                <a:cs typeface="Arial MT"/>
              </a:rPr>
              <a:t>PROTOZOOS</a:t>
            </a:r>
            <a:endParaRPr sz="2400">
              <a:latin typeface="Arial MT"/>
              <a:cs typeface="Arial MT"/>
            </a:endParaRPr>
          </a:p>
          <a:p>
            <a:pPr marL="195580" indent="-182880">
              <a:lnSpc>
                <a:spcPct val="100000"/>
              </a:lnSpc>
              <a:buFont typeface="Microsoft Sans Serif"/>
              <a:buChar char="•"/>
              <a:tabLst>
                <a:tab pos="195580" algn="l"/>
              </a:tabLst>
            </a:pPr>
            <a:r>
              <a:rPr dirty="0" sz="2400" spc="20">
                <a:solidFill>
                  <a:srgbClr val="006699"/>
                </a:solidFill>
                <a:latin typeface="Arial MT"/>
                <a:cs typeface="Arial MT"/>
              </a:rPr>
              <a:t>ALGAS</a:t>
            </a:r>
            <a:endParaRPr sz="2400">
              <a:latin typeface="Arial MT"/>
              <a:cs typeface="Arial MT"/>
            </a:endParaRPr>
          </a:p>
          <a:p>
            <a:pPr marL="195580" indent="-182880">
              <a:lnSpc>
                <a:spcPct val="100000"/>
              </a:lnSpc>
              <a:buFont typeface="Microsoft Sans Serif"/>
              <a:buChar char="•"/>
              <a:tabLst>
                <a:tab pos="195580" algn="l"/>
              </a:tabLst>
            </a:pPr>
            <a:r>
              <a:rPr dirty="0" sz="2400">
                <a:solidFill>
                  <a:srgbClr val="006699"/>
                </a:solidFill>
                <a:latin typeface="Arial MT"/>
                <a:cs typeface="Arial MT"/>
              </a:rPr>
              <a:t>----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MICROORGANISM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9752" y="151169"/>
            <a:ext cx="778510" cy="617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815"/>
              </a:lnSpc>
            </a:pPr>
            <a:r>
              <a:rPr dirty="0" sz="4200" spc="25">
                <a:solidFill>
                  <a:srgbClr val="006699"/>
                </a:solidFill>
                <a:latin typeface="Arial MT"/>
                <a:cs typeface="Arial MT"/>
              </a:rPr>
              <a:t>OS</a:t>
            </a:r>
            <a:endParaRPr sz="4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9196" y="0"/>
            <a:ext cx="8715375" cy="6853555"/>
            <a:chOff x="429196" y="0"/>
            <a:chExt cx="8715375" cy="6853555"/>
          </a:xfrm>
        </p:grpSpPr>
        <p:sp>
          <p:nvSpPr>
            <p:cNvPr id="6" name="object 6"/>
            <p:cNvSpPr/>
            <p:nvPr/>
          </p:nvSpPr>
          <p:spPr>
            <a:xfrm>
              <a:off x="448246" y="776986"/>
              <a:ext cx="8486775" cy="93345"/>
            </a:xfrm>
            <a:custGeom>
              <a:avLst/>
              <a:gdLst/>
              <a:ahLst/>
              <a:cxnLst/>
              <a:rect l="l" t="t" r="r" b="b"/>
              <a:pathLst>
                <a:path w="8486775" h="93344">
                  <a:moveTo>
                    <a:pt x="0" y="93344"/>
                  </a:moveTo>
                  <a:lnTo>
                    <a:pt x="8486584" y="0"/>
                  </a:lnTo>
                </a:path>
              </a:pathLst>
            </a:custGeom>
            <a:ln w="38099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1660" y="0"/>
              <a:ext cx="3482340" cy="685309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93719" y="5927547"/>
            <a:ext cx="1809114" cy="7600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 indent="1633855">
              <a:lnSpc>
                <a:spcPct val="100800"/>
              </a:lnSpc>
              <a:spcBef>
                <a:spcPts val="85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</a:t>
            </a:r>
            <a:r>
              <a:rPr dirty="0" sz="120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18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http://www.tokresource.org/tok_cla </a:t>
            </a:r>
            <a:r>
              <a:rPr dirty="0" sz="1200" spc="-350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sses/biobiobio/biomenu/cell_theory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/index.htm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359" y="1368933"/>
            <a:ext cx="216789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dirty="0" sz="2400" spc="30">
                <a:solidFill>
                  <a:srgbClr val="006699"/>
                </a:solidFill>
                <a:latin typeface="Arial MT"/>
                <a:cs typeface="Arial MT"/>
              </a:rPr>
              <a:t>VIRUS</a:t>
            </a:r>
            <a:endParaRPr sz="2400">
              <a:latin typeface="Arial MT"/>
              <a:cs typeface="Arial MT"/>
            </a:endParaRPr>
          </a:p>
          <a:p>
            <a:pPr marL="195580" indent="-182880">
              <a:lnSpc>
                <a:spcPct val="100000"/>
              </a:lnSpc>
              <a:buFont typeface="Microsoft Sans Serif"/>
              <a:buChar char="•"/>
              <a:tabLst>
                <a:tab pos="195580" algn="l"/>
              </a:tabLst>
            </a:pPr>
            <a:r>
              <a:rPr dirty="0" sz="2400" spc="35">
                <a:solidFill>
                  <a:srgbClr val="006699"/>
                </a:solidFill>
                <a:latin typeface="Arial MT"/>
                <a:cs typeface="Arial MT"/>
              </a:rPr>
              <a:t>BACTERIAS</a:t>
            </a:r>
            <a:endParaRPr sz="2400">
              <a:latin typeface="Arial MT"/>
              <a:cs typeface="Arial MT"/>
            </a:endParaRPr>
          </a:p>
          <a:p>
            <a:pPr marL="195580" indent="-182880">
              <a:lnSpc>
                <a:spcPct val="100000"/>
              </a:lnSpc>
              <a:buFont typeface="Microsoft Sans Serif"/>
              <a:buChar char="•"/>
              <a:tabLst>
                <a:tab pos="195580" algn="l"/>
              </a:tabLst>
            </a:pPr>
            <a:r>
              <a:rPr dirty="0" sz="2400" spc="45">
                <a:solidFill>
                  <a:srgbClr val="006699"/>
                </a:solidFill>
                <a:latin typeface="Arial MT"/>
                <a:cs typeface="Arial MT"/>
              </a:rPr>
              <a:t>HONGOS</a:t>
            </a:r>
            <a:endParaRPr sz="2400">
              <a:latin typeface="Arial MT"/>
              <a:cs typeface="Arial MT"/>
            </a:endParaRPr>
          </a:p>
          <a:p>
            <a:pPr marL="195580" indent="-182880">
              <a:lnSpc>
                <a:spcPct val="100000"/>
              </a:lnSpc>
              <a:buFont typeface="Microsoft Sans Serif"/>
              <a:buChar char="•"/>
              <a:tabLst>
                <a:tab pos="195580" algn="l"/>
              </a:tabLst>
            </a:pPr>
            <a:r>
              <a:rPr dirty="0" sz="2400" spc="5">
                <a:solidFill>
                  <a:srgbClr val="006699"/>
                </a:solidFill>
                <a:latin typeface="Arial MT"/>
                <a:cs typeface="Arial MT"/>
              </a:rPr>
              <a:t>PROTOZOOS</a:t>
            </a:r>
            <a:endParaRPr sz="2400">
              <a:latin typeface="Arial MT"/>
              <a:cs typeface="Arial MT"/>
            </a:endParaRPr>
          </a:p>
          <a:p>
            <a:pPr marL="195580" indent="-182880">
              <a:lnSpc>
                <a:spcPct val="100000"/>
              </a:lnSpc>
              <a:buFont typeface="Microsoft Sans Serif"/>
              <a:buChar char="•"/>
              <a:tabLst>
                <a:tab pos="195580" algn="l"/>
              </a:tabLst>
            </a:pPr>
            <a:r>
              <a:rPr dirty="0" sz="2400" spc="20">
                <a:solidFill>
                  <a:srgbClr val="006699"/>
                </a:solidFill>
                <a:latin typeface="Arial MT"/>
                <a:cs typeface="Arial MT"/>
              </a:rPr>
              <a:t>ALGAS</a:t>
            </a:r>
            <a:endParaRPr sz="2400">
              <a:latin typeface="Arial MT"/>
              <a:cs typeface="Arial MT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195580" algn="l"/>
              </a:tabLst>
            </a:pPr>
            <a:r>
              <a:rPr dirty="0" sz="2400">
                <a:solidFill>
                  <a:srgbClr val="006699"/>
                </a:solidFill>
                <a:latin typeface="Arial MT"/>
                <a:cs typeface="Arial MT"/>
              </a:rPr>
              <a:t>----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557593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"/>
              <a:t>MICROORGANISMOS</a:t>
            </a:r>
          </a:p>
        </p:txBody>
      </p:sp>
      <p:sp>
        <p:nvSpPr>
          <p:cNvPr id="4" name="object 4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4611" y="6011671"/>
            <a:ext cx="1809114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 indent="1633855">
              <a:lnSpc>
                <a:spcPct val="100800"/>
              </a:lnSpc>
              <a:spcBef>
                <a:spcPts val="85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</a:t>
            </a:r>
            <a:r>
              <a:rPr dirty="0" sz="120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18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2"/>
              </a:rPr>
              <a:t>http://pathmicro.med.sc.edu/spanis </a:t>
            </a:r>
            <a:r>
              <a:rPr dirty="0" sz="1200" spc="-180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dirty="0" u="sng" sz="1200" spc="-17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2"/>
              </a:rPr>
              <a:t>h</a:t>
            </a:r>
            <a:r>
              <a:rPr dirty="0" u="sng" sz="1200" spc="-17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2"/>
              </a:rPr>
              <a:t>-</a:t>
            </a:r>
            <a:r>
              <a:rPr dirty="0" u="sng" sz="1200" spc="-17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2"/>
              </a:rPr>
              <a:t>virology/spanish</a:t>
            </a:r>
            <a:r>
              <a:rPr dirty="0" u="sng" sz="1200" spc="-17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2"/>
              </a:rPr>
              <a:t>-</a:t>
            </a:r>
            <a:r>
              <a:rPr dirty="0" u="sng" sz="1200" spc="-17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2"/>
              </a:rPr>
              <a:t>chapter1.htm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3552" y="1207099"/>
            <a:ext cx="6296406" cy="5588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021" y="1000861"/>
            <a:ext cx="5816210" cy="56016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53734" y="5792825"/>
            <a:ext cx="2030730" cy="7600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</a:t>
            </a:r>
            <a:r>
              <a:rPr dirty="0" sz="1200" spc="5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19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http://www.ucv.ve/fileadmin/user_uploa </a:t>
            </a:r>
            <a:r>
              <a:rPr dirty="0" sz="1200" spc="-350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dirty="0" u="sng" sz="1200" spc="-17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d/facultad_farmacia/catedraMicro/08_T </a:t>
            </a:r>
            <a:r>
              <a:rPr dirty="0" sz="1200" spc="-170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dirty="0" u="sng" sz="1200" spc="-19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ema_2_morfologia.pdf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557593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"/>
              <a:t>MICROORGANISMOS</a:t>
            </a:r>
          </a:p>
        </p:txBody>
      </p:sp>
      <p:sp>
        <p:nvSpPr>
          <p:cNvPr id="5" name="object 5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61" y="1843341"/>
            <a:ext cx="8835150" cy="40769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557593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"/>
              <a:t>MICROORGANISMOS</a:t>
            </a:r>
          </a:p>
        </p:txBody>
      </p:sp>
      <p:sp>
        <p:nvSpPr>
          <p:cNvPr id="4" name="object 4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49957" y="6195771"/>
            <a:ext cx="500824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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http://eltamiz.com/elcedazo/2013/08/18/la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biografia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de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la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vida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11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aparecen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las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celulas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-</a:t>
            </a:r>
            <a:r>
              <a:rPr dirty="0" u="sng" sz="1200" spc="-17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rebuchet MS"/>
                <a:cs typeface="Trebuchet MS"/>
                <a:hlinkClick r:id="rId3"/>
              </a:rPr>
              <a:t>eucariotas/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724" y="2629320"/>
            <a:ext cx="6534805" cy="37863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3682" y="1072388"/>
            <a:ext cx="1847214" cy="2554605"/>
          </a:xfrm>
          <a:prstGeom prst="rect">
            <a:avLst/>
          </a:prstGeom>
          <a:solidFill>
            <a:srgbClr val="FFFFCC"/>
          </a:solidFill>
          <a:ln w="9525">
            <a:solidFill>
              <a:srgbClr val="006699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 marL="170815" marR="163195">
              <a:lnSpc>
                <a:spcPct val="100000"/>
              </a:lnSpc>
              <a:spcBef>
                <a:spcPts val="330"/>
              </a:spcBef>
            </a:pPr>
            <a:r>
              <a:rPr dirty="0" sz="2000" spc="85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000" spc="-1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000" spc="114">
                <a:solidFill>
                  <a:srgbClr val="006699"/>
                </a:solidFill>
                <a:latin typeface="Arial MT"/>
                <a:cs typeface="Arial MT"/>
              </a:rPr>
              <a:t>actividad </a:t>
            </a:r>
            <a:r>
              <a:rPr dirty="0" sz="2000" spc="-5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000" spc="100">
                <a:solidFill>
                  <a:srgbClr val="006699"/>
                </a:solidFill>
                <a:latin typeface="Arial MT"/>
                <a:cs typeface="Arial MT"/>
              </a:rPr>
              <a:t>del </a:t>
            </a:r>
            <a:r>
              <a:rPr dirty="0" sz="2000" spc="10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000" spc="110">
                <a:solidFill>
                  <a:srgbClr val="006699"/>
                </a:solidFill>
                <a:latin typeface="Arial MT"/>
                <a:cs typeface="Arial MT"/>
              </a:rPr>
              <a:t>antibiótico </a:t>
            </a:r>
            <a:r>
              <a:rPr dirty="0" sz="2000" spc="114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6699"/>
                </a:solidFill>
                <a:latin typeface="Arial MT"/>
                <a:cs typeface="Arial MT"/>
              </a:rPr>
              <a:t>NO</a:t>
            </a:r>
            <a:endParaRPr sz="2000">
              <a:latin typeface="Arial MT"/>
              <a:cs typeface="Arial MT"/>
            </a:endParaRPr>
          </a:p>
          <a:p>
            <a:pPr algn="ctr" marL="635">
              <a:lnSpc>
                <a:spcPts val="2350"/>
              </a:lnSpc>
            </a:pPr>
            <a:r>
              <a:rPr dirty="0" sz="2000" spc="75">
                <a:solidFill>
                  <a:srgbClr val="006699"/>
                </a:solidFill>
                <a:latin typeface="Arial MT"/>
                <a:cs typeface="Arial MT"/>
              </a:rPr>
              <a:t>es</a:t>
            </a:r>
            <a:r>
              <a:rPr dirty="0" sz="20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000" spc="80">
                <a:solidFill>
                  <a:srgbClr val="006699"/>
                </a:solidFill>
                <a:latin typeface="Arial MT"/>
                <a:cs typeface="Arial MT"/>
              </a:rPr>
              <a:t>la</a:t>
            </a:r>
            <a:r>
              <a:rPr dirty="0" sz="20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000" spc="95">
                <a:solidFill>
                  <a:srgbClr val="006699"/>
                </a:solidFill>
                <a:latin typeface="Arial MT"/>
                <a:cs typeface="Arial MT"/>
              </a:rPr>
              <a:t>misma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ts val="2460"/>
              </a:lnSpc>
            </a:pPr>
            <a:r>
              <a:rPr dirty="0" sz="2100" spc="55" i="1">
                <a:solidFill>
                  <a:srgbClr val="006699"/>
                </a:solidFill>
                <a:latin typeface="Arial"/>
                <a:cs typeface="Arial"/>
              </a:rPr>
              <a:t>in</a:t>
            </a:r>
            <a:r>
              <a:rPr dirty="0" sz="2100" spc="-130" i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2100" spc="40" i="1">
                <a:solidFill>
                  <a:srgbClr val="006699"/>
                </a:solidFill>
                <a:latin typeface="Arial"/>
                <a:cs typeface="Arial"/>
              </a:rPr>
              <a:t>vivo</a:t>
            </a:r>
            <a:endParaRPr sz="2100">
              <a:latin typeface="Arial"/>
              <a:cs typeface="Arial"/>
            </a:endParaRPr>
          </a:p>
          <a:p>
            <a:pPr algn="ctr" marL="1905">
              <a:lnSpc>
                <a:spcPts val="2340"/>
              </a:lnSpc>
            </a:pPr>
            <a:r>
              <a:rPr dirty="0" sz="2000" spc="105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endParaRPr sz="2000">
              <a:latin typeface="Arial MT"/>
              <a:cs typeface="Arial MT"/>
            </a:endParaRPr>
          </a:p>
          <a:p>
            <a:pPr algn="ctr" marL="1270">
              <a:lnSpc>
                <a:spcPts val="2470"/>
              </a:lnSpc>
            </a:pPr>
            <a:r>
              <a:rPr dirty="0" sz="2100" spc="55" i="1">
                <a:solidFill>
                  <a:srgbClr val="006699"/>
                </a:solidFill>
                <a:latin typeface="Arial"/>
                <a:cs typeface="Arial"/>
              </a:rPr>
              <a:t>in</a:t>
            </a:r>
            <a:r>
              <a:rPr dirty="0" sz="2100" spc="-135" i="1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dirty="0" sz="2100" spc="55" i="1">
                <a:solidFill>
                  <a:srgbClr val="006699"/>
                </a:solidFill>
                <a:latin typeface="Arial"/>
                <a:cs typeface="Arial"/>
              </a:rPr>
              <a:t>vitro.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524954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ANTIMICROBIANOS</a:t>
            </a:r>
          </a:p>
        </p:txBody>
      </p:sp>
      <p:sp>
        <p:nvSpPr>
          <p:cNvPr id="5" name="object 5"/>
          <p:cNvSpPr/>
          <p:nvPr/>
        </p:nvSpPr>
        <p:spPr>
          <a:xfrm>
            <a:off x="448246" y="776986"/>
            <a:ext cx="8486775" cy="93345"/>
          </a:xfrm>
          <a:custGeom>
            <a:avLst/>
            <a:gdLst/>
            <a:ahLst/>
            <a:cxnLst/>
            <a:rect l="l" t="t" r="r" b="b"/>
            <a:pathLst>
              <a:path w="8486775" h="93344">
                <a:moveTo>
                  <a:pt x="0" y="93344"/>
                </a:moveTo>
                <a:lnTo>
                  <a:pt x="8486584" y="0"/>
                </a:lnTo>
              </a:path>
            </a:pathLst>
          </a:custGeom>
          <a:ln w="38099">
            <a:solidFill>
              <a:srgbClr val="0066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30593" y="6011671"/>
            <a:ext cx="1799589" cy="569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14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</a:t>
            </a:r>
            <a:r>
              <a:rPr dirty="0" sz="1200" spc="5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ht</a:t>
            </a:r>
            <a:r>
              <a:rPr dirty="0" u="sng" sz="1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dirty="0" u="sng" sz="1200" spc="-1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p</a:t>
            </a:r>
            <a:r>
              <a:rPr dirty="0" u="sng" sz="1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:</a:t>
            </a:r>
            <a:r>
              <a:rPr dirty="0" u="sng" sz="1200" spc="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r>
              <a:rPr dirty="0" u="sng" sz="1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r>
              <a:rPr dirty="0" u="sng" sz="1200" spc="-1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d</a:t>
            </a:r>
            <a:r>
              <a:rPr dirty="0" u="sng" sz="1200" spc="-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c</a:t>
            </a:r>
            <a:r>
              <a:rPr dirty="0" u="sng" sz="1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1</a:t>
            </a:r>
            <a:r>
              <a:rPr dirty="0" u="sng" sz="1200" spc="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0</a:t>
            </a:r>
            <a:r>
              <a:rPr dirty="0" u="sng" sz="1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7.4</a:t>
            </a:r>
            <a:r>
              <a:rPr dirty="0" u="sng" sz="1200" spc="-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s</a:t>
            </a:r>
            <a:r>
              <a:rPr dirty="0" u="sng" sz="1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ha</a:t>
            </a:r>
            <a:r>
              <a:rPr dirty="0" u="sng" sz="1200" spc="-2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dirty="0" u="sng" sz="1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dirty="0" u="sng" sz="1200" spc="-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d.</a:t>
            </a:r>
            <a:r>
              <a:rPr dirty="0" u="sng" sz="1200" spc="-2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c</a:t>
            </a:r>
            <a:r>
              <a:rPr dirty="0" u="sng" sz="1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om</a:t>
            </a:r>
            <a:r>
              <a:rPr dirty="0" u="sng" sz="1200" spc="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r>
              <a:rPr dirty="0" u="sng" sz="120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d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Calibri"/>
                <a:cs typeface="Calibri"/>
                <a:hlinkClick r:id="rId3"/>
              </a:rPr>
              <a:t>oc/j5_DKGfi/preview.html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338" y="1190231"/>
            <a:ext cx="2211705" cy="819785"/>
          </a:xfrm>
          <a:prstGeom prst="rect">
            <a:avLst/>
          </a:prstGeom>
          <a:ln w="9525">
            <a:solidFill>
              <a:srgbClr val="006699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419100" marR="216535" indent="-195580">
              <a:lnSpc>
                <a:spcPct val="100000"/>
              </a:lnSpc>
              <a:spcBef>
                <a:spcPts val="270"/>
              </a:spcBef>
            </a:pPr>
            <a:r>
              <a:rPr dirty="0" sz="2400" spc="55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2400" spc="-13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10">
                <a:solidFill>
                  <a:srgbClr val="006699"/>
                </a:solidFill>
                <a:latin typeface="Arial MT"/>
                <a:cs typeface="Arial MT"/>
              </a:rPr>
              <a:t>Triángulo </a:t>
            </a:r>
            <a:r>
              <a:rPr dirty="0" sz="2400" spc="-65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25">
                <a:solidFill>
                  <a:srgbClr val="006699"/>
                </a:solidFill>
                <a:latin typeface="Arial MT"/>
                <a:cs typeface="Arial MT"/>
              </a:rPr>
              <a:t>de</a:t>
            </a:r>
            <a:r>
              <a:rPr dirty="0" sz="2400" spc="-9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15">
                <a:solidFill>
                  <a:srgbClr val="006699"/>
                </a:solidFill>
                <a:latin typeface="Arial MT"/>
                <a:cs typeface="Arial MT"/>
              </a:rPr>
              <a:t>DAVIS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472" y="109804"/>
            <a:ext cx="524954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ANTIMICROBIANOS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9196" y="0"/>
            <a:ext cx="8715375" cy="3333750"/>
            <a:chOff x="429196" y="0"/>
            <a:chExt cx="8715375" cy="3333750"/>
          </a:xfrm>
        </p:grpSpPr>
        <p:sp>
          <p:nvSpPr>
            <p:cNvPr id="4" name="object 4"/>
            <p:cNvSpPr/>
            <p:nvPr/>
          </p:nvSpPr>
          <p:spPr>
            <a:xfrm>
              <a:off x="448246" y="776986"/>
              <a:ext cx="8486775" cy="93345"/>
            </a:xfrm>
            <a:custGeom>
              <a:avLst/>
              <a:gdLst/>
              <a:ahLst/>
              <a:cxnLst/>
              <a:rect l="l" t="t" r="r" b="b"/>
              <a:pathLst>
                <a:path w="8486775" h="93344">
                  <a:moveTo>
                    <a:pt x="0" y="93344"/>
                  </a:moveTo>
                  <a:lnTo>
                    <a:pt x="8486584" y="0"/>
                  </a:lnTo>
                </a:path>
              </a:pathLst>
            </a:custGeom>
            <a:ln w="38099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5077" y="0"/>
              <a:ext cx="1788921" cy="33332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5472" y="1093723"/>
            <a:ext cx="59931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006699"/>
                </a:solidFill>
                <a:latin typeface="Arial MT"/>
                <a:cs typeface="Arial MT"/>
              </a:rPr>
              <a:t>FACTOR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70">
                <a:solidFill>
                  <a:srgbClr val="006699"/>
                </a:solidFill>
                <a:latin typeface="Arial MT"/>
                <a:cs typeface="Arial MT"/>
              </a:rPr>
              <a:t>UNO: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55">
                <a:solidFill>
                  <a:srgbClr val="006699"/>
                </a:solidFill>
                <a:latin typeface="Arial MT"/>
                <a:cs typeface="Arial MT"/>
              </a:rPr>
              <a:t>EL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35">
                <a:solidFill>
                  <a:srgbClr val="006699"/>
                </a:solidFill>
                <a:latin typeface="Arial MT"/>
                <a:cs typeface="Arial MT"/>
              </a:rPr>
              <a:t>AGENTE</a:t>
            </a:r>
            <a:r>
              <a:rPr dirty="0" sz="2400" spc="-8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400" spc="40">
                <a:solidFill>
                  <a:srgbClr val="006699"/>
                </a:solidFill>
                <a:latin typeface="Arial MT"/>
                <a:cs typeface="Arial MT"/>
              </a:rPr>
              <a:t>INFECCIOSO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213" y="2779014"/>
            <a:ext cx="161417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95">
                <a:solidFill>
                  <a:srgbClr val="006699"/>
                </a:solidFill>
                <a:latin typeface="Arial MT"/>
                <a:cs typeface="Arial MT"/>
              </a:rPr>
              <a:t>Sensibilidad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213" y="3419094"/>
            <a:ext cx="5636895" cy="986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2100" spc="95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Insensibilidad:</a:t>
            </a:r>
            <a:r>
              <a:rPr dirty="0" sz="2100" spc="-2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fenotipo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silvestre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que</a:t>
            </a:r>
            <a:r>
              <a:rPr dirty="0" sz="2100" spc="-5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puede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50">
                <a:solidFill>
                  <a:srgbClr val="006699"/>
                </a:solidFill>
                <a:latin typeface="Arial MT"/>
                <a:cs typeface="Arial MT"/>
              </a:rPr>
              <a:t>"resistir"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de modo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natural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un </a:t>
            </a:r>
            <a:r>
              <a:rPr dirty="0" sz="2100" spc="120">
                <a:solidFill>
                  <a:srgbClr val="006699"/>
                </a:solidFill>
                <a:latin typeface="Arial MT"/>
                <a:cs typeface="Arial MT"/>
              </a:rPr>
              <a:t>determinado </a:t>
            </a:r>
            <a:r>
              <a:rPr dirty="0" sz="2100" spc="-5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antibiótico.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213" y="4699507"/>
            <a:ext cx="540893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100" spc="9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Arial MT"/>
                <a:cs typeface="Arial MT"/>
              </a:rPr>
              <a:t>Resistencia:</a:t>
            </a:r>
            <a:r>
              <a:rPr dirty="0" sz="2100" spc="-7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55">
                <a:solidFill>
                  <a:srgbClr val="006699"/>
                </a:solidFill>
                <a:latin typeface="Arial MT"/>
                <a:cs typeface="Arial MT"/>
              </a:rPr>
              <a:t>por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4">
                <a:solidFill>
                  <a:srgbClr val="006699"/>
                </a:solidFill>
                <a:latin typeface="Arial MT"/>
                <a:cs typeface="Arial MT"/>
              </a:rPr>
              <a:t>cambios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genéticos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5">
                <a:solidFill>
                  <a:srgbClr val="006699"/>
                </a:solidFill>
                <a:latin typeface="Arial MT"/>
                <a:cs typeface="Arial MT"/>
              </a:rPr>
              <a:t>en</a:t>
            </a:r>
            <a:r>
              <a:rPr dirty="0" sz="2100" spc="-6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un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100" spc="105">
                <a:solidFill>
                  <a:srgbClr val="006699"/>
                </a:solidFill>
                <a:latin typeface="Arial MT"/>
                <a:cs typeface="Arial MT"/>
              </a:rPr>
              <a:t>fenotipo</a:t>
            </a:r>
            <a:r>
              <a:rPr dirty="0" sz="2100" spc="-75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00">
                <a:solidFill>
                  <a:srgbClr val="006699"/>
                </a:solidFill>
                <a:latin typeface="Arial MT"/>
                <a:cs typeface="Arial MT"/>
              </a:rPr>
              <a:t>silvestre</a:t>
            </a:r>
            <a:r>
              <a:rPr dirty="0" sz="2100" spc="-4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110">
                <a:solidFill>
                  <a:srgbClr val="006699"/>
                </a:solidFill>
                <a:latin typeface="Arial MT"/>
                <a:cs typeface="Arial MT"/>
              </a:rPr>
              <a:t>originalmente</a:t>
            </a:r>
            <a:r>
              <a:rPr dirty="0" sz="2100" spc="-60">
                <a:solidFill>
                  <a:srgbClr val="006699"/>
                </a:solidFill>
                <a:latin typeface="Arial MT"/>
                <a:cs typeface="Arial MT"/>
              </a:rPr>
              <a:t> </a:t>
            </a:r>
            <a:r>
              <a:rPr dirty="0" sz="2100" spc="80">
                <a:solidFill>
                  <a:srgbClr val="006699"/>
                </a:solidFill>
                <a:latin typeface="Arial MT"/>
                <a:cs typeface="Arial MT"/>
              </a:rPr>
              <a:t>sensible.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1642" y="3384930"/>
            <a:ext cx="751205" cy="18522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8890">
              <a:lnSpc>
                <a:spcPct val="99600"/>
              </a:lnSpc>
              <a:spcBef>
                <a:spcPts val="105"/>
              </a:spcBef>
            </a:pPr>
            <a:r>
              <a:rPr dirty="0" sz="1200">
                <a:solidFill>
                  <a:srgbClr val="006699"/>
                </a:solidFill>
                <a:latin typeface="Wingdings"/>
                <a:cs typeface="Wingdings"/>
              </a:rPr>
              <a:t></a:t>
            </a:r>
            <a:r>
              <a:rPr dirty="0" sz="1200" spc="35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 sz="1200" spc="-245">
                <a:solidFill>
                  <a:srgbClr val="006699"/>
                </a:solidFill>
                <a:latin typeface="Trebuchet MS"/>
                <a:cs typeface="Trebuchet MS"/>
              </a:rPr>
              <a:t>M</a:t>
            </a:r>
            <a:r>
              <a:rPr dirty="0" sz="1200" spc="-204">
                <a:solidFill>
                  <a:srgbClr val="006699"/>
                </a:solidFill>
                <a:latin typeface="Trebuchet MS"/>
                <a:cs typeface="Trebuchet MS"/>
              </a:rPr>
              <a:t>od</a:t>
            </a:r>
            <a:r>
              <a:rPr dirty="0" sz="1200" spc="-140">
                <a:solidFill>
                  <a:srgbClr val="006699"/>
                </a:solidFill>
                <a:latin typeface="Trebuchet MS"/>
                <a:cs typeface="Trebuchet MS"/>
              </a:rPr>
              <a:t>i</a:t>
            </a:r>
            <a:r>
              <a:rPr dirty="0" sz="1200" spc="-150">
                <a:solidFill>
                  <a:srgbClr val="006699"/>
                </a:solidFill>
                <a:latin typeface="Trebuchet MS"/>
                <a:cs typeface="Trebuchet MS"/>
              </a:rPr>
              <a:t>f</a:t>
            </a:r>
            <a:r>
              <a:rPr dirty="0" sz="1200" spc="-140">
                <a:solidFill>
                  <a:srgbClr val="006699"/>
                </a:solidFill>
                <a:latin typeface="Trebuchet MS"/>
                <a:cs typeface="Trebuchet MS"/>
              </a:rPr>
              <a:t>i</a:t>
            </a:r>
            <a:r>
              <a:rPr dirty="0" sz="1200" spc="-145">
                <a:solidFill>
                  <a:srgbClr val="006699"/>
                </a:solidFill>
                <a:latin typeface="Trebuchet MS"/>
                <a:cs typeface="Trebuchet MS"/>
              </a:rPr>
              <a:t>c</a:t>
            </a:r>
            <a:r>
              <a:rPr dirty="0" sz="1200" spc="-195">
                <a:solidFill>
                  <a:srgbClr val="006699"/>
                </a:solidFill>
                <a:latin typeface="Trebuchet MS"/>
                <a:cs typeface="Trebuchet MS"/>
              </a:rPr>
              <a:t>a</a:t>
            </a:r>
            <a:r>
              <a:rPr dirty="0" sz="1200" spc="-204">
                <a:solidFill>
                  <a:srgbClr val="006699"/>
                </a:solidFill>
                <a:latin typeface="Trebuchet MS"/>
                <a:cs typeface="Trebuchet MS"/>
              </a:rPr>
              <a:t>do</a:t>
            </a:r>
            <a:r>
              <a:rPr dirty="0" sz="1200" spc="-165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dirty="0" sz="1200" spc="-165">
                <a:solidFill>
                  <a:srgbClr val="006699"/>
                </a:solidFill>
                <a:latin typeface="Trebuchet MS"/>
                <a:cs typeface="Trebuchet MS"/>
              </a:rPr>
              <a:t>de 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Sergio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García-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Cuevas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González: 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ht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200" spc="-1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:</a:t>
            </a:r>
            <a:r>
              <a:rPr dirty="0" sz="1200" spc="5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200" spc="-2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200" spc="-15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  <a:hlinkClick r:id="rId3"/>
              </a:rPr>
              <a:t>g.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es/articulos</a:t>
            </a:r>
            <a:endParaRPr sz="1200">
              <a:latin typeface="Calibri"/>
              <a:cs typeface="Calibri"/>
            </a:endParaRPr>
          </a:p>
          <a:p>
            <a:pPr marL="12700" marR="8890">
              <a:lnSpc>
                <a:spcPts val="1450"/>
              </a:lnSpc>
              <a:spcBef>
                <a:spcPts val="40"/>
              </a:spcBef>
            </a:pP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/2</a:t>
            </a:r>
            <a:r>
              <a:rPr dirty="0" sz="1200" spc="5">
                <a:solidFill>
                  <a:srgbClr val="006699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1</a:t>
            </a:r>
            <a:r>
              <a:rPr dirty="0" sz="1200" spc="5">
                <a:solidFill>
                  <a:srgbClr val="006699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/0</a:t>
            </a:r>
            <a:r>
              <a:rPr dirty="0" sz="1200" spc="5">
                <a:solidFill>
                  <a:srgbClr val="006699"/>
                </a:solidFill>
                <a:latin typeface="Calibri"/>
                <a:cs typeface="Calibri"/>
              </a:rPr>
              <a:t>9</a:t>
            </a:r>
            <a:r>
              <a:rPr dirty="0" sz="1200">
                <a:solidFill>
                  <a:srgbClr val="006699"/>
                </a:solidFill>
                <a:latin typeface="Calibri"/>
                <a:cs typeface="Calibri"/>
              </a:rPr>
              <a:t>/2  </a:t>
            </a:r>
            <a:r>
              <a:rPr dirty="0" sz="1200" spc="-5">
                <a:solidFill>
                  <a:srgbClr val="006699"/>
                </a:solidFill>
                <a:latin typeface="Calibri"/>
                <a:cs typeface="Calibri"/>
              </a:rPr>
              <a:t>4/bacteria/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kk</dc:creator>
  <dc:title>Presentación de PowerPoint</dc:title>
  <dcterms:created xsi:type="dcterms:W3CDTF">2024-06-10T13:42:48Z</dcterms:created>
  <dcterms:modified xsi:type="dcterms:W3CDTF">2024-06-10T13:42:48Z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2024-06-10T00:00:00Z</vt:filetime>
  </property>
</Properties>
</file>