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59" r:id="rId6"/>
    <p:sldId id="28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1" r:id="rId20"/>
    <p:sldId id="286" r:id="rId21"/>
    <p:sldId id="272" r:id="rId22"/>
    <p:sldId id="276" r:id="rId23"/>
    <p:sldId id="287" r:id="rId24"/>
    <p:sldId id="277" r:id="rId25"/>
    <p:sldId id="280" r:id="rId26"/>
    <p:sldId id="275" r:id="rId27"/>
    <p:sldId id="278" r:id="rId28"/>
    <p:sldId id="279" r:id="rId29"/>
    <p:sldId id="281" r:id="rId30"/>
    <p:sldId id="284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94660"/>
  </p:normalViewPr>
  <p:slideViewPr>
    <p:cSldViewPr>
      <p:cViewPr>
        <p:scale>
          <a:sx n="130" d="100"/>
          <a:sy n="130" d="100"/>
        </p:scale>
        <p:origin x="246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EDCB2-03D9-47CF-A8F3-2191B137F794}" type="datetimeFigureOut">
              <a:rPr lang="es-EC" smtClean="0"/>
              <a:t>23/11/2021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8C494-B4DD-4323-BBAE-7D16119906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149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59A21D-2A70-4801-9C75-5546A275C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11326-0659-4947-9BC0-ED62C3C5F02C}" type="slidenum">
              <a:rPr lang="es-ES" altLang="es-EC"/>
              <a:pPr/>
              <a:t>6</a:t>
            </a:fld>
            <a:endParaRPr lang="es-ES" altLang="es-EC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BE9C3FCE-5AD9-4176-AC1D-9B629B762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C726AA5-CDB5-4D9E-9547-CDA89CBE1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 alt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7AB67F-4294-42CB-B84F-4781D56707F0}" type="datetimeFigureOut">
              <a:rPr lang="es-ES" smtClean="0"/>
              <a:pPr/>
              <a:t>23/11/2021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794DB1-1D6C-4EFE-9290-35615270C6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406640" cy="1472184"/>
          </a:xfrm>
        </p:spPr>
        <p:txBody>
          <a:bodyPr>
            <a:normAutofit fontScale="90000"/>
          </a:bodyPr>
          <a:lstStyle/>
          <a:p>
            <a:br>
              <a:rPr lang="es-ES" sz="4400" dirty="0"/>
            </a:br>
            <a:br>
              <a:rPr lang="es-ES" sz="4400" dirty="0"/>
            </a:br>
            <a:br>
              <a:rPr lang="es-ES" sz="4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  <a:t>Nomenclatura y características de los</a:t>
            </a:r>
            <a:b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  <a:t>microorganismos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3888432" cy="3501008"/>
          </a:xfrm>
        </p:spPr>
        <p:txBody>
          <a:bodyPr>
            <a:noAutofit/>
          </a:bodyPr>
          <a:lstStyle/>
          <a:p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3.1 Bacterias</a:t>
            </a:r>
            <a:br>
              <a:rPr lang="es-ES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3.1.1 Propiedades generales</a:t>
            </a:r>
            <a:br>
              <a:rPr lang="es-ES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3.1.2 Criterios de clasificación</a:t>
            </a:r>
            <a:br>
              <a:rPr lang="es-ES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3.1.3 Nomenclatura</a:t>
            </a:r>
          </a:p>
        </p:txBody>
      </p:sp>
      <p:sp>
        <p:nvSpPr>
          <p:cNvPr id="1028" name="AutoShape 4" descr="data:image/jpeg;base64,/9j/4AAQSkZJRgABAQAAAQABAAD/2wCEAAkGBhQSEBQUEhQWFRUVFxQYFxcWFxUVGxUXFxgVFBcUGBoZHCYfFxwjGhgUHzAgJCcqLCwsFyAyNTArOCYrLCoBCQoKDgwOGg8PGi4kHyQpLDIsLC0vLCwsLiowKSwtLCksLCwsLCwsLCwsLCwsLSosLCwsKSwsLCksKSwsLCwsLP/AABEIAOEA4QMBIgACEQEDEQH/xAAcAAEAAQUBAQAAAAAAAAAAAAAABgEDBAUHAgj/xABHEAACAQMCAggCBgcGBQMFAAABAgMABBESIQUxBgcTIkFRYXEygRQjQpGhsVJicoKSssEkM1OiwtEVNENj4USD0hYXc3Tw/8QAGwEBAAMBAQEBAAAAAAAAAAAAAAIDBQQGAQf/xAA0EQACAQMDAgMGBQMFAAAAAAAAAQIDBBESITEFQRMiURQyYXGBoUKRsdHxI8HwBhUkUuH/2gAMAwEAAhEDEQA/AO40pSgFKUoBSlKAUpSgFKUoBSlKAUpSgFKpmmaArSlKAUpSgFKUoBSlKAUpSgFKUoBSlKAUpSgFKUoBSlKAUpSgFK8s2OdQHpR1uwQZS2AuJBtkHEanluw+P2Xb1FTp05VHiKyfG8E/LVGOM9ZFjbEhpw7D7EQ7Q58iV7o+ZFcU4/0zurwntpTo/wANO4g9NI+L97NaOtOn07vN/kQc/Q6zxDryG4gtifIyuB/lQH+ao/ddcd+3w9jH+zGT/OxqD0rrjaUY9iLkyUS9Z/EW/wDUkfsxwj/RSLrO4iv/AKkn9qOE/wCiolPPpA2JJOABzJ8qux8MmIyXRT+iF1Y9yTVFxWtbd4ml+RZTpVKnuk3teuO/T4jDJ+1Hj+RhW9suvYKP7Tb4Hi0cg/lcD+auSyu0eRKAMAkEcmA8s8jy2rJsOEZxJMNTcwp+FB5Y8T61x3VxaQpqcVnPGNi2nQqSlpO9cE62eG3RCpcqjn7Ev1Rz5At3T8ial4fPI86+aJLVGGCqkeRAr1wzpHdcNdTbTMIWOOyc60VjywrcgTttg58ayaNeNaejjJfVtpU46uT6WFVrnfRfrhgmwl0BbyctWcxMfc7p+9t+tXQkkBAIIIO4I8R5iuudOVN4kjkyeqUpUD6KUpQClKUApSlAKUpQClKUApSlAK1vHePw2kJlncKo2HiWPgqj7R9P6VY6UdKIrGAyyn0RB8Ujfor/AFPICvn7pH0kmvZzLM3oqDOmNf0VH3ZPM1121s6zz2Iylg2/THrFnviUGYoP8MHdx5yMPi/Z+EevOonVaVu06caa0xRTnIpSrNwSdKLsznSD5Dmx+Qr7VqKnBzfY+xWXhFPpBZtMal2HPGAo92O1X/okwGdKH0DHP4jFe76/S1RUQZONh/qPvWpXpXLncKR5YP8AvXl59Suqr1U8JGmralFYnybLhg1TsSCDGoGCMEMxOfwHOvHFek2hisYBI5seWfICrJ6QIyOwBWQoFxzB32IPpk1HDXJNOvUdSqWpqnDRA2z9IWfSJFVgrK22x2/Cr3EOlDttH3B57E/7CtFVal4UPQjrkbax6RSIw1sXXxB5/I1IeMsGtnI8VBH3gr+OKhFb+14lEbZUlJ2PwjmQDkD0H+1VVKaUoyiuGTjNtOLLrXwyQoZyOehS2PnyqU9Des+axcRnU0RO8MuVx6xk/AfTkfLxqOW/SWFcKEZVHLAGPuBrZMsdxH4Op/A/0Nd1TqlRvFSHlKFZxa2lufRXR/pJDeRCWBtQ5MDsyH9Fx4H8D4Zra18u9G+Oz2FwTE/eTHP4ZYzuA48fEZ5g7ivoXol0siv4BJHsw2kjJ70beR8wd8Hx+RAunSxFVIbxZyPZ6Xyb2lM0qgClKUApSlAKUpQClKUArC4vxaO2heaVtKIMk/gAB4knAA8zWYa4b1r9L/pNx9Hjb6mBjnHJ5RsT6hd1HrqPlV9Ci609KPjeERzpV0nkvrgyybDlGmciNPBffxJ8T7ADT0pXo4xUVhFApSlSAq1H/wAxD/7n36aTse6q/E5wPTxLfIb1nDgyqAV/vFIYOSSSfI+h5fOsTqt5CEHRfLX5HZa0ZSlrXYi3GZi08hPgxA9hsKwqz+Ow6Z39Tq+/etfWRD3Vg6pcsrSlUqREUpQmgewqtKUAzWdwniRhcH7J+IeY8/cVgVUV8aUlhn1PDyiW8SkHbK4zjs+YDHmwI5DyyazuivS5rS4WWBskbOhyO0TxQg/gfA71ErHjMkRGGyv6J3H/AIqUBI7qIMRz8ftKR5GraV67amqUo5iRlQ8aTknufSvA+NR3UCTQnKOPmp5FW8iDkGthXAeqnpe1ndG3mb6qRgrE7BXO0c3pqHdb5HwrvoNTnFLDjw+Dk3WzK0pSoAUpSgFKUoBSlUNARfrF6TfQrJ2U4lk+ri9GYHL/ALq5Pvjzr56qb9bnHe3v+yU9y3Gj/wBxsNIf5V/cNQit+ypaKee7KZPLFKVRhtXa2RPEc6tyOf8A+5+o9quVbCjA042GB5eWPwFUgBGQTnB54A8FPh6k1BN9wVi2uIieX1g+ZXb+tXOkfEzGoVNi2d/IenrVqeHUOeCMFT5MORrA4zcGVEY/EuVbHI8u8p8RnPtXm+p279oVR8M0barim4rk07HJ3q5ZwB5FUnAJxny9atGut9UvV5DNELy40TB9apEV1KhDFWZwRgttsNwAc8+XHUmqcdTJcvCOX39j2ZGGDgkjI5ZGM/mKw66t1u9H1ScOoCROsYBAwkUiDQFIAwqsgQD1WoBH0fcjJZRnZQCGLsdlVQPM4qFOtGUVLJY4vPBqKkvAOFK8DdouQzbeYxtkH3/KvVl0bjO7MxIJDKRpKsNireIIOa36IFGBgAD5ACqa1f8ADHkupUu7IM9ioLqX0lWK7q2DjluAd69W/CmdlCnIYkagGxsMncgZ2/MeddO6tIiyXUn2JJu766Bgn8RVvpuCl1C77RtGY1PgsmvUQfLUMfw+lUe35rOjjdL+3AVv/TU8nJ2G9Urf8Y6PMGLxDUp3wOYz+YrRyRFThgQfUEVowmpLKKJRcWealHRJvq3HhqH5f+BUXqXdGlC2+eZJJIG522A96pufcLKPvDiA/tI9Yt/k2B+Zrv3Vl0mN5ZKHOZYcRyZ5tgdxz7rz9Qa+e0lLsznmcDH6IGcKfXJJPqamvVXx36PxBEJ7lwOyb9o7xn+Lu/vmtynbP2OKfK3M2rNSqto79SqA1Ws8ClKUApSlAKxuI3ohhklb4Y0Zz7KCx/Ksmof1r3/Z8LmHjIUjH7zDV/lDVOEdUlH1Z8ZwW5uWkdpHOWdmZj+sxLH8Sat0ry+cHHPwr1C2RQVY4qbdU/RtLm81zgMkaGREbfWdSqrMPEA6jg+JU1BlmBXPLzz4Y238q3XD+NNZ/RnErRMVUah9nu53GCuk90EMCDgHG2azOoV3CMVHuU1arpyjtnOf0OrdMeillcTyF8xPHAxZ4xpGpmQRMwX4ypyMEbh/HG3E9JGQdiCQR5EbEfI5qbSdPLmESTLIs7SBEbtVEi4ydBVUKhcFm2AwdRyDUKaQsSzHJYlifMsSxO3mSTUemzlJN9idOvGtHVEs3OdDaeek498GnFbrTaR9njSwVfPA0/8Ag1drEkgyGjHwt3v/AMbZxr/ZJ2P31X1Wg5qNTtE7raeluPqR+OMscKCSeQAJJ+Qr6E6suFy2nC1WZSkjvJJpbYqG0hcjwOFzj9auCcO4jJbTpLE2JImDKQfEHltzB5HzBr6hgvVnt4pl+GREkHoHXVj8cV5jqU5KlhHbRWZ7mDPAHBDgMG2IYZBz4EHnUTR+E28/d+jRygncDOk+PeAKoR47jGa3tzwp7y7FuGKoF1zMpIKxElFjUj4WlYSZYbhI8DGo1Jr3oRAbXsY1CaRmMqAOzYcmUch/XcHIJzw2XTHOnqnNrPZd/mSr3uieIxTxyc86Q9X0dzJ20UjQSnGpkGQ/kWXI3xjcHf8AGtT/APapmOJb2V18VCBc+mdR/Kp3wkfUqukIU1Rsi7BWjJRgo8FyMj0IrJUZGRWa7q4ot09XG3Cydyp05rVjk11hwxIIlijXSiDAA8PM+pO5J86xkgS5hKyorjLI6sMjUjFT7bjI9xWdePIWWKBQZG3LEErGvLUQMaiTkBcjJByQAa1l9YScOl7WVmaCfHbM2n6qTZVmwgAVCAqNtthT51bR6fcVaMrhc8r1frgqqX1GFRUX/wCI1zdX9oMkdqijfAmkAAHzziuN8WvFkmdowVQnuAksQo5ZLEkk8zX0c0QIwdwR94NcA6W9FpLGcoyns2JMT42dfLP6Q2BH+4ru6TXc5SVSWX2yRu4qKTitjSVl8N4i0L6hy8R5isQigreaysM408bolvEowAs6cjp1+qnYN7g4r1HIVIZThlIIPkQcg/fVJV02GG56MfNuQ/GvCjYVpdGqSlCUHwnsc95FKSa7n1FwXiIuLeKYcpY0f21AEj5HI+VZ1Qnqhv8AtOGIp/6TyR/LPaD8HFTauSpHRNx9GUrgUpSoH0UpSgFc268bjFrbp+lMT/DG/wD8q6TXLOvDQTYCYkQmZu1IOD2WqESYPh3S29X2701E/Q+Pg4892gOCwz5Z3+6vSyg8gx9kc/0rvnGurSB4ohZ6bV4SWTs17khIAKzKCDIDjnnI5g71q+KdLLq3jjhuI1s5EbCvqJtboaSOzWcgtbk8wJNJ2+Ic6631GfZIhoRx62tgTqkykYOD5uf0ccx6nnzHnWdfx9wgguuMhzjTg53z57nA9q6J0j6t3mJmt2QLOQ6wztIzdoyamIlUtzIbY6hsSGwQBh2nVlMVbtp4IoYyO9HmTVg6WUPIAqEEMMlWwcbVmV5Trz1SOSLuaVfXBJ7Nb8JPv8yB8VvtcaLjDMQ7AH4VGdO/hk4+6sMRnSH+yTgHKnfnyzkcjzFT3jnU5KAZuHzLco2W0SMA7bn4ZR3HPh3gvvUCuoHhlMc8bwyj7EilTjzGdmHqCa2LCVOENKe/c+0rfwYaYlKxrgldRHJ07MnyOe6fbJIPvV2aTCk4yfAeZOwHzOBXY7TqxsDaiF0VptI1zg/Wdp9pgc8g2cJywAMVDql1SpQVOf4juoQk3qXY4v0F6If8QuzA0nZBUZ2OnUxCsqlVHIHvczyx419E2fD1hhjhjB0RIqLk5OFAAyfE1zXqf4Di8u52Heh/s+3wmTUe1I8xhF/jrqxWvHX83J6Oxo0V3MOG7SxgvbyYYGpW9WVIoo40X3csB6sauXUl7bobmSSOVVBaaBI9ISMDLGF86mZACe/s+DgJkYjfXBbvNwuGGMkdpcxq2AW2CTOBgebKlavh3XfFFavDfRSm4iUxsUQFZSAVDHJGgsNyCMc8Z5Vq0GvDivgjiqJ5b+JMrm2VWlZTkOzSAjkdaqcj8/nWNYp3B86x7CUrZ26EHWLe3VvQiJFYfgazbKcEhSMct/zryNw4yuJb9zapJxorY2P/ABW3tABIT2jLrISOSVwg21ssasVQYxqOBtWZxKOO5tSyFZEZdSkYZXUj7mUjNQzql6YpetfFiBM1w0gHIm3wkcOPMKFx6E/rbyGwkEM9/CNkURTqByU3CyB1A8AZImf3kNe0oR8NRjHtg8/W8yk33yQfo5HPE8sKL2tvHM0aDUA8C6Y5FGXP1kelxgZ1DG2RydafSJLSyELRxyyTk6VkUMqKvOQjzGQBy3J8sGWcA4fo7VzzlkL+w0pGv+WNT865B153sT38aoxLxRaZBjZcsZFGf0sMcjw2+WQqMJXspJcN8HdCcnbxT9Ec3ArdcC4PrxI+Ag8/tEf0rTVurA/2R9QyqyIcHyOAR9xrTnlrCeMn2GFuZ9zd9s40/wB0hzn9Nh5egq5VFXAwOQ5VWvT2ttG3p6ImdUqOpLUzrvUZcfU3SeUkbfxIV/0V1GuSdRR7157QfnNXW6yLtYrSJR4FKUrlJClKUArlXX5EPo9szDKh5Qw5ZBQMR8wprqtc968LLXwssP8ApyKfkyvH+bLVtF+dHx8EhseLCCJItMs5hSNGdAmCdClclmGSVKk4271e7njiOhWW1mKMMMHjR1YeRAY5HyqPdG+MKLOWSVwgKWrBmON3tbcjHqSfCr9n0vZUDalmQ4A372/LvLt94z65OKkqWVscsq6i8N4+hqxaRW5MnD7o2gUsfo90krWzHHeKBwGhOSwJjbw5VmR9IVWJUv7FxGhZlmg/tsGdyXzH9ZH8R+JNs862zceifKSh0jKkaeyDAbY2aMttz5gV4IsSSyvlyxOYj2brnw7mlsD13qPhSzwySrxxymZnRnjljIumznifJLFRLqYE88q51r7EVm8d6PW95F2VzEsi+Gobqf0lYbqfUEVH73gMFx/eRwXg8p0RJh+zKFGT7gftV44f0Stm7tvPe2xHOJLmUafD4ZC649V2qDi1yXRnF8M5L056FNYtKYXM0ETxg6hiSFm0yRh/8RG2USD7QIO4qUJ0je4cQ24MctwcRSjLBYWUu852ADLHhgv/AHI/UDN6yIbaytZYe1mnu7xY0zNK0rLFFJ2ms5wEQHVjA3ZvfEV6q5QvE1VmODBOI1PJWLRu6r5d0Mce9UXlt49NV576ODqoVnDMF3OlcL4VFaI0NqgjTOpjuxLkBSd874Uf7Vj31k7A/XTqfNXAx+GPwrYBsM3uasz714mrXm3qb3NqFNLZEYu7C70Mi3byI2O7Mkb4ZSGV1ZQrBlIBBBGCK10tjcs6C4ign7yuNCdn2sq6QrXLHIWMYBITdiAMYJqXmOrc0JI2ODVlPqVaOE8P6Ena02YV1FcRES9ubh85kh0xxxuvisWBqjbyLM2Tz57bS14rbyoHSQYPgcqyn7SsD8LA7EeGK1yxy53xjz2q4lkqszBQCxBY4+IgYBPmcYGaqnXUl5ks9mifgY4Zz7inDLdGjEN6tvcWuVykjKZl2UNGy7q5AIKb75GMFSZ/1f8AR64gtXe7aR57p1kftSxkESArEr6iSGOWOPAHHMVdm4dBONM8SOPNlH5+HvXu14JJb/8ALTPoH/QmJlTHkhJ1x/IkelblDqsdDxs/sZdeybeHwSN5ljRnbZVBZjywqjJ9tq+b+F9Fb3i1zJLFGSJZGd5XysaliWPePPGeS5Nd14pwODiKxiftCsZ1GJXKox2/vAB3wMbcuZrD6M9ImSa/hfJMN0wjQYAWF0Uxqo+yo0nb1qy3rwp03POfUjOnJy0nJulvVRcWHZM8iSRyMELqGGhzkhWB8Dg4PyOKweJQrFAIEOWkIHrzBLnyG1dd6zuLibhNyCNJXsmHv20YGPWuQJbAMWOSx5sxyfb0+Va/T6Xt+JxflT3KqsnQTg1uy6BVaUr2JmHV+ouPa7b1gH3dqf6iur1zrqTtNNlK/wDiTNj2REX89VdFrzl081pF0eBSlK5iQpSlAK0nTXhf0jh9zEBktE+n9pRrX/Mord1auvgb9lvyNfU8PIOTcERvolvIGC4tLQknBAEtubTWc+RVd/ImsCx6U/8ALRdmFEYKMwOGbOQMrtzyp72d98jJB3nRpFNjAsmdMnDLWM4Gd37cAciBz5nlUQ4ZwuUyx60dQpTXrjYICrBjjUO+WOwAz8VTWvXGUTGu5SUsR75yTlpQoLscKBk5xgAcySPD19KinGOlGUZYyH3KliupMEBQyOMZYsRgDYZIPhVrphdHtk7THY6QYySNBPNjnkW+HY+G45mo3c6ZY9DyoxLD4DvjmNIGSTyI2q65uZRlogjhh7yTXpv/AIjo0Vxb/REKyoLkws5CysjNPkBYSigrjJIC43xsMZNZEnE/ozmXvSGLGlNWTLPLqjggT1Y6mJ8FQHkainBuDys/aSBo4UYPl9QchMNgAnIGRnJwccgeY3cF2qyvPNtHZBnf/wDZljV5fcxQmGBfUvXPUryo0HKa3fBqWUHcVFlJaV2/uc86QLc/S5Te5+kMQXzgjB+DsyNuzA2XHkfHNYUVxJFIksLaZYmDI3r4g+akZBHrV/ifGZbud7ibZnwFQco4xkpGPbJJPiSax63renqt1CouVujuk0pZidh6M9K4r+PWnclXHbRHnG3LI/SQ+DfI71t2jrlPR3ouxVLoTPBIdQtjGAWcDZpHzsYRy0n4sjkCMznhPS5dQhvdME22HB+plzsCrH+6Yn7D49Ca/Nb60o+PKNvLOO37ept29y9K1m6MVeTHWe9uRWLeTpFG0kjBUQFmY8gB41lOjLOMHaqhYMdeTHWVEQ6hlIKsAQRyIIyCPcUMVVum0TUzDMdZcEm1Oxq5HZMfSpQhLPlR8lNY3LVgPrsjlvUA4zw5pOP3EaZKvHaSSIDpVwOzRtZGDspYgA7kDII2rf8ASvrBt+HqY48T3R2EanOk/wDcI+Efq/F7c65UOJ3TyTTPOyyXGO1KYUlRyjDc1XGBhcch5V6jpfTbidOWFz6mXc3MNafobbpPxkuos1JKRyM0hJ1nAcmG3LZOoqunUQTuAM7E1p68RxBQAowBXuvb2NnG0p6I/N/My6tV1ZamKoarWz6McHN1eQwDk7jV6IO85/hDffXZKSim32KjvXQDhvYcNtkOzFA7ftSEyH+bHyqQ15UbV6ry0nqbbOgUpSvgFKUoBWr6TcQ7CzuJf8OGVvmEYgffgVtKifWXMPoQjJx289rCT+q0yGT5dmsh9qAh/Q/oXbT2NvJNJNO5hRSTPKixhRpMCpGyhAhBXB3yCTzrZzdXVtp7klzF+zcykee4kLKfurCm4LIj/SLWdreWcCWWPAkid5O/34z9rBALKQauSdJ7lF03loXXxltGD/PspCHHyLVxV7a7hmdNtr5n2ldW03onhP4mNJwKZNob9ZABgJcW6sMbDTri0nGw8KtJLdx5za28oPMwTBCcDA7kyjw8NVZI43AzRrGzEyFxpdHiZCq691dRnIB3G1bKMVjvrN9bS0z+5o/7VZ146o/Y1H/GySFltLxVLLqHYNKCgOplDRM4OoDR4fFk+NY1zwGafg8sRUi4nVpnVgVJmeUXLoQeWT3N/SpRGKvotV3HWKlzobWNLySodOp26kovk4LHJqAI8fw9Pesiwsu2mihB09rJHHqHNQ7AFh6hdRrL6T2wjv7pF5CUsPTtFSUj+Jmq/wBHOFzF1u0jLQ2kkcjnfvBHGtIx9tlQsx8BjHMgV76vepWPjZSco7fN8L8zI8Nqen0ZPb+4CMWK6Y7eJYdI5IUQOQPIHIX5LWr41wmT6L3SO0ZNDBs4czMoKnG475G/lkbZBEqvbCKe3mlibtFnQlWQgq/1YTb5Lj548NsHjfCZZZoFTdMs7IS6A6ORLJv8TJtjwr8moXCU4vOGnvn4L+TScdjTTXdzDGnZQmBlcFY+3iktiQGLLHrdZIVZA40jKgHZc4NV6X8UTiHDI3h1mJpQJwAdURVWbs5MDbD6N+XI+NbOeOC1kEl4LaFIgSD33Z5CCoVde74UknSvMr5HGr4XaniVzLeWhmsodJTto2KSXcg+0Y8FdK7jOCxPjnONmneqX9SqsJb6lxnsuXl/LOBCWiXr8DO4VxZeH8Jt+2DNJpZYYsHtJcu5jQLjI7hTJxsPXArKuesaCCJGlhuGY6VJSBkQyadTKpmZdtmIz4CtbY9HQjmd2knlPdM0zGRlxzQeCe2Aa13T044fMf0TGw9CsiEEevMfM1GF1QncRgo5Tlu+OX2R9lOWG1sZF51yn/oWZ9DLKq/5UB/Oorxvpvf3YKvMIYzzS3BXI8i5Oo/fj0rTg1Wv0Oj0m1p7qOTNlXnLlmPbWKJ8I38zufvrIpStSMVFYRSKUpUgK6x1KdHsCS7cc/qovYEGRvvCr+61c14HwZ7q4jgj+JzjPgqjdnPoBk/h419KcK4alvDHDGMJGoVfYeJ9TzPqazb+tpj4a5ZOC7mZSlKxS0UpSgFKUoBXL+uLizdtY20SGWV2lkWNftMEMKgn7K4klJbw0fMdQNcx6Y8IkfjMUqz/AEeX6OiWjuuuGVw0xnt5PEMyshGNyAcZIxXx57DCezMVOhtxIuu/vpEB3MNpiFF/V7Qgu9Y3/wBF2AO1uZD+lPLNIT8tWPwrObpDdtI9tcWOZUOT9Hni7y+EqRzFGZD5gnHI4IxV6EyHnbTp6uLdR9/b152+q3uedvmalpStUuNzBbo/AvZtFFFEY3DAxoqkjSyMpIGSCrHx5gVuYRsK8GLw/Levdryx5V5+dSdRrW84NdKMY+VGSi1hdIuOpZ2sk776RhV5F3OyoPc/gCfCtii1DeISLecZit3I7CyUTODyedsdmp9ACp/iHjXRbwjvOfuxWX9P34OOvU0x25NRB1TXF3G11cXBhupz2mgL3UDDZHwcg4xy+HG+TWUelHEeFwiG7tVaJF0R3NuBpjHIMyAaTjnghMkeua6mDVCKzpdcqVXpuIKUM7LjHyf75ODwUt4vc5pwa0tJ2L8LvZoMgF0jfGo4ALvFICNR8WG1eIeIrLdSWz8WusxozO6mCFO58aCQLklQcn2PlUk471cWlwCyRLBNkETRBkKnIywVGUFsZxnx+449t0FsZoRbGHMNrIQraiGklKqZi7LjUN0U+qkbaRXdG+tpRdRyk/motx+Oe/ol8/QhofGCJcI6IRcTuC0UbrZI3fuJWd57xl+yrPukfmRj132XrAtAsQjixGFUKmAMJj4Rjlj0q5BbqihEUKqgBVUABQOQAHIVWVMgjzGKxb7qM7qaX4Vwnv8AV+r/AILYU1Ej/ELjuNIV0uABMvgyBtPaDz7NsHPMLqG4Kkw3rHbTw2X1Ma/51/2NTJ49azRy5GoEK22VbQUJ+YwpzzA351B+sW2MosrJT3riZBk7nC4TUfm+fka1+n6ZXFNejz9Es/bcrntFkKiGw9h+Ve6t2+dIzzAwfQjYj7wauV+1U2nFNehkilKVMClK6r1X9XZBW8ulxyaGNh90zg/5R8/LFFatGlHUz6lk3/Vh0J+hw9tKuJ5gMg8405iP3Oxb1wPs1OcUAqtednNzk5SLksClKVA+ilKUApSlAKwuL8GiuominQOjcwfMbhgRurA7gggg1m0oDnfSbofdG2aEN9MiGDEXZY7u3YEYaKYjTLy3D6GIyC5zUDbpHPbnRdW9+uOTh5lG3mlyHUfuykeVfQFUxVdSlCosSROE5QeYnDLLrMsl2eWcH/uRqT98YxW34V0xt52P0YTznxEVvK+Pc4AHzNdZaEHmAfcZr0EA2FZj6Pbt53/z6HX7fVx2ONzdZaCTs0tpi5YJiUpDhiwXDbsy7nfu5rU9BNUsl7cPjVLcMDgkjCZ2UnmBq29q6f006FRXK9ssf9pi0vGy7GRoyHWN/wBIEqF33GdjXN+qtM2Hr2surzztz9cYrk6rQpW1q/BT3wnn5/wQjVnVl5ib8I1a8AnT4itrc3yptzPkP61h8JGC3tVu8j+savAzSnU3OtG0t5gwB8/D860fQWbVYQsT3pRJK3vLLI5z82x8quJf9lJED8Ls6ezFS6/yEVrOip7Ca4tc7QyM0frBOTLHj9li6fu10xo/8aaXwf0WV+rRBvzIl9W5GwR67f7V6Z8DNWrrcfOsyK3LDAuYu+3vXOY7j6Tx8uMstmFjQD7UxzkDw5mQ58BHk7Cpx0p40LS0muG5ovd/Wc91B/ER8s1G+rDhSW8KySYa4mBlkPNkD4Kg/onBDY2J1Hy29HY/0bepXazlaV9eft+pTPeSiQzpPY9jf3UeMASs4HksoEwH+cj5Vral3WpbheII45S26H5xu6/ky1Ea/XOiXHtFhSqP/qvtsZVVaZtCqohJAAJJIAAGSSeQAHM+lbvo30Mub5vqUwmd5X7qD5/aPouT7V2bof1dW9jh/wC9mxvKw5eYjX7A/H1rsr3cKW3LIqLZGOr/AKq9BW4vVGoYKQncKeYaTzP6vIeOTsOpAVWlYVWrKrLVItSwKUpVZ9FKUoBSlKAUpSgFKUoBSlKAUpSgKEVxfjVtJwW+mkdNVhdyl9aAn6PK3MMPAE/eAMbgiu01YvLFJY2jkRXRwQysAwYHwIPOqa9CFem6dRZTJRk4vKITZTpKgeJ1dG3DKQQfmKydFQ7jPVLd2MrT8GkJQnLW0jEfJWJAcejEH1Na1+tS4tTo4hw+WJh9oZQH2Drg+4Y14i7/ANPXEHmj5l+TOyFxF+8TrifCxPE0ZJUnBVxzR1IZHX1VgD8qj1hFeNfQNNb6Skc0U0yMhilQgPGyjOpT2i50kbaj8tTF15Wn2oZx7dm35sKyz12cPxnE5Pl2a/8AzxVFKzv6MHDwc5T+mVh4w/19ESc6beck8AOMV7xmubydd8LbQWk8reAJVf5dZqPcV6XcT4gexWGS2hfZuzhuHJHiGZULn2UAHxqFDoF3UfnWler/AGR9lcQXG5vekF4OLcShsYTqt4G7W4dTlWK7aQRzxnRnzc+VdFSzC4AVVQb4ACqAOe3IVFuhnA5bSHsrGwmLNgyXF4UtQ7Y2OjvSaRvhQu2eeTmpND0FknIPEbjtV2P0aFTDB7PuZJx6MQP1a1anSK9xKNKHkpRWFnl+rx8fjgp8ZLLe7ZEuMdGZeM3Sy2zKttChiEz5xI5fU5iAH1ijCjVsCc4JxUm4B1Q2kGGlzcOP08BB7RjY/vE1N4YVRQqgKqgAADAAHIADYCrlewtU7a3jb035YnJLzPLPEcQUAAAADAA2AHkAOVe6UqQFKUoBSlKAUpSgFKUoBSlKAUpSgFKUoBSlKAUpSgFeXjBGCMjyO4r1SgNU/RWzJybW3J8zDEf9NXIujlsvw28K+0UY/Ja2NKA8JCFGFAA9Bj8q9YqtKAoBVaUoBSl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0" name="AutoShape 6" descr="data:image/jpeg;base64,/9j/4AAQSkZJRgABAQAAAQABAAD/2wCEAAkGBhQSEBQUEhQWFRUVFxQYFxcWFxUVGxUXFxgVFBcUGBoZHCYfFxwjGhgUHzAgJCcqLCwsFyAyNTArOCYrLCoBCQoKDgwOGg8PGi4kHyQpLDIsLC0vLCwsLiowKSwtLCksLCwsLCwsLCwsLCwsLSosLCwsKSwsLCksKSwsLCwsLP/AABEIAOEA4QMBIgACEQEDEQH/xAAcAAEAAQUBAQAAAAAAAAAAAAAABgEDBAUHAgj/xABHEAACAQMCAggCBgcGBQMFAAABAgMABBESIQUxBgcTIkFRYXEygRQjQpGhsVJicoKSssEkM1OiwtEVNENj4USD0hYXc3Tw/8QAGwEBAAMBAQEBAAAAAAAAAAAAAAIDBQQGAQf/xAA0EQACAQMDAgMGBQMFAAAAAAAAAQIDBBESITEFQRMiURQyYXGBoUKRsdHxI8HwBhUkUuH/2gAMAwEAAhEDEQA/AO40pSgFKUoBSlKAUpSgFKUoBSlKAUpSgFKpmmaArSlKAUpSgFKUoBSlKAUpSgFKUoBSlKAUpSgFKUoBSlKAUpSgFK8s2OdQHpR1uwQZS2AuJBtkHEanluw+P2Xb1FTp05VHiKyfG8E/LVGOM9ZFjbEhpw7D7EQ7Q58iV7o+ZFcU4/0zurwntpTo/wANO4g9NI+L97NaOtOn07vN/kQc/Q6zxDryG4gtifIyuB/lQH+ao/ddcd+3w9jH+zGT/OxqD0rrjaUY9iLkyUS9Z/EW/wDUkfsxwj/RSLrO4iv/AKkn9qOE/wCiolPPpA2JJOABzJ8qux8MmIyXRT+iF1Y9yTVFxWtbd4ml+RZTpVKnuk3teuO/T4jDJ+1Hj+RhW9suvYKP7Tb4Hi0cg/lcD+auSyu0eRKAMAkEcmA8s8jy2rJsOEZxJMNTcwp+FB5Y8T61x3VxaQpqcVnPGNi2nQqSlpO9cE62eG3RCpcqjn7Ev1Rz5At3T8ial4fPI86+aJLVGGCqkeRAr1wzpHdcNdTbTMIWOOyc60VjywrcgTttg58ayaNeNaejjJfVtpU46uT6WFVrnfRfrhgmwl0BbyctWcxMfc7p+9t+tXQkkBAIIIO4I8R5iuudOVN4kjkyeqUpUD6KUpQClKUApSlAKUpQClKUApSlAK1vHePw2kJlncKo2HiWPgqj7R9P6VY6UdKIrGAyyn0RB8Ujfor/AFPICvn7pH0kmvZzLM3oqDOmNf0VH3ZPM1121s6zz2Iylg2/THrFnviUGYoP8MHdx5yMPi/Z+EevOonVaVu06caa0xRTnIpSrNwSdKLsznSD5Dmx+Qr7VqKnBzfY+xWXhFPpBZtMal2HPGAo92O1X/okwGdKH0DHP4jFe76/S1RUQZONh/qPvWpXpXLncKR5YP8AvXl59Suqr1U8JGmralFYnybLhg1TsSCDGoGCMEMxOfwHOvHFek2hisYBI5seWfICrJ6QIyOwBWQoFxzB32IPpk1HDXJNOvUdSqWpqnDRA2z9IWfSJFVgrK22x2/Cr3EOlDttH3B57E/7CtFVal4UPQjrkbax6RSIw1sXXxB5/I1IeMsGtnI8VBH3gr+OKhFb+14lEbZUlJ2PwjmQDkD0H+1VVKaUoyiuGTjNtOLLrXwyQoZyOehS2PnyqU9Des+axcRnU0RO8MuVx6xk/AfTkfLxqOW/SWFcKEZVHLAGPuBrZMsdxH4Op/A/0Nd1TqlRvFSHlKFZxa2lufRXR/pJDeRCWBtQ5MDsyH9Fx4H8D4Zra18u9G+Oz2FwTE/eTHP4ZYzuA48fEZ5g7ivoXol0siv4BJHsw2kjJ70beR8wd8Hx+RAunSxFVIbxZyPZ6Xyb2lM0qgClKUApSlAKUpQClKUArC4vxaO2heaVtKIMk/gAB4knAA8zWYa4b1r9L/pNx9Hjb6mBjnHJ5RsT6hd1HrqPlV9Ci609KPjeERzpV0nkvrgyybDlGmciNPBffxJ8T7ADT0pXo4xUVhFApSlSAq1H/wAxD/7n36aTse6q/E5wPTxLfIb1nDgyqAV/vFIYOSSSfI+h5fOsTqt5CEHRfLX5HZa0ZSlrXYi3GZi08hPgxA9hsKwqz+Ow6Z39Tq+/etfWRD3Vg6pcsrSlUqREUpQmgewqtKUAzWdwniRhcH7J+IeY8/cVgVUV8aUlhn1PDyiW8SkHbK4zjs+YDHmwI5DyyazuivS5rS4WWBskbOhyO0TxQg/gfA71ErHjMkRGGyv6J3H/AIqUBI7qIMRz8ftKR5GraV67amqUo5iRlQ8aTknufSvA+NR3UCTQnKOPmp5FW8iDkGthXAeqnpe1ndG3mb6qRgrE7BXO0c3pqHdb5HwrvoNTnFLDjw+Dk3WzK0pSoAUpSgFKUoBSlUNARfrF6TfQrJ2U4lk+ri9GYHL/ALq5Pvjzr56qb9bnHe3v+yU9y3Gj/wBxsNIf5V/cNQit+ypaKee7KZPLFKVRhtXa2RPEc6tyOf8A+5+o9quVbCjA042GB5eWPwFUgBGQTnB54A8FPh6k1BN9wVi2uIieX1g+ZXb+tXOkfEzGoVNi2d/IenrVqeHUOeCMFT5MORrA4zcGVEY/EuVbHI8u8p8RnPtXm+p279oVR8M0barim4rk07HJ3q5ZwB5FUnAJxny9atGut9UvV5DNELy40TB9apEV1KhDFWZwRgttsNwAc8+XHUmqcdTJcvCOX39j2ZGGDgkjI5ZGM/mKw66t1u9H1ScOoCROsYBAwkUiDQFIAwqsgQD1WoBH0fcjJZRnZQCGLsdlVQPM4qFOtGUVLJY4vPBqKkvAOFK8DdouQzbeYxtkH3/KvVl0bjO7MxIJDKRpKsNireIIOa36IFGBgAD5ACqa1f8ADHkupUu7IM9ioLqX0lWK7q2DjluAd69W/CmdlCnIYkagGxsMncgZ2/MeddO6tIiyXUn2JJu766Bgn8RVvpuCl1C77RtGY1PgsmvUQfLUMfw+lUe35rOjjdL+3AVv/TU8nJ2G9Urf8Y6PMGLxDUp3wOYz+YrRyRFThgQfUEVowmpLKKJRcWealHRJvq3HhqH5f+BUXqXdGlC2+eZJJIG522A96pufcLKPvDiA/tI9Yt/k2B+Zrv3Vl0mN5ZKHOZYcRyZ5tgdxz7rz9Qa+e0lLsznmcDH6IGcKfXJJPqamvVXx36PxBEJ7lwOyb9o7xn+Lu/vmtynbP2OKfK3M2rNSqto79SqA1Ws8ClKUApSlAKxuI3ohhklb4Y0Zz7KCx/Ksmof1r3/Z8LmHjIUjH7zDV/lDVOEdUlH1Z8ZwW5uWkdpHOWdmZj+sxLH8Sat0ry+cHHPwr1C2RQVY4qbdU/RtLm81zgMkaGREbfWdSqrMPEA6jg+JU1BlmBXPLzz4Y238q3XD+NNZ/RnErRMVUah9nu53GCuk90EMCDgHG2azOoV3CMVHuU1arpyjtnOf0OrdMeillcTyF8xPHAxZ4xpGpmQRMwX4ypyMEbh/HG3E9JGQdiCQR5EbEfI5qbSdPLmESTLIs7SBEbtVEi4ydBVUKhcFm2AwdRyDUKaQsSzHJYlifMsSxO3mSTUemzlJN9idOvGtHVEs3OdDaeek498GnFbrTaR9njSwVfPA0/8Ag1drEkgyGjHwt3v/AMbZxr/ZJ2P31X1Wg5qNTtE7raeluPqR+OMscKCSeQAJJ+Qr6E6suFy2nC1WZSkjvJJpbYqG0hcjwOFzj9auCcO4jJbTpLE2JImDKQfEHltzB5HzBr6hgvVnt4pl+GREkHoHXVj8cV5jqU5KlhHbRWZ7mDPAHBDgMG2IYZBz4EHnUTR+E28/d+jRygncDOk+PeAKoR47jGa3tzwp7y7FuGKoF1zMpIKxElFjUj4WlYSZYbhI8DGo1Jr3oRAbXsY1CaRmMqAOzYcmUch/XcHIJzw2XTHOnqnNrPZd/mSr3uieIxTxyc86Q9X0dzJ20UjQSnGpkGQ/kWXI3xjcHf8AGtT/APapmOJb2V18VCBc+mdR/Kp3wkfUqukIU1Rsi7BWjJRgo8FyMj0IrJUZGRWa7q4ot09XG3Cydyp05rVjk11hwxIIlijXSiDAA8PM+pO5J86xkgS5hKyorjLI6sMjUjFT7bjI9xWdePIWWKBQZG3LEErGvLUQMaiTkBcjJByQAa1l9YScOl7WVmaCfHbM2n6qTZVmwgAVCAqNtthT51bR6fcVaMrhc8r1frgqqX1GFRUX/wCI1zdX9oMkdqijfAmkAAHzziuN8WvFkmdowVQnuAksQo5ZLEkk8zX0c0QIwdwR94NcA6W9FpLGcoyns2JMT42dfLP6Q2BH+4ru6TXc5SVSWX2yRu4qKTitjSVl8N4i0L6hy8R5isQigreaysM408bolvEowAs6cjp1+qnYN7g4r1HIVIZThlIIPkQcg/fVJV02GG56MfNuQ/GvCjYVpdGqSlCUHwnsc95FKSa7n1FwXiIuLeKYcpY0f21AEj5HI+VZ1Qnqhv8AtOGIp/6TyR/LPaD8HFTauSpHRNx9GUrgUpSoH0UpSgFc268bjFrbp+lMT/DG/wD8q6TXLOvDQTYCYkQmZu1IOD2WqESYPh3S29X2701E/Q+Pg4892gOCwz5Z3+6vSyg8gx9kc/0rvnGurSB4ohZ6bV4SWTs17khIAKzKCDIDjnnI5g71q+KdLLq3jjhuI1s5EbCvqJtboaSOzWcgtbk8wJNJ2+Ic6631GfZIhoRx62tgTqkykYOD5uf0ccx6nnzHnWdfx9wgguuMhzjTg53z57nA9q6J0j6t3mJmt2QLOQ6wztIzdoyamIlUtzIbY6hsSGwQBh2nVlMVbtp4IoYyO9HmTVg6WUPIAqEEMMlWwcbVmV5Trz1SOSLuaVfXBJ7Nb8JPv8yB8VvtcaLjDMQ7AH4VGdO/hk4+6sMRnSH+yTgHKnfnyzkcjzFT3jnU5KAZuHzLco2W0SMA7bn4ZR3HPh3gvvUCuoHhlMc8bwyj7EilTjzGdmHqCa2LCVOENKe/c+0rfwYaYlKxrgldRHJ07MnyOe6fbJIPvV2aTCk4yfAeZOwHzOBXY7TqxsDaiF0VptI1zg/Wdp9pgc8g2cJywAMVDql1SpQVOf4juoQk3qXY4v0F6If8QuzA0nZBUZ2OnUxCsqlVHIHvczyx419E2fD1hhjhjB0RIqLk5OFAAyfE1zXqf4Di8u52Heh/s+3wmTUe1I8xhF/jrqxWvHX83J6Oxo0V3MOG7SxgvbyYYGpW9WVIoo40X3csB6sauXUl7bobmSSOVVBaaBI9ISMDLGF86mZACe/s+DgJkYjfXBbvNwuGGMkdpcxq2AW2CTOBgebKlavh3XfFFavDfRSm4iUxsUQFZSAVDHJGgsNyCMc8Z5Vq0GvDivgjiqJ5b+JMrm2VWlZTkOzSAjkdaqcj8/nWNYp3B86x7CUrZ26EHWLe3VvQiJFYfgazbKcEhSMct/zryNw4yuJb9zapJxorY2P/ABW3tABIT2jLrISOSVwg21ssasVQYxqOBtWZxKOO5tSyFZEZdSkYZXUj7mUjNQzql6YpetfFiBM1w0gHIm3wkcOPMKFx6E/rbyGwkEM9/CNkURTqByU3CyB1A8AZImf3kNe0oR8NRjHtg8/W8yk33yQfo5HPE8sKL2tvHM0aDUA8C6Y5FGXP1kelxgZ1DG2RydafSJLSyELRxyyTk6VkUMqKvOQjzGQBy3J8sGWcA4fo7VzzlkL+w0pGv+WNT865B153sT38aoxLxRaZBjZcsZFGf0sMcjw2+WQqMJXspJcN8HdCcnbxT9Ec3ArdcC4PrxI+Ag8/tEf0rTVurA/2R9QyqyIcHyOAR9xrTnlrCeMn2GFuZ9zd9s40/wB0hzn9Nh5egq5VFXAwOQ5VWvT2ttG3p6ImdUqOpLUzrvUZcfU3SeUkbfxIV/0V1GuSdRR7157QfnNXW6yLtYrSJR4FKUrlJClKUArlXX5EPo9szDKh5Qw5ZBQMR8wprqtc968LLXwssP8ApyKfkyvH+bLVtF+dHx8EhseLCCJItMs5hSNGdAmCdClclmGSVKk4271e7njiOhWW1mKMMMHjR1YeRAY5HyqPdG+MKLOWSVwgKWrBmON3tbcjHqSfCr9n0vZUDalmQ4A372/LvLt94z65OKkqWVscsq6i8N4+hqxaRW5MnD7o2gUsfo90krWzHHeKBwGhOSwJjbw5VmR9IVWJUv7FxGhZlmg/tsGdyXzH9ZH8R+JNs862zceifKSh0jKkaeyDAbY2aMttz5gV4IsSSyvlyxOYj2brnw7mlsD13qPhSzwySrxxymZnRnjljIumznifJLFRLqYE88q51r7EVm8d6PW95F2VzEsi+Gobqf0lYbqfUEVH73gMFx/eRwXg8p0RJh+zKFGT7gftV44f0Stm7tvPe2xHOJLmUafD4ZC649V2qDi1yXRnF8M5L056FNYtKYXM0ETxg6hiSFm0yRh/8RG2USD7QIO4qUJ0je4cQ24MctwcRSjLBYWUu852ADLHhgv/AHI/UDN6yIbaytZYe1mnu7xY0zNK0rLFFJ2ms5wEQHVjA3ZvfEV6q5QvE1VmODBOI1PJWLRu6r5d0Mce9UXlt49NV576ODqoVnDMF3OlcL4VFaI0NqgjTOpjuxLkBSd874Uf7Vj31k7A/XTqfNXAx+GPwrYBsM3uasz714mrXm3qb3NqFNLZEYu7C70Mi3byI2O7Mkb4ZSGV1ZQrBlIBBBGCK10tjcs6C4ign7yuNCdn2sq6QrXLHIWMYBITdiAMYJqXmOrc0JI2ODVlPqVaOE8P6Ena02YV1FcRES9ubh85kh0xxxuvisWBqjbyLM2Tz57bS14rbyoHSQYPgcqyn7SsD8LA7EeGK1yxy53xjz2q4lkqszBQCxBY4+IgYBPmcYGaqnXUl5ks9mifgY4Zz7inDLdGjEN6tvcWuVykjKZl2UNGy7q5AIKb75GMFSZ/1f8AR64gtXe7aR57p1kftSxkESArEr6iSGOWOPAHHMVdm4dBONM8SOPNlH5+HvXu14JJb/8ALTPoH/QmJlTHkhJ1x/IkelblDqsdDxs/sZdeybeHwSN5ljRnbZVBZjywqjJ9tq+b+F9Fb3i1zJLFGSJZGd5XysaliWPePPGeS5Nd14pwODiKxiftCsZ1GJXKox2/vAB3wMbcuZrD6M9ImSa/hfJMN0wjQYAWF0Uxqo+yo0nb1qy3rwp03POfUjOnJy0nJulvVRcWHZM8iSRyMELqGGhzkhWB8Dg4PyOKweJQrFAIEOWkIHrzBLnyG1dd6zuLibhNyCNJXsmHv20YGPWuQJbAMWOSx5sxyfb0+Va/T6Xt+JxflT3KqsnQTg1uy6BVaUr2JmHV+ouPa7b1gH3dqf6iur1zrqTtNNlK/wDiTNj2REX89VdFrzl081pF0eBSlK5iQpSlAK0nTXhf0jh9zEBktE+n9pRrX/Mord1auvgb9lvyNfU8PIOTcERvolvIGC4tLQknBAEtubTWc+RVd/ImsCx6U/8ALRdmFEYKMwOGbOQMrtzyp72d98jJB3nRpFNjAsmdMnDLWM4Gd37cAciBz5nlUQ4ZwuUyx60dQpTXrjYICrBjjUO+WOwAz8VTWvXGUTGu5SUsR75yTlpQoLscKBk5xgAcySPD19KinGOlGUZYyH3KliupMEBQyOMZYsRgDYZIPhVrphdHtk7THY6QYySNBPNjnkW+HY+G45mo3c6ZY9DyoxLD4DvjmNIGSTyI2q65uZRlogjhh7yTXpv/AIjo0Vxb/REKyoLkws5CysjNPkBYSigrjJIC43xsMZNZEnE/ozmXvSGLGlNWTLPLqjggT1Y6mJ8FQHkainBuDys/aSBo4UYPl9QchMNgAnIGRnJwccgeY3cF2qyvPNtHZBnf/wDZljV5fcxQmGBfUvXPUryo0HKa3fBqWUHcVFlJaV2/uc86QLc/S5Te5+kMQXzgjB+DsyNuzA2XHkfHNYUVxJFIksLaZYmDI3r4g+akZBHrV/ifGZbud7ibZnwFQco4xkpGPbJJPiSax63renqt1CouVujuk0pZidh6M9K4r+PWnclXHbRHnG3LI/SQ+DfI71t2jrlPR3ouxVLoTPBIdQtjGAWcDZpHzsYRy0n4sjkCMznhPS5dQhvdME22HB+plzsCrH+6Yn7D49Ca/Nb60o+PKNvLOO37ept29y9K1m6MVeTHWe9uRWLeTpFG0kjBUQFmY8gB41lOjLOMHaqhYMdeTHWVEQ6hlIKsAQRyIIyCPcUMVVum0TUzDMdZcEm1Oxq5HZMfSpQhLPlR8lNY3LVgPrsjlvUA4zw5pOP3EaZKvHaSSIDpVwOzRtZGDspYgA7kDII2rf8ASvrBt+HqY48T3R2EanOk/wDcI+Efq/F7c65UOJ3TyTTPOyyXGO1KYUlRyjDc1XGBhcch5V6jpfTbidOWFz6mXc3MNafobbpPxkuos1JKRyM0hJ1nAcmG3LZOoqunUQTuAM7E1p68RxBQAowBXuvb2NnG0p6I/N/My6tV1ZamKoarWz6McHN1eQwDk7jV6IO85/hDffXZKSim32KjvXQDhvYcNtkOzFA7ftSEyH+bHyqQ15UbV6ry0nqbbOgUpSvgFKUoBWr6TcQ7CzuJf8OGVvmEYgffgVtKifWXMPoQjJx289rCT+q0yGT5dmsh9qAh/Q/oXbT2NvJNJNO5hRSTPKixhRpMCpGyhAhBXB3yCTzrZzdXVtp7klzF+zcykee4kLKfurCm4LIj/SLWdreWcCWWPAkid5O/34z9rBALKQauSdJ7lF03loXXxltGD/PspCHHyLVxV7a7hmdNtr5n2ldW03onhP4mNJwKZNob9ZABgJcW6sMbDTri0nGw8KtJLdx5za28oPMwTBCcDA7kyjw8NVZI43AzRrGzEyFxpdHiZCq691dRnIB3G1bKMVjvrN9bS0z+5o/7VZ146o/Y1H/GySFltLxVLLqHYNKCgOplDRM4OoDR4fFk+NY1zwGafg8sRUi4nVpnVgVJmeUXLoQeWT3N/SpRGKvotV3HWKlzobWNLySodOp26kovk4LHJqAI8fw9Pesiwsu2mihB09rJHHqHNQ7AFh6hdRrL6T2wjv7pF5CUsPTtFSUj+Jmq/wBHOFzF1u0jLQ2kkcjnfvBHGtIx9tlQsx8BjHMgV76vepWPjZSco7fN8L8zI8Nqen0ZPb+4CMWK6Y7eJYdI5IUQOQPIHIX5LWr41wmT6L3SO0ZNDBs4czMoKnG475G/lkbZBEqvbCKe3mlibtFnQlWQgq/1YTb5Lj548NsHjfCZZZoFTdMs7IS6A6ORLJv8TJtjwr8moXCU4vOGnvn4L+TScdjTTXdzDGnZQmBlcFY+3iktiQGLLHrdZIVZA40jKgHZc4NV6X8UTiHDI3h1mJpQJwAdURVWbs5MDbD6N+XI+NbOeOC1kEl4LaFIgSD33Z5CCoVde74UknSvMr5HGr4XaniVzLeWhmsodJTto2KSXcg+0Y8FdK7jOCxPjnONmneqX9SqsJb6lxnsuXl/LOBCWiXr8DO4VxZeH8Jt+2DNJpZYYsHtJcu5jQLjI7hTJxsPXArKuesaCCJGlhuGY6VJSBkQyadTKpmZdtmIz4CtbY9HQjmd2knlPdM0zGRlxzQeCe2Aa13T044fMf0TGw9CsiEEevMfM1GF1QncRgo5Tlu+OX2R9lOWG1sZF51yn/oWZ9DLKq/5UB/Oorxvpvf3YKvMIYzzS3BXI8i5Oo/fj0rTg1Wv0Oj0m1p7qOTNlXnLlmPbWKJ8I38zufvrIpStSMVFYRSKUpUgK6x1KdHsCS7cc/qovYEGRvvCr+61c14HwZ7q4jgj+JzjPgqjdnPoBk/h419KcK4alvDHDGMJGoVfYeJ9TzPqazb+tpj4a5ZOC7mZSlKxS0UpSgFKUoBXL+uLizdtY20SGWV2lkWNftMEMKgn7K4klJbw0fMdQNcx6Y8IkfjMUqz/AEeX6OiWjuuuGVw0xnt5PEMyshGNyAcZIxXx57DCezMVOhtxIuu/vpEB3MNpiFF/V7Qgu9Y3/wBF2AO1uZD+lPLNIT8tWPwrObpDdtI9tcWOZUOT9Hni7y+EqRzFGZD5gnHI4IxV6EyHnbTp6uLdR9/b152+q3uedvmalpStUuNzBbo/AvZtFFFEY3DAxoqkjSyMpIGSCrHx5gVuYRsK8GLw/Levdryx5V5+dSdRrW84NdKMY+VGSi1hdIuOpZ2sk776RhV5F3OyoPc/gCfCtii1DeISLecZit3I7CyUTODyedsdmp9ACp/iHjXRbwjvOfuxWX9P34OOvU0x25NRB1TXF3G11cXBhupz2mgL3UDDZHwcg4xy+HG+TWUelHEeFwiG7tVaJF0R3NuBpjHIMyAaTjnghMkeua6mDVCKzpdcqVXpuIKUM7LjHyf75ODwUt4vc5pwa0tJ2L8LvZoMgF0jfGo4ALvFICNR8WG1eIeIrLdSWz8WusxozO6mCFO58aCQLklQcn2PlUk471cWlwCyRLBNkETRBkKnIywVGUFsZxnx+449t0FsZoRbGHMNrIQraiGklKqZi7LjUN0U+qkbaRXdG+tpRdRyk/motx+Oe/ol8/QhofGCJcI6IRcTuC0UbrZI3fuJWd57xl+yrPukfmRj132XrAtAsQjixGFUKmAMJj4Rjlj0q5BbqihEUKqgBVUABQOQAHIVWVMgjzGKxb7qM7qaX4Vwnv8AV+r/AILYU1Ej/ELjuNIV0uABMvgyBtPaDz7NsHPMLqG4Kkw3rHbTw2X1Ma/51/2NTJ49azRy5GoEK22VbQUJ+YwpzzA351B+sW2MosrJT3riZBk7nC4TUfm+fka1+n6ZXFNejz9Es/bcrntFkKiGw9h+Ve6t2+dIzzAwfQjYj7wauV+1U2nFNehkilKVMClK6r1X9XZBW8ulxyaGNh90zg/5R8/LFFatGlHUz6lk3/Vh0J+hw9tKuJ5gMg8405iP3Oxb1wPs1OcUAqtednNzk5SLksClKVA+ilKUApSlAKwuL8GiuominQOjcwfMbhgRurA7gggg1m0oDnfSbofdG2aEN9MiGDEXZY7u3YEYaKYjTLy3D6GIyC5zUDbpHPbnRdW9+uOTh5lG3mlyHUfuykeVfQFUxVdSlCosSROE5QeYnDLLrMsl2eWcH/uRqT98YxW34V0xt52P0YTznxEVvK+Pc4AHzNdZaEHmAfcZr0EA2FZj6Pbt53/z6HX7fVx2ONzdZaCTs0tpi5YJiUpDhiwXDbsy7nfu5rU9BNUsl7cPjVLcMDgkjCZ2UnmBq29q6f006FRXK9ssf9pi0vGy7GRoyHWN/wBIEqF33GdjXN+qtM2Hr2surzztz9cYrk6rQpW1q/BT3wnn5/wQjVnVl5ib8I1a8AnT4itrc3yptzPkP61h8JGC3tVu8j+savAzSnU3OtG0t5gwB8/D860fQWbVYQsT3pRJK3vLLI5z82x8quJf9lJED8Ls6ezFS6/yEVrOip7Ca4tc7QyM0frBOTLHj9li6fu10xo/8aaXwf0WV+rRBvzIl9W5GwR67f7V6Z8DNWrrcfOsyK3LDAuYu+3vXOY7j6Tx8uMstmFjQD7UxzkDw5mQ58BHk7Cpx0p40LS0muG5ovd/Wc91B/ER8s1G+rDhSW8KySYa4mBlkPNkD4Kg/onBDY2J1Hy29HY/0bepXazlaV9eft+pTPeSiQzpPY9jf3UeMASs4HksoEwH+cj5Vral3WpbheII45S26H5xu6/ky1Ea/XOiXHtFhSqP/qvtsZVVaZtCqohJAAJJIAAGSSeQAHM+lbvo30Mub5vqUwmd5X7qD5/aPouT7V2bof1dW9jh/wC9mxvKw5eYjX7A/H1rsr3cKW3LIqLZGOr/AKq9BW4vVGoYKQncKeYaTzP6vIeOTsOpAVWlYVWrKrLVItSwKUpVZ9FKUoBSlKAUpSgFKUoBSlKAUpSgKEVxfjVtJwW+mkdNVhdyl9aAn6PK3MMPAE/eAMbgiu01YvLFJY2jkRXRwQysAwYHwIPOqa9CFem6dRZTJRk4vKITZTpKgeJ1dG3DKQQfmKydFQ7jPVLd2MrT8GkJQnLW0jEfJWJAcejEH1Na1+tS4tTo4hw+WJh9oZQH2Drg+4Y14i7/ANPXEHmj5l+TOyFxF+8TrifCxPE0ZJUnBVxzR1IZHX1VgD8qj1hFeNfQNNb6Skc0U0yMhilQgPGyjOpT2i50kbaj8tTF15Wn2oZx7dm35sKyz12cPxnE5Pl2a/8AzxVFKzv6MHDwc5T+mVh4w/19ESc6beck8AOMV7xmubydd8LbQWk8reAJVf5dZqPcV6XcT4gexWGS2hfZuzhuHJHiGZULn2UAHxqFDoF3UfnWler/AGR9lcQXG5vekF4OLcShsYTqt4G7W4dTlWK7aQRzxnRnzc+VdFSzC4AVVQb4ACqAOe3IVFuhnA5bSHsrGwmLNgyXF4UtQ7Y2OjvSaRvhQu2eeTmpND0FknIPEbjtV2P0aFTDB7PuZJx6MQP1a1anSK9xKNKHkpRWFnl+rx8fjgp8ZLLe7ZEuMdGZeM3Sy2zKttChiEz5xI5fU5iAH1ijCjVsCc4JxUm4B1Q2kGGlzcOP08BB7RjY/vE1N4YVRQqgKqgAADAAHIADYCrlewtU7a3jb035YnJLzPLPEcQUAAAADAA2AHkAOVe6UqQFKUoBSlKAUpSgFKUoBSlKAUpSgFKUoBSlKAUpSgFeXjBGCMjyO4r1SgNU/RWzJybW3J8zDEf9NXIujlsvw28K+0UY/Ja2NKA8JCFGFAA9Bj8q9YqtKAoBVaUoBSl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2" name="AutoShape 8" descr="data:image/jpeg;base64,/9j/4AAQSkZJRgABAQAAAQABAAD/2wCEAAkGBhQSEBQUEhQWFRUVFxQYFxcWFxUVGxUXFxgVFBcUGBoZHCYfFxwjGhgUHzAgJCcqLCwsFyAyNTArOCYrLCoBCQoKDgwOGg8PGi4kHyQpLDIsLC0vLCwsLiowKSwtLCksLCwsLCwsLCwsLCwsLSosLCwsKSwsLCksKSwsLCwsLP/AABEIAOEA4QMBIgACEQEDEQH/xAAcAAEAAQUBAQAAAAAAAAAAAAAABgEDBAUHAgj/xABHEAACAQMCAggCBgcGBQMFAAABAgMABBESIQUxBgcTIkFRYXEygRQjQpGhsVJicoKSssEkM1OiwtEVNENj4USD0hYXc3Tw/8QAGwEBAAMBAQEBAAAAAAAAAAAAAAIDBQQGAQf/xAA0EQACAQMDAgMGBQMFAAAAAAAAAQIDBBESITEFQRMiURQyYXGBoUKRsdHxI8HwBhUkUuH/2gAMAwEAAhEDEQA/AO40pSgFKUoBSlKAUpSgFKUoBSlKAUpSgFKpmmaArSlKAUpSgFKUoBSlKAUpSgFKUoBSlKAUpSgFKUoBSlKAUpSgFK8s2OdQHpR1uwQZS2AuJBtkHEanluw+P2Xb1FTp05VHiKyfG8E/LVGOM9ZFjbEhpw7D7EQ7Q58iV7o+ZFcU4/0zurwntpTo/wANO4g9NI+L97NaOtOn07vN/kQc/Q6zxDryG4gtifIyuB/lQH+ao/ddcd+3w9jH+zGT/OxqD0rrjaUY9iLkyUS9Z/EW/wDUkfsxwj/RSLrO4iv/AKkn9qOE/wCiolPPpA2JJOABzJ8qux8MmIyXRT+iF1Y9yTVFxWtbd4ml+RZTpVKnuk3teuO/T4jDJ+1Hj+RhW9suvYKP7Tb4Hi0cg/lcD+auSyu0eRKAMAkEcmA8s8jy2rJsOEZxJMNTcwp+FB5Y8T61x3VxaQpqcVnPGNi2nQqSlpO9cE62eG3RCpcqjn7Ev1Rz5At3T8ial4fPI86+aJLVGGCqkeRAr1wzpHdcNdTbTMIWOOyc60VjywrcgTttg58ayaNeNaejjJfVtpU46uT6WFVrnfRfrhgmwl0BbyctWcxMfc7p+9t+tXQkkBAIIIO4I8R5iuudOVN4kjkyeqUpUD6KUpQClKUApSlAKUpQClKUApSlAK1vHePw2kJlncKo2HiWPgqj7R9P6VY6UdKIrGAyyn0RB8Ujfor/AFPICvn7pH0kmvZzLM3oqDOmNf0VH3ZPM1121s6zz2Iylg2/THrFnviUGYoP8MHdx5yMPi/Z+EevOonVaVu06caa0xRTnIpSrNwSdKLsznSD5Dmx+Qr7VqKnBzfY+xWXhFPpBZtMal2HPGAo92O1X/okwGdKH0DHP4jFe76/S1RUQZONh/qPvWpXpXLncKR5YP8AvXl59Suqr1U8JGmralFYnybLhg1TsSCDGoGCMEMxOfwHOvHFek2hisYBI5seWfICrJ6QIyOwBWQoFxzB32IPpk1HDXJNOvUdSqWpqnDRA2z9IWfSJFVgrK22x2/Cr3EOlDttH3B57E/7CtFVal4UPQjrkbax6RSIw1sXXxB5/I1IeMsGtnI8VBH3gr+OKhFb+14lEbZUlJ2PwjmQDkD0H+1VVKaUoyiuGTjNtOLLrXwyQoZyOehS2PnyqU9Des+axcRnU0RO8MuVx6xk/AfTkfLxqOW/SWFcKEZVHLAGPuBrZMsdxH4Op/A/0Nd1TqlRvFSHlKFZxa2lufRXR/pJDeRCWBtQ5MDsyH9Fx4H8D4Zra18u9G+Oz2FwTE/eTHP4ZYzuA48fEZ5g7ivoXol0siv4BJHsw2kjJ70beR8wd8Hx+RAunSxFVIbxZyPZ6Xyb2lM0qgClKUApSlAKUpQClKUArC4vxaO2heaVtKIMk/gAB4knAA8zWYa4b1r9L/pNx9Hjb6mBjnHJ5RsT6hd1HrqPlV9Ci609KPjeERzpV0nkvrgyybDlGmciNPBffxJ8T7ADT0pXo4xUVhFApSlSAq1H/wAxD/7n36aTse6q/E5wPTxLfIb1nDgyqAV/vFIYOSSSfI+h5fOsTqt5CEHRfLX5HZa0ZSlrXYi3GZi08hPgxA9hsKwqz+Ow6Z39Tq+/etfWRD3Vg6pcsrSlUqREUpQmgewqtKUAzWdwniRhcH7J+IeY8/cVgVUV8aUlhn1PDyiW8SkHbK4zjs+YDHmwI5DyyazuivS5rS4WWBskbOhyO0TxQg/gfA71ErHjMkRGGyv6J3H/AIqUBI7qIMRz8ftKR5GraV67amqUo5iRlQ8aTknufSvA+NR3UCTQnKOPmp5FW8iDkGthXAeqnpe1ndG3mb6qRgrE7BXO0c3pqHdb5HwrvoNTnFLDjw+Dk3WzK0pSoAUpSgFKUoBSlUNARfrF6TfQrJ2U4lk+ri9GYHL/ALq5Pvjzr56qb9bnHe3v+yU9y3Gj/wBxsNIf5V/cNQit+ypaKee7KZPLFKVRhtXa2RPEc6tyOf8A+5+o9quVbCjA042GB5eWPwFUgBGQTnB54A8FPh6k1BN9wVi2uIieX1g+ZXb+tXOkfEzGoVNi2d/IenrVqeHUOeCMFT5MORrA4zcGVEY/EuVbHI8u8p8RnPtXm+p279oVR8M0barim4rk07HJ3q5ZwB5FUnAJxny9atGut9UvV5DNELy40TB9apEV1KhDFWZwRgttsNwAc8+XHUmqcdTJcvCOX39j2ZGGDgkjI5ZGM/mKw66t1u9H1ScOoCROsYBAwkUiDQFIAwqsgQD1WoBH0fcjJZRnZQCGLsdlVQPM4qFOtGUVLJY4vPBqKkvAOFK8DdouQzbeYxtkH3/KvVl0bjO7MxIJDKRpKsNireIIOa36IFGBgAD5ACqa1f8ADHkupUu7IM9ioLqX0lWK7q2DjluAd69W/CmdlCnIYkagGxsMncgZ2/MeddO6tIiyXUn2JJu766Bgn8RVvpuCl1C77RtGY1PgsmvUQfLUMfw+lUe35rOjjdL+3AVv/TU8nJ2G9Urf8Y6PMGLxDUp3wOYz+YrRyRFThgQfUEVowmpLKKJRcWealHRJvq3HhqH5f+BUXqXdGlC2+eZJJIG522A96pufcLKPvDiA/tI9Yt/k2B+Zrv3Vl0mN5ZKHOZYcRyZ5tgdxz7rz9Qa+e0lLsznmcDH6IGcKfXJJPqamvVXx36PxBEJ7lwOyb9o7xn+Lu/vmtynbP2OKfK3M2rNSqto79SqA1Ws8ClKUApSlAKxuI3ohhklb4Y0Zz7KCx/Ksmof1r3/Z8LmHjIUjH7zDV/lDVOEdUlH1Z8ZwW5uWkdpHOWdmZj+sxLH8Sat0ry+cHHPwr1C2RQVY4qbdU/RtLm81zgMkaGREbfWdSqrMPEA6jg+JU1BlmBXPLzz4Y238q3XD+NNZ/RnErRMVUah9nu53GCuk90EMCDgHG2azOoV3CMVHuU1arpyjtnOf0OrdMeillcTyF8xPHAxZ4xpGpmQRMwX4ypyMEbh/HG3E9JGQdiCQR5EbEfI5qbSdPLmESTLIs7SBEbtVEi4ydBVUKhcFm2AwdRyDUKaQsSzHJYlifMsSxO3mSTUemzlJN9idOvGtHVEs3OdDaeek498GnFbrTaR9njSwVfPA0/8Ag1drEkgyGjHwt3v/AMbZxr/ZJ2P31X1Wg5qNTtE7raeluPqR+OMscKCSeQAJJ+Qr6E6suFy2nC1WZSkjvJJpbYqG0hcjwOFzj9auCcO4jJbTpLE2JImDKQfEHltzB5HzBr6hgvVnt4pl+GREkHoHXVj8cV5jqU5KlhHbRWZ7mDPAHBDgMG2IYZBz4EHnUTR+E28/d+jRygncDOk+PeAKoR47jGa3tzwp7y7FuGKoF1zMpIKxElFjUj4WlYSZYbhI8DGo1Jr3oRAbXsY1CaRmMqAOzYcmUch/XcHIJzw2XTHOnqnNrPZd/mSr3uieIxTxyc86Q9X0dzJ20UjQSnGpkGQ/kWXI3xjcHf8AGtT/APapmOJb2V18VCBc+mdR/Kp3wkfUqukIU1Rsi7BWjJRgo8FyMj0IrJUZGRWa7q4ot09XG3Cydyp05rVjk11hwxIIlijXSiDAA8PM+pO5J86xkgS5hKyorjLI6sMjUjFT7bjI9xWdePIWWKBQZG3LEErGvLUQMaiTkBcjJByQAa1l9YScOl7WVmaCfHbM2n6qTZVmwgAVCAqNtthT51bR6fcVaMrhc8r1frgqqX1GFRUX/wCI1zdX9oMkdqijfAmkAAHzziuN8WvFkmdowVQnuAksQo5ZLEkk8zX0c0QIwdwR94NcA6W9FpLGcoyns2JMT42dfLP6Q2BH+4ru6TXc5SVSWX2yRu4qKTitjSVl8N4i0L6hy8R5isQigreaysM408bolvEowAs6cjp1+qnYN7g4r1HIVIZThlIIPkQcg/fVJV02GG56MfNuQ/GvCjYVpdGqSlCUHwnsc95FKSa7n1FwXiIuLeKYcpY0f21AEj5HI+VZ1Qnqhv8AtOGIp/6TyR/LPaD8HFTauSpHRNx9GUrgUpSoH0UpSgFc268bjFrbp+lMT/DG/wD8q6TXLOvDQTYCYkQmZu1IOD2WqESYPh3S29X2701E/Q+Pg4892gOCwz5Z3+6vSyg8gx9kc/0rvnGurSB4ohZ6bV4SWTs17khIAKzKCDIDjnnI5g71q+KdLLq3jjhuI1s5EbCvqJtboaSOzWcgtbk8wJNJ2+Ic6631GfZIhoRx62tgTqkykYOD5uf0ccx6nnzHnWdfx9wgguuMhzjTg53z57nA9q6J0j6t3mJmt2QLOQ6wztIzdoyamIlUtzIbY6hsSGwQBh2nVlMVbtp4IoYyO9HmTVg6WUPIAqEEMMlWwcbVmV5Trz1SOSLuaVfXBJ7Nb8JPv8yB8VvtcaLjDMQ7AH4VGdO/hk4+6sMRnSH+yTgHKnfnyzkcjzFT3jnU5KAZuHzLco2W0SMA7bn4ZR3HPh3gvvUCuoHhlMc8bwyj7EilTjzGdmHqCa2LCVOENKe/c+0rfwYaYlKxrgldRHJ07MnyOe6fbJIPvV2aTCk4yfAeZOwHzOBXY7TqxsDaiF0VptI1zg/Wdp9pgc8g2cJywAMVDql1SpQVOf4juoQk3qXY4v0F6If8QuzA0nZBUZ2OnUxCsqlVHIHvczyx419E2fD1hhjhjB0RIqLk5OFAAyfE1zXqf4Di8u52Heh/s+3wmTUe1I8xhF/jrqxWvHX83J6Oxo0V3MOG7SxgvbyYYGpW9WVIoo40X3csB6sauXUl7bobmSSOVVBaaBI9ISMDLGF86mZACe/s+DgJkYjfXBbvNwuGGMkdpcxq2AW2CTOBgebKlavh3XfFFavDfRSm4iUxsUQFZSAVDHJGgsNyCMc8Z5Vq0GvDivgjiqJ5b+JMrm2VWlZTkOzSAjkdaqcj8/nWNYp3B86x7CUrZ26EHWLe3VvQiJFYfgazbKcEhSMct/zryNw4yuJb9zapJxorY2P/ABW3tABIT2jLrISOSVwg21ssasVQYxqOBtWZxKOO5tSyFZEZdSkYZXUj7mUjNQzql6YpetfFiBM1w0gHIm3wkcOPMKFx6E/rbyGwkEM9/CNkURTqByU3CyB1A8AZImf3kNe0oR8NRjHtg8/W8yk33yQfo5HPE8sKL2tvHM0aDUA8C6Y5FGXP1kelxgZ1DG2RydafSJLSyELRxyyTk6VkUMqKvOQjzGQBy3J8sGWcA4fo7VzzlkL+w0pGv+WNT865B153sT38aoxLxRaZBjZcsZFGf0sMcjw2+WQqMJXspJcN8HdCcnbxT9Ec3ArdcC4PrxI+Ag8/tEf0rTVurA/2R9QyqyIcHyOAR9xrTnlrCeMn2GFuZ9zd9s40/wB0hzn9Nh5egq5VFXAwOQ5VWvT2ttG3p6ImdUqOpLUzrvUZcfU3SeUkbfxIV/0V1GuSdRR7157QfnNXW6yLtYrSJR4FKUrlJClKUArlXX5EPo9szDKh5Qw5ZBQMR8wprqtc968LLXwssP8ApyKfkyvH+bLVtF+dHx8EhseLCCJItMs5hSNGdAmCdClclmGSVKk4271e7njiOhWW1mKMMMHjR1YeRAY5HyqPdG+MKLOWSVwgKWrBmON3tbcjHqSfCr9n0vZUDalmQ4A372/LvLt94z65OKkqWVscsq6i8N4+hqxaRW5MnD7o2gUsfo90krWzHHeKBwGhOSwJjbw5VmR9IVWJUv7FxGhZlmg/tsGdyXzH9ZH8R+JNs862zceifKSh0jKkaeyDAbY2aMttz5gV4IsSSyvlyxOYj2brnw7mlsD13qPhSzwySrxxymZnRnjljIumznifJLFRLqYE88q51r7EVm8d6PW95F2VzEsi+Gobqf0lYbqfUEVH73gMFx/eRwXg8p0RJh+zKFGT7gftV44f0Stm7tvPe2xHOJLmUafD4ZC649V2qDi1yXRnF8M5L056FNYtKYXM0ETxg6hiSFm0yRh/8RG2USD7QIO4qUJ0je4cQ24MctwcRSjLBYWUu852ADLHhgv/AHI/UDN6yIbaytZYe1mnu7xY0zNK0rLFFJ2ms5wEQHVjA3ZvfEV6q5QvE1VmODBOI1PJWLRu6r5d0Mce9UXlt49NV576ODqoVnDMF3OlcL4VFaI0NqgjTOpjuxLkBSd874Uf7Vj31k7A/XTqfNXAx+GPwrYBsM3uasz714mrXm3qb3NqFNLZEYu7C70Mi3byI2O7Mkb4ZSGV1ZQrBlIBBBGCK10tjcs6C4ign7yuNCdn2sq6QrXLHIWMYBITdiAMYJqXmOrc0JI2ODVlPqVaOE8P6Ena02YV1FcRES9ubh85kh0xxxuvisWBqjbyLM2Tz57bS14rbyoHSQYPgcqyn7SsD8LA7EeGK1yxy53xjz2q4lkqszBQCxBY4+IgYBPmcYGaqnXUl5ks9mifgY4Zz7inDLdGjEN6tvcWuVykjKZl2UNGy7q5AIKb75GMFSZ/1f8AR64gtXe7aR57p1kftSxkESArEr6iSGOWOPAHHMVdm4dBONM8SOPNlH5+HvXu14JJb/8ALTPoH/QmJlTHkhJ1x/IkelblDqsdDxs/sZdeybeHwSN5ljRnbZVBZjywqjJ9tq+b+F9Fb3i1zJLFGSJZGd5XysaliWPePPGeS5Nd14pwODiKxiftCsZ1GJXKox2/vAB3wMbcuZrD6M9ImSa/hfJMN0wjQYAWF0Uxqo+yo0nb1qy3rwp03POfUjOnJy0nJulvVRcWHZM8iSRyMELqGGhzkhWB8Dg4PyOKweJQrFAIEOWkIHrzBLnyG1dd6zuLibhNyCNJXsmHv20YGPWuQJbAMWOSx5sxyfb0+Va/T6Xt+JxflT3KqsnQTg1uy6BVaUr2JmHV+ouPa7b1gH3dqf6iur1zrqTtNNlK/wDiTNj2REX89VdFrzl081pF0eBSlK5iQpSlAK0nTXhf0jh9zEBktE+n9pRrX/Mord1auvgb9lvyNfU8PIOTcERvolvIGC4tLQknBAEtubTWc+RVd/ImsCx6U/8ALRdmFEYKMwOGbOQMrtzyp72d98jJB3nRpFNjAsmdMnDLWM4Gd37cAciBz5nlUQ4ZwuUyx60dQpTXrjYICrBjjUO+WOwAz8VTWvXGUTGu5SUsR75yTlpQoLscKBk5xgAcySPD19KinGOlGUZYyH3KliupMEBQyOMZYsRgDYZIPhVrphdHtk7THY6QYySNBPNjnkW+HY+G45mo3c6ZY9DyoxLD4DvjmNIGSTyI2q65uZRlogjhh7yTXpv/AIjo0Vxb/REKyoLkws5CysjNPkBYSigrjJIC43xsMZNZEnE/ozmXvSGLGlNWTLPLqjggT1Y6mJ8FQHkainBuDys/aSBo4UYPl9QchMNgAnIGRnJwccgeY3cF2qyvPNtHZBnf/wDZljV5fcxQmGBfUvXPUryo0HKa3fBqWUHcVFlJaV2/uc86QLc/S5Te5+kMQXzgjB+DsyNuzA2XHkfHNYUVxJFIksLaZYmDI3r4g+akZBHrV/ifGZbud7ibZnwFQco4xkpGPbJJPiSax63renqt1CouVujuk0pZidh6M9K4r+PWnclXHbRHnG3LI/SQ+DfI71t2jrlPR3ouxVLoTPBIdQtjGAWcDZpHzsYRy0n4sjkCMznhPS5dQhvdME22HB+plzsCrH+6Yn7D49Ca/Nb60o+PKNvLOO37ept29y9K1m6MVeTHWe9uRWLeTpFG0kjBUQFmY8gB41lOjLOMHaqhYMdeTHWVEQ6hlIKsAQRyIIyCPcUMVVum0TUzDMdZcEm1Oxq5HZMfSpQhLPlR8lNY3LVgPrsjlvUA4zw5pOP3EaZKvHaSSIDpVwOzRtZGDspYgA7kDII2rf8ASvrBt+HqY48T3R2EanOk/wDcI+Efq/F7c65UOJ3TyTTPOyyXGO1KYUlRyjDc1XGBhcch5V6jpfTbidOWFz6mXc3MNafobbpPxkuos1JKRyM0hJ1nAcmG3LZOoqunUQTuAM7E1p68RxBQAowBXuvb2NnG0p6I/N/My6tV1ZamKoarWz6McHN1eQwDk7jV6IO85/hDffXZKSim32KjvXQDhvYcNtkOzFA7ftSEyH+bHyqQ15UbV6ry0nqbbOgUpSvgFKUoBWr6TcQ7CzuJf8OGVvmEYgffgVtKifWXMPoQjJx289rCT+q0yGT5dmsh9qAh/Q/oXbT2NvJNJNO5hRSTPKixhRpMCpGyhAhBXB3yCTzrZzdXVtp7klzF+zcykee4kLKfurCm4LIj/SLWdreWcCWWPAkid5O/34z9rBALKQauSdJ7lF03loXXxltGD/PspCHHyLVxV7a7hmdNtr5n2ldW03onhP4mNJwKZNob9ZABgJcW6sMbDTri0nGw8KtJLdx5za28oPMwTBCcDA7kyjw8NVZI43AzRrGzEyFxpdHiZCq691dRnIB3G1bKMVjvrN9bS0z+5o/7VZ146o/Y1H/GySFltLxVLLqHYNKCgOplDRM4OoDR4fFk+NY1zwGafg8sRUi4nVpnVgVJmeUXLoQeWT3N/SpRGKvotV3HWKlzobWNLySodOp26kovk4LHJqAI8fw9Pesiwsu2mihB09rJHHqHNQ7AFh6hdRrL6T2wjv7pF5CUsPTtFSUj+Jmq/wBHOFzF1u0jLQ2kkcjnfvBHGtIx9tlQsx8BjHMgV76vepWPjZSco7fN8L8zI8Nqen0ZPb+4CMWK6Y7eJYdI5IUQOQPIHIX5LWr41wmT6L3SO0ZNDBs4czMoKnG475G/lkbZBEqvbCKe3mlibtFnQlWQgq/1YTb5Lj548NsHjfCZZZoFTdMs7IS6A6ORLJv8TJtjwr8moXCU4vOGnvn4L+TScdjTTXdzDGnZQmBlcFY+3iktiQGLLHrdZIVZA40jKgHZc4NV6X8UTiHDI3h1mJpQJwAdURVWbs5MDbD6N+XI+NbOeOC1kEl4LaFIgSD33Z5CCoVde74UknSvMr5HGr4XaniVzLeWhmsodJTto2KSXcg+0Y8FdK7jOCxPjnONmneqX9SqsJb6lxnsuXl/LOBCWiXr8DO4VxZeH8Jt+2DNJpZYYsHtJcu5jQLjI7hTJxsPXArKuesaCCJGlhuGY6VJSBkQyadTKpmZdtmIz4CtbY9HQjmd2knlPdM0zGRlxzQeCe2Aa13T044fMf0TGw9CsiEEevMfM1GF1QncRgo5Tlu+OX2R9lOWG1sZF51yn/oWZ9DLKq/5UB/Oorxvpvf3YKvMIYzzS3BXI8i5Oo/fj0rTg1Wv0Oj0m1p7qOTNlXnLlmPbWKJ8I38zufvrIpStSMVFYRSKUpUgK6x1KdHsCS7cc/qovYEGRvvCr+61c14HwZ7q4jgj+JzjPgqjdnPoBk/h419KcK4alvDHDGMJGoVfYeJ9TzPqazb+tpj4a5ZOC7mZSlKxS0UpSgFKUoBXL+uLizdtY20SGWV2lkWNftMEMKgn7K4klJbw0fMdQNcx6Y8IkfjMUqz/AEeX6OiWjuuuGVw0xnt5PEMyshGNyAcZIxXx57DCezMVOhtxIuu/vpEB3MNpiFF/V7Qgu9Y3/wBF2AO1uZD+lPLNIT8tWPwrObpDdtI9tcWOZUOT9Hni7y+EqRzFGZD5gnHI4IxV6EyHnbTp6uLdR9/b152+q3uedvmalpStUuNzBbo/AvZtFFFEY3DAxoqkjSyMpIGSCrHx5gVuYRsK8GLw/Levdryx5V5+dSdRrW84NdKMY+VGSi1hdIuOpZ2sk776RhV5F3OyoPc/gCfCtii1DeISLecZit3I7CyUTODyedsdmp9ACp/iHjXRbwjvOfuxWX9P34OOvU0x25NRB1TXF3G11cXBhupz2mgL3UDDZHwcg4xy+HG+TWUelHEeFwiG7tVaJF0R3NuBpjHIMyAaTjnghMkeua6mDVCKzpdcqVXpuIKUM7LjHyf75ODwUt4vc5pwa0tJ2L8LvZoMgF0jfGo4ALvFICNR8WG1eIeIrLdSWz8WusxozO6mCFO58aCQLklQcn2PlUk471cWlwCyRLBNkETRBkKnIywVGUFsZxnx+449t0FsZoRbGHMNrIQraiGklKqZi7LjUN0U+qkbaRXdG+tpRdRyk/motx+Oe/ol8/QhofGCJcI6IRcTuC0UbrZI3fuJWd57xl+yrPukfmRj132XrAtAsQjixGFUKmAMJj4Rjlj0q5BbqihEUKqgBVUABQOQAHIVWVMgjzGKxb7qM7qaX4Vwnv8AV+r/AILYU1Ej/ELjuNIV0uABMvgyBtPaDz7NsHPMLqG4Kkw3rHbTw2X1Ma/51/2NTJ49azRy5GoEK22VbQUJ+YwpzzA351B+sW2MosrJT3riZBk7nC4TUfm+fka1+n6ZXFNejz9Es/bcrntFkKiGw9h+Ve6t2+dIzzAwfQjYj7wauV+1U2nFNehkilKVMClK6r1X9XZBW8ulxyaGNh90zg/5R8/LFFatGlHUz6lk3/Vh0J+hw9tKuJ5gMg8405iP3Oxb1wPs1OcUAqtednNzk5SLksClKVA+ilKUApSlAKwuL8GiuominQOjcwfMbhgRurA7gggg1m0oDnfSbofdG2aEN9MiGDEXZY7u3YEYaKYjTLy3D6GIyC5zUDbpHPbnRdW9+uOTh5lG3mlyHUfuykeVfQFUxVdSlCosSROE5QeYnDLLrMsl2eWcH/uRqT98YxW34V0xt52P0YTznxEVvK+Pc4AHzNdZaEHmAfcZr0EA2FZj6Pbt53/z6HX7fVx2ONzdZaCTs0tpi5YJiUpDhiwXDbsy7nfu5rU9BNUsl7cPjVLcMDgkjCZ2UnmBq29q6f006FRXK9ssf9pi0vGy7GRoyHWN/wBIEqF33GdjXN+qtM2Hr2surzztz9cYrk6rQpW1q/BT3wnn5/wQjVnVl5ib8I1a8AnT4itrc3yptzPkP61h8JGC3tVu8j+savAzSnU3OtG0t5gwB8/D860fQWbVYQsT3pRJK3vLLI5z82x8quJf9lJED8Ls6ezFS6/yEVrOip7Ca4tc7QyM0frBOTLHj9li6fu10xo/8aaXwf0WV+rRBvzIl9W5GwR67f7V6Z8DNWrrcfOsyK3LDAuYu+3vXOY7j6Tx8uMstmFjQD7UxzkDw5mQ58BHk7Cpx0p40LS0muG5ovd/Wc91B/ER8s1G+rDhSW8KySYa4mBlkPNkD4Kg/onBDY2J1Hy29HY/0bepXazlaV9eft+pTPeSiQzpPY9jf3UeMASs4HksoEwH+cj5Vral3WpbheII45S26H5xu6/ky1Ea/XOiXHtFhSqP/qvtsZVVaZtCqohJAAJJIAAGSSeQAHM+lbvo30Mub5vqUwmd5X7qD5/aPouT7V2bof1dW9jh/wC9mxvKw5eYjX7A/H1rsr3cKW3LIqLZGOr/AKq9BW4vVGoYKQncKeYaTzP6vIeOTsOpAVWlYVWrKrLVItSwKUpVZ9FKUoBSlKAUpSgFKUoBSlKAUpSgKEVxfjVtJwW+mkdNVhdyl9aAn6PK3MMPAE/eAMbgiu01YvLFJY2jkRXRwQysAwYHwIPOqa9CFem6dRZTJRk4vKITZTpKgeJ1dG3DKQQfmKydFQ7jPVLd2MrT8GkJQnLW0jEfJWJAcejEH1Na1+tS4tTo4hw+WJh9oZQH2Drg+4Y14i7/ANPXEHmj5l+TOyFxF+8TrifCxPE0ZJUnBVxzR1IZHX1VgD8qj1hFeNfQNNb6Skc0U0yMhilQgPGyjOpT2i50kbaj8tTF15Wn2oZx7dm35sKyz12cPxnE5Pl2a/8AzxVFKzv6MHDwc5T+mVh4w/19ESc6beck8AOMV7xmubydd8LbQWk8reAJVf5dZqPcV6XcT4gexWGS2hfZuzhuHJHiGZULn2UAHxqFDoF3UfnWler/AGR9lcQXG5vekF4OLcShsYTqt4G7W4dTlWK7aQRzxnRnzc+VdFSzC4AVVQb4ACqAOe3IVFuhnA5bSHsrGwmLNgyXF4UtQ7Y2OjvSaRvhQu2eeTmpND0FknIPEbjtV2P0aFTDB7PuZJx6MQP1a1anSK9xKNKHkpRWFnl+rx8fjgp8ZLLe7ZEuMdGZeM3Sy2zKttChiEz5xI5fU5iAH1ijCjVsCc4JxUm4B1Q2kGGlzcOP08BB7RjY/vE1N4YVRQqgKqgAADAAHIADYCrlewtU7a3jb035YnJLzPLPEcQUAAAADAA2AHkAOVe6UqQFKUoBSlKAUpSgFKUoBSlKAUpSgFKUoBSlKAUpSgFeXjBGCMjyO4r1SgNU/RWzJybW3J8zDEf9NXIujlsvw28K+0UY/Ja2NKA8JCFGFAA9Bj8q9YqtKAoBVaUoBSl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AutoShape 10" descr="data:image/jpeg;base64,/9j/4AAQSkZJRgABAQAAAQABAAD/2wCEAAkGBhQSEBQUEhQWFRUVFxQYFxcWFxUVGxUXFxgVFBcUGBoZHCYfFxwjGhgUHzAgJCcqLCwsFyAyNTArOCYrLCoBCQoKDgwOGg8PGi4kHyQpLDIsLC0vLCwsLiowKSwtLCksLCwsLCwsLCwsLCwsLSosLCwsKSwsLCksKSwsLCwsLP/AABEIAOEA4QMBIgACEQEDEQH/xAAcAAEAAQUBAQAAAAAAAAAAAAAABgEDBAUHAgj/xABHEAACAQMCAggCBgcGBQMFAAABAgMABBESIQUxBgcTIkFRYXEygRQjQpGhsVJicoKSssEkM1OiwtEVNENj4USD0hYXc3Tw/8QAGwEBAAMBAQEBAAAAAAAAAAAAAAIDBQQGAQf/xAA0EQACAQMDAgMGBQMFAAAAAAAAAQIDBBESITEFQRMiURQyYXGBoUKRsdHxI8HwBhUkUuH/2gAMAwEAAhEDEQA/AO40pSgFKUoBSlKAUpSgFKUoBSlKAUpSgFKpmmaArSlKAUpSgFKUoBSlKAUpSgFKUoBSlKAUpSgFKUoBSlKAUpSgFK8s2OdQHpR1uwQZS2AuJBtkHEanluw+P2Xb1FTp05VHiKyfG8E/LVGOM9ZFjbEhpw7D7EQ7Q58iV7o+ZFcU4/0zurwntpTo/wANO4g9NI+L97NaOtOn07vN/kQc/Q6zxDryG4gtifIyuB/lQH+ao/ddcd+3w9jH+zGT/OxqD0rrjaUY9iLkyUS9Z/EW/wDUkfsxwj/RSLrO4iv/AKkn9qOE/wCiolPPpA2JJOABzJ8qux8MmIyXRT+iF1Y9yTVFxWtbd4ml+RZTpVKnuk3teuO/T4jDJ+1Hj+RhW9suvYKP7Tb4Hi0cg/lcD+auSyu0eRKAMAkEcmA8s8jy2rJsOEZxJMNTcwp+FB5Y8T61x3VxaQpqcVnPGNi2nQqSlpO9cE62eG3RCpcqjn7Ev1Rz5At3T8ial4fPI86+aJLVGGCqkeRAr1wzpHdcNdTbTMIWOOyc60VjywrcgTttg58ayaNeNaejjJfVtpU46uT6WFVrnfRfrhgmwl0BbyctWcxMfc7p+9t+tXQkkBAIIIO4I8R5iuudOVN4kjkyeqUpUD6KUpQClKUApSlAKUpQClKUApSlAK1vHePw2kJlncKo2HiWPgqj7R9P6VY6UdKIrGAyyn0RB8Ujfor/AFPICvn7pH0kmvZzLM3oqDOmNf0VH3ZPM1121s6zz2Iylg2/THrFnviUGYoP8MHdx5yMPi/Z+EevOonVaVu06caa0xRTnIpSrNwSdKLsznSD5Dmx+Qr7VqKnBzfY+xWXhFPpBZtMal2HPGAo92O1X/okwGdKH0DHP4jFe76/S1RUQZONh/qPvWpXpXLncKR5YP8AvXl59Suqr1U8JGmralFYnybLhg1TsSCDGoGCMEMxOfwHOvHFek2hisYBI5seWfICrJ6QIyOwBWQoFxzB32IPpk1HDXJNOvUdSqWpqnDRA2z9IWfSJFVgrK22x2/Cr3EOlDttH3B57E/7CtFVal4UPQjrkbax6RSIw1sXXxB5/I1IeMsGtnI8VBH3gr+OKhFb+14lEbZUlJ2PwjmQDkD0H+1VVKaUoyiuGTjNtOLLrXwyQoZyOehS2PnyqU9Des+axcRnU0RO8MuVx6xk/AfTkfLxqOW/SWFcKEZVHLAGPuBrZMsdxH4Op/A/0Nd1TqlRvFSHlKFZxa2lufRXR/pJDeRCWBtQ5MDsyH9Fx4H8D4Zra18u9G+Oz2FwTE/eTHP4ZYzuA48fEZ5g7ivoXol0siv4BJHsw2kjJ70beR8wd8Hx+RAunSxFVIbxZyPZ6Xyb2lM0qgClKUApSlAKUpQClKUArC4vxaO2heaVtKIMk/gAB4knAA8zWYa4b1r9L/pNx9Hjb6mBjnHJ5RsT6hd1HrqPlV9Ci609KPjeERzpV0nkvrgyybDlGmciNPBffxJ8T7ADT0pXo4xUVhFApSlSAq1H/wAxD/7n36aTse6q/E5wPTxLfIb1nDgyqAV/vFIYOSSSfI+h5fOsTqt5CEHRfLX5HZa0ZSlrXYi3GZi08hPgxA9hsKwqz+Ow6Z39Tq+/etfWRD3Vg6pcsrSlUqREUpQmgewqtKUAzWdwniRhcH7J+IeY8/cVgVUV8aUlhn1PDyiW8SkHbK4zjs+YDHmwI5DyyazuivS5rS4WWBskbOhyO0TxQg/gfA71ErHjMkRGGyv6J3H/AIqUBI7qIMRz8ftKR5GraV67amqUo5iRlQ8aTknufSvA+NR3UCTQnKOPmp5FW8iDkGthXAeqnpe1ndG3mb6qRgrE7BXO0c3pqHdb5HwrvoNTnFLDjw+Dk3WzK0pSoAUpSgFKUoBSlUNARfrF6TfQrJ2U4lk+ri9GYHL/ALq5Pvjzr56qb9bnHe3v+yU9y3Gj/wBxsNIf5V/cNQit+ypaKee7KZPLFKVRhtXa2RPEc6tyOf8A+5+o9quVbCjA042GB5eWPwFUgBGQTnB54A8FPh6k1BN9wVi2uIieX1g+ZXb+tXOkfEzGoVNi2d/IenrVqeHUOeCMFT5MORrA4zcGVEY/EuVbHI8u8p8RnPtXm+p279oVR8M0barim4rk07HJ3q5ZwB5FUnAJxny9atGut9UvV5DNELy40TB9apEV1KhDFWZwRgttsNwAc8+XHUmqcdTJcvCOX39j2ZGGDgkjI5ZGM/mKw66t1u9H1ScOoCROsYBAwkUiDQFIAwqsgQD1WoBH0fcjJZRnZQCGLsdlVQPM4qFOtGUVLJY4vPBqKkvAOFK8DdouQzbeYxtkH3/KvVl0bjO7MxIJDKRpKsNireIIOa36IFGBgAD5ACqa1f8ADHkupUu7IM9ioLqX0lWK7q2DjluAd69W/CmdlCnIYkagGxsMncgZ2/MeddO6tIiyXUn2JJu766Bgn8RVvpuCl1C77RtGY1PgsmvUQfLUMfw+lUe35rOjjdL+3AVv/TU8nJ2G9Urf8Y6PMGLxDUp3wOYz+YrRyRFThgQfUEVowmpLKKJRcWealHRJvq3HhqH5f+BUXqXdGlC2+eZJJIG522A96pufcLKPvDiA/tI9Yt/k2B+Zrv3Vl0mN5ZKHOZYcRyZ5tgdxz7rz9Qa+e0lLsznmcDH6IGcKfXJJPqamvVXx36PxBEJ7lwOyb9o7xn+Lu/vmtynbP2OKfK3M2rNSqto79SqA1Ws8ClKUApSlAKxuI3ohhklb4Y0Zz7KCx/Ksmof1r3/Z8LmHjIUjH7zDV/lDVOEdUlH1Z8ZwW5uWkdpHOWdmZj+sxLH8Sat0ry+cHHPwr1C2RQVY4qbdU/RtLm81zgMkaGREbfWdSqrMPEA6jg+JU1BlmBXPLzz4Y238q3XD+NNZ/RnErRMVUah9nu53GCuk90EMCDgHG2azOoV3CMVHuU1arpyjtnOf0OrdMeillcTyF8xPHAxZ4xpGpmQRMwX4ypyMEbh/HG3E9JGQdiCQR5EbEfI5qbSdPLmESTLIs7SBEbtVEi4ydBVUKhcFm2AwdRyDUKaQsSzHJYlifMsSxO3mSTUemzlJN9idOvGtHVEs3OdDaeek498GnFbrTaR9njSwVfPA0/8Ag1drEkgyGjHwt3v/AMbZxr/ZJ2P31X1Wg5qNTtE7raeluPqR+OMscKCSeQAJJ+Qr6E6suFy2nC1WZSkjvJJpbYqG0hcjwOFzj9auCcO4jJbTpLE2JImDKQfEHltzB5HzBr6hgvVnt4pl+GREkHoHXVj8cV5jqU5KlhHbRWZ7mDPAHBDgMG2IYZBz4EHnUTR+E28/d+jRygncDOk+PeAKoR47jGa3tzwp7y7FuGKoF1zMpIKxElFjUj4WlYSZYbhI8DGo1Jr3oRAbXsY1CaRmMqAOzYcmUch/XcHIJzw2XTHOnqnNrPZd/mSr3uieIxTxyc86Q9X0dzJ20UjQSnGpkGQ/kWXI3xjcHf8AGtT/APapmOJb2V18VCBc+mdR/Kp3wkfUqukIU1Rsi7BWjJRgo8FyMj0IrJUZGRWa7q4ot09XG3Cydyp05rVjk11hwxIIlijXSiDAA8PM+pO5J86xkgS5hKyorjLI6sMjUjFT7bjI9xWdePIWWKBQZG3LEErGvLUQMaiTkBcjJByQAa1l9YScOl7WVmaCfHbM2n6qTZVmwgAVCAqNtthT51bR6fcVaMrhc8r1frgqqX1GFRUX/wCI1zdX9oMkdqijfAmkAAHzziuN8WvFkmdowVQnuAksQo5ZLEkk8zX0c0QIwdwR94NcA6W9FpLGcoyns2JMT42dfLP6Q2BH+4ru6TXc5SVSWX2yRu4qKTitjSVl8N4i0L6hy8R5isQigreaysM408bolvEowAs6cjp1+qnYN7g4r1HIVIZThlIIPkQcg/fVJV02GG56MfNuQ/GvCjYVpdGqSlCUHwnsc95FKSa7n1FwXiIuLeKYcpY0f21AEj5HI+VZ1Qnqhv8AtOGIp/6TyR/LPaD8HFTauSpHRNx9GUrgUpSoH0UpSgFc268bjFrbp+lMT/DG/wD8q6TXLOvDQTYCYkQmZu1IOD2WqESYPh3S29X2701E/Q+Pg4892gOCwz5Z3+6vSyg8gx9kc/0rvnGurSB4ohZ6bV4SWTs17khIAKzKCDIDjnnI5g71q+KdLLq3jjhuI1s5EbCvqJtboaSOzWcgtbk8wJNJ2+Ic6631GfZIhoRx62tgTqkykYOD5uf0ccx6nnzHnWdfx9wgguuMhzjTg53z57nA9q6J0j6t3mJmt2QLOQ6wztIzdoyamIlUtzIbY6hsSGwQBh2nVlMVbtp4IoYyO9HmTVg6WUPIAqEEMMlWwcbVmV5Trz1SOSLuaVfXBJ7Nb8JPv8yB8VvtcaLjDMQ7AH4VGdO/hk4+6sMRnSH+yTgHKnfnyzkcjzFT3jnU5KAZuHzLco2W0SMA7bn4ZR3HPh3gvvUCuoHhlMc8bwyj7EilTjzGdmHqCa2LCVOENKe/c+0rfwYaYlKxrgldRHJ07MnyOe6fbJIPvV2aTCk4yfAeZOwHzOBXY7TqxsDaiF0VptI1zg/Wdp9pgc8g2cJywAMVDql1SpQVOf4juoQk3qXY4v0F6If8QuzA0nZBUZ2OnUxCsqlVHIHvczyx419E2fD1hhjhjB0RIqLk5OFAAyfE1zXqf4Di8u52Heh/s+3wmTUe1I8xhF/jrqxWvHX83J6Oxo0V3MOG7SxgvbyYYGpW9WVIoo40X3csB6sauXUl7bobmSSOVVBaaBI9ISMDLGF86mZACe/s+DgJkYjfXBbvNwuGGMkdpcxq2AW2CTOBgebKlavh3XfFFavDfRSm4iUxsUQFZSAVDHJGgsNyCMc8Z5Vq0GvDivgjiqJ5b+JMrm2VWlZTkOzSAjkdaqcj8/nWNYp3B86x7CUrZ26EHWLe3VvQiJFYfgazbKcEhSMct/zryNw4yuJb9zapJxorY2P/ABW3tABIT2jLrISOSVwg21ssasVQYxqOBtWZxKOO5tSyFZEZdSkYZXUj7mUjNQzql6YpetfFiBM1w0gHIm3wkcOPMKFx6E/rbyGwkEM9/CNkURTqByU3CyB1A8AZImf3kNe0oR8NRjHtg8/W8yk33yQfo5HPE8sKL2tvHM0aDUA8C6Y5FGXP1kelxgZ1DG2RydafSJLSyELRxyyTk6VkUMqKvOQjzGQBy3J8sGWcA4fo7VzzlkL+w0pGv+WNT865B153sT38aoxLxRaZBjZcsZFGf0sMcjw2+WQqMJXspJcN8HdCcnbxT9Ec3ArdcC4PrxI+Ag8/tEf0rTVurA/2R9QyqyIcHyOAR9xrTnlrCeMn2GFuZ9zd9s40/wB0hzn9Nh5egq5VFXAwOQ5VWvT2ttG3p6ImdUqOpLUzrvUZcfU3SeUkbfxIV/0V1GuSdRR7157QfnNXW6yLtYrSJR4FKUrlJClKUArlXX5EPo9szDKh5Qw5ZBQMR8wprqtc968LLXwssP8ApyKfkyvH+bLVtF+dHx8EhseLCCJItMs5hSNGdAmCdClclmGSVKk4271e7njiOhWW1mKMMMHjR1YeRAY5HyqPdG+MKLOWSVwgKWrBmON3tbcjHqSfCr9n0vZUDalmQ4A372/LvLt94z65OKkqWVscsq6i8N4+hqxaRW5MnD7o2gUsfo90krWzHHeKBwGhOSwJjbw5VmR9IVWJUv7FxGhZlmg/tsGdyXzH9ZH8R+JNs862zceifKSh0jKkaeyDAbY2aMttz5gV4IsSSyvlyxOYj2brnw7mlsD13qPhSzwySrxxymZnRnjljIumznifJLFRLqYE88q51r7EVm8d6PW95F2VzEsi+Gobqf0lYbqfUEVH73gMFx/eRwXg8p0RJh+zKFGT7gftV44f0Stm7tvPe2xHOJLmUafD4ZC649V2qDi1yXRnF8M5L056FNYtKYXM0ETxg6hiSFm0yRh/8RG2USD7QIO4qUJ0je4cQ24MctwcRSjLBYWUu852ADLHhgv/AHI/UDN6yIbaytZYe1mnu7xY0zNK0rLFFJ2ms5wEQHVjA3ZvfEV6q5QvE1VmODBOI1PJWLRu6r5d0Mce9UXlt49NV576ODqoVnDMF3OlcL4VFaI0NqgjTOpjuxLkBSd874Uf7Vj31k7A/XTqfNXAx+GPwrYBsM3uasz714mrXm3qb3NqFNLZEYu7C70Mi3byI2O7Mkb4ZSGV1ZQrBlIBBBGCK10tjcs6C4ign7yuNCdn2sq6QrXLHIWMYBITdiAMYJqXmOrc0JI2ODVlPqVaOE8P6Ena02YV1FcRES9ubh85kh0xxxuvisWBqjbyLM2Tz57bS14rbyoHSQYPgcqyn7SsD8LA7EeGK1yxy53xjz2q4lkqszBQCxBY4+IgYBPmcYGaqnXUl5ks9mifgY4Zz7inDLdGjEN6tvcWuVykjKZl2UNGy7q5AIKb75GMFSZ/1f8AR64gtXe7aR57p1kftSxkESArEr6iSGOWOPAHHMVdm4dBONM8SOPNlH5+HvXu14JJb/8ALTPoH/QmJlTHkhJ1x/IkelblDqsdDxs/sZdeybeHwSN5ljRnbZVBZjywqjJ9tq+b+F9Fb3i1zJLFGSJZGd5XysaliWPePPGeS5Nd14pwODiKxiftCsZ1GJXKox2/vAB3wMbcuZrD6M9ImSa/hfJMN0wjQYAWF0Uxqo+yo0nb1qy3rwp03POfUjOnJy0nJulvVRcWHZM8iSRyMELqGGhzkhWB8Dg4PyOKweJQrFAIEOWkIHrzBLnyG1dd6zuLibhNyCNJXsmHv20YGPWuQJbAMWOSx5sxyfb0+Va/T6Xt+JxflT3KqsnQTg1uy6BVaUr2JmHV+ouPa7b1gH3dqf6iur1zrqTtNNlK/wDiTNj2REX89VdFrzl081pF0eBSlK5iQpSlAK0nTXhf0jh9zEBktE+n9pRrX/Mord1auvgb9lvyNfU8PIOTcERvolvIGC4tLQknBAEtubTWc+RVd/ImsCx6U/8ALRdmFEYKMwOGbOQMrtzyp72d98jJB3nRpFNjAsmdMnDLWM4Gd37cAciBz5nlUQ4ZwuUyx60dQpTXrjYICrBjjUO+WOwAz8VTWvXGUTGu5SUsR75yTlpQoLscKBk5xgAcySPD19KinGOlGUZYyH3KliupMEBQyOMZYsRgDYZIPhVrphdHtk7THY6QYySNBPNjnkW+HY+G45mo3c6ZY9DyoxLD4DvjmNIGSTyI2q65uZRlogjhh7yTXpv/AIjo0Vxb/REKyoLkws5CysjNPkBYSigrjJIC43xsMZNZEnE/ozmXvSGLGlNWTLPLqjggT1Y6mJ8FQHkainBuDys/aSBo4UYPl9QchMNgAnIGRnJwccgeY3cF2qyvPNtHZBnf/wDZljV5fcxQmGBfUvXPUryo0HKa3fBqWUHcVFlJaV2/uc86QLc/S5Te5+kMQXzgjB+DsyNuzA2XHkfHNYUVxJFIksLaZYmDI3r4g+akZBHrV/ifGZbud7ibZnwFQco4xkpGPbJJPiSax63renqt1CouVujuk0pZidh6M9K4r+PWnclXHbRHnG3LI/SQ+DfI71t2jrlPR3ouxVLoTPBIdQtjGAWcDZpHzsYRy0n4sjkCMznhPS5dQhvdME22HB+plzsCrH+6Yn7D49Ca/Nb60o+PKNvLOO37ept29y9K1m6MVeTHWe9uRWLeTpFG0kjBUQFmY8gB41lOjLOMHaqhYMdeTHWVEQ6hlIKsAQRyIIyCPcUMVVum0TUzDMdZcEm1Oxq5HZMfSpQhLPlR8lNY3LVgPrsjlvUA4zw5pOP3EaZKvHaSSIDpVwOzRtZGDspYgA7kDII2rf8ASvrBt+HqY48T3R2EanOk/wDcI+Efq/F7c65UOJ3TyTTPOyyXGO1KYUlRyjDc1XGBhcch5V6jpfTbidOWFz6mXc3MNafobbpPxkuos1JKRyM0hJ1nAcmG3LZOoqunUQTuAM7E1p68RxBQAowBXuvb2NnG0p6I/N/My6tV1ZamKoarWz6McHN1eQwDk7jV6IO85/hDffXZKSim32KjvXQDhvYcNtkOzFA7ftSEyH+bHyqQ15UbV6ry0nqbbOgUpSvgFKUoBWr6TcQ7CzuJf8OGVvmEYgffgVtKifWXMPoQjJx289rCT+q0yGT5dmsh9qAh/Q/oXbT2NvJNJNO5hRSTPKixhRpMCpGyhAhBXB3yCTzrZzdXVtp7klzF+zcykee4kLKfurCm4LIj/SLWdreWcCWWPAkid5O/34z9rBALKQauSdJ7lF03loXXxltGD/PspCHHyLVxV7a7hmdNtr5n2ldW03onhP4mNJwKZNob9ZABgJcW6sMbDTri0nGw8KtJLdx5za28oPMwTBCcDA7kyjw8NVZI43AzRrGzEyFxpdHiZCq691dRnIB3G1bKMVjvrN9bS0z+5o/7VZ146o/Y1H/GySFltLxVLLqHYNKCgOplDRM4OoDR4fFk+NY1zwGafg8sRUi4nVpnVgVJmeUXLoQeWT3N/SpRGKvotV3HWKlzobWNLySodOp26kovk4LHJqAI8fw9Pesiwsu2mihB09rJHHqHNQ7AFh6hdRrL6T2wjv7pF5CUsPTtFSUj+Jmq/wBHOFzF1u0jLQ2kkcjnfvBHGtIx9tlQsx8BjHMgV76vepWPjZSco7fN8L8zI8Nqen0ZPb+4CMWK6Y7eJYdI5IUQOQPIHIX5LWr41wmT6L3SO0ZNDBs4czMoKnG475G/lkbZBEqvbCKe3mlibtFnQlWQgq/1YTb5Lj548NsHjfCZZZoFTdMs7IS6A6ORLJv8TJtjwr8moXCU4vOGnvn4L+TScdjTTXdzDGnZQmBlcFY+3iktiQGLLHrdZIVZA40jKgHZc4NV6X8UTiHDI3h1mJpQJwAdURVWbs5MDbD6N+XI+NbOeOC1kEl4LaFIgSD33Z5CCoVde74UknSvMr5HGr4XaniVzLeWhmsodJTto2KSXcg+0Y8FdK7jOCxPjnONmneqX9SqsJb6lxnsuXl/LOBCWiXr8DO4VxZeH8Jt+2DNJpZYYsHtJcu5jQLjI7hTJxsPXArKuesaCCJGlhuGY6VJSBkQyadTKpmZdtmIz4CtbY9HQjmd2knlPdM0zGRlxzQeCe2Aa13T044fMf0TGw9CsiEEevMfM1GF1QncRgo5Tlu+OX2R9lOWG1sZF51yn/oWZ9DLKq/5UB/Oorxvpvf3YKvMIYzzS3BXI8i5Oo/fj0rTg1Wv0Oj0m1p7qOTNlXnLlmPbWKJ8I38zufvrIpStSMVFYRSKUpUgK6x1KdHsCS7cc/qovYEGRvvCr+61c14HwZ7q4jgj+JzjPgqjdnPoBk/h419KcK4alvDHDGMJGoVfYeJ9TzPqazb+tpj4a5ZOC7mZSlKxS0UpSgFKUoBXL+uLizdtY20SGWV2lkWNftMEMKgn7K4klJbw0fMdQNcx6Y8IkfjMUqz/AEeX6OiWjuuuGVw0xnt5PEMyshGNyAcZIxXx57DCezMVOhtxIuu/vpEB3MNpiFF/V7Qgu9Y3/wBF2AO1uZD+lPLNIT8tWPwrObpDdtI9tcWOZUOT9Hni7y+EqRzFGZD5gnHI4IxV6EyHnbTp6uLdR9/b152+q3uedvmalpStUuNzBbo/AvZtFFFEY3DAxoqkjSyMpIGSCrHx5gVuYRsK8GLw/Levdryx5V5+dSdRrW84NdKMY+VGSi1hdIuOpZ2sk776RhV5F3OyoPc/gCfCtii1DeISLecZit3I7CyUTODyedsdmp9ACp/iHjXRbwjvOfuxWX9P34OOvU0x25NRB1TXF3G11cXBhupz2mgL3UDDZHwcg4xy+HG+TWUelHEeFwiG7tVaJF0R3NuBpjHIMyAaTjnghMkeua6mDVCKzpdcqVXpuIKUM7LjHyf75ODwUt4vc5pwa0tJ2L8LvZoMgF0jfGo4ALvFICNR8WG1eIeIrLdSWz8WusxozO6mCFO58aCQLklQcn2PlUk471cWlwCyRLBNkETRBkKnIywVGUFsZxnx+449t0FsZoRbGHMNrIQraiGklKqZi7LjUN0U+qkbaRXdG+tpRdRyk/motx+Oe/ol8/QhofGCJcI6IRcTuC0UbrZI3fuJWd57xl+yrPukfmRj132XrAtAsQjixGFUKmAMJj4Rjlj0q5BbqihEUKqgBVUABQOQAHIVWVMgjzGKxb7qM7qaX4Vwnv8AV+r/AILYU1Ej/ELjuNIV0uABMvgyBtPaDz7NsHPMLqG4Kkw3rHbTw2X1Ma/51/2NTJ49azRy5GoEK22VbQUJ+YwpzzA351B+sW2MosrJT3riZBk7nC4TUfm+fka1+n6ZXFNejz9Es/bcrntFkKiGw9h+Ve6t2+dIzzAwfQjYj7wauV+1U2nFNehkilKVMClK6r1X9XZBW8ulxyaGNh90zg/5R8/LFFatGlHUz6lk3/Vh0J+hw9tKuJ5gMg8405iP3Oxb1wPs1OcUAqtednNzk5SLksClKVA+ilKUApSlAKwuL8GiuominQOjcwfMbhgRurA7gggg1m0oDnfSbofdG2aEN9MiGDEXZY7u3YEYaKYjTLy3D6GIyC5zUDbpHPbnRdW9+uOTh5lG3mlyHUfuykeVfQFUxVdSlCosSROE5QeYnDLLrMsl2eWcH/uRqT98YxW34V0xt52P0YTznxEVvK+Pc4AHzNdZaEHmAfcZr0EA2FZj6Pbt53/z6HX7fVx2ONzdZaCTs0tpi5YJiUpDhiwXDbsy7nfu5rU9BNUsl7cPjVLcMDgkjCZ2UnmBq29q6f006FRXK9ssf9pi0vGy7GRoyHWN/wBIEqF33GdjXN+qtM2Hr2surzztz9cYrk6rQpW1q/BT3wnn5/wQjVnVl5ib8I1a8AnT4itrc3yptzPkP61h8JGC3tVu8j+savAzSnU3OtG0t5gwB8/D860fQWbVYQsT3pRJK3vLLI5z82x8quJf9lJED8Ls6ezFS6/yEVrOip7Ca4tc7QyM0frBOTLHj9li6fu10xo/8aaXwf0WV+rRBvzIl9W5GwR67f7V6Z8DNWrrcfOsyK3LDAuYu+3vXOY7j6Tx8uMstmFjQD7UxzkDw5mQ58BHk7Cpx0p40LS0muG5ovd/Wc91B/ER8s1G+rDhSW8KySYa4mBlkPNkD4Kg/onBDY2J1Hy29HY/0bepXazlaV9eft+pTPeSiQzpPY9jf3UeMASs4HksoEwH+cj5Vral3WpbheII45S26H5xu6/ky1Ea/XOiXHtFhSqP/qvtsZVVaZtCqohJAAJJIAAGSSeQAHM+lbvo30Mub5vqUwmd5X7qD5/aPouT7V2bof1dW9jh/wC9mxvKw5eYjX7A/H1rsr3cKW3LIqLZGOr/AKq9BW4vVGoYKQncKeYaTzP6vIeOTsOpAVWlYVWrKrLVItSwKUpVZ9FKUoBSlKAUpSgFKUoBSlKAUpSgKEVxfjVtJwW+mkdNVhdyl9aAn6PK3MMPAE/eAMbgiu01YvLFJY2jkRXRwQysAwYHwIPOqa9CFem6dRZTJRk4vKITZTpKgeJ1dG3DKQQfmKydFQ7jPVLd2MrT8GkJQnLW0jEfJWJAcejEH1Na1+tS4tTo4hw+WJh9oZQH2Drg+4Y14i7/ANPXEHmj5l+TOyFxF+8TrifCxPE0ZJUnBVxzR1IZHX1VgD8qj1hFeNfQNNb6Skc0U0yMhilQgPGyjOpT2i50kbaj8tTF15Wn2oZx7dm35sKyz12cPxnE5Pl2a/8AzxVFKzv6MHDwc5T+mVh4w/19ESc6beck8AOMV7xmubydd8LbQWk8reAJVf5dZqPcV6XcT4gexWGS2hfZuzhuHJHiGZULn2UAHxqFDoF3UfnWler/AGR9lcQXG5vekF4OLcShsYTqt4G7W4dTlWK7aQRzxnRnzc+VdFSzC4AVVQb4ACqAOe3IVFuhnA5bSHsrGwmLNgyXF4UtQ7Y2OjvSaRvhQu2eeTmpND0FknIPEbjtV2P0aFTDB7PuZJx6MQP1a1anSK9xKNKHkpRWFnl+rx8fjgp8ZLLe7ZEuMdGZeM3Sy2zKttChiEz5xI5fU5iAH1ijCjVsCc4JxUm4B1Q2kGGlzcOP08BB7RjY/vE1N4YVRQqgKqgAADAAHIADYCrlewtU7a3jb035YnJLzPLPEcQUAAAADAA2AHkAOVe6UqQFKUoBSlKAUpSgFKUoBSlKAUpSgFKUoBSlKAUpSgFeXjBGCMjyO4r1SgNU/RWzJybW3J8zDEf9NXIujlsvw28K+0UY/Ja2NKA8JCFGFAA9Bj8q9YqtKAoBVaUoBSl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6" name="AutoShape 12" descr="data:image/jpeg;base64,/9j/4AAQSkZJRgABAQAAAQABAAD/2wCEAAkGBhQSEBQUEhQWFRUVFxQYFxcWFxUVGxUXFxgVFBcUGBoZHCYfFxwjGhgUHzAgJCcqLCwsFyAyNTArOCYrLCoBCQoKDgwOGg8PGi4kHyQpLDIsLC0vLCwsLiowKSwtLCksLCwsLCwsLCwsLCwsLSosLCwsKSwsLCksKSwsLCwsLP/AABEIAOEA4QMBIgACEQEDEQH/xAAcAAEAAQUBAQAAAAAAAAAAAAAABgEDBAUHAgj/xABHEAACAQMCAggCBgcGBQMFAAABAgMABBESIQUxBgcTIkFRYXEygRQjQpGhsVJicoKSssEkM1OiwtEVNENj4USD0hYXc3Tw/8QAGwEBAAMBAQEBAAAAAAAAAAAAAAIDBQQGAQf/xAA0EQACAQMDAgMGBQMFAAAAAAAAAQIDBBESITEFQRMiURQyYXGBoUKRsdHxI8HwBhUkUuH/2gAMAwEAAhEDEQA/AO40pSgFKUoBSlKAUpSgFKUoBSlKAUpSgFKpmmaArSlKAUpSgFKUoBSlKAUpSgFKUoBSlKAUpSgFKUoBSlKAUpSgFK8s2OdQHpR1uwQZS2AuJBtkHEanluw+P2Xb1FTp05VHiKyfG8E/LVGOM9ZFjbEhpw7D7EQ7Q58iV7o+ZFcU4/0zurwntpTo/wANO4g9NI+L97NaOtOn07vN/kQc/Q6zxDryG4gtifIyuB/lQH+ao/ddcd+3w9jH+zGT/OxqD0rrjaUY9iLkyUS9Z/EW/wDUkfsxwj/RSLrO4iv/AKkn9qOE/wCiolPPpA2JJOABzJ8qux8MmIyXRT+iF1Y9yTVFxWtbd4ml+RZTpVKnuk3teuO/T4jDJ+1Hj+RhW9suvYKP7Tb4Hi0cg/lcD+auSyu0eRKAMAkEcmA8s8jy2rJsOEZxJMNTcwp+FB5Y8T61x3VxaQpqcVnPGNi2nQqSlpO9cE62eG3RCpcqjn7Ev1Rz5At3T8ial4fPI86+aJLVGGCqkeRAr1wzpHdcNdTbTMIWOOyc60VjywrcgTttg58ayaNeNaejjJfVtpU46uT6WFVrnfRfrhgmwl0BbyctWcxMfc7p+9t+tXQkkBAIIIO4I8R5iuudOVN4kjkyeqUpUD6KUpQClKUApSlAKUpQClKUApSlAK1vHePw2kJlncKo2HiWPgqj7R9P6VY6UdKIrGAyyn0RB8Ujfor/AFPICvn7pH0kmvZzLM3oqDOmNf0VH3ZPM1121s6zz2Iylg2/THrFnviUGYoP8MHdx5yMPi/Z+EevOonVaVu06caa0xRTnIpSrNwSdKLsznSD5Dmx+Qr7VqKnBzfY+xWXhFPpBZtMal2HPGAo92O1X/okwGdKH0DHP4jFe76/S1RUQZONh/qPvWpXpXLncKR5YP8AvXl59Suqr1U8JGmralFYnybLhg1TsSCDGoGCMEMxOfwHOvHFek2hisYBI5seWfICrJ6QIyOwBWQoFxzB32IPpk1HDXJNOvUdSqWpqnDRA2z9IWfSJFVgrK22x2/Cr3EOlDttH3B57E/7CtFVal4UPQjrkbax6RSIw1sXXxB5/I1IeMsGtnI8VBH3gr+OKhFb+14lEbZUlJ2PwjmQDkD0H+1VVKaUoyiuGTjNtOLLrXwyQoZyOehS2PnyqU9Des+axcRnU0RO8MuVx6xk/AfTkfLxqOW/SWFcKEZVHLAGPuBrZMsdxH4Op/A/0Nd1TqlRvFSHlKFZxa2lufRXR/pJDeRCWBtQ5MDsyH9Fx4H8D4Zra18u9G+Oz2FwTE/eTHP4ZYzuA48fEZ5g7ivoXol0siv4BJHsw2kjJ70beR8wd8Hx+RAunSxFVIbxZyPZ6Xyb2lM0qgClKUApSlAKUpQClKUArC4vxaO2heaVtKIMk/gAB4knAA8zWYa4b1r9L/pNx9Hjb6mBjnHJ5RsT6hd1HrqPlV9Ci609KPjeERzpV0nkvrgyybDlGmciNPBffxJ8T7ADT0pXo4xUVhFApSlSAq1H/wAxD/7n36aTse6q/E5wPTxLfIb1nDgyqAV/vFIYOSSSfI+h5fOsTqt5CEHRfLX5HZa0ZSlrXYi3GZi08hPgxA9hsKwqz+Ow6Z39Tq+/etfWRD3Vg6pcsrSlUqREUpQmgewqtKUAzWdwniRhcH7J+IeY8/cVgVUV8aUlhn1PDyiW8SkHbK4zjs+YDHmwI5DyyazuivS5rS4WWBskbOhyO0TxQg/gfA71ErHjMkRGGyv6J3H/AIqUBI7qIMRz8ftKR5GraV67amqUo5iRlQ8aTknufSvA+NR3UCTQnKOPmp5FW8iDkGthXAeqnpe1ndG3mb6qRgrE7BXO0c3pqHdb5HwrvoNTnFLDjw+Dk3WzK0pSoAUpSgFKUoBSlUNARfrF6TfQrJ2U4lk+ri9GYHL/ALq5Pvjzr56qb9bnHe3v+yU9y3Gj/wBxsNIf5V/cNQit+ypaKee7KZPLFKVRhtXa2RPEc6tyOf8A+5+o9quVbCjA042GB5eWPwFUgBGQTnB54A8FPh6k1BN9wVi2uIieX1g+ZXb+tXOkfEzGoVNi2d/IenrVqeHUOeCMFT5MORrA4zcGVEY/EuVbHI8u8p8RnPtXm+p279oVR8M0barim4rk07HJ3q5ZwB5FUnAJxny9atGut9UvV5DNELy40TB9apEV1KhDFWZwRgttsNwAc8+XHUmqcdTJcvCOX39j2ZGGDgkjI5ZGM/mKw66t1u9H1ScOoCROsYBAwkUiDQFIAwqsgQD1WoBH0fcjJZRnZQCGLsdlVQPM4qFOtGUVLJY4vPBqKkvAOFK8DdouQzbeYxtkH3/KvVl0bjO7MxIJDKRpKsNireIIOa36IFGBgAD5ACqa1f8ADHkupUu7IM9ioLqX0lWK7q2DjluAd69W/CmdlCnIYkagGxsMncgZ2/MeddO6tIiyXUn2JJu766Bgn8RVvpuCl1C77RtGY1PgsmvUQfLUMfw+lUe35rOjjdL+3AVv/TU8nJ2G9Urf8Y6PMGLxDUp3wOYz+YrRyRFThgQfUEVowmpLKKJRcWealHRJvq3HhqH5f+BUXqXdGlC2+eZJJIG522A96pufcLKPvDiA/tI9Yt/k2B+Zrv3Vl0mN5ZKHOZYcRyZ5tgdxz7rz9Qa+e0lLsznmcDH6IGcKfXJJPqamvVXx36PxBEJ7lwOyb9o7xn+Lu/vmtynbP2OKfK3M2rNSqto79SqA1Ws8ClKUApSlAKxuI3ohhklb4Y0Zz7KCx/Ksmof1r3/Z8LmHjIUjH7zDV/lDVOEdUlH1Z8ZwW5uWkdpHOWdmZj+sxLH8Sat0ry+cHHPwr1C2RQVY4qbdU/RtLm81zgMkaGREbfWdSqrMPEA6jg+JU1BlmBXPLzz4Y238q3XD+NNZ/RnErRMVUah9nu53GCuk90EMCDgHG2azOoV3CMVHuU1arpyjtnOf0OrdMeillcTyF8xPHAxZ4xpGpmQRMwX4ypyMEbh/HG3E9JGQdiCQR5EbEfI5qbSdPLmESTLIs7SBEbtVEi4ydBVUKhcFm2AwdRyDUKaQsSzHJYlifMsSxO3mSTUemzlJN9idOvGtHVEs3OdDaeek498GnFbrTaR9njSwVfPA0/8Ag1drEkgyGjHwt3v/AMbZxr/ZJ2P31X1Wg5qNTtE7raeluPqR+OMscKCSeQAJJ+Qr6E6suFy2nC1WZSkjvJJpbYqG0hcjwOFzj9auCcO4jJbTpLE2JImDKQfEHltzB5HzBr6hgvVnt4pl+GREkHoHXVj8cV5jqU5KlhHbRWZ7mDPAHBDgMG2IYZBz4EHnUTR+E28/d+jRygncDOk+PeAKoR47jGa3tzwp7y7FuGKoF1zMpIKxElFjUj4WlYSZYbhI8DGo1Jr3oRAbXsY1CaRmMqAOzYcmUch/XcHIJzw2XTHOnqnNrPZd/mSr3uieIxTxyc86Q9X0dzJ20UjQSnGpkGQ/kWXI3xjcHf8AGtT/APapmOJb2V18VCBc+mdR/Kp3wkfUqukIU1Rsi7BWjJRgo8FyMj0IrJUZGRWa7q4ot09XG3Cydyp05rVjk11hwxIIlijXSiDAA8PM+pO5J86xkgS5hKyorjLI6sMjUjFT7bjI9xWdePIWWKBQZG3LEErGvLUQMaiTkBcjJByQAa1l9YScOl7WVmaCfHbM2n6qTZVmwgAVCAqNtthT51bR6fcVaMrhc8r1frgqqX1GFRUX/wCI1zdX9oMkdqijfAmkAAHzziuN8WvFkmdowVQnuAksQo5ZLEkk8zX0c0QIwdwR94NcA6W9FpLGcoyns2JMT42dfLP6Q2BH+4ru6TXc5SVSWX2yRu4qKTitjSVl8N4i0L6hy8R5isQigreaysM408bolvEowAs6cjp1+qnYN7g4r1HIVIZThlIIPkQcg/fVJV02GG56MfNuQ/GvCjYVpdGqSlCUHwnsc95FKSa7n1FwXiIuLeKYcpY0f21AEj5HI+VZ1Qnqhv8AtOGIp/6TyR/LPaD8HFTauSpHRNx9GUrgUpSoH0UpSgFc268bjFrbp+lMT/DG/wD8q6TXLOvDQTYCYkQmZu1IOD2WqESYPh3S29X2701E/Q+Pg4892gOCwz5Z3+6vSyg8gx9kc/0rvnGurSB4ohZ6bV4SWTs17khIAKzKCDIDjnnI5g71q+KdLLq3jjhuI1s5EbCvqJtboaSOzWcgtbk8wJNJ2+Ic6631GfZIhoRx62tgTqkykYOD5uf0ccx6nnzHnWdfx9wgguuMhzjTg53z57nA9q6J0j6t3mJmt2QLOQ6wztIzdoyamIlUtzIbY6hsSGwQBh2nVlMVbtp4IoYyO9HmTVg6WUPIAqEEMMlWwcbVmV5Trz1SOSLuaVfXBJ7Nb8JPv8yB8VvtcaLjDMQ7AH4VGdO/hk4+6sMRnSH+yTgHKnfnyzkcjzFT3jnU5KAZuHzLco2W0SMA7bn4ZR3HPh3gvvUCuoHhlMc8bwyj7EilTjzGdmHqCa2LCVOENKe/c+0rfwYaYlKxrgldRHJ07MnyOe6fbJIPvV2aTCk4yfAeZOwHzOBXY7TqxsDaiF0VptI1zg/Wdp9pgc8g2cJywAMVDql1SpQVOf4juoQk3qXY4v0F6If8QuzA0nZBUZ2OnUxCsqlVHIHvczyx419E2fD1hhjhjB0RIqLk5OFAAyfE1zXqf4Di8u52Heh/s+3wmTUe1I8xhF/jrqxWvHX83J6Oxo0V3MOG7SxgvbyYYGpW9WVIoo40X3csB6sauXUl7bobmSSOVVBaaBI9ISMDLGF86mZACe/s+DgJkYjfXBbvNwuGGMkdpcxq2AW2CTOBgebKlavh3XfFFavDfRSm4iUxsUQFZSAVDHJGgsNyCMc8Z5Vq0GvDivgjiqJ5b+JMrm2VWlZTkOzSAjkdaqcj8/nWNYp3B86x7CUrZ26EHWLe3VvQiJFYfgazbKcEhSMct/zryNw4yuJb9zapJxorY2P/ABW3tABIT2jLrISOSVwg21ssasVQYxqOBtWZxKOO5tSyFZEZdSkYZXUj7mUjNQzql6YpetfFiBM1w0gHIm3wkcOPMKFx6E/rbyGwkEM9/CNkURTqByU3CyB1A8AZImf3kNe0oR8NRjHtg8/W8yk33yQfo5HPE8sKL2tvHM0aDUA8C6Y5FGXP1kelxgZ1DG2RydafSJLSyELRxyyTk6VkUMqKvOQjzGQBy3J8sGWcA4fo7VzzlkL+w0pGv+WNT865B153sT38aoxLxRaZBjZcsZFGf0sMcjw2+WQqMJXspJcN8HdCcnbxT9Ec3ArdcC4PrxI+Ag8/tEf0rTVurA/2R9QyqyIcHyOAR9xrTnlrCeMn2GFuZ9zd9s40/wB0hzn9Nh5egq5VFXAwOQ5VWvT2ttG3p6ImdUqOpLUzrvUZcfU3SeUkbfxIV/0V1GuSdRR7157QfnNXW6yLtYrSJR4FKUrlJClKUArlXX5EPo9szDKh5Qw5ZBQMR8wprqtc968LLXwssP8ApyKfkyvH+bLVtF+dHx8EhseLCCJItMs5hSNGdAmCdClclmGSVKk4271e7njiOhWW1mKMMMHjR1YeRAY5HyqPdG+MKLOWSVwgKWrBmON3tbcjHqSfCr9n0vZUDalmQ4A372/LvLt94z65OKkqWVscsq6i8N4+hqxaRW5MnD7o2gUsfo90krWzHHeKBwGhOSwJjbw5VmR9IVWJUv7FxGhZlmg/tsGdyXzH9ZH8R+JNs862zceifKSh0jKkaeyDAbY2aMttz5gV4IsSSyvlyxOYj2brnw7mlsD13qPhSzwySrxxymZnRnjljIumznifJLFRLqYE88q51r7EVm8d6PW95F2VzEsi+Gobqf0lYbqfUEVH73gMFx/eRwXg8p0RJh+zKFGT7gftV44f0Stm7tvPe2xHOJLmUafD4ZC649V2qDi1yXRnF8M5L056FNYtKYXM0ETxg6hiSFm0yRh/8RG2USD7QIO4qUJ0je4cQ24MctwcRSjLBYWUu852ADLHhgv/AHI/UDN6yIbaytZYe1mnu7xY0zNK0rLFFJ2ms5wEQHVjA3ZvfEV6q5QvE1VmODBOI1PJWLRu6r5d0Mce9UXlt49NV576ODqoVnDMF3OlcL4VFaI0NqgjTOpjuxLkBSd874Uf7Vj31k7A/XTqfNXAx+GPwrYBsM3uasz714mrXm3qb3NqFNLZEYu7C70Mi3byI2O7Mkb4ZSGV1ZQrBlIBBBGCK10tjcs6C4ign7yuNCdn2sq6QrXLHIWMYBITdiAMYJqXmOrc0JI2ODVlPqVaOE8P6Ena02YV1FcRES9ubh85kh0xxxuvisWBqjbyLM2Tz57bS14rbyoHSQYPgcqyn7SsD8LA7EeGK1yxy53xjz2q4lkqszBQCxBY4+IgYBPmcYGaqnXUl5ks9mifgY4Zz7inDLdGjEN6tvcWuVykjKZl2UNGy7q5AIKb75GMFSZ/1f8AR64gtXe7aR57p1kftSxkESArEr6iSGOWOPAHHMVdm4dBONM8SOPNlH5+HvXu14JJb/8ALTPoH/QmJlTHkhJ1x/IkelblDqsdDxs/sZdeybeHwSN5ljRnbZVBZjywqjJ9tq+b+F9Fb3i1zJLFGSJZGd5XysaliWPePPGeS5Nd14pwODiKxiftCsZ1GJXKox2/vAB3wMbcuZrD6M9ImSa/hfJMN0wjQYAWF0Uxqo+yo0nb1qy3rwp03POfUjOnJy0nJulvVRcWHZM8iSRyMELqGGhzkhWB8Dg4PyOKweJQrFAIEOWkIHrzBLnyG1dd6zuLibhNyCNJXsmHv20YGPWuQJbAMWOSx5sxyfb0+Va/T6Xt+JxflT3KqsnQTg1uy6BVaUr2JmHV+ouPa7b1gH3dqf6iur1zrqTtNNlK/wDiTNj2REX89VdFrzl081pF0eBSlK5iQpSlAK0nTXhf0jh9zEBktE+n9pRrX/Mord1auvgb9lvyNfU8PIOTcERvolvIGC4tLQknBAEtubTWc+RVd/ImsCx6U/8ALRdmFEYKMwOGbOQMrtzyp72d98jJB3nRpFNjAsmdMnDLWM4Gd37cAciBz5nlUQ4ZwuUyx60dQpTXrjYICrBjjUO+WOwAz8VTWvXGUTGu5SUsR75yTlpQoLscKBk5xgAcySPD19KinGOlGUZYyH3KliupMEBQyOMZYsRgDYZIPhVrphdHtk7THY6QYySNBPNjnkW+HY+G45mo3c6ZY9DyoxLD4DvjmNIGSTyI2q65uZRlogjhh7yTXpv/AIjo0Vxb/REKyoLkws5CysjNPkBYSigrjJIC43xsMZNZEnE/ozmXvSGLGlNWTLPLqjggT1Y6mJ8FQHkainBuDys/aSBo4UYPl9QchMNgAnIGRnJwccgeY3cF2qyvPNtHZBnf/wDZljV5fcxQmGBfUvXPUryo0HKa3fBqWUHcVFlJaV2/uc86QLc/S5Te5+kMQXzgjB+DsyNuzA2XHkfHNYUVxJFIksLaZYmDI3r4g+akZBHrV/ifGZbud7ibZnwFQco4xkpGPbJJPiSax63renqt1CouVujuk0pZidh6M9K4r+PWnclXHbRHnG3LI/SQ+DfI71t2jrlPR3ouxVLoTPBIdQtjGAWcDZpHzsYRy0n4sjkCMznhPS5dQhvdME22HB+plzsCrH+6Yn7D49Ca/Nb60o+PKNvLOO37ept29y9K1m6MVeTHWe9uRWLeTpFG0kjBUQFmY8gB41lOjLOMHaqhYMdeTHWVEQ6hlIKsAQRyIIyCPcUMVVum0TUzDMdZcEm1Oxq5HZMfSpQhLPlR8lNY3LVgPrsjlvUA4zw5pOP3EaZKvHaSSIDpVwOzRtZGDspYgA7kDII2rf8ASvrBt+HqY48T3R2EanOk/wDcI+Efq/F7c65UOJ3TyTTPOyyXGO1KYUlRyjDc1XGBhcch5V6jpfTbidOWFz6mXc3MNafobbpPxkuos1JKRyM0hJ1nAcmG3LZOoqunUQTuAM7E1p68RxBQAowBXuvb2NnG0p6I/N/My6tV1ZamKoarWz6McHN1eQwDk7jV6IO85/hDffXZKSim32KjvXQDhvYcNtkOzFA7ftSEyH+bHyqQ15UbV6ry0nqbbOgUpSvgFKUoBWr6TcQ7CzuJf8OGVvmEYgffgVtKifWXMPoQjJx289rCT+q0yGT5dmsh9qAh/Q/oXbT2NvJNJNO5hRSTPKixhRpMCpGyhAhBXB3yCTzrZzdXVtp7klzF+zcykee4kLKfurCm4LIj/SLWdreWcCWWPAkid5O/34z9rBALKQauSdJ7lF03loXXxltGD/PspCHHyLVxV7a7hmdNtr5n2ldW03onhP4mNJwKZNob9ZABgJcW6sMbDTri0nGw8KtJLdx5za28oPMwTBCcDA7kyjw8NVZI43AzRrGzEyFxpdHiZCq691dRnIB3G1bKMVjvrN9bS0z+5o/7VZ146o/Y1H/GySFltLxVLLqHYNKCgOplDRM4OoDR4fFk+NY1zwGafg8sRUi4nVpnVgVJmeUXLoQeWT3N/SpRGKvotV3HWKlzobWNLySodOp26kovk4LHJqAI8fw9Pesiwsu2mihB09rJHHqHNQ7AFh6hdRrL6T2wjv7pF5CUsPTtFSUj+Jmq/wBHOFzF1u0jLQ2kkcjnfvBHGtIx9tlQsx8BjHMgV76vepWPjZSco7fN8L8zI8Nqen0ZPb+4CMWK6Y7eJYdI5IUQOQPIHIX5LWr41wmT6L3SO0ZNDBs4czMoKnG475G/lkbZBEqvbCKe3mlibtFnQlWQgq/1YTb5Lj548NsHjfCZZZoFTdMs7IS6A6ORLJv8TJtjwr8moXCU4vOGnvn4L+TScdjTTXdzDGnZQmBlcFY+3iktiQGLLHrdZIVZA40jKgHZc4NV6X8UTiHDI3h1mJpQJwAdURVWbs5MDbD6N+XI+NbOeOC1kEl4LaFIgSD33Z5CCoVde74UknSvMr5HGr4XaniVzLeWhmsodJTto2KSXcg+0Y8FdK7jOCxPjnONmneqX9SqsJb6lxnsuXl/LOBCWiXr8DO4VxZeH8Jt+2DNJpZYYsHtJcu5jQLjI7hTJxsPXArKuesaCCJGlhuGY6VJSBkQyadTKpmZdtmIz4CtbY9HQjmd2knlPdM0zGRlxzQeCe2Aa13T044fMf0TGw9CsiEEevMfM1GF1QncRgo5Tlu+OX2R9lOWG1sZF51yn/oWZ9DLKq/5UB/Oorxvpvf3YKvMIYzzS3BXI8i5Oo/fj0rTg1Wv0Oj0m1p7qOTNlXnLlmPbWKJ8I38zufvrIpStSMVFYRSKUpUgK6x1KdHsCS7cc/qovYEGRvvCr+61c14HwZ7q4jgj+JzjPgqjdnPoBk/h419KcK4alvDHDGMJGoVfYeJ9TzPqazb+tpj4a5ZOC7mZSlKxS0UpSgFKUoBXL+uLizdtY20SGWV2lkWNftMEMKgn7K4klJbw0fMdQNcx6Y8IkfjMUqz/AEeX6OiWjuuuGVw0xnt5PEMyshGNyAcZIxXx57DCezMVOhtxIuu/vpEB3MNpiFF/V7Qgu9Y3/wBF2AO1uZD+lPLNIT8tWPwrObpDdtI9tcWOZUOT9Hni7y+EqRzFGZD5gnHI4IxV6EyHnbTp6uLdR9/b152+q3uedvmalpStUuNzBbo/AvZtFFFEY3DAxoqkjSyMpIGSCrHx5gVuYRsK8GLw/Levdryx5V5+dSdRrW84NdKMY+VGSi1hdIuOpZ2sk776RhV5F3OyoPc/gCfCtii1DeISLecZit3I7CyUTODyedsdmp9ACp/iHjXRbwjvOfuxWX9P34OOvU0x25NRB1TXF3G11cXBhupz2mgL3UDDZHwcg4xy+HG+TWUelHEeFwiG7tVaJF0R3NuBpjHIMyAaTjnghMkeua6mDVCKzpdcqVXpuIKUM7LjHyf75ODwUt4vc5pwa0tJ2L8LvZoMgF0jfGo4ALvFICNR8WG1eIeIrLdSWz8WusxozO6mCFO58aCQLklQcn2PlUk471cWlwCyRLBNkETRBkKnIywVGUFsZxnx+449t0FsZoRbGHMNrIQraiGklKqZi7LjUN0U+qkbaRXdG+tpRdRyk/motx+Oe/ol8/QhofGCJcI6IRcTuC0UbrZI3fuJWd57xl+yrPukfmRj132XrAtAsQjixGFUKmAMJj4Rjlj0q5BbqihEUKqgBVUABQOQAHIVWVMgjzGKxb7qM7qaX4Vwnv8AV+r/AILYU1Ej/ELjuNIV0uABMvgyBtPaDz7NsHPMLqG4Kkw3rHbTw2X1Ma/51/2NTJ49azRy5GoEK22VbQUJ+YwpzzA351B+sW2MosrJT3riZBk7nC4TUfm+fka1+n6ZXFNejz9Es/bcrntFkKiGw9h+Ve6t2+dIzzAwfQjYj7wauV+1U2nFNehkilKVMClK6r1X9XZBW8ulxyaGNh90zg/5R8/LFFatGlHUz6lk3/Vh0J+hw9tKuJ5gMg8405iP3Oxb1wPs1OcUAqtednNzk5SLksClKVA+ilKUApSlAKwuL8GiuominQOjcwfMbhgRurA7gggg1m0oDnfSbofdG2aEN9MiGDEXZY7u3YEYaKYjTLy3D6GIyC5zUDbpHPbnRdW9+uOTh5lG3mlyHUfuykeVfQFUxVdSlCosSROE5QeYnDLLrMsl2eWcH/uRqT98YxW34V0xt52P0YTznxEVvK+Pc4AHzNdZaEHmAfcZr0EA2FZj6Pbt53/z6HX7fVx2ONzdZaCTs0tpi5YJiUpDhiwXDbsy7nfu5rU9BNUsl7cPjVLcMDgkjCZ2UnmBq29q6f006FRXK9ssf9pi0vGy7GRoyHWN/wBIEqF33GdjXN+qtM2Hr2surzztz9cYrk6rQpW1q/BT3wnn5/wQjVnVl5ib8I1a8AnT4itrc3yptzPkP61h8JGC3tVu8j+savAzSnU3OtG0t5gwB8/D860fQWbVYQsT3pRJK3vLLI5z82x8quJf9lJED8Ls6ezFS6/yEVrOip7Ca4tc7QyM0frBOTLHj9li6fu10xo/8aaXwf0WV+rRBvzIl9W5GwR67f7V6Z8DNWrrcfOsyK3LDAuYu+3vXOY7j6Tx8uMstmFjQD7UxzkDw5mQ58BHk7Cpx0p40LS0muG5ovd/Wc91B/ER8s1G+rDhSW8KySYa4mBlkPNkD4Kg/onBDY2J1Hy29HY/0bepXazlaV9eft+pTPeSiQzpPY9jf3UeMASs4HksoEwH+cj5Vral3WpbheII45S26H5xu6/ky1Ea/XOiXHtFhSqP/qvtsZVVaZtCqohJAAJJIAAGSSeQAHM+lbvo30Mub5vqUwmd5X7qD5/aPouT7V2bof1dW9jh/wC9mxvKw5eYjX7A/H1rsr3cKW3LIqLZGOr/AKq9BW4vVGoYKQncKeYaTzP6vIeOTsOpAVWlYVWrKrLVItSwKUpVZ9FKUoBSlKAUpSgFKUoBSlKAUpSgKEVxfjVtJwW+mkdNVhdyl9aAn6PK3MMPAE/eAMbgiu01YvLFJY2jkRXRwQysAwYHwIPOqa9CFem6dRZTJRk4vKITZTpKgeJ1dG3DKQQfmKydFQ7jPVLd2MrT8GkJQnLW0jEfJWJAcejEH1Na1+tS4tTo4hw+WJh9oZQH2Drg+4Y14i7/ANPXEHmj5l+TOyFxF+8TrifCxPE0ZJUnBVxzR1IZHX1VgD8qj1hFeNfQNNb6Skc0U0yMhilQgPGyjOpT2i50kbaj8tTF15Wn2oZx7dm35sKyz12cPxnE5Pl2a/8AzxVFKzv6MHDwc5T+mVh4w/19ESc6beck8AOMV7xmubydd8LbQWk8reAJVf5dZqPcV6XcT4gexWGS2hfZuzhuHJHiGZULn2UAHxqFDoF3UfnWler/AGR9lcQXG5vekF4OLcShsYTqt4G7W4dTlWK7aQRzxnRnzc+VdFSzC4AVVQb4ACqAOe3IVFuhnA5bSHsrGwmLNgyXF4UtQ7Y2OjvSaRvhQu2eeTmpND0FknIPEbjtV2P0aFTDB7PuZJx6MQP1a1anSK9xKNKHkpRWFnl+rx8fjgp8ZLLe7ZEuMdGZeM3Sy2zKttChiEz5xI5fU5iAH1ijCjVsCc4JxUm4B1Q2kGGlzcOP08BB7RjY/vE1N4YVRQqgKqgAADAAHIADYCrlewtU7a3jb035YnJLzPLPEcQUAAAADAA2AHkAOVe6UqQFKUoBSlKAUpSgFKUoBSlKAUpSgFKUoBSlKAUpSgFeXjBGCMjyO4r1SgNU/RWzJybW3J8zDEf9NXIujlsvw28K+0UY/Ja2NKA8JCFGFAA9Bj8q9YqtKAoBVaUoBSl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08304" y="2420888"/>
            <a:ext cx="1079393" cy="841416"/>
          </a:xfrm>
          <a:prstGeom prst="rect">
            <a:avLst/>
          </a:prstGeom>
          <a:noFill/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26E951-A9C1-453E-8F77-498EB45C7A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68" y="1988840"/>
            <a:ext cx="896703" cy="77463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3180713-0AAE-4B98-8A30-D09B630586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368" y="2957010"/>
            <a:ext cx="918656" cy="73734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261BE21-F063-4F7C-971E-2EC395D959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900" y="1915443"/>
            <a:ext cx="838317" cy="6811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764704"/>
            <a:ext cx="7488832" cy="4800600"/>
          </a:xfrm>
        </p:spPr>
        <p:txBody>
          <a:bodyPr/>
          <a:lstStyle/>
          <a:p>
            <a:pPr algn="just"/>
            <a:r>
              <a:rPr lang="es-ES_tradnl" dirty="0"/>
              <a:t>Vibrios: proyectada su imagen sobre el plano tienen forma de coma, pero en el espacio suelen corresponder a una forma espiral con menos de una vuelta de hélice</a:t>
            </a:r>
          </a:p>
          <a:p>
            <a:pPr algn="just"/>
            <a:endParaRPr lang="es-ES" dirty="0"/>
          </a:p>
        </p:txBody>
      </p:sp>
      <p:pic>
        <p:nvPicPr>
          <p:cNvPr id="21506" name="Picture 2" descr="http://www.monografias.com/trabajos90/clasificacion-seres-vivos-virus-y-bacterias/image003.jpg"/>
          <p:cNvPicPr>
            <a:picLocks noChangeAspect="1" noChangeArrowheads="1"/>
          </p:cNvPicPr>
          <p:nvPr/>
        </p:nvPicPr>
        <p:blipFill>
          <a:blip r:embed="rId2" cstate="print"/>
          <a:srcRect l="81647" b="1245"/>
          <a:stretch>
            <a:fillRect/>
          </a:stretch>
        </p:blipFill>
        <p:spPr bwMode="auto">
          <a:xfrm>
            <a:off x="5076056" y="2708920"/>
            <a:ext cx="1476873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548680"/>
            <a:ext cx="7786112" cy="4800600"/>
          </a:xfrm>
        </p:spPr>
        <p:txBody>
          <a:bodyPr/>
          <a:lstStyle/>
          <a:p>
            <a:r>
              <a:rPr lang="es-ES_tradnl" dirty="0"/>
              <a:t>Otros tipos de formas</a:t>
            </a:r>
            <a:r>
              <a:rPr lang="es-ES" dirty="0"/>
              <a:t> </a:t>
            </a:r>
          </a:p>
          <a:p>
            <a:r>
              <a:rPr lang="es-ES_tradnl" dirty="0"/>
              <a:t>filamentos, ramificados</a:t>
            </a:r>
          </a:p>
          <a:p>
            <a:pPr>
              <a:buNone/>
            </a:pPr>
            <a:r>
              <a:rPr lang="es-ES_tradnl" dirty="0"/>
              <a:t> o no</a:t>
            </a:r>
            <a:r>
              <a:rPr lang="es-ES" dirty="0"/>
              <a:t> </a:t>
            </a:r>
            <a:r>
              <a:rPr lang="es-ES_tradnl" dirty="0"/>
              <a:t>anillos casi cerrados</a:t>
            </a:r>
            <a:endParaRPr lang="es-ES" dirty="0"/>
          </a:p>
          <a:p>
            <a:r>
              <a:rPr lang="es-ES_tradnl" dirty="0"/>
              <a:t>formas con prolongaciones (con prostecas)</a:t>
            </a:r>
            <a:endParaRPr lang="es-ES" dirty="0"/>
          </a:p>
          <a:p>
            <a:endParaRPr lang="es-ES" dirty="0"/>
          </a:p>
        </p:txBody>
      </p:sp>
      <p:pic>
        <p:nvPicPr>
          <p:cNvPr id="22532" name="Picture 4" descr="http://upload.wikimedia.org/wikipedia/commons/thumb/a/a2/Morfolog%C3%ADa_bacteriana.jpg/400px-Morfolog%C3%ADa_bacteriana.jpg"/>
          <p:cNvPicPr>
            <a:picLocks noChangeAspect="1" noChangeArrowheads="1"/>
          </p:cNvPicPr>
          <p:nvPr/>
        </p:nvPicPr>
        <p:blipFill>
          <a:blip r:embed="rId2" cstate="print"/>
          <a:srcRect l="62369"/>
          <a:stretch>
            <a:fillRect/>
          </a:stretch>
        </p:blipFill>
        <p:spPr bwMode="auto">
          <a:xfrm>
            <a:off x="6156176" y="238336"/>
            <a:ext cx="2603087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404664"/>
            <a:ext cx="7786112" cy="4968552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Por su alimentación</a:t>
            </a:r>
          </a:p>
          <a:p>
            <a:pPr algn="just">
              <a:buNone/>
            </a:pPr>
            <a:r>
              <a:rPr lang="es-ES_tradnl" sz="2800" b="1" dirty="0"/>
              <a:t>Bacterias autótrofas:</a:t>
            </a:r>
            <a:r>
              <a:rPr lang="es-ES_tradnl" sz="2800" dirty="0"/>
              <a:t> Pueden fabricar sustancia orgánica a partir de la energía de la luz del sol, pues poseen una sustancia parecida a la clorofila, y de materia inorgánica, como las plantas. Son de color verdeazulado, por eso también se les llama cianofíceas.</a:t>
            </a:r>
            <a:r>
              <a:rPr lang="es-ES" sz="2800" dirty="0"/>
              <a:t> </a:t>
            </a:r>
          </a:p>
          <a:p>
            <a:pPr algn="just">
              <a:buNone/>
            </a:pPr>
            <a:r>
              <a:rPr lang="es-ES_tradnl" sz="2800" b="1" dirty="0"/>
              <a:t>Bacterias heterótrofas: </a:t>
            </a:r>
            <a:r>
              <a:rPr lang="es-ES_tradnl" sz="2800" dirty="0"/>
              <a:t>Viven a partir de sustancias fabricadas por otros seres vivos, tal como hacen los animales</a:t>
            </a:r>
            <a:endParaRPr lang="es-ES" sz="2800" dirty="0"/>
          </a:p>
          <a:p>
            <a:pPr algn="just">
              <a:buNone/>
            </a:pPr>
            <a:endParaRPr lang="es-ES" sz="2800" dirty="0"/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476672"/>
            <a:ext cx="7714104" cy="3312368"/>
          </a:xfrm>
        </p:spPr>
        <p:txBody>
          <a:bodyPr>
            <a:normAutofit/>
          </a:bodyPr>
          <a:lstStyle/>
          <a:p>
            <a:pPr algn="just"/>
            <a:r>
              <a:rPr lang="es-ES_tradnl" sz="2800" b="1" dirty="0"/>
              <a:t>Bacterias saprofitas: </a:t>
            </a:r>
            <a:r>
              <a:rPr lang="es-ES_tradnl" sz="2800" dirty="0"/>
              <a:t>se alimentan de sustancias en descomposición. Tienen una gran importancia en la naturaleza, ellas realizan la putrefacción de los restos de otros seres vivos.</a:t>
            </a:r>
            <a:endParaRPr lang="es-ES" sz="2800" dirty="0"/>
          </a:p>
          <a:p>
            <a:pPr algn="just"/>
            <a:r>
              <a:rPr lang="es-ES_tradnl" sz="2800" b="1" dirty="0"/>
              <a:t>Bacterias parásitas: </a:t>
            </a:r>
            <a:r>
              <a:rPr lang="es-ES_tradnl" sz="2800" dirty="0"/>
              <a:t>viven a costa de otro organismo, causando numerosas enfermedades (meningitis, tétanos, lepra)</a:t>
            </a:r>
            <a:endParaRPr lang="es-ES" sz="2800" dirty="0"/>
          </a:p>
          <a:p>
            <a:pPr algn="just">
              <a:buNone/>
            </a:pPr>
            <a:endParaRPr lang="es-ES" dirty="0"/>
          </a:p>
        </p:txBody>
      </p:sp>
      <p:pic>
        <p:nvPicPr>
          <p:cNvPr id="23556" name="Picture 4" descr="http://u.jimdo.com/www7/o/s43aa07866a1d4fb1/img/i5dbd8873913edc4f/1301961445/thumb/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77072"/>
            <a:ext cx="2736304" cy="22802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60648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s-ES_tradnl" b="1" dirty="0"/>
              <a:t>Bacterias simbióticas: </a:t>
            </a:r>
            <a:r>
              <a:rPr lang="es-ES_tradnl" dirty="0"/>
              <a:t>se asocian con otros organismos intercambiando funciones necesarias para la vida. Algunas viven en el aparato vivo de los rumiantes y les ayudan a digerir la celulosa. Otras viven en las raíces de las plantas y les consiguen nutrientes.</a:t>
            </a:r>
            <a:endParaRPr lang="es-ES" dirty="0"/>
          </a:p>
          <a:p>
            <a:r>
              <a:rPr lang="es-ES_tradnl" b="1" dirty="0"/>
              <a:t>Bacterias de la fermentación: </a:t>
            </a:r>
            <a:r>
              <a:rPr lang="es-ES_tradnl" dirty="0"/>
              <a:t>transforman sustancias orgánicas por medio de un proceso llamado fermentación. Así se obtiene el queso y el yogur de la leche o el vino del mosto de uva. </a:t>
            </a:r>
            <a:endParaRPr lang="es-ES" dirty="0"/>
          </a:p>
          <a:p>
            <a:endParaRPr lang="es-ES" dirty="0"/>
          </a:p>
        </p:txBody>
      </p:sp>
      <p:sp>
        <p:nvSpPr>
          <p:cNvPr id="25602" name="AutoShape 2" descr="data:image/jpeg;base64,/9j/4AAQSkZJRgABAQAAAQABAAD/2wCEAAkGBhESERUUExQWFRUWFxgaGBgWGRgaGhscIBgYIB0aGx0cHCYfHB8jGxsaHy8gIygpLC0sGh4xNTAqNSYrLCkBCQoKDgwOGg8PGiwkHyQsLCwpLCksKSwsLCwpKSwsLCwsLCwsLCwsLCwsLCwpLCwsLCwsLCwsLCwsLCksLCksLP/AABEIALwBDAMBIgACEQEDEQH/xAAcAAACAgMBAQAAAAAAAAAAAAAABQQGAgMHAQj/xAA8EAABAwIEAwYFAgUDBAMAAAABAgMRACEEBRIxQVFhBhMicYGRMqGxwfBC0QcUUuHxFSNiM0OSohZygv/EABoBAAMBAQEBAAAAAAAAAAAAAAACAwQBBQb/xAAtEQACAgICAQMEAQIHAAAAAAAAAQIRAyESMUEEEyIFUWFxMpHBBhQjM4HR8P/aAAwDAQACEQMRAD8A7jRRRQAUUUUAFFFFABRRRQAUVBzrNU4ZlTqhITAA2kkgAdLkVR3u1GLUoqDpSDshCUkDpdJJp4wcui+LBLL/ABOjUVzjD51iVjxPuADiRp3HEpSLedWjs52gLp7pz/qASDwULX87jz3HGOyxtKx8npZ448mP6KwceSkEqIAG5JioLOetKVAmNp4fvHWkozqLfQxooorgoUUUUAFFFFABRWKlgCSbUtzHP22ihI8S1zpTtYRJJOwuOHGg42l2MVugbneo2NzAI0xcqMD03P096UnMlrWCdKQkGBc8uPpypdm4deQtIkShwIV/yUmB6bU3Fkvdi+mWjCZihZgKST/xM/kVLrmHYXM1PNArlIFhHCOXqOFW5jOVkEargxNr9dq64+ULHLviyw0VDw2LJEm45jceYqWlU7UrVFlJPo9ooorgwUUUUAFFFFABRRRQAUUUUAFFFFABRRRQBFzPLW8Q0tp0ShYgiSDvIII2IIBB6VwnM8W5hMWttpSnW0LUhJVGrluBBvKbV1ztvin0ttoaJSHHNK1JsQNKjAPCSNx965TneBUwpOlJPiE9ADJ+ketUin2asMZJc09GxGNxunVOkHdA/em3ZjM3g4FLBGgKSkzxMR6aSaUnPSQIbV7VNwGbakkbJUfmBH71VU9WbU4z+PIsjeNcxGpRBMGwnYbSP3rdg3V94kEWCTPl/mleXZslkLCFTIkK477fnOpuFzWVahedyZg+vSuV4F40uKLxlOI1IgmSkx6cPzpWD+dJCykDVG5B+nOq9hsbOwM7ED82qJjsZpBgEE2jlUmlZjljSk7LV/8AIWdUeLqYt+/yqey+lYlJkVRmsWlKLC4q2ZLhFoQS58SzJA4W28+dDSQuSEYrvZLxOJCAOZMCtZcJ3v5VGzH/AKgn+n7mkb+dFLjifiUBDaAYk6QfqbngK4kZJuidm2YgESYSB7mbQOJ5etJ81wqnVYd4whLZWDJ8RCtMdLFO3WlfZ1eJXi1JxQMpgyfhAI/TFr7Vj2sU64+ptIBSAAkAnaATbmadIzTnbpGWTZkFvvoXEpcUL3ATPhjoUwfWrGzdJCXgmQREj7iKoePwSkFKgsoWEgBcSlSb2UJGxNjO1jsIrOO7V4lLhShwrHApSYPzNduhVj5O0ddwGAaZaCGkoUkACEqiPuTXoQIECJ6e81yvDdqsW0ElQmwMidU8Z/Y1aso7culQLragOat/baK7aEeOS2W1suCIKZkcwN9yb1ZsM2UpAJkjc0kcxJUASEkESPwVHbxRcUEKVCUSNN7mbaucCIHWllEriy1dlnBr2krTiUuJQ2CVE3jlxmOHn0p1U2qNUJclYUUUVwcKKKKACiiigAorTjMUlptbirJQkqPkBJqo4Xty5IWtKO7JulM6ki15mDHleDtTKLfRWGKWS+PgulYpcB2INUTt520bGGUhpSpWpKdaR4dMjUZmYItMQZqrpdZSgGR96aMLK4vTud26OxOvJSkqUQlIEkmwAHE0twPabDur0JUZO2oFIPlPvFcwcz91TYaUslskEIBnbhPIG8TEgVJw+LuIlKhBG3AiCI5GKZYi8PR2nb/Qxexjjzr/AHklxC1gJkQkJUbX4aeW+95qHlq0LWrvJjTwvx2g1CzXFKW8tx74nIJ0eEWSEjeeQJoTjA034kkmCbcbGL8IH5erLS2bYLhj+Rhj8S2tam2kJTpHiVN5ibcAQPnwrDDZah11DZGhtsGySRKgP1GZ4/k1ScO8+l9SxICjJG9+H50q89nkKQO8VGpWwJi3E+Z5VO09Gbkprilvyev5UlskITYcp9771nl2bltOhSfisJ4Hn0qYvN0FUUgzh9RcBAgJPC9r/UVyuInH23aLS0otp1lzxmICNgOt49L1vxoUrQtVpA+lIMJjUqiDItvHt1p5/MqCEmQUcEmNvqKeUbL5cXLYww7SFXSJAAPnxNXVl4KAKTINUNDwC/AJB9KkYXtR3aloQEkiCdRIAJG0DpF/KpSVmD1CSjyY1z3O20OFJI/2wCokwBIsNjJi8AVUckxXeP8A80sgatuQSNh7b1Us6zdxTzy3F/GsnkCYgADkAAAKyynL8UoNtElKFHjYxy+/pXInl5HaezoCcwSrEL0K1ariOp68/tWOa5UHdzpVHUA+fEeYr3I8naw9hKlyCo3m3LpTV3EoaUS4tKw58IvMeQuL7na1UMiW7RSsy7Ot93MtoUJkBRM34Ag3pdkfZQNlDj0WJMefEzvarg+kPklCAANibf396UY3M1FaGVJCUpMmTOo8J5JG/wA+FLSKqTqhliXsPuoIKCYNgQft71X+2GcsqSlGHRKz4UhNwOs0+xLLbqdIbn+lQsfMWv61HyXI22nJUNRJ3JJgchH2pmiUZJEvIe9CAHFeKBYmft9Kb4TGNEjVcKBtMGR+RUN7L9SzoTpE2r3C4ItKLgELHMHYdPP7V05eywZatKFqSRClEQTxHBM+/uaa1z/CvYlx1RKSEzP9JJ5jjT5XaJ3R4WwVixKjbzgD71KUfsbMWVJVIsVFJMDniyAXAmP+M263NOgaRpovGal0e0UUVwcKKKKAKz/ERxYwK9Pw6kd50RqE+kwD0Jrmv8/pTAEzVy7eZqt7vMKhehIEOERKpSDp6Jgieflvz9jDOIOkqBEjxDl+QJ61aFpHo+mUor9kzEZSt3Dn/c0kC6Y1bkkADf8ABVUU8WFj4jG4hUe1XdeZtspCSRt+GkOd5d3iu9T8Kki9uBA+9NJLwUzQj3HtCjD5sQpSgkiQYncXmrngw2vDpULLlJSec2P1mq3hspShMkysg/8A5jpxkRTXs8CtKL+EAkAchAEnneiF3s76dycvke4rFuF0IKSpXAbDnxtF6Zdw9qSHAmVCyQQqZj4jt6edY4rLgsyCUqSQQR5XFeYZClHUVgjYWiwPXrVN2aXyT30ScfgW0IghvUf6NpJ2tYxSfHsLbJJkdN/enWOw4SlClqsTa8zHEAXtXmOfL3wpJtEqECBtbc8eVTlGzLkxub0V3B5iFfGAPF026UxzNDAbJS4SY2i23Pc+1acA2wgOB0STNzTDKuyzUgKKoVw3ieHzpktFYJ8a8iPKs9aDcQD5b/X1qxYR7w6pEWtIv/el+J7MNlRS0AkC9qVrw62laSSBPzrnJrsT3pRdTWi4YzMkJaQFAhWyTwUItPI8PSleBYDy++uCoCwNjGyj1iPYUtdzEvNls8AQCTt5ev3qdkufoDM/qSIjl+Clk9nn/UJuko9FnZ7NtmFriQN1CSPInaouYFSCkCem3nUAdrg6kNolUmPODuOnD+9ScyLqQjULAWP4POPWu/o8OneyGjFvOPpB1aR+m4B5/nlWeM1NvAhJE7gbRU/K21K/UI6feoOa5sC6GkQtZsVDYc64Mux9h3CUSDpgbn+29c8zLGlWOQFKMGZtA+tXVBUjSV7Ji/D1pRmmW4bFPo0CCDdSbD1PCutHIS7LFgs7Q2EiY0i8Xmp+EZS+ouyAixgWPlSLGdlEpaVC7FJgmbG+9Iez3azuGy0ZccuAkHa9iTw+9cvZ3jcS9uteKACSY0iSbz1rS5jHxCXbeZv6A39qVtZi+ttTiG/Em4ClGJ4SQIHrUfLmFSl3EvJLrpkpTskTsJuQNhsPqeirosj2ZqQnwEA73F/TiaWS84FJMAnxSDBg2jlNudDbg1aQQpKFWPQwb8+Nb8LjG2Hj3vwqHp+TXRU2LsJj1FzuWlKkb6rx7/arfl2LcQUIWrVMJggA/IfWuaYzNFrzNScKnVEBav0iY5C/pXUspyPuz3jqu8djeISnnpH3N/LapyaNWOEm00NqKKKkbTxSgBJsBUTB5ww6SltxKiOA+o5jqK0dpmlqwjyUJKlFBEDcjiBzMTbjXO8NmDWpJQdKhxBgg+lxTxjZow4VkT3Rs/iDljicdrBIS6hO3NPhPrGn3FI3exz4SFyoJVxPWnucYxGtKlrK1RCVKN+oEnnXqX1xvE1VQ8M3Y8FKmKcu7J+BQXKzBlZmbcjy+lJ8AktLU0o6gFEJHne55Vd8PnQastXgIgjmDyHOqnisL41vAG/A7xx9aavsUcKkuIocUVEpBvPgV57g9Iv6VJyTOUN92lwRuJ2B4i48qiY7L1AFQJAiUwb7Tv60ryvGBR0WgK4nl+5pLpkW3jyaLw9nyFqDbKCpxUnSiVHjJ9I8qk4LEoKNN0rTCSgiCOhm4I8qrqWThlpfbcSHLkAC3wwQTxkE8Kh5lm2MUpL5BJAOs+ESLQIHAR53rNLPmjn4uK4V35T/AOi/uzTtrRYszwcKSq+rYCN+O33rNvP1sk6oSIKZm5ttyrTgscvEjWdkiBJ6D+w9K34DLjiARpBBlRmItzm0yLeZrd+it3tC9pleIUVaQEi95k35cB+casTOPCRY+K8n9qhd0AYMpTcHTx2tagZe3rhs2g7giRaudE6cSXlbagS4P1Gw6DaP2rX2owqXNKgPEq54QeM1OShSQEkQYG/LmKg5wgo0qJFxbibH5b1yXQmVLjsqX+nQlR1GSvSDMcyr5A+9a8U0lAlsdD7X+tNsVlyg2p0ghtIUuOZg7dDNK8AlDljeOH1JqJ4GSTb7HXY9CXG0BPxzeRcEc+Q3q+4nI1LQO8JKSInp0M2rmuWY4YFxa/8Atk2jgTE9YJ+9XjKu3TeJSWzsADp48Y9LUyZlnG3ZCxeSLSIbc8IN99UcgYj51IbyppLQUAEqQTfeZj896l//ACRtwFKUmAd0pJTIkXP7VqQsOeHrcbf4txp6Its8ee1NKidQtA/f83rDJcwbSiDvW7J0p1OAwoHVxj1+9LMw0Nr0IBKj+kb/ANqASXRo7aZilLEo+I7AGqX2OcbQ6ouq8RPH12q455kDpZQQRIJJHnA+VqR5R2LS+s64sQY257nlSbsunFRaZYE5utZLbGnSPiX+lPnG5k7Cqv2m7KOpU2pDhW65/QskCIuTw8q6JlWSIZSUFIbSLpCRYnlHWt+E7pLirJB0x9Z/xTNWSjLj0VRjNThGQwsErF3CiVSTG3LbnNMcj7QYdfGVbeI3HS+1Ke0JCcQoIMhRBnkYEiah5ywChDhQUwY1geI7CSqNh15UuylJ9+TpSGkaml2utG3RQifznVrrnvZ1CUthSnFuKjw6oAHOwFz1q5ZLiStsz+kwD0gfSYpZryVwOm4jCiiipmsKp3bbsj3s4hkQ6B4wkXWOccVD3ItwFXGig6nW0cPwJClkukeCw5edeu9oUIJ0glJIAHU8uVWP+KmEYKdLSAl8AqUtFrEGygN5N+YjrXNWW3FoSQkjQQSTsSOPzrRGWj08GZ8aoueCwyVKCngQreN4HTh61nicKpXhTx2jeoDGcKd06wUxYRc+Q/ONbck7Yts4twPJKR4UJkGYE7+cyOdqzev9RP03p5ZMceTXg0zlGMb+5qb7Gu4gKEDwmJJIvyjjwqu4Dse4rEow60dypaiP+QhJVO9wY+IW35V2RjFqcbKm0FKjtrBT5TN/lWOIwaFrbU4oBxoEiLESIIk3gjyr4vH/AInzJzWWCppqNdxdaf533/5PJNOTTT6OH9osOvBYpLayVBFyDyIB1C+1NX+1DTyEoSRGxgRbe551Yu1yMLiFqKE6lGEqUfhtNwqSSdha1t6X5P2PbDYbVGoalcSVSNtp2Hy9K+q+m5cvqMMZZINPzfn+5Ve7b4pJMX4HB4gk92YQTMCDvyMiPnTxGJcbSlpMKKgCRJTETebzvNLMGy6y93bavCRsobU9ThQLqJ1GwIi1etEriTr8niMDiTE2BjxHTAnmZg+VeStLyW5kg3NjO/K1RMxQ+Ae6A0pImZ5j8k1lhM0QoJWZ8SeVwQT6+tdso5bocoaUoKVrMAzeoH8yhxetZJCLJFrmLwPbfaKkM44HDqkElQ8ok7386rn8u4gkpIM3g2v08+tJIw+tUpQ4wHmaZx3jKmiEhKklJ4kAiOP7Vz9tKkaVz4duXtVqbfbKNRN+M0mxOPSGw13cxJC0gTF/epM8OKrVEtzAF9oK1AICQQAbyTANxFbOyeQNqfUFLUSQBE6ZmbW4QD60myFLupUT3XERB84k06/0mCFNOFDgV8VyIIiFD1oQS0mrOjqxWEwyNFgLkHYQTMD6X5VXsPjRiXld0uEfCo9OF/O3lVMzZnEogqeU4kqvCYtxIAv/AJqx4TtRh8LhghtJWpUiALSdyT86ayLhXW2WjBYMJ1pv4QEhXWN/tVNy3M3GcW4XJUCTBPAVcsneKmda7a9xyEQD51Ws7y9Tau+Fwdx+eVdYsfKY+zDM1OtmEwOgF+gFVbAZ9/LvnX+rgb36xt+bVZMizJlxmSobHpeb1Eby3DpWHFQIvKtoE8ONDCNLTJWfZvicS2kMpCLWWqY6wImTzIjzqA5lLqW20lRLi/jO0DjH0mpGaZm4+E92dPhm3OeIOwiPenPZ/BOKShazqcKYKRskbgD0vNAW0isHI4cAKgEzqiCTE7XPP6VZnME0pkCbAW/v1mknaJDyHCQkxbYSYE/vUjJcah0+FcKG6VfXpQDtqzVgVlpRSSAkQR0mbfL510Xs4oHDNkcQSfOTPzqmZhlcrATH9S1XISJtA3PQdCavOUYbu2UJvMXneTe/W9JM0YNuyZRRRUzUFYPqISSLkAx5xWdIu2GfHCsBSQNTi9CSrYSlRmONkm1COxVukczYQ7idQJNySoi6lE3JqUcM13HdoSLX1A3Pn68aX4HDrQZSo76p4wP7/SpzGHSuXB4TyB4npWuK0e7iiklfYrcCWtJMqVNhtWWKx61YnDOIaSVICp2Cim0SeNz1pljGO+BJTBbA1KHOTf2ApK/iZW2pAhSdQnoY39vnSZscckHjn09BNKqf4LXmHaR55IDSO6UCCVEzYcIi9VjGPKec0rdUVJ+IFRgjkZO3Has0Y9xajA8RESDwFe4dAaOpRhSjcc+nU9aw+l+l+l9Kv9KC/b2/6sHGK6F6M1SjwqQQr39qYHNVyFNSSI4HlTbDYRLi9KQk6gSNtxuB5g7VJw2WNxpBAVNgRFvPzr0VGijvqyvZcytTpcc+JUAeQk7eppziWVAeIcB/atbjPduGRfaJBvPA+9+lYP4pSovqAidINhwg0yVHYQpELEOq0ODVBH1sR51t7Ptp7qTFxPOteaKbQQUlK+ieHmD8yayyxJdRKAIE2EzA6+Vc8iV8rJC3kLaKU3ImI3EEx8hSr/VCBAEqTsCL/OtzbgSVSkmIFp3k2IHGK8w+EQ6sk+Apk6jYRBI1edx7UrVk5xciAnMUqlKmhO5IAmJBMyJt58alZlg0EI0pmQY23gfaaioeCjqCb3HpQl9aSIMkSEjinnHn9IqTR5OfA/5Igf7jKzpvYFSRFr+5qb/qzhQdSVXFrpHvz51vQ5pcC0lMxA17HobGD186dZJkisxSt91QQEyhKEifEOfPlNcRgk/LKxhM9DpBV4bAH5betW9nI8O4yFJM2nrtVbzTsa8VKDSLJiSm4Hp9qh5bnD2GPdT0CVUdditcl8WPsZj3sIAkwU7TN61Zl22R3JSpGqBcDlTBeHbWicQlSVqJILibRAsOVc37TvaX9CYCYtHE35UNtBCKkOcleaWsnvCkH9BO3pTvEI/mE93qOhBsAYHrFzHLaqflvcupSFEFZIACRcG/qfK1WrA9nFtYhOHdX3SHEBYgzYkgwNwZGxPvXlZfqMMLalek319jR7EpbQxyPEMtLKCvWoyAJkmr1lOYNBZIVOkQCDE24dJmqbhO6weGdKwHWVHwrIBAlUDWALETY7co2prnWesu4XVhxrUjSTp2A4gkbSOH7V5mH6rkyerhxg3F3HX5rb14+2q3+h5+mSxt3vsbYrFqcUoBM8ARG3Hc3qnZl2PxCXe+Q/3YURAG9+m3vV27P5kh5hJSEggA338hSfN+0TSnwhPjvcJ6cK+rdHmJyT0OuyuSqlJUsqgBSiYlRkwI4C0+3M1c6puBzErWA2VIUBe3PYXEf4piwp1tQ1rUpRI3NjJiIHhHoKSUbNOPIkq8lhoooqZqCkHbpkKwD0pCtICr8NKkmR1Amn9L8/wCn8K80kgKW2tInaSDE+tCOp07OV4deoBQFgIIG/nWWYYpEpDdkkCSCCeu1RsqxLrKnG1tLC0ylSSLpJHt1B42IrdhMW7dYTHKa2J6PfhkTSZKw+XOJbUtfgSoWSTciOI3FuNJcsW2pG3iMgz51rzXNC7obBI1K8XlBt+dK0qUG3QlP6Uz6xAHy+VK3slLJchl3IaGoQDffjPD5Cl2ELrj4Uki0ySJ/wAeQqRgsG7jZ1kJAG0xblJ3PSm+DwrDUAoUQLEXBN+PA3p6LpWjeGliHyAkAhIIgFX/ANQOUD514txKgVk+/UTNeOYxsumSQiDoFoCo+f8Aml6HGiFEkqABCQdptHpvXRrRXsfna1vEJUAgLCVHjf8AtFWr+SCWkqQqCZ3JO0bgnjNc4eWRiHEk+Fck+fOac5dnq30JbBNhc8CRvUlIyQzO3Y1x2MQvwlJSozJg32tyt96n9n0/y6RF5BHuIgVBw2VoUhRmCkTIgG3Kdz0pjlOOCG+8UgLUkG5IAkWJj02p192XSb+TMcMpAXK5JKgpQBgxtbhajMlha9KEwCVHfhAsZ5nao+AxKXVKWUkqvsRzna0VLQ0nUkk3M2G232iu+B3TQiU4UKCR8RMQLqvyApmxk62xrWRJBATEwOp5+VZsYJSnE6UjmTz4imeOY8NtuYNZ2zwPUZ7fGPQuTlbWnUq/OsezPaVrCoW2qxC1RMc7GobmMX8BukHcb/286mpyJp5BUpKBA3lUnoYIHvNcX4MU0mqkT2+3zA1Jm5uSAs+5Ais8HgcI+C8hSHXQoSSSCI/48KqbuHOEUFJSFIUdjF/KjJ8wT/OoUAAFJAPrt+da7y+5N463E6PjswU4hQSlIAEQRItxvv7VXcH2bZU05r0+NMKgJG89J/aryMA2ptSvhCgBAO5G56Xqt5hkKysNpVCDMqBiRYcdpmuST7IJ0c4zTssvCPNLQrvwsQABCwQdtzeIINgRPKmz3ZDMsY4lZUG9KEpAcnVEqI+GbyT7V0VhlpvSiTqAFt4A8hWWb5slrU5GlATA52B4bm5qcMPz92e5b3S6fj+mjU/VycPbSX9yn5Z2DS2EpexClAES2CdKri15I/Iir3iWmigolKU6dk7ExewqhtMHGErDxTBII5ek7/vTvs12fQvV3ri1X8N4RHCQN/fjVIQjD+KojPlJ/JldxjxYdASVpZJuRYEdOnWnmCdwytCWUpW4o+FKY1E/k3PWneLyphTakrA1p2257jpFb8HmLLa0BpvU4LG0W4yuPWBNNQyafZEYyXMiFFCGmuQWuVK/8Qoe5pr2eyrFagrEhI03ACpk+mwFP8NjUrtsrik7/wB6kVNtmmMIdoKKKKUqFFFasTiEoQpajCUpKiegEn5UAchzjPljMMQghOpTikiR+kQlJHonevA8SsoTEkXUCQI6jjwpFm7ZceVil6gVLUoATICiSAD0FvTaoDufKw7iXJDiCIMHxDrHGtMXSpns4snCCUjbnmFLKwQpMpg8TMpJjh5VEyLNNXeOKUrVPH4bAWjbajBPqxbhhJ0QYAueNiBfanTeVhLBaCArVJK7zJAHLgBwoSt2gjC5codGbeLlOpKyFTsLCPLat2YBRcCNRiJUoEkQBeD51WcgwOvEKbDhCAQPFIEz0vA8qeZul9CglAKhtCb7dTwp71ZZZLhZMXgkrQFLM/vTZGXMhkX+IWjwpnkSbnlM1R8R2genT3RAT7VOfztwtBIRKYn4oj1jeuckjnuQWysYlf8AuOECxkATMT/ao+BzE4dQESk3Ebi9YlRWToFwfEPI7GpRZJW2siNPDgL8fsBUb2efyalaY0bzLEOEAJLaFbrVYxxhJ3NWPFZO53CNOru99QM8diRcHnSVfaFtadAgnYjf8+dWDLMYksq0gq1p4H4YvJHG1WjT0bcTjK03ZW3cueQsIa1Sq9iB149KsGDyxbaUlwlSyIIHAfqjmYn7VMy95CnSoi6QkH1m3yrdicakq8O8iI5k7UNBOFRk73ui45Y6263qRwExw0xw8hSfFZYtJWiJQo2NrDlf28qhYLNThJ0gFtZ2naeHlU3GdpUKQEwAbDeP81G0z5fjKL0V9GSOFayB4dr+XzFRES2stOSI2jjyA86uOGbUlrXwub3vvFU3PkLU73qVJUtK53gEQRHSxtQ1R1ScmzbmnZZ8o71wiAbJGyQfqetUxOBWy8nx2CpERxPG3Cr8vP3sUhDa0lDY3TNzHDw7CfWtmZYVtLR0AaVCI4Xrj/A8L8lly3FlLCdVyAPWhzGJWLLhQkiIsdhuL1R0PrDSQpa1BUwmYsJuSL7xUHLsY409KidKjxkweAnlypuRH2S+MIdC9YRJi5kCRyj/ABWGaMoXpUVJAgmFSBNvnHDzrRlXaw67C0EVh2nCV4Zwp2SD8oP0JFdfQkV8kRcj7KpedU5qhHSQFfuPOrqzlyWU6Zkm/pEb+lL+xakjDpDgglPt+1MMawoJKrAXgk7jyoR2bbK/i8KXcRe6QLDh508eWlsqSlIEdB9qrOSY8LdUSuYNhwq4YDL2nFnvUBRgFMzEA3ttyrl0rOqNy4s1ZS+t1YKUmARKz8NuR4nhAqzV4lIAgWFe1JuzbCCgqQUUUVwcKWdpcvW/hXWmzClpgTsbg6TyCgCn1pnRQCdHDs5wL6D3S21NqKZ8UERtIgkG/WkKcv0yoAqGxURIBO0mLcbV9D4zL2nQA62hYFwFpCo8prViMmYWyWFNp7pQgoA0j0iIINwRsafnZoedyabOFN4peH8bQnmmYPmDWvEYjEYhBOkoB2g3Pt9qa9reypwrykoWpbQ0/FEgkAwY3F41e/MpVZ0tsBEEFNx1HL5U6kaY5E1+BRlzgw79ySOPD14kxVuTn4xDo0kBP6jG1gOHW8VXkBThCtIKhYj52npUjG5sltQKkFBJAPt+Xp4utFsM1DT6LZj2FKbNknux8SRcjmeMXpOlkrbkqCUmZnoeVTUqSWkkuFU/pBtwgc6T5kgHSSJuQlI3JidvL2g08macuSlrYYLsygzoAWbmRcqNzeogabSSF+A8J68QDUjv3mLhOnmJn3FopRmmJDi9bgJkRIJEe30NS0Ynx/5NuWZXDhCUhdpBEfen+U5fiEmUAKbJOlPwkE7jqL/nFB2RxYbxHgGuQYCottc10LCtrKeiRvsB9heqR2jTh3ERYgrRqQlEqmVG8TynoIq4fw/7Mud4X30EBKSEBQIGo7kA3PhkSRF7c62dksjW493xjukLJBJupQ4Acgq89I5xesXiktoKlbDluTyqM5bowepy7cUyhZ/lYOtLYTIckbAmCbT6/KkWKwXeJ0qQUL4Tx8iOPSrO+z3hUo2USTHC5rF7L1KbCk+JSVhUc7EEX4wZpEeaxVlmVYl5KkOOaUpEHTuf2pWciAWoEbEgHaYqyv5i6z4w0UgnT4iBwPDesBjGXG1SCXDfjvTMlG07or7eXKE6NR5xeome5mo922RpF9XCTb161a8uwfeta0q0p2EAE72JnnypNmXZlJMLJCrkkkcb2rlMbnFiYOp1pCDMWg8BBmOXP2rVicuceGoIVoULDpz+kV5hMhUhU3IINxy29ayw2bvoX3SYUlEAT4THrafau/sV3WhUXcQ0sISfiP69/Kecc+dXrIS45obUnSm5PGfW/Ezep2T9i0Y6H30qQ2RZEwpRFtUjZNuBv5bz8b2AUz/u4J1wLH/bdWVJUOQUbpPmSPLcHKmdeNyia14ZLSSQNMkAEWI5fOak4vITi2C2HDrSQpJUTBEEaVAcOscqj4lzGvYcgYZetMWVpSTcTpJPiNvLrTPsyHVEKU2tvSCDrSUzMWANzzna1dk1RLHCSkrRU857EP4ZoYlHicQoa0NAkFuDKtgSQYO207xVhyLOg6ylYUNSACORHEfM+9XGlLfZbCJcLiWgFEyQCoJJ56J0zx23vSKVGieK9oag17RRSlgooooAKKKKACiiigCDmGSMP/8AVbC7ReduRjeuSfxA7EpwpQUOagtR0IUDrAAk+LYgeETY3HnXaapX8UMqC8Oh+8sqvH9CyAr2ISZ5A11FIPdM5iX2g2JMEDoD5G1QmuzC1nvCFr43kwOgG1NcS20E+ITPE/anGUYpK20Q4luLCQTfkSLjjWhK9M9RQ5vjJlabyR3dHeJSNydoG4BI3pi3lY7tLhUSsTHrwPp5casOMeUUkKXqMxuVW/qFtq0NshKwr4hB8M8xuKbhSKewox0IMRigqdYi1+M2qKjKkrSCZSeoN/3p7iMmQ4TBNxaalZLkuKeBCWyYVpKyQEgwDe87EbA1L9mOkv8AcKdlmTOqfSGwoLJ0oEXJJEmOAtv5muo4TsBiwdK329B3UlKtXoDafMn7Vach7ON4VNvE4R4nDueg5J6fWm1Jya6MzzOL+DpGnCYVLSEoQISkAAV5jMKHElJtyI4Gt9FIQEg7NCbuH/x/vW9jJYsVSOEWPrTSig5SIGMydC0FIA9bg9DVMzLAllyAnT04RzFdCqv9rMuKkh0fosoc0zv6b+RNdBoqy8M40jUyvjIQdj0ncfSo6c5GJcS24ktrAifI7GeIqxZAkl5IGyZVPpH1NJ+1uBS5mSQ3ZQQguEc/FE9dOn0imsi4qrMcP2UX3ikpdlM/03je16ye7LNJQpaQSoEzqi49rGmeXMQ4Tr5D0FMsIykrSkwRqIM7Hwkj7U5nTbaVk/s0kjCtAz8Np5SdP/rFM6KKibwooooAKKKKACiiigAooooAKKKKACiiigArFaAQQRINiDsRyrKigBans3gwCBhmQDuO7Rf5Vy7tZ2bTgMWNAIwz86RwSsbo9rj1H6a7HUDO8lZxbKmXkygwbWII2Uk8CPzeup0x4TcJWcy0IQBp471Kwj7biVaj40jwny3T7VZMv/hrg0DxF53o44Y/9AmfWpjnYLAkylst8+7WtM+YBj71f3Uej/nlfRWMl7LPYg94laUN6iJuVGN9IiN5Ek7g2q/5blyGEBCJjckmSSdya24XDIbQlCEhKUiABwrbUZSswZMjm2wooopSQUUUUAFFFFABXhFe0UAacPg2250JSmd4EVzLMc2W3jMUspJlwgeSQAPkAfWup1EeylhbgcU2hSxsogT09uHKup0LKNqig9mGUuFReKm3ZkpVIibjwnYEXmL1Z8Hgyh1sBQKSSd5/Sb/5plmmRMYiO9QFEbKBKVDyUkg+kxRluSNsXSVqPArVMDkPyabloj7PysYUUUUhoCiiigAooooAKKKKACi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5604" name="AutoShape 4" descr="data:image/jpeg;base64,/9j/4AAQSkZJRgABAQAAAQABAAD/2wCEAAkGBhESERUUExQWFRUWFxgaGBgWGRgaGhscIBgYIB0aGx0cHCYfHB8jGxsaHy8gIygpLC0sGh4xNTAqNSYrLCkBCQoKDgwOGg8PGiwkHyQsLCwpLCksKSwsLCwpKSwsLCwsLCwsLCwsLCwsLCwpLCwsLCwsLCwsLCwsLCksLCksLP/AABEIALwBDAMBIgACEQEDEQH/xAAcAAACAgMBAQAAAAAAAAAAAAAABQQGAgMHAQj/xAA8EAABAwIEAwYFAgUDBAMAAAABAgMRACEEBRIxQVFhBhMicYGRMqGxwfBC0QcUUuHxFSNiM0OSohZygv/EABoBAAMBAQEBAAAAAAAAAAAAAAACAwQBBQb/xAAtEQACAgICAQMEAQIHAAAAAAAAAQIRAyESMUEEEyIFUWFxMpHBBhQjM4HR8P/aAAwDAQACEQMRAD8A7jRRRQAUUUUAFFFFABRRRQAUVBzrNU4ZlTqhITAA2kkgAdLkVR3u1GLUoqDpSDshCUkDpdJJp4wcui+LBLL/ABOjUVzjD51iVjxPuADiRp3HEpSLedWjs52gLp7pz/qASDwULX87jz3HGOyxtKx8npZ448mP6KwceSkEqIAG5JioLOetKVAmNp4fvHWkozqLfQxooorgoUUUUAFFFFABRWKlgCSbUtzHP22ihI8S1zpTtYRJJOwuOHGg42l2MVugbneo2NzAI0xcqMD03P096UnMlrWCdKQkGBc8uPpypdm4deQtIkShwIV/yUmB6bU3Fkvdi+mWjCZihZgKST/xM/kVLrmHYXM1PNArlIFhHCOXqOFW5jOVkEargxNr9dq64+ULHLviyw0VDw2LJEm45jceYqWlU7UrVFlJPo9ooorgwUUUUAFFFFABRRRQAUUUUAFFFFABRRRQBFzPLW8Q0tp0ShYgiSDvIII2IIBB6VwnM8W5hMWttpSnW0LUhJVGrluBBvKbV1ztvin0ttoaJSHHNK1JsQNKjAPCSNx965TneBUwpOlJPiE9ADJ+ketUin2asMZJc09GxGNxunVOkHdA/em3ZjM3g4FLBGgKSkzxMR6aSaUnPSQIbV7VNwGbakkbJUfmBH71VU9WbU4z+PIsjeNcxGpRBMGwnYbSP3rdg3V94kEWCTPl/mleXZslkLCFTIkK477fnOpuFzWVahedyZg+vSuV4F40uKLxlOI1IgmSkx6cPzpWD+dJCykDVG5B+nOq9hsbOwM7ED82qJjsZpBgEE2jlUmlZjljSk7LV/8AIWdUeLqYt+/yqey+lYlJkVRmsWlKLC4q2ZLhFoQS58SzJA4W28+dDSQuSEYrvZLxOJCAOZMCtZcJ3v5VGzH/AKgn+n7mkb+dFLjifiUBDaAYk6QfqbngK4kZJuidm2YgESYSB7mbQOJ5etJ81wqnVYd4whLZWDJ8RCtMdLFO3WlfZ1eJXi1JxQMpgyfhAI/TFr7Vj2sU64+ptIBSAAkAnaATbmadIzTnbpGWTZkFvvoXEpcUL3ATPhjoUwfWrGzdJCXgmQREj7iKoePwSkFKgsoWEgBcSlSb2UJGxNjO1jsIrOO7V4lLhShwrHApSYPzNduhVj5O0ddwGAaZaCGkoUkACEqiPuTXoQIECJ6e81yvDdqsW0ElQmwMidU8Z/Y1aso7culQLragOat/baK7aEeOS2W1suCIKZkcwN9yb1ZsM2UpAJkjc0kcxJUASEkESPwVHbxRcUEKVCUSNN7mbaucCIHWllEriy1dlnBr2krTiUuJQ2CVE3jlxmOHn0p1U2qNUJclYUUUVwcKKKKACiiigAorTjMUlptbirJQkqPkBJqo4Xty5IWtKO7JulM6ki15mDHleDtTKLfRWGKWS+PgulYpcB2INUTt520bGGUhpSpWpKdaR4dMjUZmYItMQZqrpdZSgGR96aMLK4vTud26OxOvJSkqUQlIEkmwAHE0twPabDur0JUZO2oFIPlPvFcwcz91TYaUslskEIBnbhPIG8TEgVJw+LuIlKhBG3AiCI5GKZYi8PR2nb/Qxexjjzr/AHklxC1gJkQkJUbX4aeW+95qHlq0LWrvJjTwvx2g1CzXFKW8tx74nIJ0eEWSEjeeQJoTjA034kkmCbcbGL8IH5erLS2bYLhj+Rhj8S2tam2kJTpHiVN5ibcAQPnwrDDZah11DZGhtsGySRKgP1GZ4/k1ScO8+l9SxICjJG9+H50q89nkKQO8VGpWwJi3E+Z5VO09Gbkprilvyev5UlskITYcp9771nl2bltOhSfisJ4Hn0qYvN0FUUgzh9RcBAgJPC9r/UVyuInH23aLS0otp1lzxmICNgOt49L1vxoUrQtVpA+lIMJjUqiDItvHt1p5/MqCEmQUcEmNvqKeUbL5cXLYww7SFXSJAAPnxNXVl4KAKTINUNDwC/AJB9KkYXtR3aloQEkiCdRIAJG0DpF/KpSVmD1CSjyY1z3O20OFJI/2wCokwBIsNjJi8AVUckxXeP8A80sgatuQSNh7b1Us6zdxTzy3F/GsnkCYgADkAAAKyynL8UoNtElKFHjYxy+/pXInl5HaezoCcwSrEL0K1ariOp68/tWOa5UHdzpVHUA+fEeYr3I8naw9hKlyCo3m3LpTV3EoaUS4tKw58IvMeQuL7na1UMiW7RSsy7Ot93MtoUJkBRM34Ag3pdkfZQNlDj0WJMefEzvarg+kPklCAANibf396UY3M1FaGVJCUpMmTOo8J5JG/wA+FLSKqTqhliXsPuoIKCYNgQft71X+2GcsqSlGHRKz4UhNwOs0+xLLbqdIbn+lQsfMWv61HyXI22nJUNRJ3JJgchH2pmiUZJEvIe9CAHFeKBYmft9Kb4TGNEjVcKBtMGR+RUN7L9SzoTpE2r3C4ItKLgELHMHYdPP7V05eywZatKFqSRClEQTxHBM+/uaa1z/CvYlx1RKSEzP9JJ5jjT5XaJ3R4WwVixKjbzgD71KUfsbMWVJVIsVFJMDniyAXAmP+M263NOgaRpovGal0e0UUVwcKKKKAKz/ERxYwK9Pw6kd50RqE+kwD0Jrmv8/pTAEzVy7eZqt7vMKhehIEOERKpSDp6Jgieflvz9jDOIOkqBEjxDl+QJ61aFpHo+mUor9kzEZSt3Dn/c0kC6Y1bkkADf8ABVUU8WFj4jG4hUe1XdeZtspCSRt+GkOd5d3iu9T8Kki9uBA+9NJLwUzQj3HtCjD5sQpSgkiQYncXmrngw2vDpULLlJSec2P1mq3hspShMkysg/8A5jpxkRTXs8CtKL+EAkAchAEnneiF3s76dycvke4rFuF0IKSpXAbDnxtF6Zdw9qSHAmVCyQQqZj4jt6edY4rLgsyCUqSQQR5XFeYZClHUVgjYWiwPXrVN2aXyT30ScfgW0IghvUf6NpJ2tYxSfHsLbJJkdN/enWOw4SlClqsTa8zHEAXtXmOfL3wpJtEqECBtbc8eVTlGzLkxub0V3B5iFfGAPF026UxzNDAbJS4SY2i23Pc+1acA2wgOB0STNzTDKuyzUgKKoVw3ieHzpktFYJ8a8iPKs9aDcQD5b/X1qxYR7w6pEWtIv/el+J7MNlRS0AkC9qVrw62laSSBPzrnJrsT3pRdTWi4YzMkJaQFAhWyTwUItPI8PSleBYDy++uCoCwNjGyj1iPYUtdzEvNls8AQCTt5ev3qdkufoDM/qSIjl+Clk9nn/UJuko9FnZ7NtmFriQN1CSPInaouYFSCkCem3nUAdrg6kNolUmPODuOnD+9ScyLqQjULAWP4POPWu/o8OneyGjFvOPpB1aR+m4B5/nlWeM1NvAhJE7gbRU/K21K/UI6feoOa5sC6GkQtZsVDYc64Mux9h3CUSDpgbn+29c8zLGlWOQFKMGZtA+tXVBUjSV7Ji/D1pRmmW4bFPo0CCDdSbD1PCutHIS7LFgs7Q2EiY0i8Xmp+EZS+ouyAixgWPlSLGdlEpaVC7FJgmbG+9Iez3azuGy0ZccuAkHa9iTw+9cvZ3jcS9uteKACSY0iSbz1rS5jHxCXbeZv6A39qVtZi+ttTiG/Em4ClGJ4SQIHrUfLmFSl3EvJLrpkpTskTsJuQNhsPqeirosj2ZqQnwEA73F/TiaWS84FJMAnxSDBg2jlNudDbg1aQQpKFWPQwb8+Nb8LjG2Hj3vwqHp+TXRU2LsJj1FzuWlKkb6rx7/arfl2LcQUIWrVMJggA/IfWuaYzNFrzNScKnVEBav0iY5C/pXUspyPuz3jqu8djeISnnpH3N/LapyaNWOEm00NqKKKkbTxSgBJsBUTB5ww6SltxKiOA+o5jqK0dpmlqwjyUJKlFBEDcjiBzMTbjXO8NmDWpJQdKhxBgg+lxTxjZow4VkT3Rs/iDljicdrBIS6hO3NPhPrGn3FI3exz4SFyoJVxPWnucYxGtKlrK1RCVKN+oEnnXqX1xvE1VQ8M3Y8FKmKcu7J+BQXKzBlZmbcjy+lJ8AktLU0o6gFEJHne55Vd8PnQastXgIgjmDyHOqnisL41vAG/A7xx9aavsUcKkuIocUVEpBvPgV57g9Iv6VJyTOUN92lwRuJ2B4i48qiY7L1AFQJAiUwb7Tv60ryvGBR0WgK4nl+5pLpkW3jyaLw9nyFqDbKCpxUnSiVHjJ9I8qk4LEoKNN0rTCSgiCOhm4I8qrqWThlpfbcSHLkAC3wwQTxkE8Kh5lm2MUpL5BJAOs+ESLQIHAR53rNLPmjn4uK4V35T/AOi/uzTtrRYszwcKSq+rYCN+O33rNvP1sk6oSIKZm5ttyrTgscvEjWdkiBJ6D+w9K34DLjiARpBBlRmItzm0yLeZrd+it3tC9pleIUVaQEi95k35cB+casTOPCRY+K8n9qhd0AYMpTcHTx2tagZe3rhs2g7giRaudE6cSXlbagS4P1Gw6DaP2rX2owqXNKgPEq54QeM1OShSQEkQYG/LmKg5wgo0qJFxbibH5b1yXQmVLjsqX+nQlR1GSvSDMcyr5A+9a8U0lAlsdD7X+tNsVlyg2p0ghtIUuOZg7dDNK8AlDljeOH1JqJ4GSTb7HXY9CXG0BPxzeRcEc+Q3q+4nI1LQO8JKSInp0M2rmuWY4YFxa/8Atk2jgTE9YJ+9XjKu3TeJSWzsADp48Y9LUyZlnG3ZCxeSLSIbc8IN99UcgYj51IbyppLQUAEqQTfeZj896l//ACRtwFKUmAd0pJTIkXP7VqQsOeHrcbf4txp6Its8ee1NKidQtA/f83rDJcwbSiDvW7J0p1OAwoHVxj1+9LMw0Nr0IBKj+kb/ANqASXRo7aZilLEo+I7AGqX2OcbQ6ouq8RPH12q455kDpZQQRIJJHnA+VqR5R2LS+s64sQY257nlSbsunFRaZYE5utZLbGnSPiX+lPnG5k7Cqv2m7KOpU2pDhW65/QskCIuTw8q6JlWSIZSUFIbSLpCRYnlHWt+E7pLirJB0x9Z/xTNWSjLj0VRjNThGQwsErF3CiVSTG3LbnNMcj7QYdfGVbeI3HS+1Ke0JCcQoIMhRBnkYEiah5ywChDhQUwY1geI7CSqNh15UuylJ9+TpSGkaml2utG3RQifznVrrnvZ1CUthSnFuKjw6oAHOwFz1q5ZLiStsz+kwD0gfSYpZryVwOm4jCiiipmsKp3bbsj3s4hkQ6B4wkXWOccVD3ItwFXGig6nW0cPwJClkukeCw5edeu9oUIJ0glJIAHU8uVWP+KmEYKdLSAl8AqUtFrEGygN5N+YjrXNWW3FoSQkjQQSTsSOPzrRGWj08GZ8aoueCwyVKCngQreN4HTh61nicKpXhTx2jeoDGcKd06wUxYRc+Q/ONbck7Yts4twPJKR4UJkGYE7+cyOdqzev9RP03p5ZMceTXg0zlGMb+5qb7Gu4gKEDwmJJIvyjjwqu4Dse4rEow60dypaiP+QhJVO9wY+IW35V2RjFqcbKm0FKjtrBT5TN/lWOIwaFrbU4oBxoEiLESIIk3gjyr4vH/AInzJzWWCppqNdxdaf533/5PJNOTTT6OH9osOvBYpLayVBFyDyIB1C+1NX+1DTyEoSRGxgRbe551Yu1yMLiFqKE6lGEqUfhtNwqSSdha1t6X5P2PbDYbVGoalcSVSNtp2Hy9K+q+m5cvqMMZZINPzfn+5Ve7b4pJMX4HB4gk92YQTMCDvyMiPnTxGJcbSlpMKKgCRJTETebzvNLMGy6y93bavCRsobU9ThQLqJ1GwIi1etEriTr8niMDiTE2BjxHTAnmZg+VeStLyW5kg3NjO/K1RMxQ+Ae6A0pImZ5j8k1lhM0QoJWZ8SeVwQT6+tdso5bocoaUoKVrMAzeoH8yhxetZJCLJFrmLwPbfaKkM44HDqkElQ8ok7386rn8u4gkpIM3g2v08+tJIw+tUpQ4wHmaZx3jKmiEhKklJ4kAiOP7Vz9tKkaVz4duXtVqbfbKNRN+M0mxOPSGw13cxJC0gTF/epM8OKrVEtzAF9oK1AICQQAbyTANxFbOyeQNqfUFLUSQBE6ZmbW4QD60myFLupUT3XERB84k06/0mCFNOFDgV8VyIIiFD1oQS0mrOjqxWEwyNFgLkHYQTMD6X5VXsPjRiXld0uEfCo9OF/O3lVMzZnEogqeU4kqvCYtxIAv/AJqx4TtRh8LhghtJWpUiALSdyT86ayLhXW2WjBYMJ1pv4QEhXWN/tVNy3M3GcW4XJUCTBPAVcsneKmda7a9xyEQD51Ws7y9Tau+Fwdx+eVdYsfKY+zDM1OtmEwOgF+gFVbAZ9/LvnX+rgb36xt+bVZMizJlxmSobHpeb1Eby3DpWHFQIvKtoE8ONDCNLTJWfZvicS2kMpCLWWqY6wImTzIjzqA5lLqW20lRLi/jO0DjH0mpGaZm4+E92dPhm3OeIOwiPenPZ/BOKShazqcKYKRskbgD0vNAW0isHI4cAKgEzqiCTE7XPP6VZnME0pkCbAW/v1mknaJDyHCQkxbYSYE/vUjJcah0+FcKG6VfXpQDtqzVgVlpRSSAkQR0mbfL510Xs4oHDNkcQSfOTPzqmZhlcrATH9S1XISJtA3PQdCavOUYbu2UJvMXneTe/W9JM0YNuyZRRRUzUFYPqISSLkAx5xWdIu2GfHCsBSQNTi9CSrYSlRmONkm1COxVukczYQ7idQJNySoi6lE3JqUcM13HdoSLX1A3Pn68aX4HDrQZSo76p4wP7/SpzGHSuXB4TyB4npWuK0e7iiklfYrcCWtJMqVNhtWWKx61YnDOIaSVICp2Cim0SeNz1pljGO+BJTBbA1KHOTf2ApK/iZW2pAhSdQnoY39vnSZscckHjn09BNKqf4LXmHaR55IDSO6UCCVEzYcIi9VjGPKec0rdUVJ+IFRgjkZO3Has0Y9xajA8RESDwFe4dAaOpRhSjcc+nU9aw+l+l+l9Kv9KC/b2/6sHGK6F6M1SjwqQQr39qYHNVyFNSSI4HlTbDYRLi9KQk6gSNtxuB5g7VJw2WNxpBAVNgRFvPzr0VGijvqyvZcytTpcc+JUAeQk7eppziWVAeIcB/atbjPduGRfaJBvPA+9+lYP4pSovqAidINhwg0yVHYQpELEOq0ODVBH1sR51t7Ptp7qTFxPOteaKbQQUlK+ieHmD8yayyxJdRKAIE2EzA6+Vc8iV8rJC3kLaKU3ImI3EEx8hSr/VCBAEqTsCL/OtzbgSVSkmIFp3k2IHGK8w+EQ6sk+Apk6jYRBI1edx7UrVk5xciAnMUqlKmhO5IAmJBMyJt58alZlg0EI0pmQY23gfaaioeCjqCb3HpQl9aSIMkSEjinnHn9IqTR5OfA/5Igf7jKzpvYFSRFr+5qb/qzhQdSVXFrpHvz51vQ5pcC0lMxA17HobGD186dZJkisxSt91QQEyhKEifEOfPlNcRgk/LKxhM9DpBV4bAH5betW9nI8O4yFJM2nrtVbzTsa8VKDSLJiSm4Hp9qh5bnD2GPdT0CVUdditcl8WPsZj3sIAkwU7TN61Zl22R3JSpGqBcDlTBeHbWicQlSVqJILibRAsOVc37TvaX9CYCYtHE35UNtBCKkOcleaWsnvCkH9BO3pTvEI/mE93qOhBsAYHrFzHLaqflvcupSFEFZIACRcG/qfK1WrA9nFtYhOHdX3SHEBYgzYkgwNwZGxPvXlZfqMMLalek319jR7EpbQxyPEMtLKCvWoyAJkmr1lOYNBZIVOkQCDE24dJmqbhO6weGdKwHWVHwrIBAlUDWALETY7co2prnWesu4XVhxrUjSTp2A4gkbSOH7V5mH6rkyerhxg3F3HX5rb14+2q3+h5+mSxt3vsbYrFqcUoBM8ARG3Hc3qnZl2PxCXe+Q/3YURAG9+m3vV27P5kh5hJSEggA338hSfN+0TSnwhPjvcJ6cK+rdHmJyT0OuyuSqlJUsqgBSiYlRkwI4C0+3M1c6puBzErWA2VIUBe3PYXEf4piwp1tQ1rUpRI3NjJiIHhHoKSUbNOPIkq8lhoooqZqCkHbpkKwD0pCtICr8NKkmR1Amn9L8/wCn8K80kgKW2tInaSDE+tCOp07OV4deoBQFgIIG/nWWYYpEpDdkkCSCCeu1RsqxLrKnG1tLC0ylSSLpJHt1B42IrdhMW7dYTHKa2J6PfhkTSZKw+XOJbUtfgSoWSTciOI3FuNJcsW2pG3iMgz51rzXNC7obBI1K8XlBt+dK0qUG3QlP6Uz6xAHy+VK3slLJchl3IaGoQDffjPD5Cl2ELrj4Uki0ySJ/wAeQqRgsG7jZ1kJAG0xblJ3PSm+DwrDUAoUQLEXBN+PA3p6LpWjeGliHyAkAhIIgFX/ANQOUD514txKgVk+/UTNeOYxsumSQiDoFoCo+f8Aml6HGiFEkqABCQdptHpvXRrRXsfna1vEJUAgLCVHjf8AtFWr+SCWkqQqCZ3JO0bgnjNc4eWRiHEk+Fck+fOac5dnq30JbBNhc8CRvUlIyQzO3Y1x2MQvwlJSozJg32tyt96n9n0/y6RF5BHuIgVBw2VoUhRmCkTIgG3Kdz0pjlOOCG+8UgLUkG5IAkWJj02p192XSb+TMcMpAXK5JKgpQBgxtbhajMlha9KEwCVHfhAsZ5nao+AxKXVKWUkqvsRzna0VLQ0nUkk3M2G232iu+B3TQiU4UKCR8RMQLqvyApmxk62xrWRJBATEwOp5+VZsYJSnE6UjmTz4imeOY8NtuYNZ2zwPUZ7fGPQuTlbWnUq/OsezPaVrCoW2qxC1RMc7GobmMX8BukHcb/286mpyJp5BUpKBA3lUnoYIHvNcX4MU0mqkT2+3zA1Jm5uSAs+5Ais8HgcI+C8hSHXQoSSSCI/48KqbuHOEUFJSFIUdjF/KjJ8wT/OoUAAFJAPrt+da7y+5N463E6PjswU4hQSlIAEQRItxvv7VXcH2bZU05r0+NMKgJG89J/aryMA2ptSvhCgBAO5G56Xqt5hkKysNpVCDMqBiRYcdpmuST7IJ0c4zTssvCPNLQrvwsQABCwQdtzeIINgRPKmz3ZDMsY4lZUG9KEpAcnVEqI+GbyT7V0VhlpvSiTqAFt4A8hWWb5slrU5GlATA52B4bm5qcMPz92e5b3S6fj+mjU/VycPbSX9yn5Z2DS2EpexClAES2CdKri15I/Iir3iWmigolKU6dk7ExewqhtMHGErDxTBII5ek7/vTvs12fQvV3ri1X8N4RHCQN/fjVIQjD+KojPlJ/JldxjxYdASVpZJuRYEdOnWnmCdwytCWUpW4o+FKY1E/k3PWneLyphTakrA1p2257jpFb8HmLLa0BpvU4LG0W4yuPWBNNQyafZEYyXMiFFCGmuQWuVK/8Qoe5pr2eyrFagrEhI03ACpk+mwFP8NjUrtsrik7/wB6kVNtmmMIdoKKKKUqFFFasTiEoQpajCUpKiegEn5UAchzjPljMMQghOpTikiR+kQlJHonevA8SsoTEkXUCQI6jjwpFm7ZceVil6gVLUoATICiSAD0FvTaoDufKw7iXJDiCIMHxDrHGtMXSpns4snCCUjbnmFLKwQpMpg8TMpJjh5VEyLNNXeOKUrVPH4bAWjbajBPqxbhhJ0QYAueNiBfanTeVhLBaCArVJK7zJAHLgBwoSt2gjC5codGbeLlOpKyFTsLCPLat2YBRcCNRiJUoEkQBeD51WcgwOvEKbDhCAQPFIEz0vA8qeZul9CglAKhtCb7dTwp71ZZZLhZMXgkrQFLM/vTZGXMhkX+IWjwpnkSbnlM1R8R2genT3RAT7VOfztwtBIRKYn4oj1jeuckjnuQWysYlf8AuOECxkATMT/ao+BzE4dQESk3Ebi9YlRWToFwfEPI7GpRZJW2siNPDgL8fsBUb2efyalaY0bzLEOEAJLaFbrVYxxhJ3NWPFZO53CNOru99QM8diRcHnSVfaFtadAgnYjf8+dWDLMYksq0gq1p4H4YvJHG1WjT0bcTjK03ZW3cueQsIa1Sq9iB149KsGDyxbaUlwlSyIIHAfqjmYn7VMy95CnSoi6QkH1m3yrdicakq8O8iI5k7UNBOFRk73ui45Y6263qRwExw0xw8hSfFZYtJWiJQo2NrDlf28qhYLNThJ0gFtZ2naeHlU3GdpUKQEwAbDeP81G0z5fjKL0V9GSOFayB4dr+XzFRES2stOSI2jjyA86uOGbUlrXwub3vvFU3PkLU73qVJUtK53gEQRHSxtQ1R1ScmzbmnZZ8o71wiAbJGyQfqetUxOBWy8nx2CpERxPG3Cr8vP3sUhDa0lDY3TNzHDw7CfWtmZYVtLR0AaVCI4Xrj/A8L8lly3FlLCdVyAPWhzGJWLLhQkiIsdhuL1R0PrDSQpa1BUwmYsJuSL7xUHLsY409KidKjxkweAnlypuRH2S+MIdC9YRJi5kCRyj/ABWGaMoXpUVJAgmFSBNvnHDzrRlXaw67C0EVh2nCV4Zwp2SD8oP0JFdfQkV8kRcj7KpedU5qhHSQFfuPOrqzlyWU6Zkm/pEb+lL+xakjDpDgglPt+1MMawoJKrAXgk7jyoR2bbK/i8KXcRe6QLDh508eWlsqSlIEdB9qrOSY8LdUSuYNhwq4YDL2nFnvUBRgFMzEA3ttyrl0rOqNy4s1ZS+t1YKUmARKz8NuR4nhAqzV4lIAgWFe1JuzbCCgqQUUUVwcKWdpcvW/hXWmzClpgTsbg6TyCgCn1pnRQCdHDs5wL6D3S21NqKZ8UERtIgkG/WkKcv0yoAqGxURIBO0mLcbV9D4zL2nQA62hYFwFpCo8prViMmYWyWFNp7pQgoA0j0iIINwRsafnZoedyabOFN4peH8bQnmmYPmDWvEYjEYhBOkoB2g3Pt9qa9reypwrykoWpbQ0/FEgkAwY3F41e/MpVZ0tsBEEFNx1HL5U6kaY5E1+BRlzgw79ySOPD14kxVuTn4xDo0kBP6jG1gOHW8VXkBThCtIKhYj52npUjG5sltQKkFBJAPt+Xp4utFsM1DT6LZj2FKbNknux8SRcjmeMXpOlkrbkqCUmZnoeVTUqSWkkuFU/pBtwgc6T5kgHSSJuQlI3JidvL2g08macuSlrYYLsygzoAWbmRcqNzeogabSSF+A8J68QDUjv3mLhOnmJn3FopRmmJDi9bgJkRIJEe30NS0Ynx/5NuWZXDhCUhdpBEfen+U5fiEmUAKbJOlPwkE7jqL/nFB2RxYbxHgGuQYCottc10LCtrKeiRvsB9heqR2jTh3ERYgrRqQlEqmVG8TynoIq4fw/7Mud4X30EBKSEBQIGo7kA3PhkSRF7c62dksjW493xjukLJBJupQ4Acgq89I5xesXiktoKlbDluTyqM5bowepy7cUyhZ/lYOtLYTIckbAmCbT6/KkWKwXeJ0qQUL4Tx8iOPSrO+z3hUo2USTHC5rF7L1KbCk+JSVhUc7EEX4wZpEeaxVlmVYl5KkOOaUpEHTuf2pWciAWoEbEgHaYqyv5i6z4w0UgnT4iBwPDesBjGXG1SCXDfjvTMlG07or7eXKE6NR5xeome5mo922RpF9XCTb161a8uwfeta0q0p2EAE72JnnypNmXZlJMLJCrkkkcb2rlMbnFiYOp1pCDMWg8BBmOXP2rVicuceGoIVoULDpz+kV5hMhUhU3IINxy29ayw2bvoX3SYUlEAT4THrafau/sV3WhUXcQ0sISfiP69/Kecc+dXrIS45obUnSm5PGfW/Ezep2T9i0Y6H30qQ2RZEwpRFtUjZNuBv5bz8b2AUz/u4J1wLH/bdWVJUOQUbpPmSPLcHKmdeNyia14ZLSSQNMkAEWI5fOak4vITi2C2HDrSQpJUTBEEaVAcOscqj4lzGvYcgYZetMWVpSTcTpJPiNvLrTPsyHVEKU2tvSCDrSUzMWANzzna1dk1RLHCSkrRU857EP4ZoYlHicQoa0NAkFuDKtgSQYO207xVhyLOg6ylYUNSACORHEfM+9XGlLfZbCJcLiWgFEyQCoJJ56J0zx23vSKVGieK9oag17RRSlgooooAKKKKACiiigCDmGSMP/8AVbC7ReduRjeuSfxA7EpwpQUOagtR0IUDrAAk+LYgeETY3HnXaapX8UMqC8Oh+8sqvH9CyAr2ISZ5A11FIPdM5iX2g2JMEDoD5G1QmuzC1nvCFr43kwOgG1NcS20E+ITPE/anGUYpK20Q4luLCQTfkSLjjWhK9M9RQ5vjJlabyR3dHeJSNydoG4BI3pi3lY7tLhUSsTHrwPp5casOMeUUkKXqMxuVW/qFtq0NshKwr4hB8M8xuKbhSKewox0IMRigqdYi1+M2qKjKkrSCZSeoN/3p7iMmQ4TBNxaalZLkuKeBCWyYVpKyQEgwDe87EbA1L9mOkv8AcKdlmTOqfSGwoLJ0oEXJJEmOAtv5muo4TsBiwdK329B3UlKtXoDafMn7Vach7ON4VNvE4R4nDueg5J6fWm1Jya6MzzOL+DpGnCYVLSEoQISkAAV5jMKHElJtyI4Gt9FIQEg7NCbuH/x/vW9jJYsVSOEWPrTSig5SIGMydC0FIA9bg9DVMzLAllyAnT04RzFdCqv9rMuKkh0fosoc0zv6b+RNdBoqy8M40jUyvjIQdj0ncfSo6c5GJcS24ktrAifI7GeIqxZAkl5IGyZVPpH1NJ+1uBS5mSQ3ZQQguEc/FE9dOn0imsi4qrMcP2UX3ikpdlM/03je16ye7LNJQpaQSoEzqi49rGmeXMQ4Tr5D0FMsIykrSkwRqIM7Hwkj7U5nTbaVk/s0kjCtAz8Np5SdP/rFM6KKibwooooAKKKKACiiigAooooAKKKKACiiigArFaAQQRINiDsRyrKigBans3gwCBhmQDuO7Rf5Vy7tZ2bTgMWNAIwz86RwSsbo9rj1H6a7HUDO8lZxbKmXkygwbWII2Uk8CPzeup0x4TcJWcy0IQBp471Kwj7biVaj40jwny3T7VZMv/hrg0DxF53o44Y/9AmfWpjnYLAkylst8+7WtM+YBj71f3Uej/nlfRWMl7LPYg94laUN6iJuVGN9IiN5Ek7g2q/5blyGEBCJjckmSSdya24XDIbQlCEhKUiABwrbUZSswZMjm2wooopSQUUUUAFFFFABXhFe0UAacPg2250JSmd4EVzLMc2W3jMUspJlwgeSQAPkAfWup1EeylhbgcU2hSxsogT09uHKup0LKNqig9mGUuFReKm3ZkpVIibjwnYEXmL1Z8Hgyh1sBQKSSd5/Sb/5plmmRMYiO9QFEbKBKVDyUkg+kxRluSNsXSVqPArVMDkPyabloj7PysYUUUUhoCiiigAooooAKKKKACi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5606" name="Picture 6" descr="http://www.bioblogia.com/wp-content/uploads/2011/02/CPT-11-inhibid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555806"/>
            <a:ext cx="2899504" cy="204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332656"/>
            <a:ext cx="7786112" cy="508863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ES" b="1" dirty="0"/>
              <a:t>Según su fuente de energía</a:t>
            </a:r>
          </a:p>
          <a:p>
            <a:pPr algn="just">
              <a:buNone/>
            </a:pPr>
            <a:r>
              <a:rPr lang="es-ES" sz="2800" dirty="0"/>
              <a:t>El origen de </a:t>
            </a:r>
            <a:r>
              <a:rPr lang="es-ES" sz="2800" b="1" dirty="0"/>
              <a:t>esta fuente de carbono</a:t>
            </a:r>
            <a:r>
              <a:rPr lang="es-ES" sz="2800" dirty="0"/>
              <a:t> sirve como criterio de clasificación para las bacterias</a:t>
            </a:r>
          </a:p>
          <a:p>
            <a:pPr algn="just">
              <a:buNone/>
            </a:pPr>
            <a:endParaRPr lang="es-ES" sz="1500" dirty="0"/>
          </a:p>
          <a:p>
            <a:pPr lvl="0" algn="just"/>
            <a:r>
              <a:rPr lang="es-ES" dirty="0"/>
              <a:t>Las </a:t>
            </a:r>
            <a:r>
              <a:rPr lang="es-ES" b="1" dirty="0"/>
              <a:t>bacterias</a:t>
            </a:r>
            <a:r>
              <a:rPr lang="es-ES" dirty="0"/>
              <a:t> </a:t>
            </a:r>
            <a:r>
              <a:rPr lang="es-ES" b="1" i="1" dirty="0" err="1"/>
              <a:t>quimioheterótrofas</a:t>
            </a:r>
            <a:r>
              <a:rPr lang="es-ES" dirty="0"/>
              <a:t>, utilizan un compuesto químico como fuente de carbono , y a su vez, este mismo compuesto es la fuente de energía. La mayor parte de las </a:t>
            </a:r>
            <a:r>
              <a:rPr lang="es-ES" b="1" dirty="0"/>
              <a:t>bacterias</a:t>
            </a:r>
            <a:r>
              <a:rPr lang="es-ES" dirty="0"/>
              <a:t> cultivadas en laboratorios y las </a:t>
            </a:r>
            <a:r>
              <a:rPr lang="es-ES" b="1" dirty="0"/>
              <a:t>bacterias</a:t>
            </a:r>
            <a:r>
              <a:rPr lang="es-ES" dirty="0"/>
              <a:t> patógenas son de este grupo. </a:t>
            </a:r>
          </a:p>
          <a:p>
            <a:pPr marL="82296" indent="0" algn="just">
              <a:buNone/>
            </a:pPr>
            <a:r>
              <a:rPr lang="es-ES" dirty="0"/>
              <a:t> </a:t>
            </a:r>
          </a:p>
          <a:p>
            <a:pPr lvl="0" algn="just"/>
            <a:r>
              <a:rPr lang="es-ES" dirty="0"/>
              <a:t>Las </a:t>
            </a:r>
            <a:r>
              <a:rPr lang="es-ES" b="1" dirty="0"/>
              <a:t>bacterias</a:t>
            </a:r>
            <a:r>
              <a:rPr lang="es-ES" dirty="0"/>
              <a:t> </a:t>
            </a:r>
            <a:r>
              <a:rPr lang="es-ES" b="1" i="1" dirty="0" err="1"/>
              <a:t>quimioautótrofas</a:t>
            </a:r>
            <a:r>
              <a:rPr lang="es-ES" dirty="0"/>
              <a:t>, utilizan compuestos inorgánicos reducidos como fuente de energía y el </a:t>
            </a:r>
            <a:r>
              <a:rPr lang="es-ES" b="1" dirty="0"/>
              <a:t>CO2 </a:t>
            </a:r>
            <a:r>
              <a:rPr lang="es-ES" dirty="0"/>
              <a:t>como fuente de carbono. Como por ejemplo, </a:t>
            </a:r>
            <a:r>
              <a:rPr lang="es-ES" i="1" dirty="0" err="1"/>
              <a:t>Nitrobacter</a:t>
            </a:r>
            <a:r>
              <a:rPr lang="es-ES" dirty="0"/>
              <a:t>, </a:t>
            </a:r>
            <a:r>
              <a:rPr lang="es-ES" i="1" dirty="0" err="1"/>
              <a:t>Thiobacillus</a:t>
            </a:r>
            <a:r>
              <a:rPr lang="es-ES" dirty="0"/>
              <a:t>. </a:t>
            </a:r>
          </a:p>
          <a:p>
            <a:pPr algn="just"/>
            <a:r>
              <a:rPr lang="es-ES" dirty="0"/>
              <a:t> </a:t>
            </a:r>
          </a:p>
          <a:p>
            <a:pPr algn="just">
              <a:buNone/>
            </a:pPr>
            <a:endParaRPr lang="es-ES" dirty="0"/>
          </a:p>
        </p:txBody>
      </p:sp>
      <p:pic>
        <p:nvPicPr>
          <p:cNvPr id="4" name="Picture 6" descr="http://1.bp.blogspot.com/_EdiSPJX1jg8/TOcErsfpAMI/AAAAAAAACnI/JB9ZKS0IuBs/s400/Bact%2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013176"/>
            <a:ext cx="6576730" cy="1602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332656"/>
            <a:ext cx="7613469" cy="4800600"/>
          </a:xfrm>
        </p:spPr>
        <p:txBody>
          <a:bodyPr>
            <a:normAutofit/>
          </a:bodyPr>
          <a:lstStyle/>
          <a:p>
            <a:pPr lvl="0" algn="just"/>
            <a:r>
              <a:rPr lang="es-ES" sz="2800" dirty="0"/>
              <a:t>Las </a:t>
            </a:r>
            <a:r>
              <a:rPr lang="es-ES" sz="2800" b="1" dirty="0"/>
              <a:t>bacterias</a:t>
            </a:r>
            <a:r>
              <a:rPr lang="es-ES" sz="2800" dirty="0"/>
              <a:t> </a:t>
            </a:r>
            <a:r>
              <a:rPr lang="es-ES" sz="2800" b="1" i="1" dirty="0" err="1"/>
              <a:t>fotoautótrofas</a:t>
            </a:r>
            <a:r>
              <a:rPr lang="es-ES" sz="2800" dirty="0"/>
              <a:t>, utilizan la luz como fuente de energía y el </a:t>
            </a:r>
            <a:r>
              <a:rPr lang="es-ES" sz="2800" b="1" dirty="0"/>
              <a:t>CO2 </a:t>
            </a:r>
            <a:r>
              <a:rPr lang="es-ES" sz="2800" dirty="0"/>
              <a:t>como fuente de carbono. </a:t>
            </a:r>
            <a:r>
              <a:rPr lang="es-ES" sz="2800" b="1" dirty="0"/>
              <a:t>Bacterias</a:t>
            </a:r>
            <a:r>
              <a:rPr lang="es-ES" sz="2800" dirty="0"/>
              <a:t> purpureas. </a:t>
            </a:r>
          </a:p>
          <a:p>
            <a:pPr marL="82296" indent="0" algn="just">
              <a:buNone/>
            </a:pPr>
            <a:endParaRPr lang="es-ES" sz="2800" dirty="0"/>
          </a:p>
          <a:p>
            <a:pPr algn="just"/>
            <a:r>
              <a:rPr lang="es-ES" sz="2800" dirty="0"/>
              <a:t>Las </a:t>
            </a:r>
            <a:r>
              <a:rPr lang="es-ES" sz="2800" b="1" dirty="0"/>
              <a:t>bacterias</a:t>
            </a:r>
            <a:r>
              <a:rPr lang="es-ES" sz="2800" dirty="0"/>
              <a:t> </a:t>
            </a:r>
            <a:r>
              <a:rPr lang="es-ES" sz="2800" b="1" i="1" dirty="0" err="1"/>
              <a:t>fotoheterótrofas</a:t>
            </a:r>
            <a:r>
              <a:rPr lang="es-ES" sz="2800" dirty="0"/>
              <a:t>, utilizan la luz como fuente de energía y </a:t>
            </a:r>
            <a:r>
              <a:rPr lang="es-ES" sz="2800" dirty="0" err="1"/>
              <a:t>biomoléculas</a:t>
            </a:r>
            <a:r>
              <a:rPr lang="es-ES" sz="2800" dirty="0"/>
              <a:t> como fuente de carbono. Ejemplos como </a:t>
            </a:r>
            <a:r>
              <a:rPr lang="es-ES" sz="2800" i="1" dirty="0" err="1"/>
              <a:t>Rodospirillum</a:t>
            </a:r>
            <a:r>
              <a:rPr lang="es-ES" sz="2800" dirty="0"/>
              <a:t> y </a:t>
            </a:r>
            <a:r>
              <a:rPr lang="es-ES" sz="2800" i="1" dirty="0" err="1"/>
              <a:t>Cloroflexus</a:t>
            </a:r>
            <a:r>
              <a:rPr lang="es-ES" sz="2800" dirty="0"/>
              <a:t>.</a:t>
            </a:r>
          </a:p>
          <a:p>
            <a:pPr algn="just"/>
            <a:endParaRPr lang="es-ES" dirty="0"/>
          </a:p>
        </p:txBody>
      </p:sp>
      <p:sp>
        <p:nvSpPr>
          <p:cNvPr id="26626" name="AutoShape 2" descr="data:image/jpeg;base64,/9j/4AAQSkZJRgABAQAAAQABAAD/2wCEAAkGBhISEBQSEBQWFBUUFxUUFRQVFBUXFRUVFxQXFBsXFRYXGyceGBsjGRcUHzEgIycpLSwsGR8xNTAqNSgrLSkBCQoKBQUFDQUFDSkYEhgpKSkpKSkpKSkpKSkpKSkpKSkpKSkpKSkpKSkpKSkpKSkpKSkpKSkpKSkpKSkpKSkpKf/AABEIAHgBQAMBIgACEQEDEQH/xAAbAAACAwEBAQAAAAAAAAAAAAAABQEEBgcCA//EAEoQAAIBAgMDBQsJBgQGAwAAAAECAwARBBIhBRMxBiJBUtIVFjI0UVNhcZOU0QcUIzNUc5GisyRCdIOytGOBsdNDYmSSofBywdT/xAAUAQEAAAAAAAAAAAAAAAAAAAAA/8QAFBEBAAAAAAAAAAAAAAAAAAAAAP/aAAwDAQACEQMRAD8A7jUNU1DUGd2FsZJMLA7vOWaKJmPzibVjGpJ0bymr/e7F1pveJu3U8mfEsN9xD+ktM6BX3uxdab3ibt0d7sXWm94m7dNKKBUeT0XWm94m7dLXl2eCQ2LAIJBBx7Agg2II3vG9aY1w+XbIj3qnJeMoQGcAlZZ5MzWOoVBrcaeW1B0j5zs77YPfz/u0zi2FCwDK8xBAIIxMxBB1BBD6iuR7O2yZpMq7kqN4TlkJcZXKpzTo+YDNzdApBvqL9d5KeI4X+Hg/SWg8y7DhUFmeYAAkk4iawAFyfD8lL1ODIBEuIIOoO8xeoOtONuD9mm+6l/TakG3dtYqCOD5uma8RYfQyS7yVRHkguhG6zgud42gy/iH3d8GASZcQANSTJiwAPKSeFMhyei603vE3bpdjNqvLBj1ZMiwh41a7c/6MkkBlHAm1xcHWx0udIKBb3vRdab3ibt0d70XWm94m7dNKKBHh8LusYiI0hVoZWIeV3F1lhAIDk2Nmbh5aeUpm8fi/h5v1oKbUBUGpooM/sfZoljLyPKWMk40mkAsJ5FAADWAAAH+VXu4MfWm9vN2q88m/qP5mI/uJaaUC3uDH1pvbzdqjuDH1pvbzdqmVFAt7gx9ab283ao7hR9ab283aplS/b87JhZ3QlWWKRgw4ghCQRQeO4UfWm9vN2qnuFH1pvbzdqsrMFGIMYhUkT7rcZZM7QlM2/EpbLxufJ0E3rQYHY+FljVxDYML2Oa41t0NYjyEXBFiNDQWu4UfWm9vN2qjuFH1pvbzdqk21MFBHMsYWKIEBs0uciQliu7js684AA9J5y2B1pVicZEsMz5FRhFK6mPeZ8LKgGSOY5iA5Y3BIUc0ixFiQ1w2FH1pvbzdqp7gx9ab283apgteqBb3Bj603t5u1R3Bj603t5u1TKigSrgxFiogjSWZJswaV3BymK2jE+U605FLcV43B93P/AKw0zoCiiigKKKKAqGqahqBbyZ8Sw33EP6S0yvS3kz4lhvuIf0lrMbZxMpxc6iWVQrRqqrIVUAwxtwHpY0G5vReuSRbfxLKhUy/TuFw98W4zXZheYBSU5qFuYG0sL5uNzBbXZ4o5DPMm85oU4g+GGZCq3tmOZWtbiOjooOnk1ycbIlBObDSkgyAncX0Mrmwa1ypUj0WNNBNL5+f2zVq+SmIZ8HG0jFjzwWY3JyyOouenQCg57DgJrm+GlDjpGHN8vQQQLgG3C/Raul8nYGjweHRxlZYYVZTxDLGoIPqItX3xMGYAqcrDwW8noI6VPSP/ALsa8x44DmyWRvSeaejmMePq4+ignasJeGRF4sjqPWUIH/kiuafKPyw2jhYYosPh5IVKKHxPNciwUFVyEiP0s3l0txrps+NRTYnndCjVj6l414ghuS8lszC1uIVer6fSen1AUC3ac80kEkS4eW7oyAlorXIsLneU8FJ9v8rcLgt187k3SysUViDkBC5ucR4Prq/FtOFgjLJGRJfIQ6kPYXOQg86wBOlBbopf3egys+8WyqHJv+6QGBHlFiOF+Ir7jaMV8u8S+YoBnW+cC5W175gOjjQUpvH4v4eb9aCm1KZvH4v4eb9XD02oCiiigVcm/F/5mI/uJa9vykwoJBxEAIJBBmjuCDYgjNob3rxyb+o/mT/3Etc8xmPaKMEFReWYFnvlVRJO5OjDq+XpoOi982E+0we2j7VHfLhPtMHto+1XLTyltxnww4ec6dfOVI5SX13+FsOJ5+nD/F9I/Gg6j3zYT7TB7aPtVcxWGWRGjcXV1KsL20IsdRwrjmL2+HRoziMNz1dbgSGwKa/8S17MND5QK3HJPlk+KxBiJhZQjvmiLHKyvEMpuSDcS308lBb2zsmQGNnxDlCxhkzRwEbuYZSCN3qC4jFMYdjyKoVcTIAAABu4NAOj6ur2PwgljeNr2dSptoRcWuD0EcQfLXx2Zi2dOfYSISkgHXHSPQwsw9DCgxnyk7axmBwpfDNiJ5WuAwgiaOIXAzOVjuDztB5fQKvcn8A20MBhpZ8RKwkjRpUCxKGbIY3RyEzWvnHG49BFPscd5NHEOCETScdAt8g9ZfW3kQ/5s70EgVNec1AkFB6oryHqQaBbi/G4Pu5/9YaZ0sxfjcH3c/8ArDTOgKKKKAooooCoapqGoFvJnxLDfcQ/pLWU2v45if8A5x/28Navkz4lhvuIf0lr6YnYeHkcvJDE7HizRIzGwsLki/Cg5ydh4c5/ohzyGY3YG4cyAqQbpzyW5lucSeNepsBzEjjCJGuUFMp1RSCEUqeaLgX8theugd7OE+zQexj7NHe1hPs0HsY+zQYwcf8AOtJyVwqSYCNZFV1vJzWUMNJpLaEWqjt7DwQz4WGLB4dziHZSWhXmKgDE2VL9PE6CqOyuWUjrEkEOHRTJAoQSMN1HOZQEZUSyzrumzJwGZdaDW972F+zw+xj7NQ3J3CEa4eE/yY+jXq1jsP8AKf8AV540+kkhBMcjOscUqljnITSWPmB1NlGddRevphflCkk3RjiiKtuxIBI7OHbCvinjQKti67t0ymxuVvag1zbAwxOYwQk2tcxRk28l8tR3vYX7PD7GPs1jYeX+I3IkCYd7GXMVlcoQuEONAjZUtcIDG1+BAPTYfbDfKJKTGrwxqxbK6mR0drzLCFiR1zGRS2Zla1lKEXziwNdvfJ3gcWYhNCoWJi+SMLGHJFrOUAYgeQEVebknhggjjQRR5GiMcQVVaN9SLAaG4BzCxPSTWbh+USXd4V5IUU4hVlKl3VijyxRKsIZfpHvJm6BlAt4Wm+FBnX5FwnUs9yDmsVGa5Da83TnKDpb8K+uF5JxxvvFZ82fOTzbnQAKSFvl0W/ltrT6igUzePxfw8360FNqUzePxfw836sFNqAooooFXJzxf+ZP/AHEtc723s5wqJPC4UzzBiy2Rg3zgizA9IYEV0Tk34v8AzMR/cS19NtbDTEoqOXXKwcFCAbgFekEWsxoOITYzBrM4MTtJGbs5JPguqk5mk0JdluTYnRjpY0ujx2zwhG4ZlHOW5J5rBCAxz80ZnsFAa2W/prs8vyeQMCGlnYHQqzoQfWClqQR4XCmVYg2MCtK0Mbh4cjlJdw5UAXVUcqNQLgiwIoMC+0MAoLbl/BWS6kXCqSqm4l5pAFzwIIAJDaVt+ROzVTFkYe0ReCRiQM3CTCgc1jYc2wqom18AUzA4+27EoGaG5uV5o/5rFm9SMb6Uz2ftnB4VnxITFMEWSIu5hKqwtKyAAg5isStm4WsL30oNr8wxH2g+xjqudizbzeDEMGsA1oorOBwDC2ttbEWIudbUqPylwHe7uKSQRJJKSDECyRtKpKBnBP1Tno6OmvGI+U6GMSbyGRN06RsGeAWZlD6neWCgHjegc4bY0yA2xLEsbszRRZmPC5sLaCwAGgAFL+VGwsTNhykchkkJ+jayxbp7G0u8Tnrl480EnhwJr44r5Q0QOzYefKqM4vu1ZjGI2lTKzjKyb1bg2uVYC9tfcHyiRvJJEkExkjcQ5AYdZM5TLfeWU812GYi4QkUFnAbDxSwwpPivnEkb5ncpuswtYaIdSvEX49NVY+SmIWxGI51sjEhhmUsSTzbam5a3WZtbV6wvyiwy33UUrc6FFF4gzvMiuqgF+bzSxu1hzG9F9DsvaKzwpMgIWRQwDCzC/EG3SDcf5UGdi5L4hTpMthuQoG8C2juLlAeqbWBHAG40tq1r1RQLMX43B93P/rDTOlmL8bg+7n/1hpnQFFFFAUUUUBUNU1BoEPJ3bEC4TDq00YIhhBBkQEERqCCCbg0x7u4fz8XtU+NXMtTagpd3cP5+L2qfGju5hvPxe1T41dtRagXnbGFJBM0NxwO8juL6aa6V4j2jg1vlkgF2zmzxC7dY66t6eNM7UWoFa47BC9pMOM2a/Pi1zWLX11vYX8thUptLBjhJAOcX0ePwje7ceJudeNMrUWoFiY7BBcokw4F2Ng8Vrte5t6bm/luak7QwZYMZMPmU3BzxXBtluDe40AHqplai1AtO0cGct5IOZqnPi5htl5uvN000r7d3MN5+L2qfGrlqLUFPu7h/Pxe1T40d3MN5+L2qfGrlqLUCVMZHJjozE6uFglBKMGAvLBa5HC9j+Bp5XkCvVAVBqag0CHYW1YUhyvLGrCSe6s6qR+0SHUE3FMe7mG8/F7VPjVy1FqCkduYbz8XtU+NJcRsvZbtIzHDky+Gd8ASQQ1xZ+acwButje56a1FqLUGZ7nbK8mF9WeMAc1k0AbTmu406Cah9l7KJJPzY3UoRvVtZmLHTNa9yedxsSL20rT2otQZpsDs0s7ZoLyK6v9PZXEhctnUPla+8fUj940fMNmZ2cmAlzmYGYFC2XJfdl8l8vNJtqNDWkotQZlNl7KGa3zezxiFgZVIMYCrlsX6QiAnicq3JtU4jZ2y3zFjBds1yJgpJaTfE3VwQd5drjUEm3E30tTQZ58Ps0xNDmw4jZlYqsqrzlCqrKVYFSAigEWtar2F2nhI0WOOWFUQBVVZIwFUCwAF+FqZWotQU+7uG8/F7VPjR3dw3n4fap8auUUCc46OTFw7t0e0c98jK1rmLjY6U5FRapFBNFFFAUUUUBRRRQFFFFAUUUUBRRRQZ3BbIimlxLSqWImKgln0AjjsBZrAamrnevhvN/nk7VTsTw8V9+36cdNaBT3r4bzf55O1R3r4bzf55O1TaigU96+G83+eTtUd7GG83+eTtU2ooMRtTF4KCZoThpXKBSSr80ZhceFKDw9FVu7OC+yT/96/71VeUx/bp/VD+nWOxhxJXGRIk2d3dsPKNI1ULGQqyFuaSVcAW4n00G77s4L7JN/wB6/wC9R3ZwX2Sb2i/71c4x64iR2O7xiI8pdTG1njiCIuTdrJlDMyNbMbKCTYk1rU4j1ig3mA2JhJoo5UjOWRFkW7SA2dQwuM3Gxqx3r4bzf55O1Xrkt4jhf4eD9JaaUCnvXw3m/wA8nao718N5v88naptRQZ3a2w4Yow8alWEkNiHk8/GOt5DWgUUv5Q/UfzIP146ZUBWf7nRzYufegtlWELznAF1cmwBFaClOA8bxPqg/oeg9d7WH6n55O1Ud7WH83+eTtU1ooFXe1hvN/nk7VHe1h/N/nk7VNaKDmG0sdkmnVUhVInZQXE5OVVUlmbfqOkngLAVXj2qWvlGHNrA2Sc2JUNY/tPGxU+oio21BnmxicM8syXtcjPGqXA6ePCko2O8ShYS1t6JW577zKscSlUXUyFt3bncAxAHg2BzDtnPmyfNmykq2VZjlYcVNsVoa+vz9+pB7PEf/AKaRbG3QZykubesXEZyKyAMytlUG5XMTqBY8RxJLag+h2obhSMOCbkKVmuQOJA+dXNvRXnFbVdY3cRwHIjvbd4jXKhb7T6KVzYVJMSkiyJmhBEiDKzWuSA1m5liTxGmtiNa+cm1kkhmXwX3WJGQnMSI0ZCwZdCLsPX/5oOtpybw9vq/zydqp72sN5v8APJ2qZR8K90Cvvaw/m/zydqqeO2TFC8DRqVO+Rb534FWuLFrGtBSvbfHD/fx/0vQNKKKKAooooCiiigKKKKBVsXw8V9+f046s7S2pHAmeUkAsqjKrMSzcAFUEmq2xPDxP35/Tjpfy+QnDKFOVjKgVrXysVcBrHjY2NvRQWe/LDf4vu8/Yo78sN/i+7z9iuay7JxGbx3INOYCSRzQbXZsx4O1zqc2uiiqybPxfPB2goynU5M1kIzgm5AzZBw1Frk8aDqfflhv8X3efsV9sFynglkEaFwzBiA8UqA5Rc2LKBex4VysbHxOhOOvlF7E/vKrBs1iNAGW9wSNCbaU85H4GaPGxGaffBlky822UiLW2tiDzfTpcnWgfco+R7zSSzRz7vMq3Ag3j8xbc36QakdFr34VmU5GvGqTTThFUgLvkKnnaAZd9rIRpY2AJ6da6ENs/4E/sx2qDtf8A6ef2Y7VBjByTnyZjItgAWb5vkH/MQsmIByjU620pbsQwYvFPhsLjEkaNN4zDCnd+EFKht/ziCRe2nprop2v/ANPP7Ne1SHA7CwsGLOLw+EnhkZGjcRxqsbqSDzo81gbqDcWoNPsrBbmCKK+bdxpHmta+RQt7dF7cKt1i9rcuJYMVFF82llWbhHGv7THbQuyZiHiufCutjprV/bfKaWCZY0gaQGJ5f+JmdlViIowkbLn5ovnZRzxYmg0tFc/wvLvEqgafDsc0aFQscusuVzYZUOjlRbQZRxvXhuX+LTMrYXOyxl89pkXMJglmXdmwyG4yk3ynh0BsOUP1H8yD9eOmdJMfiTJgo5CpUucK5U5gVLSxNYhlVri/SAfKBwp3QFKcB43ifVB/Q9NqU4HxvE+qD+h6BtRWd5YYuRFgEbtHnkIYpYEgQyPa5BtqorKT7dmV8gmxTtlDsI8jZFZioLc0HUq1goZjlNhQdNvUXrl8XKSRnCifFBWZ0WUmMRO6Zsyq1r6ZH1IAOU2Jq6m0JmAIxMxB1BEkZBHlBC2NAn5QkGbGxllUu8yjNceHEqgn0XIpDBs1UMSpOu6RWE0QCKJSy2OZUQBgVuutiBY3JvXT+SeNlaaZJJHkVY4WGcg5SzTA2IA4hV/CneNwzZhLEfpFsCCSFkXqN+JIPQfQSCHKYDAlspjXKuUW4hb3ygnULfo4V9Ti4+uv411XB7RSS4BIdfCjbR19a+T0jQ9BqNp4lUibM5jzAqrLq+YggbsEHM3SBY8OFBxTGbLidWX5yULzNiLq5GmYmwUMOBa+YfvBSavY7ER7iZUZBeOayrYC5jfQKoA1NuA1p/yR5I4jA4/E4/H4neRtCFWWZhvEBlDFZDfKgUAXy83ndFjXRGxaBM5YBLZs5IC5bXvm4W9NB9I+Fe6q90I8+TOubNktfXNk3lvXl1t5K8LtiEgnepYBmJLqLKrZGY3Pghha/Cgu0r23xw/38f8AS9M0a4uKWbb44f7+P+l6BpRRRQFFFFAUUUUBRRRQKti+Hivvz+nHXz5UbOkmhVYgCyyI9mbKCFvfnWOuvkr6bE8PFffn9OOmtBy3GfJtJI7yGAB3DAsMSumYWJCmIj063qsvySaANBmIUJmOLANh0gCKym9+FuOnp63STlZPiVgX5oLyNLEmgXRWbnG7Kyrp0kG1BhX+S8kAHDghVyj9qXRbkgfVa2LMQTc69NhbRbA5Ozxzws6KkcSut97nY3QIumQeQkkmqW0Nr7QDYlIzJmjVyv7MCBkeIRsrFcsplVpSVHg2/dtrL7d2is7IiNLaXIyNDu1CCeOONhNkIbexGSRiL5cvBeFBvRU1zfA7b2lKrhzJG6rhSAMOLWkMKyc1odSM8h8PTL4IANfPEcotphXyCQlJ51b6Ac2KMuFfLuBmFsrFVLMw8FgTag6ZUVz7uvtF3dVMigTRKx+bC0YfFtCUTOv0i7jJLnubHibHKKkHKTaghYyrIrXzLbC521jlMa5VS2V5ERCDdkIN2AdSA6QuHUMWAALWDEAAtbhmPTa/T5a+mWsBNtfaSxPJIHQNiJkUrAJWjjRZd3aJUzEPII0zHNcagrm03Oz5HaKNpVyOUUuoNwrlQWUHpsbig++Woy/+3r1RQLOUH1H8yD9eOmdLOUP1H8yD9eOmdAUpwPjeJ9UH9D02pTgfG8T6oP6HoFvLhwBhiSAN62pIA8Xl6TWRxWEhkbMZCpKhG3cwTOgYsFexvoS1iLHnEXsa6jPhlcWdVYcbMARf1Gvh3Ig81H7NPhQcxbZ8I1V10LvHG8itAkjhrtuwQSLsxy3sLm1qs4NlRApeMkXJIcWLMxYnU31JJ/0rY8o4Vhw7PDDFmBjBJhDhFaRVaQoozMEUs1h5KykfKCU5QMNExLIQfmbgNDZlMtv3byBOaTdc1iOmgb8kMrz4gZgQYYASrai74jgVOh9NaDvei603vE3arC4HldjlC5MIq3jYsq4eVM8wGcBbcFKPEuuuYP5KstyzxwFo4t+AMR9MuGlVZOZbDsELXS8okUjW+UcL0Gsl5LQNbMZTbgfnE1x6iHuKiPkph1OYGa/WOJnLW8ly5IHoFZ3Ecp8Y2eWAAw5cQyXw0uYrG8CB7lgx0md8uUFtyQON6qvym2lYGMK4ynKfmrgyWxkeGWQZpAFzI5kCm1st75dQGsxXJ5chEbyZujPPOyj0socFh6Li/C440u5P8gYsJhzDHLKSzCQsW5quGL3jhsY0XMfBA8l72pE/LTHbsFYwXMYO6+azBvqs++JZgBaT6Ix9DA62sacYXbmLGMigkUG+UOu4ZWymFpGnEqu0YCyARZATrrfUUF9uSEWbOryK2cSKbqcpuxsAykEZnZrHhfTQWr5LyJiFrSSc1bJfIcrWIzi6cdfxF601FB88PFlVVuTlAW54mwtc+ml+2+OH+/j/AKXppSvbfHD/AH8f9L0DSiiigKKKKAooooCiiigQYPaAhlxAkSXnTFwVhlYFTHGAQyqQeBq33xRdSf3ebsUUUB3xRdSf3ebsUd8MXUn93m7FRRQHfDF1J/d5uxR3wxdSf3ebsUUUB3wxdSf3ebsUd8MXUn93m7FFFAd8EXUn93m7FHfDF1J/d5uxRRQHfBF1J/d5uxU98UXUn93m7FRRQT3xRdSf3ebsUd8UXUn93m7FFFBT2rtZZYwiJNmMkNrwSgaTIxJJWwAAJ/yp+DRRQSaWwYZ1xE0mW6uIstiP3VYG4PDiKiigvbw9Q/ivxo3h6h/FfjRRQRnPUP4r8aM56p/FfjU0UBnPVP4r8aM56p/FfjRRQRnPUP4r8aM56p/FfjU0UEZz1T+K/GjOeqfxX41NFAbw9Q/ivxo3h6h/FfjRRQG8PUP4r8apbRw7yGGy2ySq5uR4IDA+viKK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6628" name="AutoShape 4" descr="data:image/jpeg;base64,/9j/4AAQSkZJRgABAQAAAQABAAD/2wCEAAkGBhISEBQSEBQWFBUUFxUUFRQVFBUXFRUVFxQXFBsXFRYXGyceGBsjGRcUHzEgIycpLSwsGR8xNTAqNSgrLSkBCQoKBQUFDQUFDSkYEhgpKSkpKSkpKSkpKSkpKSkpKSkpKSkpKSkpKSkpKSkpKSkpKSkpKSkpKSkpKSkpKSkpKf/AABEIAHgBQAMBIgACEQEDEQH/xAAbAAACAwEBAQAAAAAAAAAAAAAABQEEBgcCA//EAEoQAAIBAgMDBQsJBgQGAwAAAAECAwARBBIhBRMxBiJBUtIVFjI0UVNhcZOU0QcUIzNUc5GisyRCdIOytGOBsdNDYmSSofBywdT/xAAUAQEAAAAAAAAAAAAAAAAAAAAA/8QAFBEBAAAAAAAAAAAAAAAAAAAAAP/aAAwDAQACEQMRAD8A7jUNU1DUGd2FsZJMLA7vOWaKJmPzibVjGpJ0bymr/e7F1pveJu3U8mfEsN9xD+ktM6BX3uxdab3ibt0d7sXWm94m7dNKKBUeT0XWm94m7dLXl2eCQ2LAIJBBx7Agg2II3vG9aY1w+XbIj3qnJeMoQGcAlZZ5MzWOoVBrcaeW1B0j5zs77YPfz/u0zi2FCwDK8xBAIIxMxBB1BBD6iuR7O2yZpMq7kqN4TlkJcZXKpzTo+YDNzdApBvqL9d5KeI4X+Hg/SWg8y7DhUFmeYAAkk4iawAFyfD8lL1ODIBEuIIOoO8xeoOtONuD9mm+6l/TakG3dtYqCOD5uma8RYfQyS7yVRHkguhG6zgud42gy/iH3d8GASZcQANSTJiwAPKSeFMhyei603vE3bpdjNqvLBj1ZMiwh41a7c/6MkkBlHAm1xcHWx0udIKBb3vRdab3ibt0d70XWm94m7dNKKBHh8LusYiI0hVoZWIeV3F1lhAIDk2Nmbh5aeUpm8fi/h5v1oKbUBUGpooM/sfZoljLyPKWMk40mkAsJ5FAADWAAAH+VXu4MfWm9vN2q88m/qP5mI/uJaaUC3uDH1pvbzdqjuDH1pvbzdqmVFAt7gx9ab283ao7hR9ab283aplS/b87JhZ3QlWWKRgw4ghCQRQeO4UfWm9vN2qnuFH1pvbzdqsrMFGIMYhUkT7rcZZM7QlM2/EpbLxufJ0E3rQYHY+FljVxDYML2Oa41t0NYjyEXBFiNDQWu4UfWm9vN2qjuFH1pvbzdqk21MFBHMsYWKIEBs0uciQliu7js684AA9J5y2B1pVicZEsMz5FRhFK6mPeZ8LKgGSOY5iA5Y3BIUc0ixFiQ1w2FH1pvbzdqp7gx9ab283apgteqBb3Bj603t5u1R3Bj603t5u1TKigSrgxFiogjSWZJswaV3BymK2jE+U605FLcV43B93P/AKw0zoCiiigKKKKAqGqahqBbyZ8Sw33EP6S0yvS3kz4lhvuIf0lrMbZxMpxc6iWVQrRqqrIVUAwxtwHpY0G5vReuSRbfxLKhUy/TuFw98W4zXZheYBSU5qFuYG0sL5uNzBbXZ4o5DPMm85oU4g+GGZCq3tmOZWtbiOjooOnk1ycbIlBObDSkgyAncX0Mrmwa1ypUj0WNNBNL5+f2zVq+SmIZ8HG0jFjzwWY3JyyOouenQCg57DgJrm+GlDjpGHN8vQQQLgG3C/Raul8nYGjweHRxlZYYVZTxDLGoIPqItX3xMGYAqcrDwW8noI6VPSP/ALsa8x44DmyWRvSeaejmMePq4+ignasJeGRF4sjqPWUIH/kiuafKPyw2jhYYosPh5IVKKHxPNciwUFVyEiP0s3l0txrps+NRTYnndCjVj6l414ghuS8lszC1uIVer6fSen1AUC3ac80kEkS4eW7oyAlorXIsLneU8FJ9v8rcLgt187k3SysUViDkBC5ucR4Prq/FtOFgjLJGRJfIQ6kPYXOQg86wBOlBbopf3egys+8WyqHJv+6QGBHlFiOF+Ir7jaMV8u8S+YoBnW+cC5W175gOjjQUpvH4v4eb9aCm1KZvH4v4eb9XD02oCiiigVcm/F/5mI/uJa9vykwoJBxEAIJBBmjuCDYgjNob3rxyb+o/mT/3Etc8xmPaKMEFReWYFnvlVRJO5OjDq+XpoOi982E+0we2j7VHfLhPtMHto+1XLTyltxnww4ec6dfOVI5SX13+FsOJ5+nD/F9I/Gg6j3zYT7TB7aPtVcxWGWRGjcXV1KsL20IsdRwrjmL2+HRoziMNz1dbgSGwKa/8S17MND5QK3HJPlk+KxBiJhZQjvmiLHKyvEMpuSDcS308lBb2zsmQGNnxDlCxhkzRwEbuYZSCN3qC4jFMYdjyKoVcTIAAABu4NAOj6ur2PwgljeNr2dSptoRcWuD0EcQfLXx2Zi2dOfYSISkgHXHSPQwsw9DCgxnyk7axmBwpfDNiJ5WuAwgiaOIXAzOVjuDztB5fQKvcn8A20MBhpZ8RKwkjRpUCxKGbIY3RyEzWvnHG49BFPscd5NHEOCETScdAt8g9ZfW3kQ/5s70EgVNec1AkFB6oryHqQaBbi/G4Pu5/9YaZ0sxfjcH3c/8ArDTOgKKKKAooooCoapqGoFvJnxLDfcQ/pLWU2v45if8A5x/28Navkz4lhvuIf0lr6YnYeHkcvJDE7HizRIzGwsLki/Cg5ydh4c5/ohzyGY3YG4cyAqQbpzyW5lucSeNepsBzEjjCJGuUFMp1RSCEUqeaLgX8theugd7OE+zQexj7NHe1hPs0HsY+zQYwcf8AOtJyVwqSYCNZFV1vJzWUMNJpLaEWqjt7DwQz4WGLB4dziHZSWhXmKgDE2VL9PE6CqOyuWUjrEkEOHRTJAoQSMN1HOZQEZUSyzrumzJwGZdaDW972F+zw+xj7NQ3J3CEa4eE/yY+jXq1jsP8AKf8AV540+kkhBMcjOscUqljnITSWPmB1NlGddRevphflCkk3RjiiKtuxIBI7OHbCvinjQKti67t0ymxuVvag1zbAwxOYwQk2tcxRk28l8tR3vYX7PD7GPs1jYeX+I3IkCYd7GXMVlcoQuEONAjZUtcIDG1+BAPTYfbDfKJKTGrwxqxbK6mR0drzLCFiR1zGRS2Zla1lKEXziwNdvfJ3gcWYhNCoWJi+SMLGHJFrOUAYgeQEVebknhggjjQRR5GiMcQVVaN9SLAaG4BzCxPSTWbh+USXd4V5IUU4hVlKl3VijyxRKsIZfpHvJm6BlAt4Wm+FBnX5FwnUs9yDmsVGa5Da83TnKDpb8K+uF5JxxvvFZ82fOTzbnQAKSFvl0W/ltrT6igUzePxfw8360FNqUzePxfw836sFNqAooooFXJzxf+ZP/AHEtc723s5wqJPC4UzzBiy2Rg3zgizA9IYEV0Tk34v8AzMR/cS19NtbDTEoqOXXKwcFCAbgFekEWsxoOITYzBrM4MTtJGbs5JPguqk5mk0JdluTYnRjpY0ujx2zwhG4ZlHOW5J5rBCAxz80ZnsFAa2W/prs8vyeQMCGlnYHQqzoQfWClqQR4XCmVYg2MCtK0Mbh4cjlJdw5UAXVUcqNQLgiwIoMC+0MAoLbl/BWS6kXCqSqm4l5pAFzwIIAJDaVt+ROzVTFkYe0ReCRiQM3CTCgc1jYc2wqom18AUzA4+27EoGaG5uV5o/5rFm9SMb6Uz2ftnB4VnxITFMEWSIu5hKqwtKyAAg5isStm4WsL30oNr8wxH2g+xjqudizbzeDEMGsA1oorOBwDC2ttbEWIudbUqPylwHe7uKSQRJJKSDECyRtKpKBnBP1Tno6OmvGI+U6GMSbyGRN06RsGeAWZlD6neWCgHjegc4bY0yA2xLEsbszRRZmPC5sLaCwAGgAFL+VGwsTNhykchkkJ+jayxbp7G0u8Tnrl480EnhwJr44r5Q0QOzYefKqM4vu1ZjGI2lTKzjKyb1bg2uVYC9tfcHyiRvJJEkExkjcQ5AYdZM5TLfeWU812GYi4QkUFnAbDxSwwpPivnEkb5ncpuswtYaIdSvEX49NVY+SmIWxGI51sjEhhmUsSTzbam5a3WZtbV6wvyiwy33UUrc6FFF4gzvMiuqgF+bzSxu1hzG9F9DsvaKzwpMgIWRQwDCzC/EG3SDcf5UGdi5L4hTpMthuQoG8C2juLlAeqbWBHAG40tq1r1RQLMX43B93P/rDTOlmL8bg+7n/1hpnQFFFFAUUUUBUNU1BoEPJ3bEC4TDq00YIhhBBkQEERqCCCbg0x7u4fz8XtU+NXMtTagpd3cP5+L2qfGju5hvPxe1T41dtRagXnbGFJBM0NxwO8juL6aa6V4j2jg1vlkgF2zmzxC7dY66t6eNM7UWoFa47BC9pMOM2a/Pi1zWLX11vYX8thUptLBjhJAOcX0ePwje7ceJudeNMrUWoFiY7BBcokw4F2Ng8Vrte5t6bm/luak7QwZYMZMPmU3BzxXBtluDe40AHqplai1AtO0cGct5IOZqnPi5htl5uvN000r7d3MN5+L2qfGrlqLUFPu7h/Pxe1T40d3MN5+L2qfGrlqLUCVMZHJjozE6uFglBKMGAvLBa5HC9j+Bp5XkCvVAVBqag0CHYW1YUhyvLGrCSe6s6qR+0SHUE3FMe7mG8/F7VPjVy1FqCkduYbz8XtU+NJcRsvZbtIzHDky+Gd8ASQQ1xZ+acwButje56a1FqLUGZ7nbK8mF9WeMAc1k0AbTmu406Cah9l7KJJPzY3UoRvVtZmLHTNa9yedxsSL20rT2otQZpsDs0s7ZoLyK6v9PZXEhctnUPla+8fUj940fMNmZ2cmAlzmYGYFC2XJfdl8l8vNJtqNDWkotQZlNl7KGa3zezxiFgZVIMYCrlsX6QiAnicq3JtU4jZ2y3zFjBds1yJgpJaTfE3VwQd5drjUEm3E30tTQZ58Ps0xNDmw4jZlYqsqrzlCqrKVYFSAigEWtar2F2nhI0WOOWFUQBVVZIwFUCwAF+FqZWotQU+7uG8/F7VPjR3dw3n4fap8auUUCc46OTFw7t0e0c98jK1rmLjY6U5FRapFBNFFFAUUUUBRRRQFFFFAUUUUBRRRQZ3BbIimlxLSqWImKgln0AjjsBZrAamrnevhvN/nk7VTsTw8V9+36cdNaBT3r4bzf55O1R3r4bzf55O1TaigU96+G83+eTtUd7GG83+eTtU2ooMRtTF4KCZoThpXKBSSr80ZhceFKDw9FVu7OC+yT/96/71VeUx/bp/VD+nWOxhxJXGRIk2d3dsPKNI1ULGQqyFuaSVcAW4n00G77s4L7JN/wB6/wC9R3ZwX2Sb2i/71c4x64iR2O7xiI8pdTG1njiCIuTdrJlDMyNbMbKCTYk1rU4j1ig3mA2JhJoo5UjOWRFkW7SA2dQwuM3Gxqx3r4bzf55O1Xrkt4jhf4eD9JaaUCnvXw3m/wA8nao718N5v88naptRQZ3a2w4Yow8alWEkNiHk8/GOt5DWgUUv5Q/UfzIP146ZUBWf7nRzYufegtlWELznAF1cmwBFaClOA8bxPqg/oeg9d7WH6n55O1Ud7WH83+eTtU1ooFXe1hvN/nk7VHe1h/N/nk7VNaKDmG0sdkmnVUhVInZQXE5OVVUlmbfqOkngLAVXj2qWvlGHNrA2Sc2JUNY/tPGxU+oio21BnmxicM8syXtcjPGqXA6ePCko2O8ShYS1t6JW577zKscSlUXUyFt3bncAxAHg2BzDtnPmyfNmykq2VZjlYcVNsVoa+vz9+pB7PEf/AKaRbG3QZykubesXEZyKyAMytlUG5XMTqBY8RxJLag+h2obhSMOCbkKVmuQOJA+dXNvRXnFbVdY3cRwHIjvbd4jXKhb7T6KVzYVJMSkiyJmhBEiDKzWuSA1m5liTxGmtiNa+cm1kkhmXwX3WJGQnMSI0ZCwZdCLsPX/5oOtpybw9vq/zydqp72sN5v8APJ2qZR8K90Cvvaw/m/zydqqeO2TFC8DRqVO+Rb534FWuLFrGtBSvbfHD/fx/0vQNKKKKAooooCiiigKKKKBVsXw8V9+f046s7S2pHAmeUkAsqjKrMSzcAFUEmq2xPDxP35/Tjpfy+QnDKFOVjKgVrXysVcBrHjY2NvRQWe/LDf4vu8/Yo78sN/i+7z9iuay7JxGbx3INOYCSRzQbXZsx4O1zqc2uiiqybPxfPB2goynU5M1kIzgm5AzZBw1Frk8aDqfflhv8X3efsV9sFynglkEaFwzBiA8UqA5Rc2LKBex4VysbHxOhOOvlF7E/vKrBs1iNAGW9wSNCbaU85H4GaPGxGaffBlky822UiLW2tiDzfTpcnWgfco+R7zSSzRz7vMq3Ag3j8xbc36QakdFr34VmU5GvGqTTThFUgLvkKnnaAZd9rIRpY2AJ6da6ENs/4E/sx2qDtf8A6ef2Y7VBjByTnyZjItgAWb5vkH/MQsmIByjU620pbsQwYvFPhsLjEkaNN4zDCnd+EFKht/ziCRe2nprop2v/ANPP7Ne1SHA7CwsGLOLw+EnhkZGjcRxqsbqSDzo81gbqDcWoNPsrBbmCKK+bdxpHmta+RQt7dF7cKt1i9rcuJYMVFF82llWbhHGv7THbQuyZiHiufCutjprV/bfKaWCZY0gaQGJ5f+JmdlViIowkbLn5ovnZRzxYmg0tFc/wvLvEqgafDsc0aFQscusuVzYZUOjlRbQZRxvXhuX+LTMrYXOyxl89pkXMJglmXdmwyG4yk3ynh0BsOUP1H8yD9eOmdJMfiTJgo5CpUucK5U5gVLSxNYhlVri/SAfKBwp3QFKcB43ifVB/Q9NqU4HxvE+qD+h6BtRWd5YYuRFgEbtHnkIYpYEgQyPa5BtqorKT7dmV8gmxTtlDsI8jZFZioLc0HUq1goZjlNhQdNvUXrl8XKSRnCifFBWZ0WUmMRO6Zsyq1r6ZH1IAOU2Jq6m0JmAIxMxB1BEkZBHlBC2NAn5QkGbGxllUu8yjNceHEqgn0XIpDBs1UMSpOu6RWE0QCKJSy2OZUQBgVuutiBY3JvXT+SeNlaaZJJHkVY4WGcg5SzTA2IA4hV/CneNwzZhLEfpFsCCSFkXqN+JIPQfQSCHKYDAlspjXKuUW4hb3ygnULfo4V9Ti4+uv411XB7RSS4BIdfCjbR19a+T0jQ9BqNp4lUibM5jzAqrLq+YggbsEHM3SBY8OFBxTGbLidWX5yULzNiLq5GmYmwUMOBa+YfvBSavY7ER7iZUZBeOayrYC5jfQKoA1NuA1p/yR5I4jA4/E4/H4neRtCFWWZhvEBlDFZDfKgUAXy83ndFjXRGxaBM5YBLZs5IC5bXvm4W9NB9I+Fe6q90I8+TOubNktfXNk3lvXl1t5K8LtiEgnepYBmJLqLKrZGY3Pghha/Cgu0r23xw/38f8AS9M0a4uKWbb44f7+P+l6BpRRRQFFFFAUUUUBRRRQKti+Hivvz+nHXz5UbOkmhVYgCyyI9mbKCFvfnWOuvkr6bE8PFffn9OOmtBy3GfJtJI7yGAB3DAsMSumYWJCmIj063qsvySaANBmIUJmOLANh0gCKym9+FuOnp63STlZPiVgX5oLyNLEmgXRWbnG7Kyrp0kG1BhX+S8kAHDghVyj9qXRbkgfVa2LMQTc69NhbRbA5Ozxzws6KkcSut97nY3QIumQeQkkmqW0Nr7QDYlIzJmjVyv7MCBkeIRsrFcsplVpSVHg2/dtrL7d2is7IiNLaXIyNDu1CCeOONhNkIbexGSRiL5cvBeFBvRU1zfA7b2lKrhzJG6rhSAMOLWkMKyc1odSM8h8PTL4IANfPEcotphXyCQlJ51b6Ac2KMuFfLuBmFsrFVLMw8FgTag6ZUVz7uvtF3dVMigTRKx+bC0YfFtCUTOv0i7jJLnubHibHKKkHKTaghYyrIrXzLbC521jlMa5VS2V5ERCDdkIN2AdSA6QuHUMWAALWDEAAtbhmPTa/T5a+mWsBNtfaSxPJIHQNiJkUrAJWjjRZd3aJUzEPII0zHNcagrm03Oz5HaKNpVyOUUuoNwrlQWUHpsbig++Woy/+3r1RQLOUH1H8yD9eOmdLOUP1H8yD9eOmdAUpwPjeJ9UH9D02pTgfG8T6oP6HoFvLhwBhiSAN62pIA8Xl6TWRxWEhkbMZCpKhG3cwTOgYsFexvoS1iLHnEXsa6jPhlcWdVYcbMARf1Gvh3Ig81H7NPhQcxbZ8I1V10LvHG8itAkjhrtuwQSLsxy3sLm1qs4NlRApeMkXJIcWLMxYnU31JJ/0rY8o4Vhw7PDDFmBjBJhDhFaRVaQoozMEUs1h5KykfKCU5QMNExLIQfmbgNDZlMtv3byBOaTdc1iOmgb8kMrz4gZgQYYASrai74jgVOh9NaDvei603vE3arC4HldjlC5MIq3jYsq4eVM8wGcBbcFKPEuuuYP5KstyzxwFo4t+AMR9MuGlVZOZbDsELXS8okUjW+UcL0Gsl5LQNbMZTbgfnE1x6iHuKiPkph1OYGa/WOJnLW8ly5IHoFZ3Ecp8Y2eWAAw5cQyXw0uYrG8CB7lgx0md8uUFtyQON6qvym2lYGMK4ynKfmrgyWxkeGWQZpAFzI5kCm1st75dQGsxXJ5chEbyZujPPOyj0socFh6Li/C440u5P8gYsJhzDHLKSzCQsW5quGL3jhsY0XMfBA8l72pE/LTHbsFYwXMYO6+azBvqs++JZgBaT6Ix9DA62sacYXbmLGMigkUG+UOu4ZWymFpGnEqu0YCyARZATrrfUUF9uSEWbOryK2cSKbqcpuxsAykEZnZrHhfTQWr5LyJiFrSSc1bJfIcrWIzi6cdfxF601FB88PFlVVuTlAW54mwtc+ml+2+OH+/j/AKXppSvbfHD/AH8f9L0DSiiigKKKKAooooCiiigQYPaAhlxAkSXnTFwVhlYFTHGAQyqQeBq33xRdSf3ebsUUUB3xRdSf3ebsUd8MXUn93m7FRRQHfDF1J/d5uxR3wxdSf3ebsUUUB3wxdSf3ebsUd8MXUn93m7FFFAd8EXUn93m7FHfDF1J/d5uxRRQHfBF1J/d5uxU98UXUn93m7FRRQT3xRdSf3ebsUd8UXUn93m7FFFBT2rtZZYwiJNmMkNrwSgaTIxJJWwAAJ/yp+DRRQSaWwYZ1xE0mW6uIstiP3VYG4PDiKiigvbw9Q/ivxo3h6h/FfjRRQRnPUP4r8aM56p/FfjU0UBnPVP4r8aM56p/FfjRRQRnPUP4r8aM56p/FfjU0UEZz1T+K/GjOeqfxX41NFAbw9Q/ivxo3h6h/FfjRRQG8PUP4r8apbRw7yGGy2ySq5uR4IDA+viKK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6630" name="Picture 6" descr="http://1.bp.blogspot.com/_EdiSPJX1jg8/TOcErsfpAMI/AAAAAAAACnI/JB9ZKS0IuBs/s400/Bact%2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221088"/>
            <a:ext cx="6576730" cy="24662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1043608" y="260648"/>
            <a:ext cx="7786067" cy="5016202"/>
          </a:xfrm>
        </p:spPr>
        <p:txBody>
          <a:bodyPr>
            <a:normAutofit/>
          </a:bodyPr>
          <a:lstStyle/>
          <a:p>
            <a:pPr algn="just"/>
            <a:r>
              <a:rPr lang="es-ES" b="1" dirty="0"/>
              <a:t>Otro criterio</a:t>
            </a:r>
            <a:r>
              <a:rPr lang="es-ES" dirty="0"/>
              <a:t> </a:t>
            </a:r>
          </a:p>
          <a:p>
            <a:pPr algn="just">
              <a:buNone/>
            </a:pPr>
            <a:r>
              <a:rPr lang="es-ES" sz="2800" b="1" dirty="0"/>
              <a:t>Otro criterio</a:t>
            </a:r>
            <a:r>
              <a:rPr lang="es-ES" sz="2800" dirty="0"/>
              <a:t> de clasificación de bacterias hace referencia </a:t>
            </a:r>
            <a:r>
              <a:rPr lang="es-ES" sz="2800" b="1" dirty="0"/>
              <a:t>al consumo de oxígeno:</a:t>
            </a:r>
          </a:p>
          <a:p>
            <a:pPr algn="just">
              <a:buNone/>
            </a:pPr>
            <a:endParaRPr lang="es-ES" sz="2800" b="1" dirty="0"/>
          </a:p>
          <a:p>
            <a:pPr algn="just">
              <a:buNone/>
            </a:pPr>
            <a:endParaRPr lang="es-ES" sz="2800" b="1" dirty="0"/>
          </a:p>
          <a:p>
            <a:pPr algn="just">
              <a:buNone/>
            </a:pPr>
            <a:r>
              <a:rPr lang="es-ES" sz="2800" b="1" dirty="0"/>
              <a:t>Bacterias aerobias</a:t>
            </a:r>
            <a:r>
              <a:rPr lang="es-ES" sz="2800" dirty="0"/>
              <a:t>: son aquellas que necesitan oxígeno para su metabolismo. Realizan la oxidación de la materia orgánica en presencia de oxígeno molecular, es decir, realizan la respiración celular.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620688"/>
            <a:ext cx="7714104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/>
              <a:t>Bacterias anaerobias</a:t>
            </a:r>
            <a:r>
              <a:rPr lang="es-ES" dirty="0"/>
              <a:t>: son aquellas que no utilizan oxígeno molecular en su actividad biológica. La obtención de energía la realizan mediante catabolismo fermentativo. Se pueden distinguir dos grupos dentro de ellas:</a:t>
            </a:r>
          </a:p>
          <a:p>
            <a:pPr algn="just"/>
            <a:endParaRPr lang="es-ES" dirty="0"/>
          </a:p>
          <a:p>
            <a:pPr algn="just"/>
            <a:r>
              <a:rPr lang="es-ES" sz="2800" b="1" dirty="0"/>
              <a:t>Bacterias anaerobias facultativas</a:t>
            </a:r>
            <a:r>
              <a:rPr lang="es-ES" sz="2800" dirty="0"/>
              <a:t>: Pueden vivir en ambientes con oxígeno o sin él.</a:t>
            </a:r>
          </a:p>
          <a:p>
            <a:pPr algn="just"/>
            <a:r>
              <a:rPr lang="es-ES" sz="2800" b="1" dirty="0"/>
              <a:t>Bacterias anaerobias estrictas</a:t>
            </a:r>
            <a:r>
              <a:rPr lang="es-ES" sz="2800" dirty="0"/>
              <a:t>: sólo pueden sobrevivir en ambientes carentes de oxígeno. Como ejemplo, del tétanos </a:t>
            </a:r>
            <a:r>
              <a:rPr lang="es-ES" sz="2800" dirty="0" err="1"/>
              <a:t>Clostridium</a:t>
            </a:r>
            <a:r>
              <a:rPr lang="es-ES" sz="2800" dirty="0"/>
              <a:t>, causante.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  <a:t>3.1.3 Nomenclatura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0279" y="980728"/>
            <a:ext cx="7746064" cy="198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Existen millones de organismos vivos, no se puede usar nombres vulgares, porque acarrearía confusión</a:t>
            </a:r>
          </a:p>
        </p:txBody>
      </p:sp>
      <p:sp>
        <p:nvSpPr>
          <p:cNvPr id="28674" name="AutoShape 2" descr="data:image/jpeg;base64,/9j/4AAQSkZJRgABAQAAAQABAAD/2wCEAAkGBhMQERQUERQUFBUWFhYWFxcVFxoXGBgVFBgVFBQVGBgYGyYeHBojGh0WHy8gIycpLSwsFx8xNTAqNiYrLCkBCQoKDgwOGg8PGjIkHyQ1LCkvMi8qKiksLiwsMCksLCosLC8sLyosLyosLCw0LCwsKS4vLSwtKSwpNCktKS8sLP/AABEIAMUBAAMBIgACEQEDEQH/xAAcAAEAAgMBAQEAAAAAAAAAAAAABQYDBAcBAgj/xABBEAACAQIEAwUFBgQEBQUAAAABAgMAEQQSITEFQVEGEyJhcQcUMkKBI1KRobHRM2JywXOC4fAkQ4OT8RaSssLS/8QAGwEBAAIDAQEAAAAAAAAAAAAAAAMEAgUGAQf/xAAzEQACAQIEAgoCAQMFAAAAAAAAAQIDEQQSITFBUQUiYXGBkbHB0fAToTJCUuEUFUOC8f/aAAwDAQACEQMRAD8AvlKUr50dMKUpQG5g+KvHpfMvQ/2PKpzB8VSXQGzdDv8ATrVXrytjhekq1DTdcn7FWrhYVNdmXalVrB8adNG8a+e49D+9TmE4gkvwnXodD+FdLhsfRxGidnyf3U1dXDzp77GzSlKvlcUpSgFKUoBSlKAUpSgFKUoBSlKAUpSgFKUoBSlKAUpSgFKUoClUpSvnR0wpSlAKUpQCgNtRoaUoCUwfHmXSTxDrz/1qbw+LWQXUg/qPUVUK+o5CpupIPUVt8L0rVpaT6y/fn8lKrg4T1joy50qDwfaDlKP8w/uP2rdx/HsPBEZppUSMfMx0v0HMnyGtdJh8XSxCvB+HE1dWjOl/JG/Suc4r2zxFv+GwuInX79hGp81zXJ+oFWbsl21g4ir92HjkjIEkUgs63+E6EgqddR0qwpxbsmVlUi3ZMsFKUrIkFKUoBSlKAUpSgFKUoBSlKAUpSgFKUoBSlKApVKUr50dMKUpQClKUArytbH8Siw6Z5nWNerG2vQdT5Cqf2m9omHOHlTDSkysAqkI4HiIDFWK2uFv0qejh6lVpRT77aENWvCmnmevLibXHe2MhZ4sCgdkOWSZv4aH7oOzN+2x5VxuHzSHNPip3b+VyqjyAH7CphHiGGw6QMrRLGPhtfvmF5S43D368vKobimPIFl00+v8ApW8p0fx9SmvHizkMVi69adr6GJuLzYNg0GIlfUDu5GMiuSfhAO3qKnMfw1g6yY5xNiLZhF/ycODsMuzP66f1aGudtxCQSq63BRg6nSwZTcHXfUCpXinbL3iQylcrPYsAwK5gApy31A0Gh26mrTw8krxSzc9LnkpV1SyybLNLigNSb/nUl7Lp2fi7FNF92bvOls6ZAfO9vzrmWL7Rm2ht+Z/apTsf20xOBmj7soiSTRd94czOha2VmbYAE7W33rOhRdJ55HmEw03LMz9RUqMwfHFfR/CfyP15fWpINer9GvTrRzU3c2k6coO0ke0pSpjAUpSgFKUoBSlKAUpSgFKUoBSlKAUpSgKVSlK+dHTClKUApSlAc7xDjGS4iaUZhFMMPCp+FQoZpHtzZrDXzPQWqvFcKl7qoUg2Nha++4FWSKdMJLjcNO4izS+8Qu98rfEMtwDqVYa9VIqo4vEs0qXVgj+IEi2ZM1mYX+orrKELSjl/jZW8ji6kKk8Q29/8k/wngRYBtVBTPrY+EErf1LC1vSpaXsy5RWCFgw0trsSCLeoNYOH4gqkmYjIrIi2+a3eMtr/LZi31WrLIpkgjsbKkWc3tylcADne+mhFW5VMqubVQV9EUPjXZoQqTMLu2iRKwGWwLF3YaXABso+vQ1h+zbGxMkK327x+7OuouCLfhV34xjlc2WNZlALPmVlCHcXLOqjQHn+NQYxodQzIb+MMUMkeUbPFmDEMLFRzvcE1Vdaon98NL6E6gpaLcrbcJaN2UAMygk2vsq52tcA6C/LlWGTEkZRY3urD6EEGrbjJThsXMI1BZFJUG58IjBdfPwX35A1VsSwJhewUZAg8zGoUufU6fSrNKeezZDVeRPKdXfEtjVEuLd0hcZosLC2VnQ3yvO42B5Aeotz3uwWN7jGyrhA6wCId7G7mRBMW8GQnUHIDf/wAVWuE48Sf9uG3osaxkfQqRUtwDjBwIKPHniZmdpIwTIGY3LSLc5hbmtrAbVrJynSjKFHR8EvXtfqa3D4hVMTevLT75HY8HxhJND4W6H+xrfqh4TGJMgeNldTsym4/35VKYPi7x6fEvQ/2NMN0w11a68flfHkbypgr9amy0UrUwfE0l2Nj907/61t1v6dSFSOaDujXyi4uzQpSlZmIpSlAKUqD4h2yw8UhiBkmlX4o8PE8zJ/X3YIT0Yg0BOUrT4ZxWPELmjLaGzK6sjq2+V0cBlO2453rcoBSlKAUpSgKVSlK+dHTClKUApSvmRwoJOwBJ9BqaA1OLYmCKMyYjIFXm4B+guNSegrkXaLtD3+PhxEsd4RYLEdCYkYMb22ZgSfLTpU4S+PHvmIJMZkdYIvkRUtmYjm2oHnY+Qqodp5g8i+r/AIEGujwWGVGdpavj2di92c3Wx7rV1Tgur6kvgJgFnIfOM8SR+Ymz+K3WyBevKpvD8ZzYNtXuqvGAl/EyvHNlNgdLNKdbAZLmqhhcXEcQswsgObPGNAkpjcI6j7mcgjpe1Z+DmRfszdDKiSJrvmVgm+niVpF9ZB0q7O9vL4Li3Pri0rLFh82qtG0wUC4LO8wbObatdFX0/CvYeHZikaohbMUZ1kuXkdrBgo0CEZAB0ANZY8IVCs3etCv8NtAcpcOwKueRJ0FtfWpPgzpCTMFNoWLqpAuZL3hUkfz5bjop6Ub6t0IPK9SI4zN3mLx0itbIZGW3zKJEw7D6xlzVdxsRIizAD7EZV5hQDZj/AFHM3ob8xUpJCzBVjGZy0hkzaDuu7iuznklgWvyzmozi2IDSMynMWJu2wZm3Kr8qD4VHQfQSUtLJfeBG9tTJwXjLxkW1I2+tgR9dPwFdEwk0hAMkbxNYGzWB12Nr3H1sapXBbwAFNJG2fmi7Er0c6jNyG2puLnw9LRjzuT63qvjHG+i1OcxDi3dGzHivcz7zH4VzomJjGiushssyjYOp3tvcdTXQK5lLhjisRDhh8LMJJf8ADj119Tcetq6bWkx9uq+PHu4e50vQ0pypPNtw++R7W6nab3dC07Du1FyzG1h68/rWlUHjFEuOijk+BIjNGp2eUPlLeZjWxA5GS/IWr4arOlLNB2NpWjGSs0dD4VxdMSgdAy31AcZWtyJU6i/Q61vVzrjHaCLBJ3kr5fugfGx6KP8AYHOonGduOLvEXSOHCpYspmGad1AJ0j9Oqi/ImumwnSDqwcqkbJceH3zNNiacKLsnfs4nS+LdocNhApxM8UOY2XvHC362uda2cJjY5lDxOkinZkYMp9CDauM9k+3AgxLS8XiDSYgIBibZhGmUWhKWsiDUnLrckkHcdFn7C4ST7bCf8JKbMs+Esl76gso+zkU9GBBrZQmpq8XdFZST2PvtBjpZ51wOGcxsyd5iJl+KGAkqAh2EshDBT8oVm5CpnhPCIcLEIoECIOQ5k7sxOrMdyxuTWhwbg64JJZZ5u8kkPeTzyZYwcoyqLDwoiqLAep5mtFfaRgyQftu5LZRiTDIMNmJsB3xGWxOmb4fOszItGWva8Br2vQKUpQClKUBSqUpXzo6YUpSgFeMtxY7GvaUBSD7PpY1aKDFFYGbN3ckYfK3VTca20uLX53qu9u+y0WCw+HCXeR5mLyNu1o20A5DXaus1Qfayvgwv+K4/FK22ExVWpWjGT08OT3NdUwlGknOMdTnfDYomDxyx3ucwkU2dCN/Igj5TzAsRreTDNIYlcNH3eGKRswKrL3eZ4Qx2BZCUBBOuUg1J9jsIWn8FgxRwp0JDZHCkXG4JqV452ZkjfWNZWK5ye6B8WdkuwVQGuAG+utburKz127yqtyBwmN94CrGSHL5jfRRmXKZCLaHUHTYqTt8Mfi8cCUhjLHW7AC4aRcyoY9MxBAW1+Z9a3+JcMmVGWeKSARxkoAl1Ml+Ug0U3JFgTba25rWxXD5wuSQHuwEYXSyC6jM6ggjYgXOu+m1RwlFfft9yRrMaM0ZvrE7zstnGdWGllUCKO5tYL8e55bVBSC1ja1jcirLE5weLj8PhhkXOFyWZkcsxGU2FgFA9DVfdr5yeak/lVqm3cjlHSxKYSYC1qsEXGO7S5OnIcyegqtwL8PPQD8ABVuMndLFjYUUxRyKJoMobuydFdWa7FW1sSbq1hc1VqxUpafew538anKzehbew3Z94Feef+NNa4PyINVT15n0A5VO4/jMMClpZEUA23uS33Qo1LeQF6zYLGJNGskbBkYXBHQ/38qwScMhV2nEMfegE58i5zYfetfyrmpz/JUcqnl7dh2tKmqVNRp7fdStT9sMRiJvdsJD3coGZ2ny2SPSxKqSQxuLqdRtbpo4rh/E5ZkX3iJ2hPeZu6KrG1rKubJdiwJFhfS9+V97szw8e5wTj+PifeHklvrk7wl7edo0A6FjXxxSeGCN3kjAyfUsTsMx3N/MjXc1tvwfjllgkuG17vjvw5HN18dUcr6+du4y4DhZSXv8XIMTiwLRIoAjhA1zgdRvmYALqdTa2DEGWXOEAZh42fLdtDoQx8SqDYAC3U6mqiO12Ie4hiRUvsASL8rm4BNfUPa2RTaRTGSLFkJAI8xzH1q1+Cql2ruVl2L15mvnN1JXnsSGMkSXwnmLOhNyrDQ2J3U7g7i9uVzOdjPaJLwuP3fExPPAp+zkjN3jU/IVOhUctRbbUWtRuJMzuFjYEsMzMDyO2o/wB6itZuHPFZkks9xYLcEk7AW1JPSp6EZU3dO1+Fvtj2nUcTsfDO0eD43iz30ydxEyiDCSeEzSWBaaRTo4BOVU12JI1FdFxOCSSNo3UNGylGUjQqRYrbpavzRgolnWWKZQk8YOWyhCCl77C+a+/5V2v2edsfesDC05+0sUZ/vFCVzN0JABPrVpYqCbVTqtO3ZrsbGi3Vdku0xcH49Lw6L3TE4fFzNCSkEkMLSrPCD9l4l0RwtlYOR8N761O8FxWNlcviIYsPER4Y85kmvpYuy2jXS/hGb1qaUg6jWvatokFKUr0ClKUBSqUpXzo6YUpSgFKUoDyuce1riUZ7iJWzSo5kZV3VGQqL8gSbWG9qne3nbD3GMJFY4iUHIPuLsZWHQchzPoa4ripixJJLEkszMblmO7E8zW66MwjclWltw7SliaqtkRNYLixjIK51I2I/0Ne4/izSEkmUn6/vVbzGvMxro8pr2zclAJ1UnzLLWI2+4n1Yf2rWtXoWlgZy3+GPQE1uYDhc2JkWGGzPJoBlsAvNmPJR1rFgcEzMqopeRyFRRuWO3++Vds7EdjlwEZLkPPIB3jjYW2jT+UfmdelqOLxccPG/Hh95E1Kk6jsV/tV7PMi97hF1AGeIX1sNWjvrf+X8OlQHZ/jPdNsGVgUkRtmQ6MjDpXZKq/afsLHiiZIiIp98wHhf+sD/AOQ19a02Hx1+pVfj8/JFjejM3Xo6Pl8EEk0nDrSYSQHBSOL94pc4d20s4BByH7wOtuo8Un2l4zisLB3sk+Hu2kcccLMHJG+dpL2A1uBbbe9qrOExkuEkMGJS1wQytqkiNobHmp/LyIrHxXCtG2GYEzYOJwVLDM0SuylopOoFtGtY7eQvSoxqTUnbm9F1l2FCjjZ04SpS0fDsLT2Uxubh+FjBKyRidGBGqiYTSobHcZSjg7Gqt25MwRBI6OpfdUKG4Btm8RHM7VdZsaAquCG7xWCW1AjDGNnvzZirqOi35tpDdoeH+84WYLq8a98o6iP+IP8Atlz/AJaloTlKac1ZvW3LkjWzadSyKvhe9hEYkwsiiTKIi10Vi2xBZQDf1r54hhpUJXEQSIp+8pIB6hhcVZsJxLGcXw+FwwiCRRlO9nzXzCCwFhya1tBe5tsKtvEvj+tbjBYKVdN1Vld9LO91zMMRKFP+Gpx3hs6QzakMhG4121At1vpVv4Dhe7xIOLikhnYF4FkWy5BuV5951vy2r32j4VVmwndIglZjyVcxzR5cx0+a+p86mMXhcXj8amJxMQw8UIPdx5w7FjuSR52PLQAa6msoUalPFRyrMuL8PU9eSVNtuz4EP7Q8Bl7rGxeF82R7czY5SfwK+lqmuwmNjw/DI3ldVUs+p5sXYBQBqWNthc1D+0HiK93FhAbuziR/5VFwoPQm9/QedRnA8b7hiVd1z4csQupPcmQDNIo2BNrdbDfrR6apwqScI7799r6fv1LvRdf8Ury5W9NTrXBuPhlzwSBluQRyBG6sp1VvI2NS69tcKrrFNLHFK1rKzAXvoPS50F7XPWqpjeCZ5O9ileB2AV2jCnvFG2YOCMw5Na4vzGlfQ7OwiCSEA2lDCRiczuWFi7OdWboTtYWtXPYXHPDvSTceXLx+N+NjpatD8nDXmdIvSqNwDFYuCwmmWUABQojyDS3iJLMcx8rDU6Va8HxZJNPhbof7HnXQ4fpGjWeW9n92NdUw04K9tDepSlbArlKpSlfOjphSlKAVE9p+0KYHDtM4zH4UTYu5+FR+ZJ5AGpWuM+0DtD75iyqG8OHJRejS/wDMf6fCPTzq5gsP+epZ7LV/HiQ1qmSOm5X8fjJJ5HmmbNJIbseQHJF6KBoBWk0Nbdq8tXVp20RrWjSMFedzW9lrwpWWc8ymkYq+4IdddhWcpUt2Y7OtjsQsIuIxZ5mHJL/CD95th9TyrGdRRi5S2QUddC5eyrs3ocZINWukAPJNnf1Y6DyB610WviCFUVVQBVUBVA2CgWAHkBWSuPxFd16jm/qNrThkjYUpSoCQjuOcCixkZjlHmrD4kb7yn/d6586z8MlyT6xtcLIBdHB3VgdASN1Oh8966lVT9oZHd4bOAU96iz3Fxls+/lvV/B1pKSpvVP8AXcarpLCwqU3U2kuJBYWJVH2ZIQ6rHuqXNzkJ1AJJOU3t9ak8DjWR0ZQoKc7HxXv8QJsdCV0tcVgHZpYHYxM6qHYNEfEgBVWjKk6ru/M/Aa9yZbHMpuSMoJzC3NhbQHlWylO7Uk97M5O003bh7GCHhmJwUrS8NXvYXN2wxN3Q9FXdgNgy3NrBh1x4z2mqhIbCOso3WR8oB8xlzfkKm+F4M4iTu75RlZyedkF7DzrU47gzG+VmLiwKltTbb6EeVbKl0nUpxsZuGaH5Giux4Rse7TY7MMy5Y1Q5SgvcEA3030O9zrsa2pcBPEtocfiSNrMuWw9e9as0OJZSbW1BXUA6He19j51mLXFVnjat27kefRJEDxPgCQNZJO+ZgCz9SbEj8f0r3ikYTCMG3OUD1uDb8qlcTgGEuQWYqGc5TcZUUu2vkAfrWrwmIYniccMnwREyW+8Qqut/r+VQOcpWlLZXk/As0abqVmrW2XmdJ4RGy4eFX+IRRhv6goB/OtyvKVzsnd3O4irKx7XlK9rw9N/B8ZePQ+Mee49D+9TuE4ikvwnXodDVToDWzwvSdaho+su32ZUq4SFTVaMUqyycCiPIj0J/vetaTs4Plcj1AP6WrKfRGJjsk+5/NjyONpPfQg6VJydnpBsVP4itd+Eyj5CfQg1UngsRDeD8r+hNGvTltJEZj4GkikRHyMyMqva+VmBAa1xsdaoOH9jiqLNipP8ALGg/Uk10l4WX4lYeoIrHXlPEVaF4xdr9i9z2VOFTVlDT2QQfNiMSfQov/wBDWUeyLCc5MSf+ov8A+KvFKy/12I/vZ5+CnyKM3shwnKXFD/qKf1StZ/Y9F8uKnA8wh/OwroVK9WOxC/r9B+CnyOa4r2PG32WLa/SSMEH6qbj8DVr7GdmBgMOEJDSsc0rj5nPIX1yqNB9TzqfpWNXGVqsMk3p3I9jRhF3QpSlVSUUpXlAa3EOKRYdc00iRgmwLEC56DqfSoPteY8XglWNkcTSwxo6nMAzSAFxY62GbSpXC8JAmeeSzyMSqHlHEPhRb7E/Ex5k9AKwTdmImnWYFkIcSMi2CSSKGVHZbfELnUWvpe9hVinKEJKV9Vr48v8kE4ynFq2j0KRgsbPhZu64hLNGCMgkKq6Oo1Tx22B11DWv8ut7TLwR7ArIrggEXW2YHUWZTax62IqexuAjnQpKiuh3VhcevkfOqvwqN8BiRg2Yth5szYW+pSUWLQ36NyHM5TuWq9Gs66eTSS4WVnztxTNDi+jo03meq/a7zIivA6SxNa4JW45ao6OvUEFSPK/MVqcQxDytme17WAGgA/XepN3DvIqZSQRmV8wysyrZ1y/EGUDTqu4INQvFsRDCrF57uLeBCgIuQL5SSTa97E7A1Iq0J2tu+Gul/vkamVOqlkWx7j0iDfY5ithq4sb21/P8AWtTuiwZhooIF+rNeyjzsCfIA+QP1iopF3U+q6g/3/GvnGxEwWDFMgMmY3H2hylmI+6AqrbmAx52qRSildsgSc6m1vY+Z+JpAhWRwindRu9ts1vE+vXQcgK++wuG73iM09mQCJcquLMwfwZwPu+BtfOtr2b8LhnibEyqskxkYHNr3drZQAduoPQirNxbgrySLNBL3MyqUzFQ6vGTmyOpIvY6gggjXrVetWUHKk3ra1+C7Elw7TpMFgcqVXxt/k3OJ8Tjw0ZklbKo06kk7KoGpY8gKh44sZi/G0jYKL5ERVadhyaRmBVP6ACeprTYwwYgNiZZMbi11SOOPN3QPNYkuqG3zObnrU5wzj8c7FAJI5FGYxyoY3y7ZgD8S+YJqpkdON4q/bbTwT9Wu6xtsym7N27L+vwYOAcQkLy4fEENLCQQ4GXvYX/hyWGgN7qQNLjzr5PalXkKYeKXE5Tld4gvdq33c7soYjmBe1bPFezsGKKtKrZlBUMjshKN8SEoQSp6Gt3CYRIkVI1VEUWVVFgB5Co3Km+tbXlsvvZoZqM9r6fsy17SlQEpdaUpX0U5kUpSgFYZMIjfEqn1ArNSsZRUtGrnqbWxoycFiPy29CRWtJ2cT5WYetj+1S9KqzwOHnvBenoSxxFSO0iAk7OvyZT63H71rPwaUfLf0Iq0UqpPofDy2uvH5uTRxtVb6lPkwrrujD6GsNXasbwK3xKD6gGqk+g/7Z+aJ44/nEp1KtMnCIj8gHpcfpWtJ2ejOxYfgf7VUn0PiI7WfiTRx1N73K/SpeTs4flcH1Fv0vWvJwOUbAH0P72qpPAYmG8H4a+hNHE0ntI0KVnfAyLujfhf9KwHTeqkoSj/JWJlJPZmrxTHCCGSUi4jRnt1ygm312qCm7HDExKcVNOZtHzLIVWOS1/s4x4QFOg0vpvepXtJg2mwk8aC7NE4UdWsSB9TYVs8PxqzRJImququPRgDUsJypxzQ0d/8Az3IpRU5ZZbWK0nY/FOz9/j5XR8ufIgSRwgKqrONbWJ63uSddaz4vsDhPd5I44VzFGyubl89jlOYm+9tNqs9eVJPG15tNy9vQjjhKMb2j7+pzjhXC8aMPFJhymJjeNWCyHLIhI8S5ibEBrjflsK3P/SGNxIy4iSKGM2zLECzkblcx0/P8al+H4tcBLJBMRHE7tJh3bRPtDmkhzHQMr5iAdw2m1b+O7UYaIhTIHc7RxfaSN6Ilz9TYVNKrUz3hFa6p2+q67typHBUN5eV/rMGI4C0LLJgiiOqLG0b37uWNNEDEaq68nAO5BBFfMi4+fwkRYRD8To5mlt0S6qqn+Y3t0o3Ece4Lx4aJFGoSaU96/lZAVQnzJ86k+E8TXEwpKl7OL2O6kaMp8wQQfSoJOcVeST7d7e3ncupRbsrr9DhnCosMmSJco3J3ZmO7Ox1Zj1Na3HuEmZVeIhZ4mzwsds2xRv5HHhI+vKpWlQKpJSzcSZwTWUhMD2tw7qRK64eVdJIpmCMjDf4iMy9GGhFYn7UGclMBH37bGU3XDr5mS3j/AKUv6ipnEYGOS3eRo9ts6q1vS4rMqgCw0A2FZ5qa1Uf3p8/vzMMs9m/kjuFcLeMl5pnmlYWJ+GNRvljjGgHmbsetSVKVFKTk7skSSVkXWlKV9EOaFKUoBSlKAUpSgFKUoBSlKAUpSgFKUoBXy0YO4B9da+qV41fcGrJwuJt0X6afpUNguxUcLyd27rE5zCLQhJCSXKE6hWOuXkbkWvarHSoJYWjNWcF5EiqzWzIOTs591/xH7GteTgMo2yn0P7irJSqc+icNLZNdz+bk8cZVXG5T8VwVmUrJFnU7gqHB9RqK0sLwuODSOJIr7hECX9bAVfbV4VvvVWfQsbWhNrv1+CVY53u4lKquzQSYKaSWKNpcPKc8saavHLs0sa/Mrbso1uLi+1dQk4fG26L+Fv0rWk4DEdgR6H971W/2itC+VprxRK8ZTlummc+Xtvgba4hFP3XujDyKsAfyr5PbKF9MOs2JbpDExX6u4VB+NXmXswp1Df8AuUH86wSdn5BsVP1I/tVafR9WH/G3/wBk/RXJI4mMv615P5K7w6ad7tNGkS20QNne/VmFlGnIX9a362n4VKvyE+lj+la7xMu6keoI/WqFSnOL60beD9yzCUWtHc+aV5XtQkhdaUpX0U5kUpSgFKUoBSlKAUpSgFKUoBSlKAUpSgFKUoBSlKAUpSgFKUoBSlKAUpSgMWImCLffkBzJOwFaXvTqSjWzfFmI8IS1zseRuv51uz4dXtmvpqLEgg7bg1HvgGVibNINheTXKR4gcw69D0oDaigSVFZkXUA6gVjk4JEflt6E1k4aHCAOLEaDUG45bc7Vt1BPD0p/yin4IkjUnHZsUpSpyMUpSgFKUoBSlKAUpSgFKUoBSlKAUpSgFKUoBSlKAUpSgFKUoBSlKAUpSgFKUoBSl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676" name="Picture 4" descr="http://1.bp.blogspot.com/_8ZDJ4Us4tLE/TNjj3ja871I/AAAAAAAAApI/Kc9Fj8BfSoo/s1600/placa%2Bbacteria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1520" y="5695830"/>
            <a:ext cx="1512168" cy="1165463"/>
          </a:xfrm>
          <a:prstGeom prst="rect">
            <a:avLst/>
          </a:prstGeom>
          <a:noFill/>
        </p:spPr>
      </p:pic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A0591895-3004-4F02-95DF-D03DFC3F8236}"/>
              </a:ext>
            </a:extLst>
          </p:cNvPr>
          <p:cNvSpPr txBox="1">
            <a:spLocks/>
          </p:cNvSpPr>
          <p:nvPr/>
        </p:nvSpPr>
        <p:spPr>
          <a:xfrm>
            <a:off x="1043608" y="2780928"/>
            <a:ext cx="7746064" cy="1981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Font typeface="Wingdings 2"/>
              <a:buNone/>
            </a:pPr>
            <a:r>
              <a:rPr lang="es-ES" dirty="0"/>
              <a:t>Consiste en dar nombre a un microorganismo con base en reglas internacionales de acuerdo con sus características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2.1 Bacterias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2629272"/>
          </a:xfrm>
        </p:spPr>
        <p:txBody>
          <a:bodyPr/>
          <a:lstStyle/>
          <a:p>
            <a:pPr algn="just">
              <a:buNone/>
            </a:pPr>
            <a:r>
              <a:rPr lang="es-ES" dirty="0"/>
              <a:t>Las bacterias son organismos unicelulares microscópicos, sin núcleo ni clorofila, que pueden presentarse desnudas o con una cápsula gelatinosa, aisladas o en grupos y que pueden tener cilios o flagelos.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9AA2F-39B7-4B98-8618-A4CB6168B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0216A8-6C58-4E4E-87F8-70EA8A84B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r>
              <a:rPr lang="es-ES" dirty="0"/>
              <a:t>Subdisciplina que aplica las reglas para</a:t>
            </a:r>
          </a:p>
          <a:p>
            <a:r>
              <a:rPr lang="es-ES" dirty="0"/>
              <a:t>nombrar y describir a los taxones.</a:t>
            </a:r>
          </a:p>
          <a:p>
            <a:r>
              <a:rPr lang="es-ES" dirty="0"/>
              <a:t>• Códigos Internacionales de nomenclatura.</a:t>
            </a:r>
          </a:p>
          <a:p>
            <a:r>
              <a:rPr lang="es-ES" dirty="0"/>
              <a:t>• Objetivos:</a:t>
            </a:r>
          </a:p>
          <a:p>
            <a:r>
              <a:rPr lang="es-ES" dirty="0"/>
              <a:t>1. cada organismo posea sólo un nombre</a:t>
            </a:r>
          </a:p>
          <a:p>
            <a:r>
              <a:rPr lang="es-ES" dirty="0"/>
              <a:t>correcto</a:t>
            </a:r>
          </a:p>
          <a:p>
            <a:r>
              <a:rPr lang="es-ES" dirty="0"/>
              <a:t>2. no haya 2 taxones diferentes llevando el</a:t>
            </a:r>
          </a:p>
          <a:p>
            <a:r>
              <a:rPr lang="es-ES" dirty="0"/>
              <a:t>mismo nombre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9831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971600" y="1028700"/>
            <a:ext cx="7929811" cy="4800600"/>
          </a:xfrm>
        </p:spPr>
        <p:txBody>
          <a:bodyPr/>
          <a:lstStyle/>
          <a:p>
            <a:pPr algn="just"/>
            <a:r>
              <a:rPr lang="es-ES" dirty="0"/>
              <a:t>Antiguamente se empleaba el empirismo para nombrar a los animales(creaba confusión), por tal motivo en el siglo XVII, </a:t>
            </a:r>
            <a:r>
              <a:rPr lang="es-ES" dirty="0" err="1"/>
              <a:t>Linneo</a:t>
            </a:r>
            <a:r>
              <a:rPr lang="es-ES" dirty="0"/>
              <a:t>, estableció las bases para un sistema universal de denominación: Binario, el cual consta de dos nombres: 1° Genérico, 2° Específico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620688"/>
            <a:ext cx="7714104" cy="4800600"/>
          </a:xfrm>
        </p:spPr>
        <p:txBody>
          <a:bodyPr>
            <a:normAutofit/>
          </a:bodyPr>
          <a:lstStyle/>
          <a:p>
            <a:pPr algn="just"/>
            <a:r>
              <a:rPr lang="es-ES" sz="2800" dirty="0"/>
              <a:t>La nomenclatura binominal se utiliza para todos los grupos biológicos, </a:t>
            </a:r>
            <a:r>
              <a:rPr lang="es-ES" sz="2800" u="sng" dirty="0"/>
              <a:t>excepto los virus</a:t>
            </a:r>
          </a:p>
          <a:p>
            <a:pPr algn="just"/>
            <a:r>
              <a:rPr lang="es-ES" sz="2800" dirty="0"/>
              <a:t>Cada especie biológica lleva un nombre latinizado que consta de dos palabras: </a:t>
            </a:r>
          </a:p>
          <a:p>
            <a:pPr algn="just">
              <a:buNone/>
            </a:pPr>
            <a:r>
              <a:rPr lang="es-ES" sz="2800" dirty="0"/>
              <a:t>La primera indica el  grupo – genero al que pertenece la especie</a:t>
            </a:r>
          </a:p>
          <a:p>
            <a:pPr algn="just">
              <a:buNone/>
            </a:pPr>
            <a:r>
              <a:rPr lang="es-ES" sz="2800" dirty="0"/>
              <a:t>La segunda  lo identifica como una determinada especie de ese genero </a:t>
            </a:r>
          </a:p>
          <a:p>
            <a:pPr algn="just"/>
            <a:endParaRPr lang="es-ES" dirty="0"/>
          </a:p>
        </p:txBody>
      </p:sp>
      <p:pic>
        <p:nvPicPr>
          <p:cNvPr id="30722" name="Picture 2" descr="http://t1.gstatic.com/images?q=tbn:ANd9GcSglyElF5Lk5SJw4pcPaWqKELwsqYM5SXtjlNbBafV66nTMS8W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157192"/>
            <a:ext cx="2088232" cy="1544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5128D-9E2D-4026-9252-43C7FA56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4B8F31-35BE-4D6B-9ABD-959FA2A1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1. nombre del género, (primera letra de</a:t>
            </a:r>
          </a:p>
          <a:p>
            <a:pPr algn="just"/>
            <a:r>
              <a:rPr lang="es-ES" dirty="0"/>
              <a:t>este será en mayúsculas)</a:t>
            </a:r>
          </a:p>
          <a:p>
            <a:pPr algn="just"/>
            <a:r>
              <a:rPr lang="es-ES" dirty="0"/>
              <a:t>2. nombre designado para esa especie en</a:t>
            </a:r>
          </a:p>
          <a:p>
            <a:pPr algn="just"/>
            <a:r>
              <a:rPr lang="es-ES" dirty="0"/>
              <a:t>concreto, </a:t>
            </a:r>
          </a:p>
          <a:p>
            <a:pPr algn="just"/>
            <a:r>
              <a:rPr lang="es-ES" dirty="0"/>
              <a:t>3. en latín.</a:t>
            </a:r>
          </a:p>
          <a:p>
            <a:pPr algn="just"/>
            <a:r>
              <a:rPr lang="es-ES" dirty="0"/>
              <a:t>• Gaspar </a:t>
            </a:r>
            <a:r>
              <a:rPr lang="es-ES" dirty="0" err="1"/>
              <a:t>Bauhin</a:t>
            </a:r>
            <a:r>
              <a:rPr lang="es-ES" dirty="0"/>
              <a:t> el primero que sugirió la idea</a:t>
            </a:r>
          </a:p>
          <a:p>
            <a:pPr algn="just"/>
            <a:r>
              <a:rPr lang="es-ES" dirty="0"/>
              <a:t>• Linneo quien la popularizó (</a:t>
            </a:r>
            <a:r>
              <a:rPr lang="es-ES" dirty="0" err="1"/>
              <a:t>Species</a:t>
            </a:r>
            <a:r>
              <a:rPr lang="es-ES" dirty="0"/>
              <a:t> </a:t>
            </a:r>
            <a:r>
              <a:rPr lang="es-ES" dirty="0" err="1"/>
              <a:t>Plantarum</a:t>
            </a:r>
            <a:r>
              <a:rPr lang="es-ES" dirty="0"/>
              <a:t> en 1753)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82437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332656"/>
            <a:ext cx="7786112" cy="4800600"/>
          </a:xfrm>
        </p:spPr>
        <p:txBody>
          <a:bodyPr/>
          <a:lstStyle/>
          <a:p>
            <a:pPr algn="just">
              <a:buNone/>
            </a:pPr>
            <a:r>
              <a:rPr lang="es-ES" dirty="0"/>
              <a:t>La primera letra del nombre genérico se escribe en MAYUSCULA y la totalidad del nombre de la especie debe ir en letra </a:t>
            </a:r>
            <a:r>
              <a:rPr lang="es-ES" i="1" dirty="0"/>
              <a:t>bastardilla </a:t>
            </a:r>
          </a:p>
          <a:p>
            <a:pPr algn="just">
              <a:buNone/>
            </a:pPr>
            <a:r>
              <a:rPr lang="es-ES" b="1" i="1" dirty="0"/>
              <a:t>Ejemplo</a:t>
            </a:r>
          </a:p>
          <a:p>
            <a:pPr algn="just">
              <a:buNone/>
            </a:pPr>
            <a:r>
              <a:rPr lang="es-ES" dirty="0"/>
              <a:t>Nombre del genero: </a:t>
            </a:r>
            <a:r>
              <a:rPr lang="es-ES" i="1" dirty="0" err="1"/>
              <a:t>Bacterium</a:t>
            </a:r>
            <a:r>
              <a:rPr lang="es-ES" dirty="0"/>
              <a:t> </a:t>
            </a:r>
            <a:r>
              <a:rPr lang="es-ES" b="1" i="1" dirty="0"/>
              <a:t> </a:t>
            </a:r>
          </a:p>
          <a:p>
            <a:pPr algn="just">
              <a:buNone/>
            </a:pPr>
            <a:r>
              <a:rPr lang="es-ES" dirty="0"/>
              <a:t>Especie de ese genero: </a:t>
            </a:r>
            <a:r>
              <a:rPr lang="es-ES" i="1" dirty="0" err="1"/>
              <a:t>coli</a:t>
            </a:r>
            <a:endParaRPr lang="es-ES" i="1" dirty="0"/>
          </a:p>
          <a:p>
            <a:pPr algn="just">
              <a:buNone/>
            </a:pPr>
            <a:r>
              <a:rPr lang="es-ES" b="1" i="1" dirty="0" err="1">
                <a:solidFill>
                  <a:srgbClr val="FF0000"/>
                </a:solidFill>
              </a:rPr>
              <a:t>B</a:t>
            </a:r>
            <a:r>
              <a:rPr lang="es-ES" b="1" i="1" dirty="0" err="1">
                <a:solidFill>
                  <a:srgbClr val="00B050"/>
                </a:solidFill>
              </a:rPr>
              <a:t>acterium</a:t>
            </a:r>
            <a:r>
              <a:rPr lang="es-ES" b="1" i="1" dirty="0"/>
              <a:t> </a:t>
            </a:r>
            <a:r>
              <a:rPr lang="es-ES" b="1" i="1" dirty="0" err="1"/>
              <a:t>coli</a:t>
            </a:r>
            <a:endParaRPr lang="es-ES" b="1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3187" t="28105" r="33206" b="56524"/>
          <a:stretch>
            <a:fillRect/>
          </a:stretch>
        </p:blipFill>
        <p:spPr bwMode="auto">
          <a:xfrm>
            <a:off x="1043608" y="2420888"/>
            <a:ext cx="784087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Características que se toman en cuenta para dar nombre a una especie:</a:t>
            </a:r>
            <a:endParaRPr lang="es-E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700808"/>
            <a:ext cx="7714104" cy="4800600"/>
          </a:xfrm>
        </p:spPr>
        <p:txBody>
          <a:bodyPr>
            <a:normAutofit/>
          </a:bodyPr>
          <a:lstStyle/>
          <a:p>
            <a:r>
              <a:rPr lang="es-ES" b="1" dirty="0"/>
              <a:t>a) Características </a:t>
            </a:r>
            <a:r>
              <a:rPr lang="es-ES" b="1" dirty="0" err="1"/>
              <a:t>Genitívas</a:t>
            </a:r>
            <a:r>
              <a:rPr lang="es-ES" b="1" dirty="0"/>
              <a:t>.</a:t>
            </a:r>
            <a:endParaRPr lang="es-ES" dirty="0"/>
          </a:p>
          <a:p>
            <a:pPr>
              <a:buNone/>
            </a:pPr>
            <a:r>
              <a:rPr lang="es-ES" dirty="0"/>
              <a:t>Se basa en el nombre del que la descubrió.</a:t>
            </a:r>
          </a:p>
          <a:p>
            <a:pPr>
              <a:buNone/>
            </a:pPr>
            <a:r>
              <a:rPr lang="es-ES" b="1" dirty="0" err="1"/>
              <a:t>Ejem</a:t>
            </a:r>
            <a:r>
              <a:rPr lang="es-ES" b="1" dirty="0"/>
              <a:t>.</a:t>
            </a:r>
            <a:endParaRPr lang="es-ES" dirty="0"/>
          </a:p>
          <a:p>
            <a:pPr>
              <a:buNone/>
            </a:pPr>
            <a:r>
              <a:rPr lang="es-ES" dirty="0"/>
              <a:t> </a:t>
            </a:r>
          </a:p>
          <a:p>
            <a:r>
              <a:rPr lang="es-ES" i="1" dirty="0" err="1"/>
              <a:t>Pasteurella</a:t>
            </a:r>
            <a:r>
              <a:rPr lang="es-ES" i="1" dirty="0"/>
              <a:t> </a:t>
            </a:r>
            <a:r>
              <a:rPr lang="es-ES" dirty="0"/>
              <a:t>de Pasteur</a:t>
            </a:r>
          </a:p>
          <a:p>
            <a:r>
              <a:rPr lang="es-ES" i="1" dirty="0" err="1"/>
              <a:t>Yersinia</a:t>
            </a:r>
            <a:r>
              <a:rPr lang="es-ES" i="1" dirty="0"/>
              <a:t> </a:t>
            </a:r>
            <a:r>
              <a:rPr lang="es-ES" dirty="0"/>
              <a:t>de </a:t>
            </a:r>
            <a:r>
              <a:rPr lang="es-ES" dirty="0" err="1"/>
              <a:t>Yersin</a:t>
            </a:r>
            <a:endParaRPr lang="es-ES" dirty="0"/>
          </a:p>
          <a:p>
            <a:r>
              <a:rPr lang="es-ES" i="1" dirty="0" err="1"/>
              <a:t>Escherichia</a:t>
            </a:r>
            <a:r>
              <a:rPr lang="es-ES" i="1" dirty="0"/>
              <a:t> </a:t>
            </a:r>
            <a:r>
              <a:rPr lang="es-ES" dirty="0"/>
              <a:t>de </a:t>
            </a:r>
            <a:r>
              <a:rPr lang="es-ES" dirty="0" err="1"/>
              <a:t>Escherich</a:t>
            </a:r>
            <a:endParaRPr lang="es-ES" dirty="0"/>
          </a:p>
          <a:p>
            <a:r>
              <a:rPr lang="es-ES" i="1" dirty="0" err="1"/>
              <a:t>Bordetella</a:t>
            </a:r>
            <a:r>
              <a:rPr lang="es-ES" i="1" dirty="0"/>
              <a:t> </a:t>
            </a:r>
            <a:r>
              <a:rPr lang="es-ES" dirty="0"/>
              <a:t>de </a:t>
            </a:r>
            <a:r>
              <a:rPr lang="es-ES" dirty="0" err="1"/>
              <a:t>Bordet</a:t>
            </a:r>
            <a:r>
              <a:rPr lang="es-ES" dirty="0"/>
              <a:t> y </a:t>
            </a:r>
            <a:r>
              <a:rPr lang="es-ES" dirty="0" err="1"/>
              <a:t>Gengou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548680"/>
            <a:ext cx="7498080" cy="4800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s-ES" dirty="0"/>
          </a:p>
          <a:p>
            <a:r>
              <a:rPr lang="es-ES" b="1" dirty="0"/>
              <a:t>b) Características Fisiológicas. </a:t>
            </a:r>
            <a:r>
              <a:rPr lang="es-ES" dirty="0"/>
              <a:t>Sustancias que produce la bacteria. </a:t>
            </a:r>
            <a:r>
              <a:rPr lang="es-ES" b="1" dirty="0"/>
              <a:t>Ejem.</a:t>
            </a:r>
            <a:endParaRPr lang="es-ES" dirty="0"/>
          </a:p>
          <a:p>
            <a:r>
              <a:rPr lang="es-ES" i="1" dirty="0"/>
              <a:t>P. </a:t>
            </a:r>
            <a:r>
              <a:rPr lang="es-ES" i="1" dirty="0" err="1"/>
              <a:t>fluorescens</a:t>
            </a:r>
            <a:r>
              <a:rPr lang="es-ES" i="1" dirty="0"/>
              <a:t> </a:t>
            </a:r>
            <a:r>
              <a:rPr lang="es-ES" dirty="0"/>
              <a:t> Pigmento verde fluorescente</a:t>
            </a:r>
          </a:p>
          <a:p>
            <a:r>
              <a:rPr lang="es-ES" i="1" dirty="0" err="1"/>
              <a:t>Lactobacillus</a:t>
            </a:r>
            <a:r>
              <a:rPr lang="es-ES" i="1" dirty="0"/>
              <a:t> </a:t>
            </a:r>
            <a:r>
              <a:rPr lang="es-ES" i="1" dirty="0" err="1"/>
              <a:t>acidophylus</a:t>
            </a:r>
            <a:r>
              <a:rPr lang="es-ES" i="1" dirty="0"/>
              <a:t> </a:t>
            </a:r>
            <a:r>
              <a:rPr lang="es-ES" dirty="0"/>
              <a:t>Produce ácido láctico a partir de la glucosa</a:t>
            </a:r>
          </a:p>
          <a:p>
            <a:r>
              <a:rPr lang="es-ES" i="1" dirty="0" err="1"/>
              <a:t>Acetobacter</a:t>
            </a:r>
            <a:r>
              <a:rPr lang="es-ES" i="1" dirty="0"/>
              <a:t> </a:t>
            </a:r>
            <a:r>
              <a:rPr lang="es-ES" i="1" dirty="0" err="1"/>
              <a:t>aceti</a:t>
            </a:r>
            <a:r>
              <a:rPr lang="es-ES" i="1" dirty="0"/>
              <a:t> </a:t>
            </a:r>
            <a:r>
              <a:rPr lang="es-ES" dirty="0"/>
              <a:t> Ácido acético</a:t>
            </a:r>
          </a:p>
          <a:p>
            <a:r>
              <a:rPr lang="es-ES" i="1" dirty="0" err="1"/>
              <a:t>Enterobacter</a:t>
            </a:r>
            <a:r>
              <a:rPr lang="es-ES" i="1" dirty="0"/>
              <a:t> </a:t>
            </a:r>
            <a:r>
              <a:rPr lang="es-ES" i="1" dirty="0" err="1"/>
              <a:t>aerogenes</a:t>
            </a:r>
            <a:r>
              <a:rPr lang="es-ES" i="1" dirty="0"/>
              <a:t> </a:t>
            </a:r>
            <a:r>
              <a:rPr lang="es-ES" dirty="0"/>
              <a:t>Gas a nivel de </a:t>
            </a:r>
            <a:r>
              <a:rPr lang="es-ES" dirty="0" err="1"/>
              <a:t>enterón</a:t>
            </a:r>
            <a:endParaRPr lang="es-ES" dirty="0"/>
          </a:p>
          <a:p>
            <a:endParaRPr lang="es-ES" dirty="0"/>
          </a:p>
          <a:p>
            <a:r>
              <a:rPr lang="es-ES" b="1" dirty="0"/>
              <a:t>c) Características Ecológicas. </a:t>
            </a:r>
            <a:r>
              <a:rPr lang="es-ES" dirty="0"/>
              <a:t>Según el lugar en donde se halla. </a:t>
            </a:r>
            <a:r>
              <a:rPr lang="es-ES" b="1" dirty="0"/>
              <a:t>Ejem.</a:t>
            </a:r>
            <a:endParaRPr lang="es-ES" dirty="0"/>
          </a:p>
          <a:p>
            <a:r>
              <a:rPr lang="es-ES" dirty="0"/>
              <a:t> </a:t>
            </a:r>
            <a:r>
              <a:rPr lang="es-ES" i="1" dirty="0"/>
              <a:t>Y. </a:t>
            </a:r>
            <a:r>
              <a:rPr lang="es-ES" i="1" dirty="0" err="1"/>
              <a:t>enterocolítica</a:t>
            </a:r>
            <a:r>
              <a:rPr lang="es-ES" i="1" dirty="0"/>
              <a:t> </a:t>
            </a:r>
            <a:r>
              <a:rPr lang="es-ES" dirty="0"/>
              <a:t>Infección en el colon.</a:t>
            </a:r>
          </a:p>
          <a:p>
            <a:r>
              <a:rPr lang="es-ES" i="1" dirty="0"/>
              <a:t>E. </a:t>
            </a:r>
            <a:r>
              <a:rPr lang="es-ES" i="1" dirty="0" err="1"/>
              <a:t>faecalis</a:t>
            </a:r>
            <a:r>
              <a:rPr lang="es-ES" i="1" dirty="0"/>
              <a:t>  </a:t>
            </a:r>
            <a:r>
              <a:rPr lang="es-ES" dirty="0"/>
              <a:t>Se encuentra en los restos fecales.</a:t>
            </a:r>
          </a:p>
          <a:p>
            <a:r>
              <a:rPr lang="es-ES" i="1" dirty="0"/>
              <a:t>C. </a:t>
            </a:r>
            <a:r>
              <a:rPr lang="es-ES" i="1" dirty="0" err="1"/>
              <a:t>botulinum</a:t>
            </a:r>
            <a:r>
              <a:rPr lang="es-ES" i="1" dirty="0"/>
              <a:t>  </a:t>
            </a:r>
            <a:r>
              <a:rPr lang="es-ES" dirty="0"/>
              <a:t>En el alimento, </a:t>
            </a:r>
            <a:r>
              <a:rPr lang="es-ES" dirty="0" err="1"/>
              <a:t>botul</a:t>
            </a:r>
            <a:r>
              <a:rPr lang="es-ES" dirty="0"/>
              <a:t>. (salchicha).</a:t>
            </a:r>
          </a:p>
          <a:p>
            <a:r>
              <a:rPr lang="es-ES" i="1" dirty="0"/>
              <a:t>S. </a:t>
            </a:r>
            <a:r>
              <a:rPr lang="es-ES" i="1" dirty="0" err="1"/>
              <a:t>epidermidis</a:t>
            </a:r>
            <a:r>
              <a:rPr lang="es-ES" i="1" dirty="0"/>
              <a:t>  </a:t>
            </a:r>
            <a:r>
              <a:rPr lang="es-ES" dirty="0"/>
              <a:t>En la epidermis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dirty="0"/>
              <a:t>d) Características Morfológicas.</a:t>
            </a:r>
            <a:r>
              <a:rPr lang="es-ES" dirty="0"/>
              <a:t> Según su forma </a:t>
            </a:r>
            <a:r>
              <a:rPr lang="es-ES" b="1" dirty="0"/>
              <a:t>Ejem.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i="1" dirty="0"/>
              <a:t>V. </a:t>
            </a:r>
            <a:r>
              <a:rPr lang="es-ES" i="1" dirty="0" err="1"/>
              <a:t>comma</a:t>
            </a:r>
            <a:r>
              <a:rPr lang="es-ES" i="1" dirty="0"/>
              <a:t> </a:t>
            </a:r>
            <a:r>
              <a:rPr lang="es-ES" dirty="0"/>
              <a:t>Forma de coma</a:t>
            </a:r>
          </a:p>
          <a:p>
            <a:r>
              <a:rPr lang="es-ES" i="1" dirty="0" err="1"/>
              <a:t>Bacillus</a:t>
            </a:r>
            <a:r>
              <a:rPr lang="es-ES" i="1" dirty="0"/>
              <a:t> </a:t>
            </a:r>
            <a:r>
              <a:rPr lang="es-ES" dirty="0"/>
              <a:t>Forma de bacilo</a:t>
            </a:r>
          </a:p>
          <a:p>
            <a:r>
              <a:rPr lang="es-ES" i="1" dirty="0" err="1"/>
              <a:t>Streptococcus</a:t>
            </a:r>
            <a:r>
              <a:rPr lang="es-ES" i="1" dirty="0"/>
              <a:t> </a:t>
            </a:r>
            <a:r>
              <a:rPr lang="es-ES" dirty="0"/>
              <a:t> Cocos en cadena</a:t>
            </a:r>
          </a:p>
          <a:p>
            <a:endParaRPr lang="es-ES" dirty="0"/>
          </a:p>
          <a:p>
            <a:r>
              <a:rPr lang="es-ES" b="1" dirty="0"/>
              <a:t>e) Características Patogénicas.</a:t>
            </a:r>
            <a:endParaRPr lang="es-ES" dirty="0"/>
          </a:p>
          <a:p>
            <a:r>
              <a:rPr lang="es-ES" dirty="0"/>
              <a:t>Según la enfermedad que produce</a:t>
            </a:r>
            <a:r>
              <a:rPr lang="es-ES" b="1" dirty="0"/>
              <a:t> </a:t>
            </a:r>
            <a:r>
              <a:rPr lang="es-ES" b="1" dirty="0" err="1"/>
              <a:t>Ejem</a:t>
            </a:r>
            <a:r>
              <a:rPr lang="es-ES" b="1" dirty="0"/>
              <a:t>.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i="1" dirty="0"/>
              <a:t>C. </a:t>
            </a:r>
            <a:r>
              <a:rPr lang="es-ES" i="1" dirty="0" err="1"/>
              <a:t>tetani</a:t>
            </a:r>
            <a:r>
              <a:rPr lang="es-ES" i="1" dirty="0"/>
              <a:t> </a:t>
            </a:r>
            <a:r>
              <a:rPr lang="es-ES" dirty="0"/>
              <a:t>Tétano</a:t>
            </a:r>
          </a:p>
          <a:p>
            <a:r>
              <a:rPr lang="es-ES" i="1" dirty="0" err="1"/>
              <a:t>Shigella</a:t>
            </a:r>
            <a:r>
              <a:rPr lang="es-ES" i="1" dirty="0"/>
              <a:t> </a:t>
            </a:r>
            <a:r>
              <a:rPr lang="es-ES" i="1" dirty="0" err="1"/>
              <a:t>dysenteriae</a:t>
            </a:r>
            <a:r>
              <a:rPr lang="es-ES" i="1" dirty="0"/>
              <a:t> </a:t>
            </a:r>
            <a:r>
              <a:rPr lang="es-ES" dirty="0"/>
              <a:t>Disentería</a:t>
            </a:r>
          </a:p>
          <a:p>
            <a:r>
              <a:rPr lang="es-ES" i="1" dirty="0"/>
              <a:t>B. </a:t>
            </a:r>
            <a:r>
              <a:rPr lang="es-ES" i="1" dirty="0" err="1"/>
              <a:t>anthracis</a:t>
            </a:r>
            <a:r>
              <a:rPr lang="es-ES" i="1" dirty="0"/>
              <a:t> </a:t>
            </a:r>
            <a:r>
              <a:rPr lang="es-ES" dirty="0"/>
              <a:t>Ántrax</a:t>
            </a:r>
          </a:p>
          <a:p>
            <a:r>
              <a:rPr lang="es-ES" i="1" dirty="0"/>
              <a:t>S. </a:t>
            </a:r>
            <a:r>
              <a:rPr lang="es-ES" i="1" dirty="0" err="1"/>
              <a:t>pneumoniae</a:t>
            </a:r>
            <a:r>
              <a:rPr lang="es-ES" i="1" dirty="0"/>
              <a:t> </a:t>
            </a:r>
            <a:r>
              <a:rPr lang="es-ES" dirty="0"/>
              <a:t>Neumonía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332656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Taxonomía</a:t>
            </a:r>
          </a:p>
          <a:p>
            <a:pPr algn="just">
              <a:buNone/>
            </a:pPr>
            <a:r>
              <a:rPr lang="es-ES" dirty="0"/>
              <a:t>En la ordenación taxonómica de un grupo biológico, las distintas especies se van agrupando sucesivamente en una serie de categorías  de orden superior: </a:t>
            </a:r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/>
              <a:t>-Genero</a:t>
            </a:r>
          </a:p>
          <a:p>
            <a:pPr algn="just">
              <a:buNone/>
            </a:pPr>
            <a:r>
              <a:rPr lang="es-ES" dirty="0"/>
              <a:t>-Familia </a:t>
            </a:r>
          </a:p>
          <a:p>
            <a:pPr algn="just">
              <a:buNone/>
            </a:pPr>
            <a:r>
              <a:rPr lang="es-ES" dirty="0"/>
              <a:t>-Orden</a:t>
            </a:r>
          </a:p>
          <a:p>
            <a:pPr algn="just">
              <a:buNone/>
            </a:pPr>
            <a:r>
              <a:rPr lang="es-ES" dirty="0"/>
              <a:t>-Clase </a:t>
            </a:r>
          </a:p>
          <a:p>
            <a:pPr algn="just">
              <a:buNone/>
            </a:pPr>
            <a:r>
              <a:rPr lang="es-ES" dirty="0"/>
              <a:t>-División</a:t>
            </a:r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332656"/>
            <a:ext cx="7704856" cy="2592288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La bacteria es el más simple y abundante de los organismos y puede vivir en tierra, agua, materia orgánica o en plantas y animales.</a:t>
            </a:r>
          </a:p>
          <a:p>
            <a:pPr algn="just"/>
            <a:r>
              <a:rPr lang="es-ES" dirty="0"/>
              <a:t>Las bacterias son células procariotas </a:t>
            </a:r>
          </a:p>
        </p:txBody>
      </p:sp>
      <p:sp>
        <p:nvSpPr>
          <p:cNvPr id="14338" name="AutoShape 2" descr="data:image/jpeg;base64,/9j/4AAQSkZJRgABAQAAAQABAAD/2wCEAAkGBhQSEBIUEhQVFRUUGBkXGRcYFBkXGBcWFxccGBgaGBgZHyYeHBojHBQXIC8gIycpLC0sGCAxNTAqNSYrLCkBCQoKDgwOGg8PGiwkHyQpLCwtLCksLzUsLCotKi8vKiwtLDQsLCwtKjApKSksLCwpLCwpLC8sLiwsLCksLCksLP/AABEIAMIBBAMBIgACEQEDEQH/xAAbAAACAwEBAQAAAAAAAAAAAAAABQMEBgECB//EAEUQAAIBAgQDBQUFBQYFBAMAAAECEQADBBIhMQVBUSIyYXGBBhORobEUQlJi8CNygsHRBxUzkqLhFlPC0vE0g5OyF0Nz/8QAGgEBAAIDAQAAAAAAAAAAAAAAAAIDAQQFBv/EADIRAAIBAgMFBgYCAwEAAAAAAAABAgMRBBIxEyFRcZEzQVJhsfAFFCIygdGh4SNCwfH/2gAMAwEAAhEDEQA/APsuGwylASKl+xJ0+ZowXcX9c6nrUo0abpxbitF3eRgg+xJ0+Zo+xJ0+ZqeirdhS8K6IyQfYk6fM0fYk6fM1PRTYUvCuiBB9iTp8zR9iTp8zU9FNhS8K6IEH2JOnzNH2JOnzNT15mmwpeFdEYIvsSdPmaPsSdPmamFdpsKXhXRGSD7EnT5mj7EnT5mp64abCl4V0QIfsSdPma4cGn4fmaq3+IOzlbCK+XRmdyiA/hBCsSw56QOs6VBjuGXbly2/Y0Qggs8I51LLljNPdM5dOvdpsKXhXRAYjCJ0+Zo+xp0+ZrNYDgmPVcrX1UK1sDLEe7W2AYUII10iRO5gaGzh+D4sXFuG8klk94NTmRLl4wNAJKXUXYaoDOglsKXhXRAe/Yk6fM0fYk6fM1MK7TYUvCuiBB9iTp8zR9iTp8zU9FNhS8K6IEH2JOnzNH2JOnzNT0U2FLwrogQfYk6fM0fYk6fM1PRTYUvCuiBB9iTp8zR9iTp8zU9FNhS8K6IEH2JOnzNH2JOnzNT0U2FLwrogQfYk6fM0fYk6fM1PRTYUvCuiAoxaQ5A0H+1Fesb3z6fSivK4mMVVkrd7K2XsF3F/XOp6gwXcX9c6nr1VDso8l6Ewoooq4yFFcNBNAV8ZjltAFjE7QCT8AJqNuMWgqsbigNtJ1PLbf+kGkXtFxLMwW12ssq5kRqRoDzIKidY3Gp0FTh3DDJLjtOZyjloBqY8JPnWIqUpWtu4lklBU8ye++g6ve1Ca5VuNpp2QOXRiD05UpwXHHW6jN7zLs8nNPZPaC5tDmjYDQnSnScBWNx8J+pqDEcDgaa+W/w58qscIvRlUakop7tffEaYPidu73HBI3GzDzU6j4VZzViMdh8ilge7qCN1jmOhG/pU1njJtXQZuMhbKVZ2cxlJzDNPaGXlEyarm8klFltKlKpFyXcbGaW4jENdY27ZIUGHuDl+RD+Pqfu+e0Zx32g5bLdgaPcGhB5onR+p+7+9sxw2HVFVUACgQAKyVncPh1RQqgALoAOVS0Ur4l7Q27F1LbhpZWeQAQqruSJzn+FWgamBrQDSik49rcLoffJBJAYyFMCTDEQY0mD95Ruyz7/wCJbIQOzFAQx7SsCAjFTmESplSADBO0TpQDWikq+1tk5spLQ1tdMpzC6AyOpmChUlt5hTpMA2sDx2zeYrafOVEmFaF1ywTEBpBEHXQ6aGgGFFFeL13KrH8IJ+FAe6Kzf/HVlY96ty1NtbozLJIYOWgITOX3cZtjmEEjWpLnttYVoPvBAaT7ttGU5cpUDNJOYCAZKMOkgaCikf8Axjh8zKWYMs5gVPZKqGIY7A6xHUEcq94j2tw6Irlzla2lwEKx7Nwxb5bsQ0D8poBzRSAe2NrUQcwuBCDpCm6lrPJ0j9qjRuAT0q7wn2gtYkMbOZgsAkowAJAOWToWAYTExQDKiiigCiiigFWN759PpRRje+fT6UV5DFdtPmyDL2C7i/rnU9QYLuL+udT16mh2UeS9CQUUUVcZPF54BJ2AJ+FZfFe0V0ymVVLjQhiSgga9GPaEERB61qjWIxmQ3rjIuVe6NT90mSB90EzoOgPPQk20ZcoqLut/ccw4AI6Dl4Cmtq6QwZdwOfPn6GaUCp7OPygFlZQYIaREHUEgahT16GTHK+M4wupaFKpymrwV2jWYPFe8UMBFTM0UiwWM90WUg66jx+tRcT4uMpLkBRyJgep/XrySpO/kZU1Yl4iUcmNVYQdNGmQd9xH0rMvhFzkJMKSC2ZjB5qkkweRI2237tXiHtLnkWyYmM209QvPl3uWw11VY+OciC0AaBV0AHkOVQbU2oxV2in5jJdJ68NDSrmUEWzlkAEDQMoOinmBykawT1im3AMXlF527CDKpWAO2fwovM5lAgSx2k1gkftLM94DYk7xoNyegFPsSzWyLpb3ZEmd/dqqsxMAw7xIO4GaBIkvGdOUbykmrcTYw1SVT6IrU2I4d7/tYhZH3bROiDq0GGuHmdhsObNbfhlsrlKKRlCQRPYGy+VKuA+0XvS1u7lW4pjScr6SInYwQYn404v41EjO6rO0kCfjUE01ctnBwllepAnBrIVVFq2FQMFGQQocEMAOhBMjnXG4FYKqptWyqgqAVGit3gPOrwaa7WSBRfgtlmzG1bLdSgJOgGvXRQPSpMBw23ZBFpEQEyQqgSTuT41apdiMQ11jatEgDS5cH3fyp+fx+75wKAMRiGusbVokAaXLg+7+VPz+P3fOBUmF4NZtEm3atqxEFggzMDvmaJaSATJM1Yw+HW2oVRCjYfr616a4BPhQET4FDEoh0jVQdIIjbaHYR0Y9TXk8OtlsxtoWE65FntGTrE6nfrWcH9oNpkL2rb3FAEZSuZnZrgRADsWFktJ2DpO5I0PCOJpiLQu29UYtB6hXKz65Z9aA9/wB3W5Y+7SW1Y5FliRBkxrpprQeHWyACiQFKAZFgIYlQI0XsjTbQdKs0UBWPD0zZiiZtpyCe9n3ie8A3mJqTDYVbYyoqqOiqFHTYeQqWigCiiigCiiigFWN759PpRRje+fT6UV5DFdtPmyDL2C7i/rnU9QYLuL+udT16mh2UeS9CQUUUVcZKPEeJi1lEAkydTAhYnWDr2gNufKsdZeQDtMmN4kzAPTWtpj+HJdADz2TIIJBHXUfT+lY42chZN8jMuu/ZYgT6RUqbeYjUy5VbUKiaw5hQwygAZjqQogAR96ABBkeO2stdms1aalqZoV5UneJcuY1bdvvQqqBqeQECeui+vqaxfFeJG886hQeyP5nxqTjGONxyo7imPMjSf5CqN26LYkwWOw/r4VsYejLFyyrdFanMq1MzaWh6MKJYwOQA6bAAfQV6w/GnGmHtifxZc7em4FR4fh2Ye8vk67KNyPoq/AeIq0cfpCAKv5eyv+aMzeYy+ZrarY6hh/8AFQjmffw6950cN8MnOO0qyyJ9WWuF4O47M1+ZI0nLMnQkR4DUnXtRoJzS4v3hX3TbHKqtuf2lxLfyVnPoapYPEMrFiemsmNtmknQz350I10mLeKv5mBE9iSeRBS3ebXoc2TTxrn1Me6tOUJqz8tDpUMAoVY1KUrx776jbheGFy2W+9cYtBiCJ7I8CAANenKK93b11SZLPAC5STmAE9mTuJPPXz0pZh8S9iAdUMenl0PhT1MWt1J3PJvvDwbqPOr3gmqUX5fyaU8S3XlOOt/4NLwcAWLYVgwCgAjYwIMdI2g7RHKrs1iXe5hwblvz0ko5A2Ydf9Q+te3xLO9vK4XtANekKW/GM2xMT1C6AdqANGbyPKydODqpy4GuxGIa6xtWiQBpcuD7v5E/P4/d84FXMPh1tqFUQo2H6+tcwllURVQAKBpHT+fWedU8RiWusbdokAaXLg+7+VOr+P3fOBUioMRiGusbVokAaXLg+7+VPz+P3fOBUuE4NZtklLVtWIgsEGZgdTmaJaSJMkzzqfD4dbahUEKNAP1z8ah/vW2S4V0ZkDFlDqWGXeQDI101oD3/d1rNm92maMs5FnLppMbdkaeA6VPbthRAAA1OnUmT8yTWZt+237NS9hkuMgu5e0V92WUTnyAzq0AqJKgaB0LPeF8TW/bFxJgyNY5GDsSOXImgLdFFFAFFFFAFFFFAFFFFAKsb3z6fSijG98+n0oryGK7afNkGXsF3F/XOp6gwXcX9c6nr1NDso8l6Egoooq4yQY3EZELRMeManQSeQk71i8TfZr1wtEtB0BA07PMknuj41ublsMCCAQdCDqCD1FIeNcFtpaL20ClNTHNNm9AO1/DRNqSZl5cjTW/uEdUOI8SCh1WcwHQwu2520BB8OdXVuAkgEEjcA7eYpJx7CrnUjc67ncQAQQQynQbH0qdeUlC8CuiqWa1ZtLyF9tRudgJ9B/tUeAte8ZrriVUgKvVj3Rr6fz0mo7qkLDEgNzlQT5tAU7cwv71MMJgXu2SttGiyCXMEROrMZESVJAAJ0YmTFXyxjo4bYRi4zfH+WmbOH+GwjUVVyUqa37uPcmiC45uEsduUbMRqPHKNYHqdTpcw6AjSTH7pkHTWDofP61z3eWdgNDI3E6behn1qRLwUgaHQiRJ9OeunInlXKX0qyOhKTnLNIikKVOkEFZ6a9OR3B+NOr+FtHDWnUkOc9siSwUFNWC/h0RvBZiAKV3gNgGA2IJ0E7ESSRry0PnUmCxdy0rBbhQHskqRprplbadDE1l6GIu0lZl23fDAq4g6SvSRIPiDyYaVWuYd7Rz2yY+MDxHMU6xXCrd1PeYdu6Ja3orL+IryE7lD2G5ZTrSZMUTAkAHTOp3/Kk6q/UNqBtO46eFx8qX0Vd696/s08Rgo1r1KO533r9FzB8X952Qck6MZ3j7qTufE93lJ2vtgbehtqEaAI5EDoTqOWh3jeaUX+HKwBSFjly02HhUVribrKPOUGCw7w6hTsSBz5eJ0HRnQhVWeOvvTicxVGm4y3e+8b2sddtFrSEhRow07JOpFtoMNr4gSOZ00/CMfZZAtqFgdwkZh5iTPnrO8msjiMegshAwFuCTH3Ladp4PeU/d01lp3pbgMKbkEKqDL+0VBHaJlVEbMF0ZhrOgg6px6qcKmRI34Uf8TqN7u7zN/cum8xRCVRSQ9wGCSNClsjY8mb7uw7UlL1jDqgAVVUAQAABAHLTlWTwfF7llGVRmGXsLoMhA0A27H5dIjTpU3COJO9+2AzHVs4JYyoUkswJIXtFIiBrA00qEnle8jThnTaehqoqvjsYLNq5cYErbRnIUCSFUsQBoJ0qticS1xzatGI0e4Pu/lXq5Hou51gH3Z4NZRXXIIdSrAktmUiCDmJmZM1kgVsN7WYd1kPGrLBU5pUgNoJ2mT0AJMQY7h/arDsSpcK4YoUPeVgzLrlkR2SZmACCYBFTPwDDFixsW5JJJyDUs+difEtqTz517/uaxJPukksHJyjVwSQ3nLNr40BTw3tfhndUDwXCZcwyhjczAKp2LApBHJiF7xinVL7HA8Ojh0tIrCIYKARAKiPRm+Jq+DQHaKKKAKKKKAVY3vn0+lFGN759PpRXkMV20+bIMvYLuL+udT1Bgu4v651NXqaHZR5L0JEVvG227rqYOXRge0IBGnPUaeIqWazB9hUCFVuNOhlgWGj27kEZh2M1rRQRGdoInSU+yLT/AOpux2tSSWOZCoJMxmE7gDRVAiCWuMmjqjxgE2WiSJGYLuUkZwI12nbWlI9jyA0Yi7mYETJOhtshEExl7SGN/wBmus60zOCvKltUvL2FCs1y0XZ2AAzEi4sExJ33oZTs7mKNtSye7jsnlooXmvjPT10gVR4yZdR0H1Nab2hwF4ZLj3rcyE0sESDqNDdMwdP4jWdx+EeVJuA8v8IDx5vSnBRjlRHF1HWd3uM/jFn3I6n+a1svZrAM74hbdw2tV1A5ZiSI08f8xrLXOG5io94RlJ+4Nuve15fGnXCsc+HvEi6AL0BmazKrE6wHBETJ12LH7tdD4t9ezm00t/8AJZ8NdoVIR3ydmvwOeNezzrdX7OrEPOmXspEnvctToPHnyWYvg15Vm6q21JAzEjc+ZMankNK2vD8UVCWrtxWvZSxgRIB1IHhmX9GosXiFSwXxapCtmiMwGvY3+9XJcFqbUakk1G1/V8jMWvYpz/iMlsSAozAzzkQNyZ5ztXrFeybWyoD2pbRVnKWMSQJEHbY9K1vELRdUKorkMrLmMAePmJpVxDjtj3in3YuG2TleVADbEIWPaPIxoNpmjilqIznN7lx3IyGJsvZaGDW2G0GNPXTXw8K5fxBcBjcU6RqBDDcK/WOUmRyIra23+2e8DIPcgAKT/iC5z02EAjUaHTUg1jeJYA2rrIe+pI00zA6gg+XLx01qDj0LYzafBojtYgklRIiQRMvoRK22+/vvGZY2JiL1p0dAIGXYRsPLmD85pVIjKYyjaBonTL0UzI6HzJqQX9RmAeY1ObMR+aCBcgTofjU6VadCX0Pd797idWnSxC/y68V79TjWxyGZezcYc2UGLFr+N+0R0AnxYcL4oFEPoxJYt1YmST0/2G0VGLQVhDZw1y4xeIzMsKnlCTA/pUuIwa3BI0br/WujgJU6tScqr+pmn8Qz0qcI019HEdSrd+ZP3l39RsfkfOqF3Mtz9m8EaG4p5b5B1OuoPd05xSfD457ZKEkKDBjUjqEPWOewnrpT+xi0W2ABmRtFVdyde5Ozbkk9CWMSa2cRh7aaHOi1LTUZcN4+ltFtsmVtkCCRcY6gLJkOdScx6ktuQwcX7lu6jBLJZGVHS6zlWIIBINtIiQdDy9ay1zAFTLwS40InKFP3V56EanckTpChbeD49ccLmYiBHYy5jBiXJBBbqBAmd+XLm1DU26NOdW6XcWzwHESrJcFrKBFtbjMoOW+D2mSSP21oiRAKE5dADGOD41lJa8ouKzZCdoNu4k9ldAS1ohTmg2825yh9wnFm5ZRzEkHbYwSJHgYn1q7WE7kWrOzMz/deOMk4kA9qIAInKuSZt7BlJgcmIk7034RZvKLvv3V5uMUygjLbMZVMjcHN10IEmKv0VkwFFFFAFFFFAKsb3z6fSijG98+n0oryGK7afNkGXsF3F/XOp6gwXcX9c6nr1NDso8l6EijxDi6WWRXzduYyoX7sbhZOuYAaakgcxVXC+1uGuKCt0aiSNSV7Gc5gJiBvykETIimjWFLBiAWWQDGozbx5wKpD2ew8Ae5SASQMugJUITG05QB/5q4yRn2nw2s3QAIkkMAJEiTEDSJ6EgGCQDJZ9oLDlQtwSzZACGU5oJiGAg9lhrzVl3BA43s/hjvZtnYarOgXKB5Ry9d6l/uWxmV/dJmU5g2USCWZiZ/edj5maAj4rwkX1gsV0I2mQYP1VSCDyrJ4nBsM1ttHXQmOfJh4Hf5bg1puJcJsBblxrckAse2wk78jArG8UwCq5YqpgwRBggHZcxLTuRrv56Rc1DXvLY0JVotLuEVhXVmDTIOv7w/lTJDI6emxGx9P6+NWrvBLRM+7T/KDPxFV8fwdLYDLbSNj2Bp56bfzrqYVucHQmrp+/wDw51NSovPB6DvgHGFtsRcVQwXKrkQUX7oLb+5J2b7p7J5GtHhsblsK2JNtWIkwwy76RO+kbV88tYW2fuKNNCFAInfy2rtjgqs8IigzHYtJnZiM0CAORksSAJrl16csNPJL8HchGOKhtIWXHyNLx32kLAogYLEkarcceAOqJpqTqdgOqTC4RWZfevbBgHtaW1WOyqINbkdBA9au2fZoowSERrkkK14qzEDf9khEwOvLwrtr2dY5vduRlYqVTFXF7Q3hXUCtWV2/qNuDpU4Wg7ef9jvgeMtWsyG8jZmkEypYwBrIAnQQBsIFK/a7CsLyOYIYgCN4VgdZ561XHBr6sM3vmBMEMVIYdCxuZIPkDVnjtwKuHsMxN20ok6kDMuUGTqdQNT0nysvu3mu4JTvB3vqZkGScsCZ5ESSwjbYQfmfKuI2hHIEEcyJ0geRka7gxXpBM/lgeEiYOv5jXFnIYjQADwIOZSddZj9csIDThuCFy3d1Xs5XIYkKwOxDfcYfi8YO01AWZSQCwUHKWIhlJ/wD1mNM35hpqNyRNvgCh7nuwQFZMjM0dVOVAdC+2uw8TpTPidi2cPnFprZQm0LZENdQEkwDqTBZwT0YkwS1YyW3rUmq1rxlvi9RNi7Km2ABBGigbzvlH1JJ01Ync1V4XifdvDazKk8l1GizsJAnYmJMQFWzg0KsQxzNtO/ZMERoNNpMCSCdAFCwcWsQwb8W/mP8Ab6V6PAVliIZZd3qcTG0Pl6n06PeuXA01pM492eeq+DRt5HQfClL4aCSJ65T3WI5EbwYgipeFYgtbUzquk+I2PwirWPXtz+MBvU7/AOoGtXE0Vm3iNSUVmi7XNbhbqsilYykAiOhGlTUn9mX/AGJH4XYDyMN9WNOK0LWLE77wooooZCiiigCiiigFWN759PpRRje+fT6UV5DFdtPmyDL2C7i/rnU9QYLuL+udT16mh2UeS9CQUUUVcZM/icNi/e3XRzkD2sluE1QGybhk7ae+GuuunKquExPEfdoPdWwQNc5DkkC594Xd2K2vL3h3y1qqKAymLfiBYAW0KFu1ohBX3MMCGuDTOcwAPaOhZAMzXbGD9yLbDCu9wqM2S4rLbaAGVTeuKY3EgbCn1FYsZUmlZMwWLtXLR/8AT3VQmElsONNSF/xo0Gg8BXkYtiINm4f48PqP/mrUe0bg2SkSzCV6LkIOY+AMac9uc1krF9g+VtZkhgI2iQR6jX9G2niMk1HiFh5ODqJbkLL9p7bf4ThDtNyx8P8AG3qTD4q4rAqjgyNRcw4II0DL+1iYMEHQjTzdugdSrDf9TSO9ZNpsrbcj1rrypxxcMsnvNenVeHlmjo9TT4L2k94bZOFZ70EAq+H1We0UJuyPFeUHzqjfw+Iz3D9mu5NwS+HLcySf23j8jSpGMyu5IJEkBiNjI1VxyYa+e1ajg/FrmJQ28xVozLcAEkIwVwwGmYEgSNDMjpXmsXhFJ7Ost60sdiErR2tF/S9b9wubHF0VLilgGDAEnQgyASpgieUkaacqv8ZxPvsOwYRct5bhWD3SYnXwMxTp8Wq3kt5GLOpbOF7Ij8R6muOzvcuW2t/sinfzCWLaFQPInetbDYapSvmqZlpa2hGpWUrPLbv1PmyHKTOsjYayYGsfwtXbyzmBlVMA66nKNFUjdjrqO6DzNe8XbIMOrKVnQgqxUkwdYI6jyqO9ihkmdjp+vl61sose7dcf+xy2/flWAzBZQRIWCJjpGbTrJp7jFS2UvYglnLhVCyVXNoFA0JHMk6sRtAVRR9nMHeXBK1rILlx80vsEmOQ6LtTvFXhbuZ7lyEYBFSN3mZEak+AFWpWjZmtJpyTXS/8AW4xGKsZLgUfd94npbeF+TH5154mJtA9CP6fzr3jcQHullIILXm9DcEeW1eOJmLQHUj9fKt74T20reRn4r2NNvXeeuANo48j8ZH8qcYz/AA7Z/fHoCD/1GknBdFY9SB8B/vTa+3ZT+I/Ex/01t4urGVVwXd+jlw7NBw7HOjsqsVU5SYUNrqOfLsjTTatZw7F+8tK55j00MSPAxI8CKzvAuGpda4XWQAgGpg94mQDruN6eYvF5It21BcjsrsqqNMzRsg+ew8OW01Jm2pRdOKS3kmM4rZtEC7dtoTqAzqs+Uml2P41dS64CA20NgEwST766EaIMyqkmMp8+VMcDgQgJks7as53Y/wAgNgNgKs5aETMWPbxHNsCzdJuFQNBpLBSTr3JMB9mIIGtMfZ/jpxCnMjIyqhbTs5mBJyzrynXWCp+8KaDDqGLADMQATAkgTAJ3IEn417C0B2iiigFWN759PpRRje+fT6UV5DFdtPmyDL2C7i/rnU9QYLuL+udTTXqaHZx5L0JHaKq4ziVu0JuOqD8xifIbmlF726wy7Mzfuof+qKnKpGOrLI05S0TNDRWV/wDyJY/Bd+C/91ek/tAw53Fwfwg/Q1Db0/Eiz5er4WaiilGF9qsNc2vKD+aU/wDtFNEugiQQR1GoqxSUtGVOLjqitxHhwuqASVI1BWOe4IIIIPQ0ox/s2qWy6ZmuLqSd2XmoAgbagAbjxNaKg1myvcZpZct9xhFbYiu4kIyHPAH0PKPGmHE+Bvbd3QZrZJYqJzKSZJA5jXYa+B1rOY5u1u4mMrIoYlMuqg5hlJMmeYga7VesS6Ucy1FChtamzb3FWIJTvncWycsL+K+21tfy7npuB20ZMkhidCzL2YGy27UwqD80k+Ghq/geESozLltzog5sPvO27N8I5VWxfDmtksuq/rf+oqyhh5YyWevK3A3K2JhhI5KCT4++/wBBlw/j1yzGoy9DmNs+R1a0fitP+G8dSWNxypcyA5GQabJcHZIMc4PhWKs4n0NSo0TlJSd4iD1lSI+VQrYCvRd4/Uv5IwxOGxH3fTJ9Opsr3CPtdkfaECPLZWRpIWdNdjIiRqKSn2FVblvPeDKzRBGUnnA1OtLsPinXuwP/AObva+SkgmrDcWuEqSbpK7Em0Y6wSs1oOeXdJWfmbCwsm7waa8vbNjgcPcRrgYr7uQLaqO6oEQflWL9thcuBC2UXLbPFtCWYWiAQ7Rseyekg+FXMN7R3lbdm6LcCQ0clZIIaOun8kxxOcLJJDotwxpnLyXLddZEbeG1Ya2yyQTbZKnSdGTnVaSVvfvUTWeMPmDMc5GhJ7zLyDNzjkTry20pji+KLdyhTEbg6GenjXnE4e2dWUCemh+VLzwwmcp08fpIroUMPi8CtokpLvXv/AIatevhMW8rbjbR9xosCMqAev/imF3kBsAB8tfnNY+3gbw7s9ey3+9SNh8VBn3keLR/OtKWLlmc3B3fvgRWBg1aNRWN/wvE+7tdmDcukkAmFVVOTM55LoT1JMDrU9ji+Hsz+1Fy42rsvaLGNNR2QOizAHzxPD/ZXEXiQMqxqc7mTyzaA5ukjQbabVo8F/Z8Brduk+CKF+Zn6VU61Wb+mPUlsKVLdOX4Q0ve1C/cQnzMfSaqv7T3OSoPOT/MU0wvs5ZQaKW/eYt9THyq9bwiL3UUeSipZKr1lYztcPHSF+bM0Pae5+T4f71Yse1B++mnVT/I+nOtAbQ6D4VTxXBrbjuhT1UQf6fGmzqrSRnbUJbpQtyZPhMatwShn6jzFWKx5zYW91j/Up/8AHxFa228gEbESPWp0qma6eqKa9FU7OLunoLcb3z6fSijG98+n0ory2K7afNmoy9gu4v651n/a32ie0Vs2QTdfmBJUEwMo/ESDHSPKtBgu4v651juOMLPFLV253DlMxtClD8JnyNeizONCNuCNnDxUpb+BLgPYUufeYq4zM26gz8XO/kPjT2x7K4VdrKnxaWP+qaaKdJr1V8aMI6IxKtOWrKR4LY/5Nr/40/pUd32ewzb2LX+RR9BTGirMseBDNLiZ7E+wuGbuqyfuufo0ilL+xN+yc2Gva9JNsn1Eg+tbeiqpUIPutyLVXqLvvzMMvtVi8McuKtZh+KMp9GWUPyrQ8L9qbF+Ar5WP3G7LenI+hpq9oEEEAg7giQfOs5xb2Gs3ATb/AGTeGqHzX+kVHLVh9rvz1JZqU/uVnxWnQ0lZrjfCPdzctg5NS6/h55h+XqOWh0E0pTiGMwBAvD3lraZJH8L7jyYeQrUcK9oLWJHYaG5odGHpzHiKnTrJu2j4MrqUGlfVcUZ7DYnLylTuOo5EdD0NWLtmACpzKdj49D0apPaDALbIa2D2szMmuwIllnaCwGUb5hHOqOHxJGqmQdxuGHiP0RXQpVbaGo04a6FXGcHV9V7J+R9OXpSq9hLlvcGOo1FakOjbHIehPZ9G/r8a5cssu4I8eXxGldSli+71ISpRlvRlBifD4V7GK86fXcDbbdR57H4iq54Ja6MP4j/OtnbQeqKtjJaMU/a4giZUhvhv8QSPWu3VjOqn/DOdYG9i8Z/0uD6Cm6cHtjkT5sf5Usvr7szE+4JVuc4a7/2kD/J41xPiElCrGtT92Oz8PTnSlRn79/8AT1heDu2ryo/1H+nrTm3hVVcoAj6+dR4bEaFSZKxr+JT3W9Rv4g16a7W5LFqrFN9DnOkqLcXqQW8KELRz/UTVzA8Ka+WgwEjcSC+4U89BrpzK+VLRaD3GDQYghTsVgSQOszrvEVrvZwxbKAyqEAHnqAxDdWBOp3PPWSeM6mZuKRtfLunGNW53g3DHtklyNAQoWSACQSSSBqYGkaa7zTau0USsrEZyc3mYUUUVkiFcNdpdxnjVvDWy9w+CqN2PQf15VhtJXZlJydkK/ai4M6AbgGfInT6GnfDlItWwfwr9KwnA/eY3FMzGFnM8bAfdQecAeQJ8/ogFa1B55SnxNzENRhGl3rUV43vn0+lFGN759PpRXmsV20+bOey9gu4v651U43wRMTbytoRqrDdT/TqP9qt4LuL+udTV6ijFSoxT4L0LIycWmjE4Pit/h8WsShezstxdco6A7R+Uwek1quH8ZtXxNpw3hPaHmp1FWrloMCCAQdCCJBHiKQY/2Hw9wyoa03VDH+kyB6RWFGpD7d68/wBl7lTnvlufFfo0M0TWU/uHH2f8HFBwPu3BPpJzfUUDi3EbffwqXB1RtfPQn6Cs7a33Ra/H6MbG/wBsk/zb1NZNcmsqPbS4v+Jgr69SAT9VA+dB/tAt87GIH8C/91Z28OI+XqcDVzXKyy+3qEwMPiT5W1P/AFV0e115j2MDiD+8Mv8AKPnWdrDiPl6nA0zoCCCAQdwdQaynGPYgE+8wp924M5ZIWeWU7qfl5VaXimOfu4UJ4u4HxAaaBguIP3rtq0PygufLZfkahPLUW9MnCMqb+5L8/q4jXj7SLONDoymBdAEgH8a6hlMDUdJ8aaX8HhVt5hfUMYb3hYNmkfeVYEeUR6mZj7GZzN6/duH+FY8jBYfGkeP9jL1h/eWgL4GsModvVGkHzXXyqu9Wmr2v6r9lr2NRZb28u7+iBuM2sxAbPB3QEg+kSPhyrtjjzDW2l3nspAMeMRypvwv24tiEu2/dEaEovZ06r3l8tadLYwuJllyOTuyNDeZgzPnV0KzqLdL+DXnSjT/0f5f6MovtLc+9hmbzRR/9Yrq+0y/ewrD0b+pFMeNcGyFRbZ4hmbUbLAGoAOpbry8aj4Pwd7mf9oIUgarmMkSdQRI1G+tTzzUsqk+hLZx2W0yrld3Ka+0lk/dC+Bz/ANfWq+KbMQ6Q5AKsoPeQ7jz2/RNPMb7N3AjtKPlBMZCSYEwBJ1pZw/gNu7cSSCpJ0TsnKFJzaE6Tl18RWKs6ko5W7/x+zOHtF7SN1bzv+ingyFyxmCIrLmuQD2mUhfJQu/iN9accLwBvnsmEG7xv4L1PidB4zV9PZRrbZrN4ztFxVcR0mKZ4L3ykK6W8v4kMAafhI69OtKc5RWWxCvarJzuiS3wi2LYt5FKzOomT1JPPxqzZsBFCqAoGwAgD0FSUVYUd1gork1FiMWlsZnZUHViAPnQak01wtWU4p/aFYtyLQN1uo7KT+8dT6A1nLuOx3ETlQEW9oXsW/wCJj3vLXyqiVeK3R3vyNuGFm1eX0rzNNx/28s2ZW1+1ueB7C/vMN/IfEVlMBwrE8Su+8diE2LnugT3bY5+nTUzWi4N/Z1bSGxB962+UaIPPm3rA8K19q2FAAAAGgAEADwFQ2UqvaacCx1qdFWo73xf/AArcM4WmHti3bEKPiTzJPMmrlFFbKVtyNFtt3YqxvfPp9KKMb3z6fSivI4rtp82VsvYLuL+udT1Bgu4v651PXqaHZR5L0JBRRRVxkK5FdooDkURXaKA812K7RQHAK7RRQBXDXaKAo8Q4NZvD9rbDeOzDyYa1nMZ/Z+JzWLrKeQbXXwYaj4GtjRVU6MJ6othWnDcmYDE8K4ggEk3QuxD5jGxg6Pr0+M13Ce1N7DLlfDQNSdHUk8yS05j41vq8lar2El9sn6lvzCatKK9DI2v7RLZ71px5FW+pFT2/bjCjZXWd+wNfODT+7w203eto3min6iqz+zWGO9i3/lj6Uy1l/sn+DGaj4WvyLx7eYaN38shn+leG9vsPG1w/wD+Zph/wvhf+Rb+Fd/4Xwv8AyLf+WsWr8UL0ODE93+0O3921cPnlUfU1Rvf2h3D/AIdlfVi3yAH1rWW+BWF2s2x/7a/0q1bsBe6APIR9KbOs9Z9ENpRWkOrME3EOJ39FV0B/DbFsf5n15da7Y9gMRdObEXQPU3G+JgfOvoEV2sfKxf3tsl83KP2JL8Ge4d7D4a1qUNxhzuGR/l7vyp8qACAIAr3RWzGEY7kjXlOU3eTucrtFFSIBRRRQCrG98+n0ooxvfPp9KK8hiu2nzZBkE0ZqKK1rsiE0TRRTMwE0TRRTMwE0TRRTMwE0TRRTMwE0TRRTMwE0TRRTMwE0TRRTMwE0TRRS7AZqJoopmYCaM1FFMzAZqM1FFMzATRNFFMzATRNFFMzATRNFFMzATRmoopmYCuUUVk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4340" name="Picture 4" descr="http://bacteriasyvirus.files.wordpress.com/2009/08/estructura-bacteria2.jpg?w=497"/>
          <p:cNvPicPr>
            <a:picLocks noChangeAspect="1" noChangeArrowheads="1"/>
          </p:cNvPicPr>
          <p:nvPr/>
        </p:nvPicPr>
        <p:blipFill>
          <a:blip r:embed="rId2" cstate="print"/>
          <a:srcRect l="1429" t="1913" r="2857" b="2427"/>
          <a:stretch>
            <a:fillRect/>
          </a:stretch>
        </p:blipFill>
        <p:spPr bwMode="auto">
          <a:xfrm>
            <a:off x="2159732" y="2959059"/>
            <a:ext cx="4824536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620688"/>
            <a:ext cx="749808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dirty="0"/>
              <a:t>Esta es la llamada ordenación jerárquica, por que cada categoría, en la serie descendente, agrupa a un numero cada vez mayor de unidades taxonómicas, basando se en un numero cada vez menor de unidades compartidas. </a:t>
            </a:r>
          </a:p>
          <a:p>
            <a:pPr algn="just">
              <a:buNone/>
            </a:pPr>
            <a:r>
              <a:rPr lang="es-ES" sz="2800" dirty="0"/>
              <a:t> </a:t>
            </a:r>
          </a:p>
          <a:p>
            <a:pPr algn="just"/>
            <a:r>
              <a:rPr lang="es-ES" sz="2800" dirty="0"/>
              <a:t>Es de notar que el genero ocupa una </a:t>
            </a:r>
            <a:r>
              <a:rPr lang="es-ES" sz="2800" dirty="0" err="1"/>
              <a:t>posicion</a:t>
            </a:r>
            <a:r>
              <a:rPr lang="es-ES" sz="2800" dirty="0"/>
              <a:t> de especial importancia ya que una especie no puede designarse como tan sin estar incluida en ningún genero.</a:t>
            </a:r>
          </a:p>
          <a:p>
            <a:pPr algn="just"/>
            <a:endParaRPr lang="es-E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B9908-35A0-4EC8-82BB-0475E92F1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2D72E5-AAF8-4D27-9F19-DC3C85E0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Sistema taxonómico: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1. nombre del género, (primera letra de este será en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mayusculas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S" sz="1800" b="0" i="0" u="none" strike="noStrike" baseline="0" dirty="0">
                <a:latin typeface="Calibri" panose="020F0502020204030204" pitchFamily="34" charset="0"/>
              </a:rPr>
              <a:t>2. nombre designado para esa especie en 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concreto,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3. en latín.</a:t>
            </a:r>
          </a:p>
          <a:p>
            <a:pPr algn="l"/>
            <a:r>
              <a:rPr lang="pt-BR" sz="1800" b="0" i="0" u="none" strike="noStrike" baseline="0" dirty="0">
                <a:latin typeface="Calibri" panose="020F0502020204030204" pitchFamily="34" charset="0"/>
              </a:rPr>
              <a:t>-</a:t>
            </a:r>
            <a:r>
              <a:rPr lang="pt-BR" sz="1800" b="0" i="0" u="none" strike="noStrike" baseline="0" dirty="0" err="1">
                <a:latin typeface="Calibri" panose="020F0502020204030204" pitchFamily="34" charset="0"/>
              </a:rPr>
              <a:t>us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, -a, -um, -</a:t>
            </a:r>
            <a:r>
              <a:rPr lang="pt-BR" sz="1800" b="0" i="0" u="none" strike="noStrike" baseline="0" dirty="0" err="1">
                <a:latin typeface="Calibri" panose="020F0502020204030204" pitchFamily="34" charset="0"/>
              </a:rPr>
              <a:t>is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, -os, -</a:t>
            </a:r>
            <a:r>
              <a:rPr lang="pt-BR" sz="1800" b="0" i="0" u="none" strike="noStrike" baseline="0" dirty="0" err="1">
                <a:latin typeface="Calibri" panose="020F0502020204030204" pitchFamily="34" charset="0"/>
              </a:rPr>
              <a:t>ina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, -</a:t>
            </a:r>
            <a:r>
              <a:rPr lang="pt-BR" sz="1800" b="0" i="0" u="none" strike="noStrike" baseline="0" dirty="0" err="1">
                <a:latin typeface="Calibri" panose="020F0502020204030204" pitchFamily="34" charset="0"/>
              </a:rPr>
              <a:t>ium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, -ides, -</a:t>
            </a:r>
          </a:p>
          <a:p>
            <a:pPr algn="l"/>
            <a:r>
              <a:rPr lang="es-ES" sz="1800" b="0" i="0" u="none" strike="noStrike" baseline="0" dirty="0">
                <a:latin typeface="Calibri" panose="020F0502020204030204" pitchFamily="34" charset="0"/>
              </a:rPr>
              <a:t>ella, -</a:t>
            </a:r>
            <a:r>
              <a:rPr lang="es-ES" sz="1800" b="0" i="0" u="none" strike="noStrike" baseline="0" dirty="0" err="1">
                <a:latin typeface="Calibri" panose="020F0502020204030204" pitchFamily="34" charset="0"/>
              </a:rPr>
              <a:t>ula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, -aster, -cola, -</a:t>
            </a:r>
            <a:r>
              <a:rPr lang="es-ES" sz="1800" b="0" i="0" u="none" strike="noStrike" baseline="0" dirty="0" err="1">
                <a:latin typeface="Calibri" panose="020F0502020204030204" pitchFamily="34" charset="0"/>
              </a:rPr>
              <a:t>ensis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, -</a:t>
            </a:r>
            <a:r>
              <a:rPr lang="es-ES" sz="1800" b="0" i="0" u="none" strike="noStrike" baseline="0" dirty="0" err="1">
                <a:latin typeface="Calibri" panose="020F0502020204030204" pitchFamily="34" charset="0"/>
              </a:rPr>
              <a:t>oides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, -</a:t>
            </a:r>
          </a:p>
          <a:p>
            <a:pPr algn="l"/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opsis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, -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saurus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, -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therium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, -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ana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...</a:t>
            </a:r>
          </a:p>
          <a:p>
            <a:pPr algn="l"/>
            <a:r>
              <a:rPr lang="es-ES" sz="1800" b="0" i="0" u="none" strike="noStrike" baseline="0" dirty="0">
                <a:latin typeface="Arial" panose="020B0604020202020204" pitchFamily="34" charset="0"/>
              </a:rPr>
              <a:t>• 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Gaspar </a:t>
            </a:r>
            <a:r>
              <a:rPr lang="es-ES" sz="1800" b="0" i="0" u="none" strike="noStrike" baseline="0" dirty="0" err="1">
                <a:latin typeface="Calibri" panose="020F0502020204030204" pitchFamily="34" charset="0"/>
              </a:rPr>
              <a:t>Bauhin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 el primero que sugirió la 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idea</a:t>
            </a:r>
          </a:p>
          <a:p>
            <a:pPr algn="l"/>
            <a:r>
              <a:rPr lang="es-ES" sz="1800" b="0" i="0" u="none" strike="noStrike" baseline="0" dirty="0">
                <a:latin typeface="Arial" panose="020B0604020202020204" pitchFamily="34" charset="0"/>
              </a:rPr>
              <a:t>• 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Linneo quien la popularizó (</a:t>
            </a:r>
            <a:r>
              <a:rPr lang="es-ES" sz="1800" b="0" i="1" u="none" strike="noStrike" baseline="0" dirty="0" err="1">
                <a:latin typeface="Calibri,Italic"/>
              </a:rPr>
              <a:t>Species</a:t>
            </a:r>
            <a:r>
              <a:rPr lang="es-ES" sz="1800" b="0" i="1" u="none" strike="noStrike" baseline="0" dirty="0">
                <a:latin typeface="Calibri,Italic"/>
              </a:rPr>
              <a:t> 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Plantarum</a:t>
            </a:r>
            <a:r>
              <a:rPr lang="es-EC" sz="1800" b="0" i="1" u="none" strike="noStrike" baseline="0" dirty="0">
                <a:latin typeface="Calibri,Italic"/>
              </a:rPr>
              <a:t> 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en 1753)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29635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57D6C-C05C-4B43-989F-1F0F146C4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B9340B-9ADB-4114-92B8-BFD351726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Nombre científico</a:t>
            </a:r>
          </a:p>
          <a:p>
            <a:pPr algn="l"/>
            <a:r>
              <a:rPr lang="es-ES" sz="1800" b="0" i="0" u="none" strike="noStrike" baseline="0" dirty="0">
                <a:latin typeface="Calibri" panose="020F0502020204030204" pitchFamily="34" charset="0"/>
              </a:rPr>
              <a:t>El objetivo es el de poseer un único nombre que deba ser utilizado en</a:t>
            </a:r>
          </a:p>
          <a:p>
            <a:pPr algn="l"/>
            <a:r>
              <a:rPr lang="es-ES" sz="1800" b="0" i="0" u="none" strike="noStrike" baseline="0" dirty="0">
                <a:latin typeface="Calibri" panose="020F0502020204030204" pitchFamily="34" charset="0"/>
              </a:rPr>
              <a:t>todo el mundo, en cualquier lengua, para referirse a un único taxón.</a:t>
            </a:r>
          </a:p>
          <a:p>
            <a:pPr algn="l"/>
            <a:r>
              <a:rPr lang="es-EC" sz="1800" b="0" i="0" u="none" strike="noStrike" baseline="0" dirty="0">
                <a:latin typeface="Arial" panose="020B0604020202020204" pitchFamily="34" charset="0"/>
              </a:rPr>
              <a:t>• </a:t>
            </a:r>
            <a:r>
              <a:rPr lang="es-EC" sz="1800" b="0" i="1" u="none" strike="noStrike" baseline="0" dirty="0" err="1">
                <a:latin typeface="Calibri,Italic"/>
              </a:rPr>
              <a:t>Staphylococcus</a:t>
            </a:r>
            <a:r>
              <a:rPr lang="es-EC" sz="1800" b="0" i="1" u="none" strike="noStrike" baseline="0" dirty="0">
                <a:latin typeface="Calibri,Italic"/>
              </a:rPr>
              <a:t> </a:t>
            </a:r>
            <a:r>
              <a:rPr lang="es-EC" sz="1800" b="0" i="1" u="none" strike="noStrike" baseline="0" dirty="0" err="1">
                <a:latin typeface="Calibri,Italic"/>
              </a:rPr>
              <a:t>aureus</a:t>
            </a:r>
            <a:endParaRPr lang="es-EC" sz="1800" b="0" i="1" u="none" strike="noStrike" baseline="0" dirty="0">
              <a:latin typeface="Calibri,Italic"/>
            </a:endParaRPr>
          </a:p>
          <a:p>
            <a:pPr algn="l"/>
            <a:r>
              <a:rPr lang="es-EC" sz="1800" b="1" i="1" u="none" strike="noStrike" baseline="0" dirty="0">
                <a:latin typeface="Calibri,Italic"/>
              </a:rPr>
              <a:t>Color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albus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blanco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viridis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verde</a:t>
            </a:r>
          </a:p>
          <a:p>
            <a:pPr algn="l"/>
            <a:r>
              <a:rPr lang="es-EC" sz="1800" b="1" i="1" u="none" strike="noStrike" baseline="0" dirty="0">
                <a:latin typeface="Calibri,Italic"/>
              </a:rPr>
              <a:t>origen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Africanus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africano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americanus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americano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alpinus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alpino</a:t>
            </a:r>
          </a:p>
          <a:p>
            <a:pPr algn="l"/>
            <a:r>
              <a:rPr lang="es-EC" sz="1800" b="1" i="1" u="none" strike="noStrike" baseline="0" dirty="0">
                <a:latin typeface="Calibri,Italic"/>
              </a:rPr>
              <a:t>Hábitat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arenarius</a:t>
            </a:r>
            <a:r>
              <a:rPr lang="es-EC" sz="1800" b="0" i="1" u="none" strike="noStrike" baseline="0" dirty="0">
                <a:latin typeface="Calibri,Italic"/>
              </a:rPr>
              <a:t> 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crece en arena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Campestris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de los campos</a:t>
            </a:r>
          </a:p>
          <a:p>
            <a:pPr algn="l"/>
            <a:r>
              <a:rPr lang="es-EC" sz="1800" b="0" i="1" u="none" strike="noStrike" baseline="0" dirty="0" err="1">
                <a:latin typeface="Calibri,Italic"/>
              </a:rPr>
              <a:t>fluviatilis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: de los ríos</a:t>
            </a:r>
          </a:p>
          <a:p>
            <a:pPr algn="l"/>
            <a:endParaRPr lang="es-EC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s-ES" sz="1800" b="0" i="0" u="none" strike="noStrike" baseline="0" dirty="0">
                <a:latin typeface="Calibri" panose="020F0502020204030204" pitchFamily="34" charset="0"/>
              </a:rPr>
              <a:t>la araña </a:t>
            </a:r>
            <a:r>
              <a:rPr lang="es-ES" sz="1800" b="0" i="1" u="none" strike="noStrike" baseline="0" dirty="0" err="1">
                <a:latin typeface="Calibri,Italic"/>
              </a:rPr>
              <a:t>Pachygnatha</a:t>
            </a:r>
            <a:r>
              <a:rPr lang="es-ES" sz="1800" b="0" i="1" u="none" strike="noStrike" baseline="0" dirty="0">
                <a:latin typeface="Calibri,Italic"/>
              </a:rPr>
              <a:t> </a:t>
            </a:r>
            <a:r>
              <a:rPr lang="es-ES" sz="1800" b="0" i="1" u="none" strike="noStrike" baseline="0" dirty="0" err="1">
                <a:latin typeface="Calibri,Italic"/>
              </a:rPr>
              <a:t>zappa</a:t>
            </a:r>
            <a:r>
              <a:rPr lang="es-ES" sz="1800" b="0" i="1" u="none" strike="noStrike" baseline="0" dirty="0">
                <a:latin typeface="Calibri,Italic"/>
              </a:rPr>
              <a:t> por el </a:t>
            </a:r>
            <a:r>
              <a:rPr lang="es-ES" sz="1800" b="0" i="0" u="none" strike="noStrike" baseline="0" dirty="0">
                <a:latin typeface="Calibri" panose="020F0502020204030204" pitchFamily="34" charset="0"/>
              </a:rPr>
              <a:t>artista Frank </a:t>
            </a:r>
            <a:r>
              <a:rPr lang="es-ES" sz="1800" b="0" i="0" u="none" strike="noStrike" baseline="0" dirty="0" err="1">
                <a:latin typeface="Calibri" panose="020F0502020204030204" pitchFamily="34" charset="0"/>
              </a:rPr>
              <a:t>Zappa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146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FCF87-364B-4960-992B-D15E696F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A8816-FC86-4D2B-9F4C-6C6A185E9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1… Carbunco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Bacillus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antharacis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2… Botulismo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Clostridium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botulinum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3… Tuberculosis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Mycobacterium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tuberculosis)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4… Disentería bacilar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Shigella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dysenteriae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it-IT" sz="1800" b="0" i="0" u="none" strike="noStrike" baseline="0" dirty="0">
                <a:latin typeface="Calibri" panose="020F0502020204030204" pitchFamily="34" charset="0"/>
              </a:rPr>
              <a:t>5… Fiebre paratifoidea (Salmonella paratyphi)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6… Fiebre tifoidea (Salmonella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typhi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7… Gonorrea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Neisseria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gonorrhoae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8… Meningitis meningocócica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Neisseria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meningitidis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9… Salmonela (Salmonella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typhimurium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10.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Neumonia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Streptococcus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pneumoniae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11.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Sifilis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 (Treponema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pallidum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s-EC" sz="1800" b="0" i="0" u="none" strike="noStrike" baseline="0" dirty="0">
                <a:latin typeface="Calibri" panose="020F0502020204030204" pitchFamily="34" charset="0"/>
              </a:rPr>
              <a:t>12. Tifus epidémico (Rickettsia </a:t>
            </a:r>
            <a:r>
              <a:rPr lang="es-EC" sz="1800" b="0" i="0" u="none" strike="noStrike" baseline="0" dirty="0" err="1">
                <a:latin typeface="Calibri" panose="020F0502020204030204" pitchFamily="34" charset="0"/>
              </a:rPr>
              <a:t>prowazekii</a:t>
            </a:r>
            <a:r>
              <a:rPr lang="es-EC" sz="1800" b="0" i="0" u="none" strike="noStrike" baseline="0" dirty="0">
                <a:latin typeface="Calibri" panose="020F0502020204030204" pitchFamily="34" charset="0"/>
              </a:rPr>
              <a:t>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7636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3853408"/>
          </a:xfrm>
        </p:spPr>
        <p:txBody>
          <a:bodyPr/>
          <a:lstStyle/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 bacterias son muy pequeñas, entre  0,8 y 10 micrómetros (µm) de longitud, y muy variables en cuanto al modo de obtener la energía y el alimento.</a:t>
            </a: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bacterias son procariotas por lo tanto no tienen ni núcleo ni orgánulos internos</a:t>
            </a: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Posen un único cromosoma circular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  <a:t>2.1.1 Propiedades generales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pPr>
              <a:buNone/>
            </a:pPr>
            <a:r>
              <a:rPr lang="es-ES" sz="2800" dirty="0">
                <a:solidFill>
                  <a:schemeClr val="accent3">
                    <a:lumMod val="50000"/>
                  </a:schemeClr>
                </a:solidFill>
              </a:rPr>
              <a:t>2.1.2 Criterios de clasificación</a:t>
            </a:r>
          </a:p>
          <a:p>
            <a:pPr>
              <a:buNone/>
            </a:pPr>
            <a:r>
              <a:rPr lang="es-ES" sz="2800" dirty="0">
                <a:solidFill>
                  <a:schemeClr val="accent3">
                    <a:lumMod val="50000"/>
                  </a:schemeClr>
                </a:solidFill>
              </a:rPr>
              <a:t>2.1.3 Nomenclatura</a:t>
            </a:r>
          </a:p>
        </p:txBody>
      </p:sp>
      <p:pic>
        <p:nvPicPr>
          <p:cNvPr id="17412" name="Picture 4" descr="http://www.profesorenlinea.cl/imagenciencias/bacteria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420888"/>
            <a:ext cx="3168352" cy="3949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C7E09559-C4DA-48AB-9F04-87A278DF8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0350"/>
            <a:ext cx="9215023" cy="369332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EA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b="1">
                <a:solidFill>
                  <a:srgbClr val="002060"/>
                </a:solidFill>
              </a:rPr>
              <a:t>PRINCIPALES CARACTERÍSTICAS APLICADAS EN TAXONOMÍA BACTERIANA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B0D8257E-0EC3-4050-A760-199C4B8C9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04888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C" altLang="es-EC" sz="1600" b="1"/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61452474-A3D3-4120-80E6-F87BB0E3A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9" y="881063"/>
            <a:ext cx="35684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s-EC" sz="1600" b="1" dirty="0"/>
              <a:t>CARACTERÍSTICAS CLÁSICAS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7E927184-2283-4632-AFBC-7C60EF8A281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85973" y="847727"/>
            <a:ext cx="1866900" cy="381000"/>
          </a:xfrm>
          <a:prstGeom prst="rect">
            <a:avLst/>
          </a:prstGeom>
          <a:noFill/>
          <a:ln w="76200" cmpd="tri">
            <a:solidFill>
              <a:srgbClr val="EA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EC" sz="1400" b="1"/>
              <a:t>MORFOLÓGICAS</a:t>
            </a: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60CEB073-BD1D-4D4F-8723-F5B6AA967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436" y="785813"/>
            <a:ext cx="2484270" cy="1938992"/>
          </a:xfrm>
          <a:prstGeom prst="rect">
            <a:avLst/>
          </a:prstGeom>
          <a:solidFill>
            <a:srgbClr val="FFDDFF"/>
          </a:solidFill>
          <a:ln w="9525">
            <a:solidFill>
              <a:srgbClr val="EA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200" dirty="0"/>
              <a:t>Forma celular</a:t>
            </a:r>
          </a:p>
          <a:p>
            <a:r>
              <a:rPr lang="es-ES" altLang="es-EC" sz="1200" dirty="0"/>
              <a:t>Tamaño de las células</a:t>
            </a:r>
          </a:p>
          <a:p>
            <a:r>
              <a:rPr lang="es-ES" altLang="es-EC" sz="1200" dirty="0"/>
              <a:t>Morfología de las colonias</a:t>
            </a:r>
          </a:p>
          <a:p>
            <a:r>
              <a:rPr lang="es-ES" altLang="es-EC" sz="1200" dirty="0"/>
              <a:t>Características ultraestructurales</a:t>
            </a:r>
          </a:p>
          <a:p>
            <a:r>
              <a:rPr lang="es-ES" altLang="es-EC" sz="1200" dirty="0"/>
              <a:t>Tinción</a:t>
            </a:r>
          </a:p>
          <a:p>
            <a:r>
              <a:rPr lang="es-ES" altLang="es-EC" sz="1200" dirty="0"/>
              <a:t>Cilios y flagelos</a:t>
            </a:r>
          </a:p>
          <a:p>
            <a:r>
              <a:rPr lang="es-ES" altLang="es-EC" sz="1200" dirty="0"/>
              <a:t>Mecanismo de movilidad</a:t>
            </a:r>
          </a:p>
          <a:p>
            <a:r>
              <a:rPr lang="es-ES" altLang="es-EC" sz="1200" dirty="0"/>
              <a:t>Forma y localización de </a:t>
            </a:r>
            <a:r>
              <a:rPr lang="es-ES" altLang="es-EC" sz="1200" dirty="0" err="1"/>
              <a:t>endoesporas</a:t>
            </a:r>
            <a:endParaRPr lang="es-ES" altLang="es-EC" sz="1200" dirty="0"/>
          </a:p>
          <a:p>
            <a:r>
              <a:rPr lang="es-ES" altLang="es-EC" sz="1200" dirty="0"/>
              <a:t>Inclusiones celulares</a:t>
            </a:r>
          </a:p>
          <a:p>
            <a:r>
              <a:rPr lang="es-ES" altLang="es-EC" sz="1200" dirty="0"/>
              <a:t>Color de las colonias</a:t>
            </a: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1910C634-9A5C-4BEC-9CDD-295534279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186" y="3068638"/>
            <a:ext cx="1751013" cy="593725"/>
          </a:xfrm>
          <a:prstGeom prst="rect">
            <a:avLst/>
          </a:prstGeom>
          <a:noFill/>
          <a:ln w="76200" cmpd="tri">
            <a:solidFill>
              <a:srgbClr val="EA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400" b="1"/>
              <a:t>FISIOLOGICAS Y </a:t>
            </a:r>
          </a:p>
          <a:p>
            <a:r>
              <a:rPr lang="es-ES" altLang="es-EC" sz="1400" b="1"/>
              <a:t>METABÓLICAS</a:t>
            </a: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C6C8A477-57EE-4251-97F5-D7F57E4FB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411" y="2998788"/>
            <a:ext cx="2725738" cy="3022600"/>
          </a:xfrm>
          <a:prstGeom prst="rect">
            <a:avLst/>
          </a:prstGeom>
          <a:solidFill>
            <a:srgbClr val="FFDDFF"/>
          </a:solidFill>
          <a:ln w="9525">
            <a:solidFill>
              <a:srgbClr val="EA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200" dirty="0"/>
              <a:t>Fuentes de C y N</a:t>
            </a:r>
          </a:p>
          <a:p>
            <a:r>
              <a:rPr lang="es-ES" altLang="es-EC" sz="1200" dirty="0"/>
              <a:t>Componentes de la pared celular</a:t>
            </a:r>
          </a:p>
          <a:p>
            <a:r>
              <a:rPr lang="es-ES" altLang="es-EC" sz="1200" dirty="0"/>
              <a:t>Fuentes de energía</a:t>
            </a:r>
          </a:p>
          <a:p>
            <a:r>
              <a:rPr lang="es-ES" altLang="es-EC" sz="1200" dirty="0"/>
              <a:t>Productos de fermentación</a:t>
            </a:r>
          </a:p>
          <a:p>
            <a:r>
              <a:rPr lang="es-ES" altLang="es-EC" sz="1200" dirty="0"/>
              <a:t>Tipo nutricional</a:t>
            </a:r>
          </a:p>
          <a:p>
            <a:r>
              <a:rPr lang="es-ES" altLang="es-EC" sz="1200" dirty="0"/>
              <a:t>Temperatura de crecimiento</a:t>
            </a:r>
          </a:p>
          <a:p>
            <a:r>
              <a:rPr lang="es-ES" altLang="es-EC" sz="1200" dirty="0"/>
              <a:t>Luminiscencia</a:t>
            </a:r>
          </a:p>
          <a:p>
            <a:r>
              <a:rPr lang="es-ES" altLang="es-EC" sz="1200" dirty="0"/>
              <a:t>Mecanismo de conversión de energía</a:t>
            </a:r>
          </a:p>
          <a:p>
            <a:r>
              <a:rPr lang="es-ES" altLang="es-EC" sz="1200" dirty="0"/>
              <a:t>Movilidad</a:t>
            </a:r>
          </a:p>
          <a:p>
            <a:r>
              <a:rPr lang="es-ES" altLang="es-EC" sz="1200" dirty="0"/>
              <a:t>Tolerancia osmótica</a:t>
            </a:r>
          </a:p>
          <a:p>
            <a:r>
              <a:rPr lang="es-ES" altLang="es-EC" sz="1200" dirty="0"/>
              <a:t>Relaciones con el oxígeno</a:t>
            </a:r>
          </a:p>
          <a:p>
            <a:r>
              <a:rPr lang="es-ES" altLang="es-EC" sz="1200" dirty="0"/>
              <a:t>pH óptimo de crecimiento</a:t>
            </a:r>
          </a:p>
          <a:p>
            <a:r>
              <a:rPr lang="es-ES" altLang="es-EC" sz="1200" dirty="0"/>
              <a:t>Pigmentos fotosintéticos</a:t>
            </a:r>
          </a:p>
          <a:p>
            <a:r>
              <a:rPr lang="es-ES" altLang="es-EC" sz="1200" dirty="0"/>
              <a:t>Necesidad y tolerancia a la sal</a:t>
            </a:r>
          </a:p>
          <a:p>
            <a:r>
              <a:rPr lang="es-ES" altLang="es-EC" sz="1200" dirty="0"/>
              <a:t>Metabolitos secundarios</a:t>
            </a:r>
          </a:p>
          <a:p>
            <a:r>
              <a:rPr lang="es-ES" altLang="es-EC" sz="1200" dirty="0"/>
              <a:t>Sensibilidad a antibióticos</a:t>
            </a:r>
          </a:p>
        </p:txBody>
      </p:sp>
      <p:sp>
        <p:nvSpPr>
          <p:cNvPr id="24587" name="Line 11">
            <a:extLst>
              <a:ext uri="{FF2B5EF4-FFF2-40B4-BE49-F238E27FC236}">
                <a16:creationId xmlns:a16="http://schemas.microsoft.com/office/drawing/2014/main" id="{C2CCDB0E-A507-4FCF-A5AB-B2C211302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7864" y="1052512"/>
            <a:ext cx="606307" cy="1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88" name="Line 12">
            <a:extLst>
              <a:ext uri="{FF2B5EF4-FFF2-40B4-BE49-F238E27FC236}">
                <a16:creationId xmlns:a16="http://schemas.microsoft.com/office/drawing/2014/main" id="{BA88ECE9-D11A-4C2A-99BC-113DFD63F3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5098" y="1053306"/>
            <a:ext cx="287338" cy="576263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89" name="Line 13">
            <a:extLst>
              <a:ext uri="{FF2B5EF4-FFF2-40B4-BE49-F238E27FC236}">
                <a16:creationId xmlns:a16="http://schemas.microsoft.com/office/drawing/2014/main" id="{3CDA6044-EA5F-4BDA-8589-5E2EDDCA5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5901" y="1219617"/>
            <a:ext cx="1455737" cy="1777583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90" name="Line 14">
            <a:extLst>
              <a:ext uri="{FF2B5EF4-FFF2-40B4-BE49-F238E27FC236}">
                <a16:creationId xmlns:a16="http://schemas.microsoft.com/office/drawing/2014/main" id="{B7F94D8F-F57D-420D-B65E-1992D6FEC3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3429000"/>
            <a:ext cx="288925" cy="0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91" name="Text Box 15">
            <a:extLst>
              <a:ext uri="{FF2B5EF4-FFF2-40B4-BE49-F238E27FC236}">
                <a16:creationId xmlns:a16="http://schemas.microsoft.com/office/drawing/2014/main" id="{36D04C91-B6ED-4FAF-9E18-BA1D1DAB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619500"/>
            <a:ext cx="1455737" cy="381000"/>
          </a:xfrm>
          <a:prstGeom prst="rect">
            <a:avLst/>
          </a:prstGeom>
          <a:noFill/>
          <a:ln w="76200" cmpd="tri">
            <a:solidFill>
              <a:srgbClr val="EA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400" b="1"/>
              <a:t>ECOLÓGICAS</a:t>
            </a:r>
          </a:p>
        </p:txBody>
      </p:sp>
      <p:sp>
        <p:nvSpPr>
          <p:cNvPr id="24592" name="Text Box 16">
            <a:extLst>
              <a:ext uri="{FF2B5EF4-FFF2-40B4-BE49-F238E27FC236}">
                <a16:creationId xmlns:a16="http://schemas.microsoft.com/office/drawing/2014/main" id="{65AE013B-ED39-4D2D-8D16-8F13A8B98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425950"/>
            <a:ext cx="2759075" cy="1379538"/>
          </a:xfrm>
          <a:prstGeom prst="rect">
            <a:avLst/>
          </a:prstGeom>
          <a:solidFill>
            <a:srgbClr val="FFDDFF"/>
          </a:solidFill>
          <a:ln w="9525">
            <a:solidFill>
              <a:srgbClr val="EA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200"/>
              <a:t>Ciclo vital</a:t>
            </a:r>
          </a:p>
          <a:p>
            <a:r>
              <a:rPr lang="es-ES" altLang="es-EC" sz="1200"/>
              <a:t>Relaciones simbióticas</a:t>
            </a:r>
          </a:p>
          <a:p>
            <a:r>
              <a:rPr lang="es-ES" altLang="es-EC" sz="1200"/>
              <a:t>Patogenicidad</a:t>
            </a:r>
          </a:p>
          <a:p>
            <a:r>
              <a:rPr lang="es-ES" altLang="es-EC" sz="1200"/>
              <a:t>Preferencia de hábitat</a:t>
            </a:r>
          </a:p>
          <a:p>
            <a:r>
              <a:rPr lang="es-ES" altLang="es-EC" sz="1200"/>
              <a:t>Necesidad de temperatura; pH;</a:t>
            </a:r>
          </a:p>
          <a:p>
            <a:r>
              <a:rPr lang="es-ES" altLang="es-EC" sz="1200"/>
              <a:t>Necesidad de oxígeno</a:t>
            </a:r>
          </a:p>
          <a:p>
            <a:r>
              <a:rPr lang="es-ES" altLang="es-EC" sz="1200"/>
              <a:t>Necesidad de concentración osmótica</a:t>
            </a:r>
          </a:p>
        </p:txBody>
      </p:sp>
      <p:sp>
        <p:nvSpPr>
          <p:cNvPr id="24593" name="Line 17">
            <a:extLst>
              <a:ext uri="{FF2B5EF4-FFF2-40B4-BE49-F238E27FC236}">
                <a16:creationId xmlns:a16="http://schemas.microsoft.com/office/drawing/2014/main" id="{226505BC-7744-41EE-9BB7-DB69969F6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2" y="1219617"/>
            <a:ext cx="1025525" cy="2280821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94" name="Line 18">
            <a:extLst>
              <a:ext uri="{FF2B5EF4-FFF2-40B4-BE49-F238E27FC236}">
                <a16:creationId xmlns:a16="http://schemas.microsoft.com/office/drawing/2014/main" id="{C0E90A4B-6CD1-46E9-A7D5-549DA6BA33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4078288"/>
            <a:ext cx="0" cy="287337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95" name="Text Box 19">
            <a:extLst>
              <a:ext uri="{FF2B5EF4-FFF2-40B4-BE49-F238E27FC236}">
                <a16:creationId xmlns:a16="http://schemas.microsoft.com/office/drawing/2014/main" id="{68812E57-22EE-41E9-897E-25DEF2B16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700213"/>
            <a:ext cx="1298575" cy="381000"/>
          </a:xfrm>
          <a:prstGeom prst="rect">
            <a:avLst/>
          </a:prstGeom>
          <a:noFill/>
          <a:ln w="76200" cmpd="tri">
            <a:solidFill>
              <a:srgbClr val="EA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400" b="1"/>
              <a:t>GENÉTICAS</a:t>
            </a:r>
          </a:p>
        </p:txBody>
      </p:sp>
      <p:sp>
        <p:nvSpPr>
          <p:cNvPr id="24596" name="Text Box 20">
            <a:extLst>
              <a:ext uri="{FF2B5EF4-FFF2-40B4-BE49-F238E27FC236}">
                <a16:creationId xmlns:a16="http://schemas.microsoft.com/office/drawing/2014/main" id="{7DD1DA32-C3ED-4210-B26F-A18EF674C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303463"/>
            <a:ext cx="2261645" cy="646331"/>
          </a:xfrm>
          <a:prstGeom prst="rect">
            <a:avLst/>
          </a:prstGeom>
          <a:solidFill>
            <a:srgbClr val="FFDDFF"/>
          </a:solidFill>
          <a:ln w="9525">
            <a:solidFill>
              <a:srgbClr val="EA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C" sz="1200" dirty="0"/>
              <a:t>Posibilidad de recombinación por</a:t>
            </a:r>
          </a:p>
          <a:p>
            <a:r>
              <a:rPr lang="es-ES" altLang="es-EC" sz="1200" dirty="0"/>
              <a:t>Conjugación o</a:t>
            </a:r>
          </a:p>
          <a:p>
            <a:r>
              <a:rPr lang="es-ES" altLang="es-EC" sz="1200" dirty="0"/>
              <a:t>Transformación: Plásmidos</a:t>
            </a:r>
          </a:p>
        </p:txBody>
      </p:sp>
      <p:sp>
        <p:nvSpPr>
          <p:cNvPr id="24597" name="Line 21">
            <a:extLst>
              <a:ext uri="{FF2B5EF4-FFF2-40B4-BE49-F238E27FC236}">
                <a16:creationId xmlns:a16="http://schemas.microsoft.com/office/drawing/2014/main" id="{A7FA1011-20EE-47A8-8D6A-73F219138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1412875"/>
            <a:ext cx="0" cy="215900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24598" name="Line 22">
            <a:extLst>
              <a:ext uri="{FF2B5EF4-FFF2-40B4-BE49-F238E27FC236}">
                <a16:creationId xmlns:a16="http://schemas.microsoft.com/office/drawing/2014/main" id="{AFF79616-B4D6-4753-A0D2-DAF9C115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060575"/>
            <a:ext cx="0" cy="215900"/>
          </a:xfrm>
          <a:prstGeom prst="line">
            <a:avLst/>
          </a:prstGeom>
          <a:noFill/>
          <a:ln w="19050">
            <a:solidFill>
              <a:srgbClr val="EA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b="1" dirty="0">
                <a:solidFill>
                  <a:schemeClr val="accent3">
                    <a:lumMod val="50000"/>
                  </a:schemeClr>
                </a:solidFill>
              </a:rPr>
              <a:t>3.1.2 Criterios de clasificación</a:t>
            </a:r>
            <a:br>
              <a:rPr lang="es-ES" sz="4400" dirty="0">
                <a:solidFill>
                  <a:schemeClr val="accent3">
                    <a:lumMod val="50000"/>
                  </a:schemeClr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Por su forma </a:t>
            </a:r>
          </a:p>
          <a:p>
            <a:pPr algn="just"/>
            <a:r>
              <a:rPr lang="es-ES_tradnl" sz="2800" dirty="0"/>
              <a:t>Cocos: su forma es mas o menos esfera. Algunos accionan enfermedades en los humanos, como la meningitis y oros resultan incluso beneficiosas</a:t>
            </a:r>
          </a:p>
          <a:p>
            <a:pPr algn="just"/>
            <a:endParaRPr lang="es-ES_tradnl" dirty="0"/>
          </a:p>
        </p:txBody>
      </p:sp>
      <p:pic>
        <p:nvPicPr>
          <p:cNvPr id="18436" name="Picture 4" descr="bacterias"/>
          <p:cNvPicPr>
            <a:picLocks noChangeAspect="1" noChangeArrowheads="1"/>
          </p:cNvPicPr>
          <p:nvPr/>
        </p:nvPicPr>
        <p:blipFill>
          <a:blip r:embed="rId2" cstate="print"/>
          <a:srcRect l="-3238" t="-4941" r="59529"/>
          <a:stretch>
            <a:fillRect/>
          </a:stretch>
        </p:blipFill>
        <p:spPr bwMode="auto">
          <a:xfrm>
            <a:off x="3491880" y="4012883"/>
            <a:ext cx="3960440" cy="226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692696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Bacilos: su forma es de bastón. Aunque muchos bacilos son patógenos para el ser humano, algunos no hacen daño, y son los encargados de producir algunos productos como el yogur.</a:t>
            </a:r>
          </a:p>
          <a:p>
            <a:pPr algn="just"/>
            <a:endParaRPr lang="es-ES" sz="2400" dirty="0"/>
          </a:p>
        </p:txBody>
      </p:sp>
      <p:pic>
        <p:nvPicPr>
          <p:cNvPr id="19458" name="Picture 2" descr="bacterias"/>
          <p:cNvPicPr>
            <a:picLocks noChangeAspect="1" noChangeArrowheads="1"/>
          </p:cNvPicPr>
          <p:nvPr/>
        </p:nvPicPr>
        <p:blipFill>
          <a:blip r:embed="rId2" cstate="print"/>
          <a:srcRect l="38852" r="38485" b="-3763"/>
          <a:stretch>
            <a:fillRect/>
          </a:stretch>
        </p:blipFill>
        <p:spPr bwMode="auto">
          <a:xfrm>
            <a:off x="3995936" y="2708920"/>
            <a:ext cx="216024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692696"/>
            <a:ext cx="7632848" cy="4800600"/>
          </a:xfrm>
        </p:spPr>
        <p:txBody>
          <a:bodyPr/>
          <a:lstStyle/>
          <a:p>
            <a:pPr algn="just"/>
            <a:r>
              <a:rPr lang="es-ES" sz="2800" dirty="0"/>
              <a:t>Espirilos: su forma es helicoidal o de espiral, su diámetro es muy pequeño, lo que hace que puedan atravesar las mucosas.  Produce la sífilis en el hombre. Son mas sensibles a las condiciones ambientales que otra bacterias, por eso cuando son patógenas se transmiten por contacto directo.</a:t>
            </a:r>
          </a:p>
          <a:p>
            <a:pPr algn="just"/>
            <a:endParaRPr lang="es-ES" dirty="0"/>
          </a:p>
        </p:txBody>
      </p:sp>
      <p:pic>
        <p:nvPicPr>
          <p:cNvPr id="20482" name="Picture 2" descr="bacterias"/>
          <p:cNvPicPr>
            <a:picLocks noChangeAspect="1" noChangeArrowheads="1"/>
          </p:cNvPicPr>
          <p:nvPr/>
        </p:nvPicPr>
        <p:blipFill>
          <a:blip r:embed="rId2" cstate="print"/>
          <a:srcRect l="80941" b="1178"/>
          <a:stretch>
            <a:fillRect/>
          </a:stretch>
        </p:blipFill>
        <p:spPr bwMode="auto">
          <a:xfrm>
            <a:off x="4644008" y="3789039"/>
            <a:ext cx="2664296" cy="281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9">
      <a:dk1>
        <a:sysClr val="windowText" lastClr="000000"/>
      </a:dk1>
      <a:lt1>
        <a:sysClr val="window" lastClr="FFFFFF"/>
      </a:lt1>
      <a:dk2>
        <a:srgbClr val="DE9306"/>
      </a:dk2>
      <a:lt2>
        <a:srgbClr val="DE9306"/>
      </a:lt2>
      <a:accent1>
        <a:srgbClr val="DE9306"/>
      </a:accent1>
      <a:accent2>
        <a:srgbClr val="EBA686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2724</TotalTime>
  <Words>1742</Words>
  <Application>Microsoft Office PowerPoint</Application>
  <PresentationFormat>Presentación en pantalla (4:3)</PresentationFormat>
  <Paragraphs>204</Paragraphs>
  <Slides>33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Calibri,Italic</vt:lpstr>
      <vt:lpstr>Gill Sans MT</vt:lpstr>
      <vt:lpstr>Times New Roman</vt:lpstr>
      <vt:lpstr>Verdana</vt:lpstr>
      <vt:lpstr>Wingdings 2</vt:lpstr>
      <vt:lpstr>Solsticio</vt:lpstr>
      <vt:lpstr>   Nomenclatura y características de los microorganismos</vt:lpstr>
      <vt:lpstr>2.1 Bacterias</vt:lpstr>
      <vt:lpstr>Presentación de PowerPoint</vt:lpstr>
      <vt:lpstr>Presentación de PowerPoint</vt:lpstr>
      <vt:lpstr>2.1.1 Propiedades generales</vt:lpstr>
      <vt:lpstr>Presentación de PowerPoint</vt:lpstr>
      <vt:lpstr>3.1.2 Criterios de clasificación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3.1.3 Nomenclatura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Características que se toman en cuenta para dar nombre a una especie: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Nomenclatura, taxonomía y características de los microorganismos</dc:title>
  <dc:creator>Edgar</dc:creator>
  <cp:lastModifiedBy>Felix Atair Falconi Ontaneda</cp:lastModifiedBy>
  <cp:revision>26</cp:revision>
  <dcterms:created xsi:type="dcterms:W3CDTF">2012-11-09T18:24:19Z</dcterms:created>
  <dcterms:modified xsi:type="dcterms:W3CDTF">2021-11-23T14:59:17Z</dcterms:modified>
</cp:coreProperties>
</file>