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59" r:id="rId6"/>
  </p:sldIdLst>
  <p:sldSz cx="9144000" cy="6858000" type="screen4x3"/>
  <p:notesSz cx="7099300" cy="1023461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722" autoAdjust="0"/>
  </p:normalViewPr>
  <p:slideViewPr>
    <p:cSldViewPr>
      <p:cViewPr varScale="1">
        <p:scale>
          <a:sx n="65" d="100"/>
          <a:sy n="65" d="100"/>
        </p:scale>
        <p:origin x="150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A5455CDB-3D71-444C-A963-AD95F4AC2BE5}" type="datetimeFigureOut">
              <a:rPr lang="es-EC" smtClean="0"/>
              <a:pPr/>
              <a:t>21/7/2022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7E646EB-C78A-4A0E-A512-98AEEEAB7324}" type="slidenum">
              <a:rPr lang="es-EC" smtClean="0"/>
              <a:pPr/>
              <a:t>‹Nº›</a:t>
            </a:fld>
            <a:endParaRPr lang="es-EC"/>
          </a:p>
        </p:txBody>
      </p:sp>
    </p:spTree>
    <p:extLst>
      <p:ext uri="{BB962C8B-B14F-4D97-AF65-F5344CB8AC3E}">
        <p14:creationId xmlns:p14="http://schemas.microsoft.com/office/powerpoint/2010/main" val="61443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5455CDB-3D71-444C-A963-AD95F4AC2BE5}" type="datetimeFigureOut">
              <a:rPr lang="es-EC" smtClean="0"/>
              <a:pPr/>
              <a:t>21/7/2022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7E646EB-C78A-4A0E-A512-98AEEEAB7324}" type="slidenum">
              <a:rPr lang="es-EC" smtClean="0"/>
              <a:pPr/>
              <a:t>‹Nº›</a:t>
            </a:fld>
            <a:endParaRPr lang="es-EC"/>
          </a:p>
        </p:txBody>
      </p:sp>
    </p:spTree>
    <p:extLst>
      <p:ext uri="{BB962C8B-B14F-4D97-AF65-F5344CB8AC3E}">
        <p14:creationId xmlns:p14="http://schemas.microsoft.com/office/powerpoint/2010/main" val="1982006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5455CDB-3D71-444C-A963-AD95F4AC2BE5}" type="datetimeFigureOut">
              <a:rPr lang="es-EC" smtClean="0"/>
              <a:pPr/>
              <a:t>21/7/2022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7E646EB-C78A-4A0E-A512-98AEEEAB7324}" type="slidenum">
              <a:rPr lang="es-EC" smtClean="0"/>
              <a:pPr/>
              <a:t>‹Nº›</a:t>
            </a:fld>
            <a:endParaRPr lang="es-EC"/>
          </a:p>
        </p:txBody>
      </p:sp>
    </p:spTree>
    <p:extLst>
      <p:ext uri="{BB962C8B-B14F-4D97-AF65-F5344CB8AC3E}">
        <p14:creationId xmlns:p14="http://schemas.microsoft.com/office/powerpoint/2010/main" val="158977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5455CDB-3D71-444C-A963-AD95F4AC2BE5}" type="datetimeFigureOut">
              <a:rPr lang="es-EC" smtClean="0"/>
              <a:pPr/>
              <a:t>21/7/2022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7E646EB-C78A-4A0E-A512-98AEEEAB7324}" type="slidenum">
              <a:rPr lang="es-EC" smtClean="0"/>
              <a:pPr/>
              <a:t>‹Nº›</a:t>
            </a:fld>
            <a:endParaRPr lang="es-EC"/>
          </a:p>
        </p:txBody>
      </p:sp>
    </p:spTree>
    <p:extLst>
      <p:ext uri="{BB962C8B-B14F-4D97-AF65-F5344CB8AC3E}">
        <p14:creationId xmlns:p14="http://schemas.microsoft.com/office/powerpoint/2010/main" val="3910659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5455CDB-3D71-444C-A963-AD95F4AC2BE5}" type="datetimeFigureOut">
              <a:rPr lang="es-EC" smtClean="0"/>
              <a:pPr/>
              <a:t>21/7/2022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7E646EB-C78A-4A0E-A512-98AEEEAB7324}" type="slidenum">
              <a:rPr lang="es-EC" smtClean="0"/>
              <a:pPr/>
              <a:t>‹Nº›</a:t>
            </a:fld>
            <a:endParaRPr lang="es-EC"/>
          </a:p>
        </p:txBody>
      </p:sp>
    </p:spTree>
    <p:extLst>
      <p:ext uri="{BB962C8B-B14F-4D97-AF65-F5344CB8AC3E}">
        <p14:creationId xmlns:p14="http://schemas.microsoft.com/office/powerpoint/2010/main" val="124656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A5455CDB-3D71-444C-A963-AD95F4AC2BE5}" type="datetimeFigureOut">
              <a:rPr lang="es-EC" smtClean="0"/>
              <a:pPr/>
              <a:t>21/7/2022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7E646EB-C78A-4A0E-A512-98AEEEAB7324}" type="slidenum">
              <a:rPr lang="es-EC" smtClean="0"/>
              <a:pPr/>
              <a:t>‹Nº›</a:t>
            </a:fld>
            <a:endParaRPr lang="es-EC"/>
          </a:p>
        </p:txBody>
      </p:sp>
    </p:spTree>
    <p:extLst>
      <p:ext uri="{BB962C8B-B14F-4D97-AF65-F5344CB8AC3E}">
        <p14:creationId xmlns:p14="http://schemas.microsoft.com/office/powerpoint/2010/main" val="184665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A5455CDB-3D71-444C-A963-AD95F4AC2BE5}" type="datetimeFigureOut">
              <a:rPr lang="es-EC" smtClean="0"/>
              <a:pPr/>
              <a:t>21/7/2022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07E646EB-C78A-4A0E-A512-98AEEEAB7324}" type="slidenum">
              <a:rPr lang="es-EC" smtClean="0"/>
              <a:pPr/>
              <a:t>‹Nº›</a:t>
            </a:fld>
            <a:endParaRPr lang="es-EC"/>
          </a:p>
        </p:txBody>
      </p:sp>
    </p:spTree>
    <p:extLst>
      <p:ext uri="{BB962C8B-B14F-4D97-AF65-F5344CB8AC3E}">
        <p14:creationId xmlns:p14="http://schemas.microsoft.com/office/powerpoint/2010/main" val="161255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A5455CDB-3D71-444C-A963-AD95F4AC2BE5}" type="datetimeFigureOut">
              <a:rPr lang="es-EC" smtClean="0"/>
              <a:pPr/>
              <a:t>21/7/2022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07E646EB-C78A-4A0E-A512-98AEEEAB7324}" type="slidenum">
              <a:rPr lang="es-EC" smtClean="0"/>
              <a:pPr/>
              <a:t>‹Nº›</a:t>
            </a:fld>
            <a:endParaRPr lang="es-EC"/>
          </a:p>
        </p:txBody>
      </p:sp>
    </p:spTree>
    <p:extLst>
      <p:ext uri="{BB962C8B-B14F-4D97-AF65-F5344CB8AC3E}">
        <p14:creationId xmlns:p14="http://schemas.microsoft.com/office/powerpoint/2010/main" val="312685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5455CDB-3D71-444C-A963-AD95F4AC2BE5}" type="datetimeFigureOut">
              <a:rPr lang="es-EC" smtClean="0"/>
              <a:pPr/>
              <a:t>21/7/2022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07E646EB-C78A-4A0E-A512-98AEEEAB7324}" type="slidenum">
              <a:rPr lang="es-EC" smtClean="0"/>
              <a:pPr/>
              <a:t>‹Nº›</a:t>
            </a:fld>
            <a:endParaRPr lang="es-EC"/>
          </a:p>
        </p:txBody>
      </p:sp>
    </p:spTree>
    <p:extLst>
      <p:ext uri="{BB962C8B-B14F-4D97-AF65-F5344CB8AC3E}">
        <p14:creationId xmlns:p14="http://schemas.microsoft.com/office/powerpoint/2010/main" val="266469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5455CDB-3D71-444C-A963-AD95F4AC2BE5}" type="datetimeFigureOut">
              <a:rPr lang="es-EC" smtClean="0"/>
              <a:pPr/>
              <a:t>21/7/2022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7E646EB-C78A-4A0E-A512-98AEEEAB7324}" type="slidenum">
              <a:rPr lang="es-EC" smtClean="0"/>
              <a:pPr/>
              <a:t>‹Nº›</a:t>
            </a:fld>
            <a:endParaRPr lang="es-EC"/>
          </a:p>
        </p:txBody>
      </p:sp>
    </p:spTree>
    <p:extLst>
      <p:ext uri="{BB962C8B-B14F-4D97-AF65-F5344CB8AC3E}">
        <p14:creationId xmlns:p14="http://schemas.microsoft.com/office/powerpoint/2010/main" val="22972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5455CDB-3D71-444C-A963-AD95F4AC2BE5}" type="datetimeFigureOut">
              <a:rPr lang="es-EC" smtClean="0"/>
              <a:pPr/>
              <a:t>21/7/2022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7E646EB-C78A-4A0E-A512-98AEEEAB7324}" type="slidenum">
              <a:rPr lang="es-EC" smtClean="0"/>
              <a:pPr/>
              <a:t>‹Nº›</a:t>
            </a:fld>
            <a:endParaRPr lang="es-EC"/>
          </a:p>
        </p:txBody>
      </p:sp>
    </p:spTree>
    <p:extLst>
      <p:ext uri="{BB962C8B-B14F-4D97-AF65-F5344CB8AC3E}">
        <p14:creationId xmlns:p14="http://schemas.microsoft.com/office/powerpoint/2010/main" val="250341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55CDB-3D71-444C-A963-AD95F4AC2BE5}" type="datetimeFigureOut">
              <a:rPr lang="es-EC" smtClean="0"/>
              <a:pPr/>
              <a:t>21/7/2022</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646EB-C78A-4A0E-A512-98AEEEAB7324}" type="slidenum">
              <a:rPr lang="es-EC" smtClean="0"/>
              <a:pPr/>
              <a:t>‹Nº›</a:t>
            </a:fld>
            <a:endParaRPr lang="es-EC"/>
          </a:p>
        </p:txBody>
      </p:sp>
    </p:spTree>
    <p:extLst>
      <p:ext uri="{BB962C8B-B14F-4D97-AF65-F5344CB8AC3E}">
        <p14:creationId xmlns:p14="http://schemas.microsoft.com/office/powerpoint/2010/main" val="529353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0"/>
            <a:ext cx="8712968" cy="1470025"/>
          </a:xfrm>
        </p:spPr>
        <p:txBody>
          <a:bodyPr>
            <a:normAutofit/>
          </a:bodyPr>
          <a:lstStyle/>
          <a:p>
            <a:r>
              <a:rPr lang="es-MX" sz="5400" dirty="0">
                <a:solidFill>
                  <a:schemeClr val="accent3">
                    <a:lumMod val="50000"/>
                  </a:schemeClr>
                </a:solidFill>
              </a:rPr>
              <a:t>SERVIDORES   DHCP</a:t>
            </a:r>
            <a:endParaRPr lang="es-EC" sz="5400" dirty="0">
              <a:solidFill>
                <a:schemeClr val="accent3">
                  <a:lumMod val="50000"/>
                </a:schemeClr>
              </a:solidFil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6632"/>
            <a:ext cx="1090618" cy="1152128"/>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87379"/>
            <a:ext cx="984452" cy="1010634"/>
          </a:xfrm>
          <a:prstGeom prst="rect">
            <a:avLst/>
          </a:prstGeom>
        </p:spPr>
      </p:pic>
      <p:cxnSp>
        <p:nvCxnSpPr>
          <p:cNvPr id="7" name="6 Conector recto"/>
          <p:cNvCxnSpPr/>
          <p:nvPr/>
        </p:nvCxnSpPr>
        <p:spPr>
          <a:xfrm>
            <a:off x="395536" y="1340768"/>
            <a:ext cx="828092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140165AA-25DA-A755-7C9E-B57252E3AB32}"/>
              </a:ext>
            </a:extLst>
          </p:cNvPr>
          <p:cNvSpPr txBox="1"/>
          <p:nvPr/>
        </p:nvSpPr>
        <p:spPr>
          <a:xfrm>
            <a:off x="539552" y="1708655"/>
            <a:ext cx="8136904" cy="584775"/>
          </a:xfrm>
          <a:prstGeom prst="rect">
            <a:avLst/>
          </a:prstGeom>
          <a:noFill/>
        </p:spPr>
        <p:txBody>
          <a:bodyPr wrap="square" rtlCol="0">
            <a:spAutoFit/>
          </a:bodyPr>
          <a:lstStyle/>
          <a:p>
            <a:pPr algn="ctr"/>
            <a:r>
              <a:rPr lang="es-MX" sz="3200" dirty="0">
                <a:solidFill>
                  <a:srgbClr val="FF0000"/>
                </a:solidFill>
              </a:rPr>
              <a:t>DYNAMIC HOST CONFIGURATION PROTOCOL</a:t>
            </a:r>
            <a:endParaRPr lang="es-EC" sz="3200" dirty="0">
              <a:solidFill>
                <a:srgbClr val="FF0000"/>
              </a:solidFill>
            </a:endParaRPr>
          </a:p>
        </p:txBody>
      </p:sp>
      <p:pic>
        <p:nvPicPr>
          <p:cNvPr id="15" name="Imagen 14">
            <a:extLst>
              <a:ext uri="{FF2B5EF4-FFF2-40B4-BE49-F238E27FC236}">
                <a16:creationId xmlns:a16="http://schemas.microsoft.com/office/drawing/2014/main" id="{17EE2D85-C0D7-56CC-88A7-223AA59429EA}"/>
              </a:ext>
            </a:extLst>
          </p:cNvPr>
          <p:cNvPicPr>
            <a:picLocks noChangeAspect="1"/>
          </p:cNvPicPr>
          <p:nvPr/>
        </p:nvPicPr>
        <p:blipFill rotWithShape="1">
          <a:blip r:embed="rId4"/>
          <a:srcRect l="28350" t="44506" r="36213" b="17522"/>
          <a:stretch/>
        </p:blipFill>
        <p:spPr>
          <a:xfrm>
            <a:off x="940845" y="2256371"/>
            <a:ext cx="6727499" cy="4052949"/>
          </a:xfrm>
          <a:prstGeom prst="rect">
            <a:avLst/>
          </a:prstGeom>
        </p:spPr>
      </p:pic>
    </p:spTree>
    <p:extLst>
      <p:ext uri="{BB962C8B-B14F-4D97-AF65-F5344CB8AC3E}">
        <p14:creationId xmlns:p14="http://schemas.microsoft.com/office/powerpoint/2010/main" val="366128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0"/>
            <a:ext cx="8712968" cy="1470025"/>
          </a:xfrm>
        </p:spPr>
        <p:txBody>
          <a:bodyPr>
            <a:normAutofit/>
          </a:bodyPr>
          <a:lstStyle/>
          <a:p>
            <a:r>
              <a:rPr lang="es-MX" sz="5400" dirty="0">
                <a:solidFill>
                  <a:schemeClr val="accent3">
                    <a:lumMod val="50000"/>
                  </a:schemeClr>
                </a:solidFill>
              </a:rPr>
              <a:t>SERVIDORES   DHCP</a:t>
            </a:r>
            <a:endParaRPr lang="es-EC" sz="5400" dirty="0">
              <a:solidFill>
                <a:schemeClr val="accent3">
                  <a:lumMod val="50000"/>
                </a:schemeClr>
              </a:solidFil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6632"/>
            <a:ext cx="1090618" cy="1152128"/>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87379"/>
            <a:ext cx="984452" cy="1010634"/>
          </a:xfrm>
          <a:prstGeom prst="rect">
            <a:avLst/>
          </a:prstGeom>
        </p:spPr>
      </p:pic>
      <p:cxnSp>
        <p:nvCxnSpPr>
          <p:cNvPr id="7" name="6 Conector recto"/>
          <p:cNvCxnSpPr/>
          <p:nvPr/>
        </p:nvCxnSpPr>
        <p:spPr>
          <a:xfrm>
            <a:off x="395536" y="1340768"/>
            <a:ext cx="828092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140165AA-25DA-A755-7C9E-B57252E3AB32}"/>
              </a:ext>
            </a:extLst>
          </p:cNvPr>
          <p:cNvSpPr txBox="1"/>
          <p:nvPr/>
        </p:nvSpPr>
        <p:spPr>
          <a:xfrm>
            <a:off x="539552" y="1708655"/>
            <a:ext cx="8136904" cy="584775"/>
          </a:xfrm>
          <a:prstGeom prst="rect">
            <a:avLst/>
          </a:prstGeom>
          <a:noFill/>
        </p:spPr>
        <p:txBody>
          <a:bodyPr wrap="square" rtlCol="0">
            <a:spAutoFit/>
          </a:bodyPr>
          <a:lstStyle/>
          <a:p>
            <a:pPr algn="ctr"/>
            <a:r>
              <a:rPr lang="es-MX" sz="3200" dirty="0">
                <a:solidFill>
                  <a:srgbClr val="FF0000"/>
                </a:solidFill>
              </a:rPr>
              <a:t>CARACTERISTICAS PRINCIPALES</a:t>
            </a:r>
            <a:endParaRPr lang="es-EC" sz="3200" dirty="0">
              <a:solidFill>
                <a:srgbClr val="FF0000"/>
              </a:solidFill>
            </a:endParaRPr>
          </a:p>
        </p:txBody>
      </p:sp>
      <p:pic>
        <p:nvPicPr>
          <p:cNvPr id="8" name="Imagen 7">
            <a:extLst>
              <a:ext uri="{FF2B5EF4-FFF2-40B4-BE49-F238E27FC236}">
                <a16:creationId xmlns:a16="http://schemas.microsoft.com/office/drawing/2014/main" id="{1218E395-75B3-DD36-AEC9-5488EB170D9B}"/>
              </a:ext>
            </a:extLst>
          </p:cNvPr>
          <p:cNvPicPr>
            <a:picLocks noChangeAspect="1"/>
          </p:cNvPicPr>
          <p:nvPr/>
        </p:nvPicPr>
        <p:blipFill rotWithShape="1">
          <a:blip r:embed="rId4"/>
          <a:srcRect l="9838" t="23387" r="33462" b="21987"/>
          <a:stretch/>
        </p:blipFill>
        <p:spPr>
          <a:xfrm>
            <a:off x="935663" y="2524728"/>
            <a:ext cx="7531726" cy="4079686"/>
          </a:xfrm>
          <a:prstGeom prst="rect">
            <a:avLst/>
          </a:prstGeom>
        </p:spPr>
      </p:pic>
    </p:spTree>
    <p:extLst>
      <p:ext uri="{BB962C8B-B14F-4D97-AF65-F5344CB8AC3E}">
        <p14:creationId xmlns:p14="http://schemas.microsoft.com/office/powerpoint/2010/main" val="14951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0"/>
            <a:ext cx="8712968" cy="1470025"/>
          </a:xfrm>
        </p:spPr>
        <p:txBody>
          <a:bodyPr>
            <a:normAutofit/>
          </a:bodyPr>
          <a:lstStyle/>
          <a:p>
            <a:r>
              <a:rPr lang="es-MX" sz="5400" dirty="0">
                <a:solidFill>
                  <a:schemeClr val="accent3">
                    <a:lumMod val="50000"/>
                  </a:schemeClr>
                </a:solidFill>
              </a:rPr>
              <a:t>SERVIDORES   DHCP</a:t>
            </a:r>
            <a:endParaRPr lang="es-EC" sz="5400" dirty="0">
              <a:solidFill>
                <a:schemeClr val="accent3">
                  <a:lumMod val="50000"/>
                </a:schemeClr>
              </a:solidFil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6632"/>
            <a:ext cx="1090618" cy="1152128"/>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87379"/>
            <a:ext cx="984452" cy="1010634"/>
          </a:xfrm>
          <a:prstGeom prst="rect">
            <a:avLst/>
          </a:prstGeom>
        </p:spPr>
      </p:pic>
      <p:cxnSp>
        <p:nvCxnSpPr>
          <p:cNvPr id="7" name="6 Conector recto"/>
          <p:cNvCxnSpPr/>
          <p:nvPr/>
        </p:nvCxnSpPr>
        <p:spPr>
          <a:xfrm>
            <a:off x="395536" y="1340768"/>
            <a:ext cx="828092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140165AA-25DA-A755-7C9E-B57252E3AB32}"/>
              </a:ext>
            </a:extLst>
          </p:cNvPr>
          <p:cNvSpPr txBox="1"/>
          <p:nvPr/>
        </p:nvSpPr>
        <p:spPr>
          <a:xfrm>
            <a:off x="539552" y="1546776"/>
            <a:ext cx="8136904" cy="584775"/>
          </a:xfrm>
          <a:prstGeom prst="rect">
            <a:avLst/>
          </a:prstGeom>
          <a:noFill/>
        </p:spPr>
        <p:txBody>
          <a:bodyPr wrap="square" rtlCol="0">
            <a:spAutoFit/>
          </a:bodyPr>
          <a:lstStyle/>
          <a:p>
            <a:pPr algn="ctr"/>
            <a:r>
              <a:rPr lang="es-MX" sz="3200" dirty="0">
                <a:solidFill>
                  <a:srgbClr val="FF0000"/>
                </a:solidFill>
              </a:rPr>
              <a:t>FUNCIONAMIENTO</a:t>
            </a:r>
            <a:endParaRPr lang="es-EC" sz="3200" dirty="0">
              <a:solidFill>
                <a:srgbClr val="FF0000"/>
              </a:solidFill>
            </a:endParaRPr>
          </a:p>
        </p:txBody>
      </p:sp>
      <p:pic>
        <p:nvPicPr>
          <p:cNvPr id="8" name="Imagen 7">
            <a:extLst>
              <a:ext uri="{FF2B5EF4-FFF2-40B4-BE49-F238E27FC236}">
                <a16:creationId xmlns:a16="http://schemas.microsoft.com/office/drawing/2014/main" id="{E759DD89-F6AC-6E43-4828-204A3B7E107E}"/>
              </a:ext>
            </a:extLst>
          </p:cNvPr>
          <p:cNvPicPr>
            <a:picLocks noChangeAspect="1"/>
          </p:cNvPicPr>
          <p:nvPr/>
        </p:nvPicPr>
        <p:blipFill rotWithShape="1">
          <a:blip r:embed="rId4"/>
          <a:srcRect l="10626" t="24292" r="33462" b="20585"/>
          <a:stretch/>
        </p:blipFill>
        <p:spPr>
          <a:xfrm>
            <a:off x="940845" y="2348880"/>
            <a:ext cx="7534621" cy="4176464"/>
          </a:xfrm>
          <a:prstGeom prst="rect">
            <a:avLst/>
          </a:prstGeom>
        </p:spPr>
      </p:pic>
    </p:spTree>
    <p:extLst>
      <p:ext uri="{BB962C8B-B14F-4D97-AF65-F5344CB8AC3E}">
        <p14:creationId xmlns:p14="http://schemas.microsoft.com/office/powerpoint/2010/main" val="2655458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0"/>
            <a:ext cx="8712968" cy="1470025"/>
          </a:xfrm>
        </p:spPr>
        <p:txBody>
          <a:bodyPr>
            <a:normAutofit/>
          </a:bodyPr>
          <a:lstStyle/>
          <a:p>
            <a:r>
              <a:rPr lang="es-MX" sz="5400" dirty="0">
                <a:solidFill>
                  <a:schemeClr val="accent3">
                    <a:lumMod val="50000"/>
                  </a:schemeClr>
                </a:solidFill>
              </a:rPr>
              <a:t>SERVIDORES   DHCP</a:t>
            </a:r>
            <a:endParaRPr lang="es-EC" sz="5400" dirty="0">
              <a:solidFill>
                <a:schemeClr val="accent3">
                  <a:lumMod val="50000"/>
                </a:schemeClr>
              </a:solidFil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6632"/>
            <a:ext cx="1090618" cy="1152128"/>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87379"/>
            <a:ext cx="984452" cy="1010634"/>
          </a:xfrm>
          <a:prstGeom prst="rect">
            <a:avLst/>
          </a:prstGeom>
        </p:spPr>
      </p:pic>
      <p:cxnSp>
        <p:nvCxnSpPr>
          <p:cNvPr id="7" name="6 Conector recto"/>
          <p:cNvCxnSpPr/>
          <p:nvPr/>
        </p:nvCxnSpPr>
        <p:spPr>
          <a:xfrm>
            <a:off x="395536" y="1340768"/>
            <a:ext cx="828092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140165AA-25DA-A755-7C9E-B57252E3AB32}"/>
              </a:ext>
            </a:extLst>
          </p:cNvPr>
          <p:cNvSpPr txBox="1"/>
          <p:nvPr/>
        </p:nvSpPr>
        <p:spPr>
          <a:xfrm>
            <a:off x="243707" y="1542033"/>
            <a:ext cx="8136904" cy="584775"/>
          </a:xfrm>
          <a:prstGeom prst="rect">
            <a:avLst/>
          </a:prstGeom>
          <a:noFill/>
        </p:spPr>
        <p:txBody>
          <a:bodyPr wrap="square" rtlCol="0">
            <a:spAutoFit/>
          </a:bodyPr>
          <a:lstStyle/>
          <a:p>
            <a:pPr algn="ctr"/>
            <a:r>
              <a:rPr lang="es-MX" sz="3200" dirty="0">
                <a:solidFill>
                  <a:srgbClr val="FF0000"/>
                </a:solidFill>
              </a:rPr>
              <a:t>ESTADOS</a:t>
            </a:r>
          </a:p>
        </p:txBody>
      </p:sp>
      <p:pic>
        <p:nvPicPr>
          <p:cNvPr id="9" name="Imagen 8">
            <a:extLst>
              <a:ext uri="{FF2B5EF4-FFF2-40B4-BE49-F238E27FC236}">
                <a16:creationId xmlns:a16="http://schemas.microsoft.com/office/drawing/2014/main" id="{314EC681-C7C7-3DE5-AE47-98B5D1EB05E7}"/>
              </a:ext>
            </a:extLst>
          </p:cNvPr>
          <p:cNvPicPr>
            <a:picLocks noChangeAspect="1"/>
          </p:cNvPicPr>
          <p:nvPr/>
        </p:nvPicPr>
        <p:blipFill rotWithShape="1">
          <a:blip r:embed="rId4"/>
          <a:srcRect l="25588" t="24999" r="33462" b="17785"/>
          <a:stretch/>
        </p:blipFill>
        <p:spPr>
          <a:xfrm>
            <a:off x="898715" y="2185322"/>
            <a:ext cx="7776864" cy="4290848"/>
          </a:xfrm>
          <a:prstGeom prst="rect">
            <a:avLst/>
          </a:prstGeom>
        </p:spPr>
      </p:pic>
    </p:spTree>
    <p:extLst>
      <p:ext uri="{BB962C8B-B14F-4D97-AF65-F5344CB8AC3E}">
        <p14:creationId xmlns:p14="http://schemas.microsoft.com/office/powerpoint/2010/main" val="194186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0"/>
            <a:ext cx="8712968" cy="1470025"/>
          </a:xfrm>
        </p:spPr>
        <p:txBody>
          <a:bodyPr>
            <a:normAutofit/>
          </a:bodyPr>
          <a:lstStyle/>
          <a:p>
            <a:r>
              <a:rPr lang="es-MX" sz="5400" dirty="0">
                <a:solidFill>
                  <a:schemeClr val="accent3">
                    <a:lumMod val="50000"/>
                  </a:schemeClr>
                </a:solidFill>
              </a:rPr>
              <a:t>SERVIDORES   DHCP</a:t>
            </a:r>
            <a:endParaRPr lang="es-EC" sz="5400" dirty="0">
              <a:solidFill>
                <a:schemeClr val="accent3">
                  <a:lumMod val="50000"/>
                </a:schemeClr>
              </a:solidFil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6632"/>
            <a:ext cx="1090618" cy="1152128"/>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87379"/>
            <a:ext cx="984452" cy="1010634"/>
          </a:xfrm>
          <a:prstGeom prst="rect">
            <a:avLst/>
          </a:prstGeom>
        </p:spPr>
      </p:pic>
      <p:cxnSp>
        <p:nvCxnSpPr>
          <p:cNvPr id="7" name="6 Conector recto"/>
          <p:cNvCxnSpPr/>
          <p:nvPr/>
        </p:nvCxnSpPr>
        <p:spPr>
          <a:xfrm>
            <a:off x="395536" y="1340768"/>
            <a:ext cx="828092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140165AA-25DA-A755-7C9E-B57252E3AB32}"/>
              </a:ext>
            </a:extLst>
          </p:cNvPr>
          <p:cNvSpPr txBox="1"/>
          <p:nvPr/>
        </p:nvSpPr>
        <p:spPr>
          <a:xfrm>
            <a:off x="243707" y="1542033"/>
            <a:ext cx="8136904" cy="584775"/>
          </a:xfrm>
          <a:prstGeom prst="rect">
            <a:avLst/>
          </a:prstGeom>
          <a:noFill/>
        </p:spPr>
        <p:txBody>
          <a:bodyPr wrap="square" rtlCol="0">
            <a:spAutoFit/>
          </a:bodyPr>
          <a:lstStyle/>
          <a:p>
            <a:pPr algn="ctr"/>
            <a:r>
              <a:rPr lang="es-MX" sz="3200" dirty="0">
                <a:solidFill>
                  <a:srgbClr val="FF0000"/>
                </a:solidFill>
              </a:rPr>
              <a:t>METODOS DE ASIGNACION DE IPS</a:t>
            </a:r>
          </a:p>
        </p:txBody>
      </p:sp>
      <p:sp>
        <p:nvSpPr>
          <p:cNvPr id="11" name="CuadroTexto 10">
            <a:extLst>
              <a:ext uri="{FF2B5EF4-FFF2-40B4-BE49-F238E27FC236}">
                <a16:creationId xmlns:a16="http://schemas.microsoft.com/office/drawing/2014/main" id="{1288CDEC-95E4-4C7B-7B84-249FFE87FDB4}"/>
              </a:ext>
            </a:extLst>
          </p:cNvPr>
          <p:cNvSpPr txBox="1"/>
          <p:nvPr/>
        </p:nvSpPr>
        <p:spPr>
          <a:xfrm>
            <a:off x="319621" y="2422869"/>
            <a:ext cx="8136904" cy="3539430"/>
          </a:xfrm>
          <a:prstGeom prst="rect">
            <a:avLst/>
          </a:prstGeom>
          <a:noFill/>
        </p:spPr>
        <p:txBody>
          <a:bodyPr wrap="square">
            <a:spAutoFit/>
          </a:bodyPr>
          <a:lstStyle/>
          <a:p>
            <a:pPr algn="just" fontAlgn="t"/>
            <a:r>
              <a:rPr lang="es-MX" sz="1600" b="1" i="0" dirty="0">
                <a:solidFill>
                  <a:srgbClr val="474747"/>
                </a:solidFill>
                <a:effectLst/>
                <a:latin typeface="Arial" panose="020B0604020202020204" pitchFamily="34" charset="0"/>
              </a:rPr>
              <a:t>1.- Asignación manual o estática:</a:t>
            </a:r>
            <a:r>
              <a:rPr lang="es-MX" sz="1600" b="0" i="0" dirty="0">
                <a:solidFill>
                  <a:srgbClr val="474747"/>
                </a:solidFill>
                <a:effectLst/>
                <a:latin typeface="Arial" panose="020B0604020202020204" pitchFamily="34" charset="0"/>
              </a:rPr>
              <a:t> Se asigna una dirección IP a un equipo determinado. Para ello se utiliza la dirección MAC de cada equipo a la que se le asigna una IP concreta. Este método nos permite identificar todos los equipos que se conectan a nuestra red. </a:t>
            </a:r>
          </a:p>
          <a:p>
            <a:pPr algn="just" fontAlgn="t"/>
            <a:endParaRPr lang="es-MX" sz="1600" dirty="0">
              <a:solidFill>
                <a:srgbClr val="474747"/>
              </a:solidFill>
              <a:latin typeface="Arial" panose="020B0604020202020204" pitchFamily="34" charset="0"/>
            </a:endParaRPr>
          </a:p>
          <a:p>
            <a:pPr algn="just" fontAlgn="t"/>
            <a:r>
              <a:rPr lang="es-MX" sz="1600" b="1" i="0" dirty="0">
                <a:solidFill>
                  <a:srgbClr val="474747"/>
                </a:solidFill>
                <a:effectLst/>
                <a:latin typeface="Arial" panose="020B0604020202020204" pitchFamily="34" charset="0"/>
              </a:rPr>
              <a:t>2.- Asignación automática:</a:t>
            </a:r>
            <a:r>
              <a:rPr lang="es-MX" sz="1600" b="0" i="0" dirty="0">
                <a:solidFill>
                  <a:srgbClr val="474747"/>
                </a:solidFill>
                <a:effectLst/>
                <a:latin typeface="Arial" panose="020B0604020202020204" pitchFamily="34" charset="0"/>
              </a:rPr>
              <a:t> Se asigna una dirección IP a un equipo de forma permanente. Esto suele ocurrir normalmente cuando tenemos un gran número de direcciones IP libres. Un ejemplo de este método es la dirección IP que nos asigna el DHCP del </a:t>
            </a:r>
            <a:r>
              <a:rPr lang="es-MX" sz="1600" b="0" i="0" dirty="0" err="1">
                <a:solidFill>
                  <a:srgbClr val="474747"/>
                </a:solidFill>
                <a:effectLst/>
                <a:latin typeface="Arial" panose="020B0604020202020204" pitchFamily="34" charset="0"/>
              </a:rPr>
              <a:t>router</a:t>
            </a:r>
            <a:r>
              <a:rPr lang="es-MX" sz="1600" b="0" i="0" dirty="0">
                <a:solidFill>
                  <a:srgbClr val="474747"/>
                </a:solidFill>
                <a:effectLst/>
                <a:latin typeface="Arial" panose="020B0604020202020204" pitchFamily="34" charset="0"/>
              </a:rPr>
              <a:t> de nuestras casas a nuestros equipos locales, pese a apagar el equipo o reiniciar este, el </a:t>
            </a:r>
            <a:r>
              <a:rPr lang="es-MX" sz="1600" b="0" i="0" dirty="0" err="1">
                <a:solidFill>
                  <a:srgbClr val="474747"/>
                </a:solidFill>
                <a:effectLst/>
                <a:latin typeface="Arial" panose="020B0604020202020204" pitchFamily="34" charset="0"/>
              </a:rPr>
              <a:t>router</a:t>
            </a:r>
            <a:r>
              <a:rPr lang="es-MX" sz="1600" b="0" i="0" dirty="0">
                <a:solidFill>
                  <a:srgbClr val="474747"/>
                </a:solidFill>
                <a:effectLst/>
                <a:latin typeface="Arial" panose="020B0604020202020204" pitchFamily="34" charset="0"/>
              </a:rPr>
              <a:t> siempre nos da la misma dirección IP.</a:t>
            </a:r>
          </a:p>
          <a:p>
            <a:pPr algn="just" fontAlgn="t"/>
            <a:endParaRPr lang="es-MX" sz="1600" b="0" i="0" dirty="0">
              <a:solidFill>
                <a:srgbClr val="474747"/>
              </a:solidFill>
              <a:effectLst/>
              <a:latin typeface="Arial" panose="020B0604020202020204" pitchFamily="34" charset="0"/>
            </a:endParaRPr>
          </a:p>
          <a:p>
            <a:pPr algn="just" fontAlgn="t"/>
            <a:r>
              <a:rPr lang="es-MX" sz="1600" b="1" i="0" dirty="0">
                <a:solidFill>
                  <a:srgbClr val="474747"/>
                </a:solidFill>
                <a:effectLst/>
                <a:latin typeface="Arial" panose="020B0604020202020204" pitchFamily="34" charset="0"/>
              </a:rPr>
              <a:t>3.- Asignación dinámica:</a:t>
            </a:r>
            <a:r>
              <a:rPr lang="es-MX" sz="1600" b="0" i="0" dirty="0">
                <a:solidFill>
                  <a:srgbClr val="474747"/>
                </a:solidFill>
                <a:effectLst/>
                <a:latin typeface="Arial" panose="020B0604020202020204" pitchFamily="34" charset="0"/>
              </a:rPr>
              <a:t> Se asigna una dirección IP a un equipo de forma temporal hasta que el cliente la libera (apagando o reiniciándolo) o termina el tiempo de concesión, una vez que ocurre esto el servidor DHCP asigna una nueva dirección IP. </a:t>
            </a:r>
          </a:p>
        </p:txBody>
      </p:sp>
    </p:spTree>
    <p:extLst>
      <p:ext uri="{BB962C8B-B14F-4D97-AF65-F5344CB8AC3E}">
        <p14:creationId xmlns:p14="http://schemas.microsoft.com/office/powerpoint/2010/main" val="32181460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3303</TotalTime>
  <Words>197</Words>
  <Application>Microsoft Office PowerPoint</Application>
  <PresentationFormat>Presentación en pantalla (4:3)</PresentationFormat>
  <Paragraphs>15</Paragraphs>
  <Slides>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Arial</vt:lpstr>
      <vt:lpstr>Calibri</vt:lpstr>
      <vt:lpstr>Tema de Office</vt:lpstr>
      <vt:lpstr>SERVIDORES   DHCP</vt:lpstr>
      <vt:lpstr>SERVIDORES   DHCP</vt:lpstr>
      <vt:lpstr>SERVIDORES   DHCP</vt:lpstr>
      <vt:lpstr>SERVIDORES   DHCP</vt:lpstr>
      <vt:lpstr>SERVIDORES   DHCP</vt:lpstr>
    </vt:vector>
  </TitlesOfParts>
  <Company>ESPOCH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Centro de Idiomas</dc:creator>
  <cp:lastModifiedBy>Luis Gonzalo Allauca Peñafiel</cp:lastModifiedBy>
  <cp:revision>237</cp:revision>
  <cp:lastPrinted>2013-09-23T15:01:37Z</cp:lastPrinted>
  <dcterms:created xsi:type="dcterms:W3CDTF">2013-09-23T06:00:44Z</dcterms:created>
  <dcterms:modified xsi:type="dcterms:W3CDTF">2022-07-21T20:03:08Z</dcterms:modified>
</cp:coreProperties>
</file>