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7" r:id="rId5"/>
  </p:sldIdLst>
  <p:sldSz cx="9144000" cy="6858000" type="screen4x3"/>
  <p:notesSz cx="7099300" cy="10234613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722" autoAdjust="0"/>
  </p:normalViewPr>
  <p:slideViewPr>
    <p:cSldViewPr>
      <p:cViewPr varScale="1">
        <p:scale>
          <a:sx n="67" d="100"/>
          <a:sy n="67" d="100"/>
        </p:scale>
        <p:origin x="1392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55CDB-3D71-444C-A963-AD95F4AC2BE5}" type="datetimeFigureOut">
              <a:rPr lang="es-EC" smtClean="0"/>
              <a:pPr/>
              <a:t>14/10/2024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46EB-C78A-4A0E-A512-98AEEEAB7324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14438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55CDB-3D71-444C-A963-AD95F4AC2BE5}" type="datetimeFigureOut">
              <a:rPr lang="es-EC" smtClean="0"/>
              <a:pPr/>
              <a:t>14/10/2024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46EB-C78A-4A0E-A512-98AEEEAB7324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82006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55CDB-3D71-444C-A963-AD95F4AC2BE5}" type="datetimeFigureOut">
              <a:rPr lang="es-EC" smtClean="0"/>
              <a:pPr/>
              <a:t>14/10/2024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46EB-C78A-4A0E-A512-98AEEEAB7324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89774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55CDB-3D71-444C-A963-AD95F4AC2BE5}" type="datetimeFigureOut">
              <a:rPr lang="es-EC" smtClean="0"/>
              <a:pPr/>
              <a:t>14/10/2024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46EB-C78A-4A0E-A512-98AEEEAB7324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91065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55CDB-3D71-444C-A963-AD95F4AC2BE5}" type="datetimeFigureOut">
              <a:rPr lang="es-EC" smtClean="0"/>
              <a:pPr/>
              <a:t>14/10/2024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46EB-C78A-4A0E-A512-98AEEEAB7324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46563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55CDB-3D71-444C-A963-AD95F4AC2BE5}" type="datetimeFigureOut">
              <a:rPr lang="es-EC" smtClean="0"/>
              <a:pPr/>
              <a:t>14/10/2024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46EB-C78A-4A0E-A512-98AEEEAB7324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46654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55CDB-3D71-444C-A963-AD95F4AC2BE5}" type="datetimeFigureOut">
              <a:rPr lang="es-EC" smtClean="0"/>
              <a:pPr/>
              <a:t>14/10/2024</a:t>
            </a:fld>
            <a:endParaRPr lang="es-EC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46EB-C78A-4A0E-A512-98AEEEAB7324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612555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55CDB-3D71-444C-A963-AD95F4AC2BE5}" type="datetimeFigureOut">
              <a:rPr lang="es-EC" smtClean="0"/>
              <a:pPr/>
              <a:t>14/10/2024</a:t>
            </a:fld>
            <a:endParaRPr lang="es-EC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46EB-C78A-4A0E-A512-98AEEEAB7324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26858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55CDB-3D71-444C-A963-AD95F4AC2BE5}" type="datetimeFigureOut">
              <a:rPr lang="es-EC" smtClean="0"/>
              <a:pPr/>
              <a:t>14/10/2024</a:t>
            </a:fld>
            <a:endParaRPr lang="es-EC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46EB-C78A-4A0E-A512-98AEEEAB7324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64692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55CDB-3D71-444C-A963-AD95F4AC2BE5}" type="datetimeFigureOut">
              <a:rPr lang="es-EC" smtClean="0"/>
              <a:pPr/>
              <a:t>14/10/2024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46EB-C78A-4A0E-A512-98AEEEAB7324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972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C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455CDB-3D71-444C-A963-AD95F4AC2BE5}" type="datetimeFigureOut">
              <a:rPr lang="es-EC" smtClean="0"/>
              <a:pPr/>
              <a:t>14/10/2024</a:t>
            </a:fld>
            <a:endParaRPr lang="es-EC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646EB-C78A-4A0E-A512-98AEEEAB7324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03417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C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455CDB-3D71-444C-A963-AD95F4AC2BE5}" type="datetimeFigureOut">
              <a:rPr lang="es-EC" smtClean="0"/>
              <a:pPr/>
              <a:t>14/10/2024</a:t>
            </a:fld>
            <a:endParaRPr lang="es-EC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646EB-C78A-4A0E-A512-98AEEEAB7324}" type="slidenum">
              <a:rPr lang="es-EC" smtClean="0"/>
              <a:pPr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529353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ubuntu.com/download/alternative-downloads" TargetMode="External"/><Relationship Id="rId4" Type="http://schemas.openxmlformats.org/officeDocument/2006/relationships/hyperlink" Target="https://ubuntu.com/download/server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rive.google.com/drive/folders/1hfdZCqXprNGgaZYCUc1zas3L_rAyZMkn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0"/>
            <a:ext cx="8712968" cy="1470025"/>
          </a:xfrm>
        </p:spPr>
        <p:txBody>
          <a:bodyPr>
            <a:normAutofit fontScale="90000"/>
          </a:bodyPr>
          <a:lstStyle/>
          <a:p>
            <a:br>
              <a:rPr lang="es-ES" sz="36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" sz="3600" dirty="0">
                <a:solidFill>
                  <a:schemeClr val="accent3">
                    <a:lumMod val="50000"/>
                  </a:schemeClr>
                </a:solidFill>
              </a:rPr>
              <a:t>UNIDAD 1 </a:t>
            </a:r>
            <a:br>
              <a:rPr lang="es-ES" sz="36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" sz="2200" dirty="0">
                <a:solidFill>
                  <a:schemeClr val="accent3">
                    <a:lumMod val="50000"/>
                  </a:schemeClr>
                </a:solidFill>
              </a:rPr>
              <a:t>ESCENARIO BASE CLIENTE SERVIDOR</a:t>
            </a:r>
            <a:br>
              <a:rPr lang="es-ES" sz="22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" sz="2200" dirty="0">
                <a:solidFill>
                  <a:schemeClr val="accent3">
                    <a:lumMod val="50000"/>
                  </a:schemeClr>
                </a:solidFill>
              </a:rPr>
              <a:t>CON GNS3</a:t>
            </a:r>
            <a:br>
              <a:rPr lang="es-ES" sz="3600" dirty="0">
                <a:solidFill>
                  <a:schemeClr val="accent3">
                    <a:lumMod val="50000"/>
                  </a:schemeClr>
                </a:solidFill>
              </a:rPr>
            </a:br>
            <a:endParaRPr lang="es-EC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1090618" cy="1152128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187379"/>
            <a:ext cx="984452" cy="1010634"/>
          </a:xfrm>
          <a:prstGeom prst="rect">
            <a:avLst/>
          </a:prstGeom>
        </p:spPr>
      </p:pic>
      <p:cxnSp>
        <p:nvCxnSpPr>
          <p:cNvPr id="7" name="6 Conector recto"/>
          <p:cNvCxnSpPr/>
          <p:nvPr/>
        </p:nvCxnSpPr>
        <p:spPr>
          <a:xfrm>
            <a:off x="395536" y="1340768"/>
            <a:ext cx="828092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uadroTexto 17">
            <a:extLst>
              <a:ext uri="{FF2B5EF4-FFF2-40B4-BE49-F238E27FC236}">
                <a16:creationId xmlns:a16="http://schemas.microsoft.com/office/drawing/2014/main" id="{728E0112-0D03-458F-823F-15A792463A01}"/>
              </a:ext>
            </a:extLst>
          </p:cNvPr>
          <p:cNvSpPr txBox="1"/>
          <p:nvPr/>
        </p:nvSpPr>
        <p:spPr>
          <a:xfrm>
            <a:off x="1143610" y="1618680"/>
            <a:ext cx="697427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solidFill>
                  <a:srgbClr val="FF0000"/>
                </a:solidFill>
                <a:latin typeface="metropolislight"/>
              </a:rPr>
              <a:t>Objetivo</a:t>
            </a:r>
          </a:p>
          <a:p>
            <a:pPr algn="l"/>
            <a:r>
              <a:rPr lang="es-MX" b="0" i="0" dirty="0">
                <a:solidFill>
                  <a:srgbClr val="565656"/>
                </a:solidFill>
                <a:effectLst/>
                <a:latin typeface="metropolislight"/>
              </a:rPr>
              <a:t>Implementar un escenario base con arquitectura cliente servidor utilizando el simulador de red GNS3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6AF67533-0B29-E808-01A2-6BF2246E8D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0154" y="2609528"/>
            <a:ext cx="7300278" cy="3732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1285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0"/>
            <a:ext cx="8712968" cy="1470025"/>
          </a:xfrm>
        </p:spPr>
        <p:txBody>
          <a:bodyPr>
            <a:normAutofit fontScale="90000"/>
          </a:bodyPr>
          <a:lstStyle/>
          <a:p>
            <a:br>
              <a:rPr lang="es-ES" sz="36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" sz="3600" dirty="0">
                <a:solidFill>
                  <a:schemeClr val="accent3">
                    <a:lumMod val="50000"/>
                  </a:schemeClr>
                </a:solidFill>
              </a:rPr>
              <a:t>UNIDAD 1 </a:t>
            </a:r>
            <a:br>
              <a:rPr lang="es-ES" sz="36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" sz="2700" dirty="0">
                <a:solidFill>
                  <a:schemeClr val="accent3">
                    <a:lumMod val="50000"/>
                  </a:schemeClr>
                </a:solidFill>
              </a:rPr>
              <a:t>ESCENARIO BASE CLIENTE SERVIDOR</a:t>
            </a:r>
            <a:br>
              <a:rPr lang="es-ES" sz="27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" sz="2700" dirty="0">
                <a:solidFill>
                  <a:schemeClr val="accent3">
                    <a:lumMod val="50000"/>
                  </a:schemeClr>
                </a:solidFill>
              </a:rPr>
              <a:t>CON GNS3</a:t>
            </a:r>
            <a:br>
              <a:rPr lang="es-ES" sz="3600" dirty="0">
                <a:solidFill>
                  <a:schemeClr val="accent3">
                    <a:lumMod val="50000"/>
                  </a:schemeClr>
                </a:solidFill>
              </a:rPr>
            </a:br>
            <a:endParaRPr lang="es-EC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1090618" cy="1152128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187379"/>
            <a:ext cx="984452" cy="1010634"/>
          </a:xfrm>
          <a:prstGeom prst="rect">
            <a:avLst/>
          </a:prstGeom>
        </p:spPr>
      </p:pic>
      <p:cxnSp>
        <p:nvCxnSpPr>
          <p:cNvPr id="7" name="6 Conector recto"/>
          <p:cNvCxnSpPr/>
          <p:nvPr/>
        </p:nvCxnSpPr>
        <p:spPr>
          <a:xfrm>
            <a:off x="395536" y="1340768"/>
            <a:ext cx="828092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uadroTexto 17">
            <a:extLst>
              <a:ext uri="{FF2B5EF4-FFF2-40B4-BE49-F238E27FC236}">
                <a16:creationId xmlns:a16="http://schemas.microsoft.com/office/drawing/2014/main" id="{728E0112-0D03-458F-823F-15A792463A01}"/>
              </a:ext>
            </a:extLst>
          </p:cNvPr>
          <p:cNvSpPr txBox="1"/>
          <p:nvPr/>
        </p:nvSpPr>
        <p:spPr>
          <a:xfrm>
            <a:off x="1486154" y="2060848"/>
            <a:ext cx="6974278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solidFill>
                  <a:srgbClr val="FF0000"/>
                </a:solidFill>
                <a:latin typeface="metropolislight"/>
              </a:rPr>
              <a:t>METODOLOGIA</a:t>
            </a:r>
          </a:p>
          <a:p>
            <a:pPr algn="ctr"/>
            <a:endParaRPr lang="es-MX" sz="2400" dirty="0">
              <a:solidFill>
                <a:srgbClr val="FF0000"/>
              </a:solidFill>
              <a:latin typeface="metropolislight"/>
            </a:endParaRPr>
          </a:p>
          <a:p>
            <a:pPr algn="ctr"/>
            <a:r>
              <a:rPr lang="es-MX" sz="2400" dirty="0">
                <a:latin typeface="metropolislight"/>
              </a:rPr>
              <a:t>1.- Descargar las .ISO de las Sistemas Operativos </a:t>
            </a:r>
          </a:p>
          <a:p>
            <a:pPr algn="ctr"/>
            <a:r>
              <a:rPr lang="es-MX" sz="2400" dirty="0">
                <a:latin typeface="metropolislight"/>
              </a:rPr>
              <a:t>Ubuntu Server 22 </a:t>
            </a:r>
            <a:r>
              <a:rPr lang="es-MX" sz="2400" dirty="0">
                <a:latin typeface="metropolislight"/>
                <a:hlinkClick r:id="rId4"/>
              </a:rPr>
              <a:t>https://ubuntu.com/download/server</a:t>
            </a:r>
            <a:endParaRPr lang="es-MX" sz="2400" dirty="0">
              <a:latin typeface="metropolislight"/>
            </a:endParaRPr>
          </a:p>
          <a:p>
            <a:pPr algn="ctr"/>
            <a:r>
              <a:rPr lang="es-MX" sz="2400" dirty="0">
                <a:latin typeface="metropolislight"/>
              </a:rPr>
              <a:t>Ubuntu Escritorio</a:t>
            </a:r>
          </a:p>
          <a:p>
            <a:pPr algn="ctr"/>
            <a:r>
              <a:rPr lang="es-MX" sz="2400" dirty="0">
                <a:latin typeface="metropolislight"/>
                <a:hlinkClick r:id="rId5"/>
              </a:rPr>
              <a:t>https://ubuntu.com/download/alternative-downloads</a:t>
            </a:r>
            <a:endParaRPr lang="es-MX" sz="2400" dirty="0">
              <a:latin typeface="metropolislight"/>
            </a:endParaRPr>
          </a:p>
          <a:p>
            <a:pPr algn="ctr"/>
            <a:endParaRPr lang="es-MX" sz="2400" dirty="0">
              <a:latin typeface="metropolislight"/>
            </a:endParaRPr>
          </a:p>
          <a:p>
            <a:pPr algn="l"/>
            <a:endParaRPr lang="es-MX" b="0" i="0" dirty="0">
              <a:solidFill>
                <a:srgbClr val="565656"/>
              </a:solidFill>
              <a:effectLst/>
              <a:latin typeface="metropolislight"/>
            </a:endParaRPr>
          </a:p>
        </p:txBody>
      </p:sp>
    </p:spTree>
    <p:extLst>
      <p:ext uri="{BB962C8B-B14F-4D97-AF65-F5344CB8AC3E}">
        <p14:creationId xmlns:p14="http://schemas.microsoft.com/office/powerpoint/2010/main" val="3456136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452D642A-1EB4-0276-F196-F7E4AF61B5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880C2A27-91F6-FFB1-9860-8595FA9990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520" y="0"/>
            <a:ext cx="8712968" cy="1470025"/>
          </a:xfrm>
        </p:spPr>
        <p:txBody>
          <a:bodyPr>
            <a:normAutofit fontScale="90000"/>
          </a:bodyPr>
          <a:lstStyle/>
          <a:p>
            <a:br>
              <a:rPr lang="es-ES" sz="36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" sz="3600" dirty="0">
                <a:solidFill>
                  <a:schemeClr val="accent3">
                    <a:lumMod val="50000"/>
                  </a:schemeClr>
                </a:solidFill>
              </a:rPr>
              <a:t>UNIDAD 1 </a:t>
            </a:r>
            <a:br>
              <a:rPr lang="es-ES" sz="36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" sz="2700" dirty="0">
                <a:solidFill>
                  <a:schemeClr val="accent3">
                    <a:lumMod val="50000"/>
                  </a:schemeClr>
                </a:solidFill>
              </a:rPr>
              <a:t>ESCENARIO BASE CLIENTE SERVIDOR</a:t>
            </a:r>
            <a:br>
              <a:rPr lang="es-ES" sz="27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" sz="2700" dirty="0">
                <a:solidFill>
                  <a:schemeClr val="accent3">
                    <a:lumMod val="50000"/>
                  </a:schemeClr>
                </a:solidFill>
              </a:rPr>
              <a:t>CON GNS3</a:t>
            </a:r>
            <a:br>
              <a:rPr lang="es-ES" sz="3600" dirty="0">
                <a:solidFill>
                  <a:schemeClr val="accent3">
                    <a:lumMod val="50000"/>
                  </a:schemeClr>
                </a:solidFill>
              </a:rPr>
            </a:br>
            <a:endParaRPr lang="es-EC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3 Imagen">
            <a:extLst>
              <a:ext uri="{FF2B5EF4-FFF2-40B4-BE49-F238E27FC236}">
                <a16:creationId xmlns:a16="http://schemas.microsoft.com/office/drawing/2014/main" id="{209B6A2D-E18C-75AA-48E5-0A85B26B50E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1090618" cy="1152128"/>
          </a:xfrm>
          <a:prstGeom prst="rect">
            <a:avLst/>
          </a:prstGeom>
        </p:spPr>
      </p:pic>
      <p:pic>
        <p:nvPicPr>
          <p:cNvPr id="5" name="4 Imagen">
            <a:extLst>
              <a:ext uri="{FF2B5EF4-FFF2-40B4-BE49-F238E27FC236}">
                <a16:creationId xmlns:a16="http://schemas.microsoft.com/office/drawing/2014/main" id="{CC335FFE-79C5-C0B5-1580-ABBFC861DD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187379"/>
            <a:ext cx="984452" cy="1010634"/>
          </a:xfrm>
          <a:prstGeom prst="rect">
            <a:avLst/>
          </a:prstGeom>
        </p:spPr>
      </p:pic>
      <p:cxnSp>
        <p:nvCxnSpPr>
          <p:cNvPr id="7" name="6 Conector recto">
            <a:extLst>
              <a:ext uri="{FF2B5EF4-FFF2-40B4-BE49-F238E27FC236}">
                <a16:creationId xmlns:a16="http://schemas.microsoft.com/office/drawing/2014/main" id="{63BD9935-72A9-0476-985C-6D93CD5DA949}"/>
              </a:ext>
            </a:extLst>
          </p:cNvPr>
          <p:cNvCxnSpPr/>
          <p:nvPr/>
        </p:nvCxnSpPr>
        <p:spPr>
          <a:xfrm>
            <a:off x="395536" y="1340768"/>
            <a:ext cx="828092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uadroTexto 17">
            <a:extLst>
              <a:ext uri="{FF2B5EF4-FFF2-40B4-BE49-F238E27FC236}">
                <a16:creationId xmlns:a16="http://schemas.microsoft.com/office/drawing/2014/main" id="{4C1E7B62-5F0E-1305-E5D4-79C57E6D0D9D}"/>
              </a:ext>
            </a:extLst>
          </p:cNvPr>
          <p:cNvSpPr txBox="1"/>
          <p:nvPr/>
        </p:nvSpPr>
        <p:spPr>
          <a:xfrm>
            <a:off x="683568" y="2060848"/>
            <a:ext cx="7776864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solidFill>
                  <a:srgbClr val="FF0000"/>
                </a:solidFill>
                <a:latin typeface="metropolislight"/>
              </a:rPr>
              <a:t>METODOLOGIA</a:t>
            </a:r>
          </a:p>
          <a:p>
            <a:pPr algn="ctr"/>
            <a:endParaRPr lang="es-MX" sz="2400" dirty="0">
              <a:solidFill>
                <a:srgbClr val="FF0000"/>
              </a:solidFill>
              <a:latin typeface="metropolislight"/>
            </a:endParaRPr>
          </a:p>
          <a:p>
            <a:pPr algn="ctr"/>
            <a:r>
              <a:rPr lang="es-MX" sz="2400" dirty="0">
                <a:latin typeface="metropolislight"/>
              </a:rPr>
              <a:t>2.- Descargar el ISO de Sistema Operativo del </a:t>
            </a:r>
            <a:r>
              <a:rPr lang="es-MX" sz="2400" dirty="0" err="1">
                <a:latin typeface="metropolislight"/>
              </a:rPr>
              <a:t>Router</a:t>
            </a:r>
            <a:r>
              <a:rPr lang="es-MX" sz="2400" dirty="0">
                <a:latin typeface="metropolislight"/>
              </a:rPr>
              <a:t> Cisco c7200</a:t>
            </a:r>
          </a:p>
          <a:p>
            <a:pPr algn="ctr"/>
            <a:r>
              <a:rPr lang="es-MX" sz="2400" dirty="0">
                <a:latin typeface="metropolislight"/>
                <a:hlinkClick r:id="rId4"/>
              </a:rPr>
              <a:t>https://drive.google.com/drive/folders/1hfdZCqXprNGgaZYCUc1zas3L_rAyZMkn</a:t>
            </a:r>
            <a:endParaRPr lang="es-MX" sz="2400" dirty="0">
              <a:latin typeface="metropolislight"/>
            </a:endParaRPr>
          </a:p>
          <a:p>
            <a:pPr algn="l"/>
            <a:endParaRPr lang="es-MX" b="0" i="0" dirty="0">
              <a:solidFill>
                <a:srgbClr val="565656"/>
              </a:solidFill>
              <a:effectLst/>
              <a:latin typeface="metropolislight"/>
            </a:endParaRPr>
          </a:p>
        </p:txBody>
      </p:sp>
    </p:spTree>
    <p:extLst>
      <p:ext uri="{BB962C8B-B14F-4D97-AF65-F5344CB8AC3E}">
        <p14:creationId xmlns:p14="http://schemas.microsoft.com/office/powerpoint/2010/main" val="948963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id="{F9CF0D2C-1F8E-C28F-EDF4-55AE18C1A3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53850F58-A27E-A9E1-2FE0-6A72804E33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520" y="0"/>
            <a:ext cx="8712968" cy="1470025"/>
          </a:xfrm>
        </p:spPr>
        <p:txBody>
          <a:bodyPr>
            <a:normAutofit fontScale="90000"/>
          </a:bodyPr>
          <a:lstStyle/>
          <a:p>
            <a:br>
              <a:rPr lang="es-ES" sz="36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" sz="3600" dirty="0">
                <a:solidFill>
                  <a:schemeClr val="accent3">
                    <a:lumMod val="50000"/>
                  </a:schemeClr>
                </a:solidFill>
              </a:rPr>
              <a:t>UNIDAD 1 </a:t>
            </a:r>
            <a:br>
              <a:rPr lang="es-ES" sz="36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" sz="2700" dirty="0">
                <a:solidFill>
                  <a:schemeClr val="accent3">
                    <a:lumMod val="50000"/>
                  </a:schemeClr>
                </a:solidFill>
              </a:rPr>
              <a:t>ESCENARIO BASE CLIENTE SERVIDOR</a:t>
            </a:r>
            <a:br>
              <a:rPr lang="es-ES" sz="2700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s-ES" sz="2700" dirty="0">
                <a:solidFill>
                  <a:schemeClr val="accent3">
                    <a:lumMod val="50000"/>
                  </a:schemeClr>
                </a:solidFill>
              </a:rPr>
              <a:t>CON GNS3</a:t>
            </a:r>
            <a:br>
              <a:rPr lang="es-ES" sz="3600" dirty="0">
                <a:solidFill>
                  <a:schemeClr val="accent3">
                    <a:lumMod val="50000"/>
                  </a:schemeClr>
                </a:solidFill>
              </a:rPr>
            </a:br>
            <a:endParaRPr lang="es-EC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3 Imagen">
            <a:extLst>
              <a:ext uri="{FF2B5EF4-FFF2-40B4-BE49-F238E27FC236}">
                <a16:creationId xmlns:a16="http://schemas.microsoft.com/office/drawing/2014/main" id="{BAE6BDD6-35CA-7F86-00CB-907631F0100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16632"/>
            <a:ext cx="1090618" cy="1152128"/>
          </a:xfrm>
          <a:prstGeom prst="rect">
            <a:avLst/>
          </a:prstGeom>
        </p:spPr>
      </p:pic>
      <p:pic>
        <p:nvPicPr>
          <p:cNvPr id="5" name="4 Imagen">
            <a:extLst>
              <a:ext uri="{FF2B5EF4-FFF2-40B4-BE49-F238E27FC236}">
                <a16:creationId xmlns:a16="http://schemas.microsoft.com/office/drawing/2014/main" id="{B9DA4859-F696-CC0E-FFD9-C9E01CEE8FF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187379"/>
            <a:ext cx="984452" cy="1010634"/>
          </a:xfrm>
          <a:prstGeom prst="rect">
            <a:avLst/>
          </a:prstGeom>
        </p:spPr>
      </p:pic>
      <p:cxnSp>
        <p:nvCxnSpPr>
          <p:cNvPr id="7" name="6 Conector recto">
            <a:extLst>
              <a:ext uri="{FF2B5EF4-FFF2-40B4-BE49-F238E27FC236}">
                <a16:creationId xmlns:a16="http://schemas.microsoft.com/office/drawing/2014/main" id="{737E280C-E7D8-D9CF-05F7-69CC407A91C0}"/>
              </a:ext>
            </a:extLst>
          </p:cNvPr>
          <p:cNvCxnSpPr/>
          <p:nvPr/>
        </p:nvCxnSpPr>
        <p:spPr>
          <a:xfrm>
            <a:off x="395536" y="1340768"/>
            <a:ext cx="8280920" cy="0"/>
          </a:xfrm>
          <a:prstGeom prst="line">
            <a:avLst/>
          </a:prstGeom>
          <a:ln w="349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uadroTexto 17">
            <a:extLst>
              <a:ext uri="{FF2B5EF4-FFF2-40B4-BE49-F238E27FC236}">
                <a16:creationId xmlns:a16="http://schemas.microsoft.com/office/drawing/2014/main" id="{F8455E6D-8CAF-2A0A-7354-403C8039D2E4}"/>
              </a:ext>
            </a:extLst>
          </p:cNvPr>
          <p:cNvSpPr txBox="1"/>
          <p:nvPr/>
        </p:nvSpPr>
        <p:spPr>
          <a:xfrm>
            <a:off x="647564" y="1586657"/>
            <a:ext cx="7776864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2400" dirty="0">
                <a:solidFill>
                  <a:srgbClr val="FF0000"/>
                </a:solidFill>
                <a:latin typeface="metropolislight"/>
              </a:rPr>
              <a:t>METODOLOGIA</a:t>
            </a:r>
          </a:p>
          <a:p>
            <a:pPr algn="just"/>
            <a:r>
              <a:rPr lang="es-MX" sz="2400" dirty="0">
                <a:latin typeface="metropolislight"/>
              </a:rPr>
              <a:t>2.- Crear una máquina Virtual en VirtualBox e instalar Ubuntu Server</a:t>
            </a:r>
          </a:p>
          <a:p>
            <a:pPr algn="just"/>
            <a:r>
              <a:rPr lang="es-MX" sz="2400" dirty="0">
                <a:solidFill>
                  <a:srgbClr val="565656"/>
                </a:solidFill>
                <a:latin typeface="metropolislight"/>
              </a:rPr>
              <a:t>3.- Instalar y configurar  GNS3  </a:t>
            </a:r>
          </a:p>
          <a:p>
            <a:pPr algn="just"/>
            <a:r>
              <a:rPr lang="es-MX" sz="2400" dirty="0">
                <a:solidFill>
                  <a:srgbClr val="565656"/>
                </a:solidFill>
                <a:latin typeface="metropolislight"/>
              </a:rPr>
              <a:t>4.- Desplegar el escenario de Red en GNS3</a:t>
            </a:r>
          </a:p>
          <a:p>
            <a:pPr algn="just"/>
            <a:r>
              <a:rPr lang="es-MX" sz="2400" b="0" i="0" dirty="0">
                <a:solidFill>
                  <a:srgbClr val="565656"/>
                </a:solidFill>
                <a:effectLst/>
                <a:latin typeface="metropolislight"/>
              </a:rPr>
              <a:t>	4.1. Agregar los IOS del </a:t>
            </a:r>
            <a:r>
              <a:rPr lang="es-MX" sz="2400" b="0" i="0" dirty="0" err="1">
                <a:solidFill>
                  <a:srgbClr val="565656"/>
                </a:solidFill>
                <a:effectLst/>
                <a:latin typeface="metropolislight"/>
              </a:rPr>
              <a:t>Router</a:t>
            </a:r>
            <a:r>
              <a:rPr lang="es-MX" sz="2400" b="0" i="0" dirty="0">
                <a:solidFill>
                  <a:srgbClr val="565656"/>
                </a:solidFill>
                <a:effectLst/>
                <a:latin typeface="metropolislight"/>
              </a:rPr>
              <a:t> Cisco y configurarlos</a:t>
            </a:r>
          </a:p>
          <a:p>
            <a:pPr algn="just"/>
            <a:r>
              <a:rPr lang="es-MX" sz="2400" dirty="0">
                <a:solidFill>
                  <a:srgbClr val="565656"/>
                </a:solidFill>
                <a:latin typeface="metropolislight"/>
              </a:rPr>
              <a:t>              4.2 Agregar los </a:t>
            </a:r>
            <a:r>
              <a:rPr lang="es-MX" sz="2400" dirty="0" err="1">
                <a:solidFill>
                  <a:srgbClr val="565656"/>
                </a:solidFill>
                <a:latin typeface="metropolislight"/>
              </a:rPr>
              <a:t>Switchs</a:t>
            </a:r>
            <a:r>
              <a:rPr lang="es-MX" sz="2400" dirty="0">
                <a:solidFill>
                  <a:srgbClr val="565656"/>
                </a:solidFill>
                <a:latin typeface="metropolislight"/>
              </a:rPr>
              <a:t> </a:t>
            </a:r>
          </a:p>
          <a:p>
            <a:pPr algn="just"/>
            <a:r>
              <a:rPr lang="es-MX" sz="2400" b="0" i="0" dirty="0">
                <a:solidFill>
                  <a:srgbClr val="565656"/>
                </a:solidFill>
                <a:effectLst/>
                <a:latin typeface="metropolislight"/>
              </a:rPr>
              <a:t>              </a:t>
            </a:r>
            <a:r>
              <a:rPr lang="es-MX" sz="2400" dirty="0">
                <a:solidFill>
                  <a:srgbClr val="565656"/>
                </a:solidFill>
                <a:latin typeface="metropolislight"/>
              </a:rPr>
              <a:t>4.3 Agregar y configurar las maquinas virtuales</a:t>
            </a:r>
          </a:p>
          <a:p>
            <a:pPr algn="just"/>
            <a:r>
              <a:rPr lang="es-MX" sz="2400" b="0" i="0" dirty="0">
                <a:solidFill>
                  <a:srgbClr val="565656"/>
                </a:solidFill>
                <a:effectLst/>
                <a:latin typeface="metropolislight"/>
              </a:rPr>
              <a:t>5.- Establecer el direccionamiento de red </a:t>
            </a:r>
            <a:r>
              <a:rPr lang="es-MX" sz="2400" dirty="0">
                <a:solidFill>
                  <a:srgbClr val="565656"/>
                </a:solidFill>
                <a:latin typeface="metropolislight"/>
              </a:rPr>
              <a:t>en las distintas interfaces de los </a:t>
            </a:r>
            <a:r>
              <a:rPr lang="es-MX" sz="2400" dirty="0" err="1">
                <a:solidFill>
                  <a:srgbClr val="565656"/>
                </a:solidFill>
                <a:latin typeface="metropolislight"/>
              </a:rPr>
              <a:t>routers</a:t>
            </a:r>
            <a:r>
              <a:rPr lang="es-MX" sz="2400" dirty="0">
                <a:solidFill>
                  <a:srgbClr val="565656"/>
                </a:solidFill>
                <a:latin typeface="metropolislight"/>
              </a:rPr>
              <a:t> y las maquinas virtuales</a:t>
            </a:r>
          </a:p>
          <a:p>
            <a:pPr algn="just"/>
            <a:r>
              <a:rPr lang="es-MX" sz="2400" b="0" i="0" dirty="0">
                <a:solidFill>
                  <a:srgbClr val="565656"/>
                </a:solidFill>
                <a:effectLst/>
                <a:latin typeface="metropolislight"/>
              </a:rPr>
              <a:t>     5.</a:t>
            </a:r>
            <a:r>
              <a:rPr lang="es-MX" sz="2400" dirty="0">
                <a:solidFill>
                  <a:srgbClr val="565656"/>
                </a:solidFill>
                <a:latin typeface="metropolislight"/>
              </a:rPr>
              <a:t>1.- Asignación de </a:t>
            </a:r>
            <a:r>
              <a:rPr lang="es-MX" sz="2400" dirty="0" err="1">
                <a:solidFill>
                  <a:srgbClr val="565656"/>
                </a:solidFill>
                <a:latin typeface="metropolislight"/>
              </a:rPr>
              <a:t>ips</a:t>
            </a:r>
            <a:r>
              <a:rPr lang="es-MX" sz="2400" dirty="0">
                <a:solidFill>
                  <a:srgbClr val="565656"/>
                </a:solidFill>
                <a:latin typeface="metropolislight"/>
              </a:rPr>
              <a:t> en las interfaces de los </a:t>
            </a:r>
            <a:r>
              <a:rPr lang="es-MX" sz="2400" dirty="0" err="1">
                <a:solidFill>
                  <a:srgbClr val="565656"/>
                </a:solidFill>
                <a:latin typeface="metropolislight"/>
              </a:rPr>
              <a:t>routers</a:t>
            </a:r>
            <a:endParaRPr lang="es-MX" sz="2400" dirty="0">
              <a:solidFill>
                <a:srgbClr val="565656"/>
              </a:solidFill>
              <a:latin typeface="metropolislight"/>
            </a:endParaRPr>
          </a:p>
          <a:p>
            <a:pPr algn="just"/>
            <a:r>
              <a:rPr lang="es-MX" sz="2400" b="0" i="0" dirty="0">
                <a:solidFill>
                  <a:srgbClr val="565656"/>
                </a:solidFill>
                <a:effectLst/>
                <a:latin typeface="metropolislight"/>
              </a:rPr>
              <a:t>     5.2.- Asignación de </a:t>
            </a:r>
            <a:r>
              <a:rPr lang="es-MX" sz="2400" b="0" i="0" dirty="0" err="1">
                <a:solidFill>
                  <a:srgbClr val="565656"/>
                </a:solidFill>
                <a:effectLst/>
                <a:latin typeface="metropolislight"/>
              </a:rPr>
              <a:t>ips</a:t>
            </a:r>
            <a:r>
              <a:rPr lang="es-MX" sz="2400" b="0" i="0" dirty="0">
                <a:solidFill>
                  <a:srgbClr val="565656"/>
                </a:solidFill>
                <a:effectLst/>
                <a:latin typeface="metropolislight"/>
              </a:rPr>
              <a:t> estáticas en las maquinas virtuales</a:t>
            </a:r>
          </a:p>
          <a:p>
            <a:pPr algn="just"/>
            <a:r>
              <a:rPr lang="es-MX" sz="2400" dirty="0">
                <a:solidFill>
                  <a:srgbClr val="565656"/>
                </a:solidFill>
                <a:latin typeface="metropolislight"/>
              </a:rPr>
              <a:t>6.- Configurar un protocolo de enrutamiento y probar conectividad.</a:t>
            </a:r>
            <a:endParaRPr lang="es-MX" b="0" i="0" dirty="0">
              <a:solidFill>
                <a:srgbClr val="565656"/>
              </a:solidFill>
              <a:effectLst/>
              <a:latin typeface="metropolislight"/>
            </a:endParaRPr>
          </a:p>
        </p:txBody>
      </p:sp>
    </p:spTree>
    <p:extLst>
      <p:ext uri="{BB962C8B-B14F-4D97-AF65-F5344CB8AC3E}">
        <p14:creationId xmlns:p14="http://schemas.microsoft.com/office/powerpoint/2010/main" val="18970562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8067</TotalTime>
  <Words>229</Words>
  <Application>Microsoft Office PowerPoint</Application>
  <PresentationFormat>Presentación en pantalla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metropolislight</vt:lpstr>
      <vt:lpstr>Tema de Office</vt:lpstr>
      <vt:lpstr> UNIDAD 1  ESCENARIO BASE CLIENTE SERVIDOR CON GNS3 </vt:lpstr>
      <vt:lpstr> UNIDAD 1  ESCENARIO BASE CLIENTE SERVIDOR CON GNS3 </vt:lpstr>
      <vt:lpstr> UNIDAD 1  ESCENARIO BASE CLIENTE SERVIDOR CON GNS3 </vt:lpstr>
      <vt:lpstr> UNIDAD 1  ESCENARIO BASE CLIENTE SERVIDOR CON GNS3 </vt:lpstr>
    </vt:vector>
  </TitlesOfParts>
  <Company>ESPOCH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Centro de Idiomas</dc:creator>
  <cp:lastModifiedBy>Luis Gonzalo Allauca Peñafiel</cp:lastModifiedBy>
  <cp:revision>270</cp:revision>
  <cp:lastPrinted>2013-09-23T15:01:37Z</cp:lastPrinted>
  <dcterms:created xsi:type="dcterms:W3CDTF">2013-09-23T06:00:44Z</dcterms:created>
  <dcterms:modified xsi:type="dcterms:W3CDTF">2024-10-14T18:27:29Z</dcterms:modified>
</cp:coreProperties>
</file>