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8" r:id="rId5"/>
    <p:sldId id="269" r:id="rId6"/>
    <p:sldId id="270" r:id="rId7"/>
    <p:sldId id="259" r:id="rId8"/>
    <p:sldId id="260" r:id="rId9"/>
    <p:sldId id="265" r:id="rId10"/>
    <p:sldId id="266" r:id="rId11"/>
    <p:sldId id="261" r:id="rId12"/>
    <p:sldId id="262" r:id="rId13"/>
    <p:sldId id="263" r:id="rId14"/>
    <p:sldId id="264" r:id="rId15"/>
    <p:sldId id="267" r:id="rId16"/>
  </p:sldIdLst>
  <p:sldSz cx="9144000" cy="6858000" type="screen4x3"/>
  <p:notesSz cx="7099300" cy="10234613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2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44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200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977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06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656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665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255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685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469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7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341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55CDB-3D71-444C-A963-AD95F4AC2BE5}" type="datetimeFigureOut">
              <a:rPr lang="es-EC" smtClean="0"/>
              <a:pPr/>
              <a:t>27/4/2022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93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a.uniovi.es/domotica/Temas/T6/T6-ClienteServidor.htm#:~:text=Presentaci%C3%B3n%20distribuida,sistemas%20tienen%20un%20dif%C3%ADcil%20mantenimiento.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: biselado 7">
            <a:extLst>
              <a:ext uri="{FF2B5EF4-FFF2-40B4-BE49-F238E27FC236}">
                <a16:creationId xmlns:a16="http://schemas.microsoft.com/office/drawing/2014/main" id="{38C478F4-A9E7-4EA3-9D1E-F44EFF410063}"/>
              </a:ext>
            </a:extLst>
          </p:cNvPr>
          <p:cNvSpPr/>
          <p:nvPr/>
        </p:nvSpPr>
        <p:spPr>
          <a:xfrm>
            <a:off x="1486154" y="1930004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Rectángulo: biselado 8">
            <a:extLst>
              <a:ext uri="{FF2B5EF4-FFF2-40B4-BE49-F238E27FC236}">
                <a16:creationId xmlns:a16="http://schemas.microsoft.com/office/drawing/2014/main" id="{A3E0448D-4386-41B4-8CF8-C0428743371F}"/>
              </a:ext>
            </a:extLst>
          </p:cNvPr>
          <p:cNvSpPr/>
          <p:nvPr/>
        </p:nvSpPr>
        <p:spPr>
          <a:xfrm>
            <a:off x="1498064" y="3717032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: biselado 9">
            <a:extLst>
              <a:ext uri="{FF2B5EF4-FFF2-40B4-BE49-F238E27FC236}">
                <a16:creationId xmlns:a16="http://schemas.microsoft.com/office/drawing/2014/main" id="{86CC3CC4-D05E-4E08-88AE-EA3A1369756F}"/>
              </a:ext>
            </a:extLst>
          </p:cNvPr>
          <p:cNvSpPr/>
          <p:nvPr/>
        </p:nvSpPr>
        <p:spPr>
          <a:xfrm>
            <a:off x="1528398" y="5373216"/>
            <a:ext cx="1042416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Cilindro 10">
            <a:extLst>
              <a:ext uri="{FF2B5EF4-FFF2-40B4-BE49-F238E27FC236}">
                <a16:creationId xmlns:a16="http://schemas.microsoft.com/office/drawing/2014/main" id="{69A72664-6F76-44E3-B5CA-76987CCA6AEB}"/>
              </a:ext>
            </a:extLst>
          </p:cNvPr>
          <p:cNvSpPr/>
          <p:nvPr/>
        </p:nvSpPr>
        <p:spPr>
          <a:xfrm>
            <a:off x="6746879" y="2348880"/>
            <a:ext cx="914400" cy="316835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A5C55F3-5E9E-4DB2-B29D-28A538970B0A}"/>
              </a:ext>
            </a:extLst>
          </p:cNvPr>
          <p:cNvCxnSpPr>
            <a:cxnSpLocks/>
          </p:cNvCxnSpPr>
          <p:nvPr/>
        </p:nvCxnSpPr>
        <p:spPr>
          <a:xfrm flipH="1" flipV="1">
            <a:off x="2699792" y="2451212"/>
            <a:ext cx="3915640" cy="6897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261239AF-3BD4-46FA-BCE3-0D54CC06ABE4}"/>
              </a:ext>
            </a:extLst>
          </p:cNvPr>
          <p:cNvCxnSpPr/>
          <p:nvPr/>
        </p:nvCxnSpPr>
        <p:spPr>
          <a:xfrm flipH="1">
            <a:off x="2701027" y="3933056"/>
            <a:ext cx="3671173" cy="3051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859BF288-887B-4214-960E-1E373851DB7D}"/>
              </a:ext>
            </a:extLst>
          </p:cNvPr>
          <p:cNvCxnSpPr/>
          <p:nvPr/>
        </p:nvCxnSpPr>
        <p:spPr>
          <a:xfrm flipH="1">
            <a:off x="2802138" y="4941168"/>
            <a:ext cx="3714078" cy="9532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E2CF38CC-06C5-4D9D-9BFB-0A3E65A1B978}"/>
              </a:ext>
            </a:extLst>
          </p:cNvPr>
          <p:cNvSpPr txBox="1"/>
          <p:nvPr/>
        </p:nvSpPr>
        <p:spPr>
          <a:xfrm>
            <a:off x="1405041" y="1586657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CLIENTE 1</a:t>
            </a:r>
            <a:endParaRPr lang="es-EC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6B3F504-E54A-447D-9979-9F13E888163B}"/>
              </a:ext>
            </a:extLst>
          </p:cNvPr>
          <p:cNvSpPr txBox="1"/>
          <p:nvPr/>
        </p:nvSpPr>
        <p:spPr>
          <a:xfrm>
            <a:off x="1405042" y="334770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CLIENTE 2</a:t>
            </a:r>
            <a:endParaRPr lang="es-EC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812B063-6215-47BD-BBCB-E2E65DEA8290}"/>
              </a:ext>
            </a:extLst>
          </p:cNvPr>
          <p:cNvSpPr txBox="1"/>
          <p:nvPr/>
        </p:nvSpPr>
        <p:spPr>
          <a:xfrm>
            <a:off x="1451597" y="4953980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CLIENTE N</a:t>
            </a:r>
            <a:endParaRPr lang="es-EC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B5840F5-C9C4-4D6D-933E-13A308F64BBA}"/>
              </a:ext>
            </a:extLst>
          </p:cNvPr>
          <p:cNvSpPr txBox="1"/>
          <p:nvPr/>
        </p:nvSpPr>
        <p:spPr>
          <a:xfrm>
            <a:off x="6608536" y="1906631"/>
            <a:ext cx="1133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SERVIDOR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61285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800" dirty="0"/>
            </a:br>
            <a:r>
              <a:rPr lang="es-ES" sz="2800" dirty="0">
                <a:solidFill>
                  <a:srgbClr val="FF0000"/>
                </a:solidFill>
              </a:rPr>
              <a:t>CARACTERISTICAS</a:t>
            </a:r>
            <a:r>
              <a:rPr lang="es-ES" sz="2800" dirty="0"/>
              <a:t> CLIENTE / SERVIDOR</a:t>
            </a:r>
            <a:endParaRPr lang="es-EC" sz="2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3">
            <a:extLst>
              <a:ext uri="{FF2B5EF4-FFF2-40B4-BE49-F238E27FC236}">
                <a16:creationId xmlns:a16="http://schemas.microsoft.com/office/drawing/2014/main" id="{3BBB7900-ADBA-478F-8343-F8E0773A6A8A}"/>
              </a:ext>
            </a:extLst>
          </p:cNvPr>
          <p:cNvSpPr txBox="1">
            <a:spLocks noChangeArrowheads="1"/>
          </p:cNvSpPr>
          <p:nvPr/>
        </p:nvSpPr>
        <p:spPr>
          <a:xfrm>
            <a:off x="912813" y="1905000"/>
            <a:ext cx="8110537" cy="3396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altLang="es-EC" b="1" dirty="0"/>
              <a:t>Recursos compartidos.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altLang="es-EC" b="1" dirty="0"/>
              <a:t>Transparencia de ubicación.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altLang="es-EC" b="1" dirty="0"/>
              <a:t>Encapsulamiento de servicios.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altLang="es-EC" b="1" dirty="0"/>
              <a:t>Facilidad de escalabilidad.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altLang="es-EC" b="1" dirty="0"/>
              <a:t>Integridad.</a:t>
            </a:r>
          </a:p>
        </p:txBody>
      </p:sp>
    </p:spTree>
    <p:extLst>
      <p:ext uri="{BB962C8B-B14F-4D97-AF65-F5344CB8AC3E}">
        <p14:creationId xmlns:p14="http://schemas.microsoft.com/office/powerpoint/2010/main" val="1626249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000" dirty="0">
                <a:solidFill>
                  <a:srgbClr val="FF0000"/>
                </a:solidFill>
              </a:rPr>
              <a:t>PROTOCOLO DE COMUNICACIÓN</a:t>
            </a:r>
            <a:r>
              <a:rPr lang="es-ES" sz="2000" dirty="0">
                <a:solidFill>
                  <a:schemeClr val="accent3">
                    <a:lumMod val="50000"/>
                  </a:schemeClr>
                </a:solidFill>
              </a:rPr>
              <a:t> CLIENTE / SERVIDOR</a:t>
            </a:r>
            <a:endParaRPr lang="es-EC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1">
            <a:extLst>
              <a:ext uri="{FF2B5EF4-FFF2-40B4-BE49-F238E27FC236}">
                <a16:creationId xmlns:a16="http://schemas.microsoft.com/office/drawing/2014/main" id="{11AF7C74-883E-44BF-8ED8-32D838250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779838"/>
            <a:ext cx="2303463" cy="539750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La conexión se hace</a:t>
            </a:r>
          </a:p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en tres etapas</a:t>
            </a:r>
          </a:p>
        </p:txBody>
      </p:sp>
      <p:sp>
        <p:nvSpPr>
          <p:cNvPr id="8" name="AutoShape 2">
            <a:extLst>
              <a:ext uri="{FF2B5EF4-FFF2-40B4-BE49-F238E27FC236}">
                <a16:creationId xmlns:a16="http://schemas.microsoft.com/office/drawing/2014/main" id="{FD87A9E8-EA93-4691-A501-557564A57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2195513"/>
            <a:ext cx="1979613" cy="360362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Establecimiento</a:t>
            </a:r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170B469E-3B5A-4A8B-A7F0-4D9D5CBC4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11638"/>
            <a:ext cx="1979613" cy="360362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Transferencia</a:t>
            </a:r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5A169FC6-9996-44F3-916C-E58A67B34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6227763"/>
            <a:ext cx="1979613" cy="360363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 dirty="0">
                <a:solidFill>
                  <a:srgbClr val="000080"/>
                </a:solidFill>
                <a:latin typeface="Bitstream Charter" pitchFamily="16" charset="0"/>
              </a:rPr>
              <a:t>Fin de la conexión</a:t>
            </a:r>
          </a:p>
        </p:txBody>
      </p:sp>
      <p:sp>
        <p:nvSpPr>
          <p:cNvPr id="11" name="AutoShape 5">
            <a:extLst>
              <a:ext uri="{FF2B5EF4-FFF2-40B4-BE49-F238E27FC236}">
                <a16:creationId xmlns:a16="http://schemas.microsoft.com/office/drawing/2014/main" id="{9FA69B9E-564D-4B6D-BD7F-C6CF09DF91A0}"/>
              </a:ext>
            </a:extLst>
          </p:cNvPr>
          <p:cNvSpPr>
            <a:spLocks/>
          </p:cNvSpPr>
          <p:nvPr/>
        </p:nvSpPr>
        <p:spPr bwMode="auto">
          <a:xfrm>
            <a:off x="2916238" y="1800226"/>
            <a:ext cx="287610" cy="4870396"/>
          </a:xfrm>
          <a:prstGeom prst="leftBrace">
            <a:avLst>
              <a:gd name="adj1" fmla="val 124890"/>
              <a:gd name="adj2" fmla="val 50000"/>
            </a:avLst>
          </a:prstGeom>
          <a:noFill/>
          <a:ln w="360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369B8EEE-B15E-4702-804F-E3B253A1D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375" y="1979613"/>
            <a:ext cx="2916238" cy="828675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Utiliza un procedimiento</a:t>
            </a:r>
          </a:p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llamado 3-way handshake</a:t>
            </a:r>
          </a:p>
        </p:txBody>
      </p:sp>
      <p:sp>
        <p:nvSpPr>
          <p:cNvPr id="13" name="AutoShape 7">
            <a:extLst>
              <a:ext uri="{FF2B5EF4-FFF2-40B4-BE49-F238E27FC236}">
                <a16:creationId xmlns:a16="http://schemas.microsoft.com/office/drawing/2014/main" id="{3C7683A6-A81E-4115-B5E3-4DC98341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1" y="3455988"/>
            <a:ext cx="2377132" cy="280987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 dirty="0">
                <a:solidFill>
                  <a:srgbClr val="000080"/>
                </a:solidFill>
                <a:latin typeface="Bitstream Charter" pitchFamily="16" charset="0"/>
              </a:rPr>
              <a:t>Números de secuencia</a:t>
            </a:r>
          </a:p>
        </p:txBody>
      </p:sp>
      <p:sp>
        <p:nvSpPr>
          <p:cNvPr id="14" name="AutoShape 8">
            <a:extLst>
              <a:ext uri="{FF2B5EF4-FFF2-40B4-BE49-F238E27FC236}">
                <a16:creationId xmlns:a16="http://schemas.microsoft.com/office/drawing/2014/main" id="{9C4262D1-BD9C-4F24-8372-5EDC3C50E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1" y="3995738"/>
            <a:ext cx="2377132" cy="280987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Checksums</a:t>
            </a:r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468C12B9-DCA1-4E65-9F32-5FD336E8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1" y="4535488"/>
            <a:ext cx="2377132" cy="260350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Temporizadores</a:t>
            </a:r>
          </a:p>
        </p:txBody>
      </p:sp>
      <p:sp>
        <p:nvSpPr>
          <p:cNvPr id="16" name="AutoShape 10">
            <a:extLst>
              <a:ext uri="{FF2B5EF4-FFF2-40B4-BE49-F238E27FC236}">
                <a16:creationId xmlns:a16="http://schemas.microsoft.com/office/drawing/2014/main" id="{B41419C1-20C6-4070-AAB9-344A1A099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5075238"/>
            <a:ext cx="2881188" cy="260350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>
                <a:solidFill>
                  <a:srgbClr val="000080"/>
                </a:solidFill>
                <a:latin typeface="Bitstream Charter" pitchFamily="16" charset="0"/>
              </a:rPr>
              <a:t>Algoritmos control de flujo</a:t>
            </a:r>
          </a:p>
        </p:txBody>
      </p:sp>
      <p:sp>
        <p:nvSpPr>
          <p:cNvPr id="17" name="AutoShape 11">
            <a:extLst>
              <a:ext uri="{FF2B5EF4-FFF2-40B4-BE49-F238E27FC236}">
                <a16:creationId xmlns:a16="http://schemas.microsoft.com/office/drawing/2014/main" id="{A0E123C2-EBD4-4DC4-9072-AF79AD212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8375" y="5841946"/>
            <a:ext cx="2916238" cy="828675"/>
          </a:xfrm>
          <a:prstGeom prst="roundRect">
            <a:avLst>
              <a:gd name="adj" fmla="val 16491"/>
            </a:avLst>
          </a:prstGeom>
          <a:solidFill>
            <a:srgbClr val="E6FF00">
              <a:alpha val="20000"/>
            </a:srgbClr>
          </a:solidFill>
          <a:ln w="36000">
            <a:solidFill>
              <a:srgbClr val="FF950E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8000" tIns="63000" rIns="108000" bIns="630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1800" b="1" i="1" dirty="0">
                <a:solidFill>
                  <a:srgbClr val="000080"/>
                </a:solidFill>
                <a:latin typeface="Bitstream Charter" pitchFamily="16" charset="0"/>
              </a:rPr>
              <a:t>Utiliza un procedimiento</a:t>
            </a:r>
          </a:p>
          <a:p>
            <a:pPr algn="ctr"/>
            <a:r>
              <a:rPr lang="es-VE" altLang="es-EC" sz="1800" b="1" i="1" dirty="0">
                <a:solidFill>
                  <a:srgbClr val="000080"/>
                </a:solidFill>
                <a:latin typeface="Bitstream Charter" pitchFamily="16" charset="0"/>
              </a:rPr>
              <a:t>llamado 4-way </a:t>
            </a:r>
            <a:r>
              <a:rPr lang="es-VE" altLang="es-EC" sz="1800" b="1" i="1" dirty="0" err="1">
                <a:solidFill>
                  <a:srgbClr val="000080"/>
                </a:solidFill>
                <a:latin typeface="Bitstream Charter" pitchFamily="16" charset="0"/>
              </a:rPr>
              <a:t>handshake</a:t>
            </a:r>
            <a:endParaRPr lang="es-VE" altLang="es-EC" sz="1800" b="1" i="1" dirty="0">
              <a:solidFill>
                <a:srgbClr val="000080"/>
              </a:solidFill>
              <a:latin typeface="Bitstream Charter" pitchFamily="16" charset="0"/>
            </a:endParaRP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4A0FF277-DA32-4283-A01B-C1AFD1992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321594"/>
            <a:ext cx="88201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>
              <a:spcBef>
                <a:spcPts val="2000"/>
              </a:spcBef>
            </a:pPr>
            <a:r>
              <a:rPr lang="es-ES_tradnl" altLang="es-EC" sz="32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TCP (Protocolo de Control de Transmisión)</a:t>
            </a:r>
          </a:p>
        </p:txBody>
      </p:sp>
    </p:spTree>
    <p:extLst>
      <p:ext uri="{BB962C8B-B14F-4D97-AF65-F5344CB8AC3E}">
        <p14:creationId xmlns:p14="http://schemas.microsoft.com/office/powerpoint/2010/main" val="167740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224DE451-B48D-4C6E-84A5-E13FE6477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05" y="3493150"/>
            <a:ext cx="2634079" cy="2853827"/>
          </a:xfrm>
          <a:prstGeom prst="rect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DBCF9BC5-09B6-4C9B-AA29-A05DE487F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969" y="3489975"/>
            <a:ext cx="2634078" cy="2855763"/>
          </a:xfrm>
          <a:prstGeom prst="rect">
            <a:avLst/>
          </a:prstGeom>
          <a:noFill/>
          <a:ln w="414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F1EBC4D2-5B8D-442A-85ED-478C8D3DA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444" y="2627962"/>
            <a:ext cx="1653632" cy="42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2000" b="1" i="1" dirty="0">
                <a:solidFill>
                  <a:srgbClr val="000080"/>
                </a:solidFill>
                <a:latin typeface="Bitstream Charter" pitchFamily="16" charset="0"/>
              </a:rPr>
              <a:t>Establecimiento de la conexión</a:t>
            </a:r>
          </a:p>
          <a:p>
            <a:pPr algn="ctr"/>
            <a:r>
              <a:rPr lang="es-VE" altLang="es-EC" sz="2000" b="1" i="1" dirty="0">
                <a:solidFill>
                  <a:srgbClr val="000080"/>
                </a:solidFill>
                <a:latin typeface="Bitstream Charter" pitchFamily="16" charset="0"/>
              </a:rPr>
              <a:t>3-way </a:t>
            </a:r>
            <a:r>
              <a:rPr lang="es-VE" altLang="es-EC" sz="2000" b="1" i="1" dirty="0" err="1">
                <a:solidFill>
                  <a:srgbClr val="000080"/>
                </a:solidFill>
                <a:latin typeface="Bitstream Charter" pitchFamily="16" charset="0"/>
              </a:rPr>
              <a:t>handshake</a:t>
            </a:r>
            <a:endParaRPr lang="es-VE" altLang="es-EC" sz="2000" b="1" i="1" dirty="0">
              <a:solidFill>
                <a:srgbClr val="000080"/>
              </a:solidFill>
              <a:latin typeface="Bitstream Charter" pitchFamily="16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42505634-9632-488A-9224-0FDEFB8A8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2219" y="2629551"/>
            <a:ext cx="1476908" cy="42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/>
            <a:r>
              <a:rPr lang="es-VE" altLang="es-EC" sz="2000" b="1" i="1">
                <a:solidFill>
                  <a:srgbClr val="000080"/>
                </a:solidFill>
                <a:latin typeface="Bitstream Charter" pitchFamily="16" charset="0"/>
              </a:rPr>
              <a:t>Finalización de la conexión</a:t>
            </a:r>
          </a:p>
          <a:p>
            <a:pPr algn="ctr"/>
            <a:r>
              <a:rPr lang="es-VE" altLang="es-EC" sz="2000" b="1" i="1">
                <a:solidFill>
                  <a:srgbClr val="000080"/>
                </a:solidFill>
                <a:latin typeface="Bitstream Charter" pitchFamily="16" charset="0"/>
              </a:rPr>
              <a:t>4-way handshake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01ADCAE6-AC97-49A4-B48E-10C9DBF2B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655" y="1635776"/>
            <a:ext cx="785678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ctr">
              <a:spcBef>
                <a:spcPts val="2000"/>
              </a:spcBef>
            </a:pPr>
            <a:r>
              <a:rPr lang="es-ES_tradnl" altLang="es-EC" sz="32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TCP (Protocolo de Control de Transmisión)</a:t>
            </a:r>
          </a:p>
        </p:txBody>
      </p:sp>
    </p:spTree>
    <p:extLst>
      <p:ext uri="{BB962C8B-B14F-4D97-AF65-F5344CB8AC3E}">
        <p14:creationId xmlns:p14="http://schemas.microsoft.com/office/powerpoint/2010/main" val="2159283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3EF74D5A-139C-4A9E-BEB2-C899E5EF90A9}"/>
              </a:ext>
            </a:extLst>
          </p:cNvPr>
          <p:cNvSpPr txBox="1"/>
          <p:nvPr/>
        </p:nvSpPr>
        <p:spPr>
          <a:xfrm>
            <a:off x="601176" y="1772816"/>
            <a:ext cx="818525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¿Qué significa SYN-ACK?</a:t>
            </a:r>
          </a:p>
          <a:p>
            <a:pPr algn="l"/>
            <a:r>
              <a:rPr lang="es-MX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 el servidor ha recibido el segmento, confirma el establecimiento de la conexión mediante el envío de un paquete </a:t>
            </a:r>
            <a:r>
              <a:rPr lang="es-MX" sz="32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SYN</a:t>
            </a:r>
            <a:r>
              <a:rPr lang="es-MX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s-MX" sz="32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ACK</a:t>
            </a:r>
            <a:r>
              <a:rPr lang="es-MX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(del inglés </a:t>
            </a:r>
            <a:r>
              <a:rPr lang="es-MX" sz="3200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acknowledgement</a:t>
            </a:r>
            <a:r>
              <a:rPr lang="es-MX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= “confirmación”) incluido el número de secuencia del cliente después de sumarle 1. De forma adicional, transmite un número de secuencia propio al cliente</a:t>
            </a:r>
          </a:p>
        </p:txBody>
      </p:sp>
    </p:spTree>
    <p:extLst>
      <p:ext uri="{BB962C8B-B14F-4D97-AF65-F5344CB8AC3E}">
        <p14:creationId xmlns:p14="http://schemas.microsoft.com/office/powerpoint/2010/main" val="1353552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DC62871A-802A-4078-95B4-174F61495984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1772816"/>
            <a:ext cx="6291855" cy="46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altLang="es-EC" dirty="0">
                <a:solidFill>
                  <a:srgbClr val="FF0000"/>
                </a:solidFill>
              </a:rPr>
              <a:t>Tipos de servidores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01A7877-96D5-436B-9E6D-54B55B5A3494}"/>
              </a:ext>
            </a:extLst>
          </p:cNvPr>
          <p:cNvSpPr txBox="1">
            <a:spLocks noChangeArrowheads="1"/>
          </p:cNvSpPr>
          <p:nvPr/>
        </p:nvSpPr>
        <p:spPr>
          <a:xfrm>
            <a:off x="1228899" y="2815803"/>
            <a:ext cx="6251475" cy="2532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None/>
            </a:pPr>
            <a:r>
              <a:rPr lang="es-ES" altLang="es-EC" b="1" dirty="0"/>
              <a:t>	Servidores de archivos.</a:t>
            </a:r>
          </a:p>
          <a:p>
            <a:pPr lvl="1"/>
            <a:r>
              <a:rPr lang="es-ES" altLang="es-EC" b="1" dirty="0"/>
              <a:t>Servidores de bases de datos.</a:t>
            </a:r>
          </a:p>
          <a:p>
            <a:pPr lvl="1"/>
            <a:r>
              <a:rPr lang="es-ES" altLang="es-EC" b="1" dirty="0"/>
              <a:t>Servidores de transacciones.</a:t>
            </a:r>
          </a:p>
          <a:p>
            <a:pPr lvl="1"/>
            <a:r>
              <a:rPr lang="es-ES" altLang="es-EC" b="1" dirty="0"/>
              <a:t>Servidores de Groupware.</a:t>
            </a:r>
          </a:p>
          <a:p>
            <a:pPr lvl="1"/>
            <a:r>
              <a:rPr lang="es-ES" altLang="es-EC" b="1" dirty="0"/>
              <a:t>Servidores de Objetos.</a:t>
            </a:r>
          </a:p>
          <a:p>
            <a:pPr lvl="1"/>
            <a:r>
              <a:rPr lang="es-ES" altLang="es-EC" b="1" dirty="0"/>
              <a:t>Servidores Web.</a:t>
            </a:r>
          </a:p>
        </p:txBody>
      </p:sp>
    </p:spTree>
    <p:extLst>
      <p:ext uri="{BB962C8B-B14F-4D97-AF65-F5344CB8AC3E}">
        <p14:creationId xmlns:p14="http://schemas.microsoft.com/office/powerpoint/2010/main" val="1828369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>
            <a:extLst>
              <a:ext uri="{FF2B5EF4-FFF2-40B4-BE49-F238E27FC236}">
                <a16:creationId xmlns:a16="http://schemas.microsoft.com/office/drawing/2014/main" id="{323607A9-EC60-4F51-B78F-2425A3AE7BFC}"/>
              </a:ext>
            </a:extLst>
          </p:cNvPr>
          <p:cNvSpPr txBox="1">
            <a:spLocks noChangeArrowheads="1"/>
          </p:cNvSpPr>
          <p:nvPr/>
        </p:nvSpPr>
        <p:spPr>
          <a:xfrm>
            <a:off x="1799401" y="1443529"/>
            <a:ext cx="5712070" cy="742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altLang="es-EC" dirty="0">
                <a:solidFill>
                  <a:srgbClr val="FF0000"/>
                </a:solidFill>
              </a:rPr>
              <a:t>Estilos del modelo cliente servidor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5C1B9080-E299-4C97-A7FF-E96732883489}"/>
              </a:ext>
            </a:extLst>
          </p:cNvPr>
          <p:cNvSpPr txBox="1">
            <a:spLocks noChangeArrowheads="1"/>
          </p:cNvSpPr>
          <p:nvPr/>
        </p:nvSpPr>
        <p:spPr>
          <a:xfrm>
            <a:off x="1799401" y="2341022"/>
            <a:ext cx="5675411" cy="21720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altLang="es-EC"/>
              <a:t>Presentación distribuida.</a:t>
            </a:r>
          </a:p>
          <a:p>
            <a:endParaRPr lang="es-ES" altLang="es-EC"/>
          </a:p>
          <a:p>
            <a:r>
              <a:rPr lang="es-ES" altLang="es-EC"/>
              <a:t>Presentación remota.</a:t>
            </a:r>
          </a:p>
          <a:p>
            <a:endParaRPr lang="es-ES" altLang="es-EC"/>
          </a:p>
          <a:p>
            <a:r>
              <a:rPr lang="es-ES" altLang="es-EC"/>
              <a:t>Lógica distribuida.</a:t>
            </a:r>
          </a:p>
          <a:p>
            <a:endParaRPr lang="es-ES" altLang="es-EC"/>
          </a:p>
          <a:p>
            <a:r>
              <a:rPr lang="es-ES" altLang="es-EC"/>
              <a:t>Administración de datos remota.</a:t>
            </a:r>
            <a:endParaRPr lang="es-ES" altLang="es-EC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4AAAE86-BB3F-4749-B13B-7DBB965F4A57}"/>
              </a:ext>
            </a:extLst>
          </p:cNvPr>
          <p:cNvSpPr txBox="1"/>
          <p:nvPr/>
        </p:nvSpPr>
        <p:spPr>
          <a:xfrm>
            <a:off x="2915816" y="5384091"/>
            <a:ext cx="513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>
                <a:hlinkClick r:id="rId4"/>
              </a:rPr>
              <a:t>Arquitectura cliente/servidor (uniovi.es)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68090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MODELO 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igura 01. Modelo Cliente Servidor">
            <a:extLst>
              <a:ext uri="{FF2B5EF4-FFF2-40B4-BE49-F238E27FC236}">
                <a16:creationId xmlns:a16="http://schemas.microsoft.com/office/drawing/2014/main" id="{ECFEE4B3-5B54-4A30-8DD9-A17FF9EAF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382667" cy="401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822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400" dirty="0">
                <a:solidFill>
                  <a:srgbClr val="FF0000"/>
                </a:solidFill>
              </a:rPr>
              <a:t>MODELO  CLIENTE / SERVIDOR</a:t>
            </a:r>
            <a:endParaRPr lang="es-EC" sz="2400" dirty="0">
              <a:solidFill>
                <a:srgbClr val="FF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F7779FE8-A0FE-4EAE-8C24-46939C70FBBC}"/>
              </a:ext>
            </a:extLst>
          </p:cNvPr>
          <p:cNvSpPr txBox="1">
            <a:spLocks noChangeArrowheads="1"/>
          </p:cNvSpPr>
          <p:nvPr/>
        </p:nvSpPr>
        <p:spPr>
          <a:xfrm>
            <a:off x="1362373" y="1767806"/>
            <a:ext cx="6799167" cy="552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altLang="es-EC"/>
              <a:t>Definición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B07B6CF-BF56-4838-BB48-51A774A15250}"/>
              </a:ext>
            </a:extLst>
          </p:cNvPr>
          <p:cNvSpPr txBox="1">
            <a:spLocks noChangeArrowheads="1"/>
          </p:cNvSpPr>
          <p:nvPr/>
        </p:nvSpPr>
        <p:spPr>
          <a:xfrm>
            <a:off x="755576" y="2420888"/>
            <a:ext cx="7920880" cy="3210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altLang="es-EC" sz="2800" b="1" dirty="0"/>
              <a:t>Sistemas que colaboran entre si para dar a los usuarios toda la información que ellos necesiten sin que tengan que saber donde está ubicada.</a:t>
            </a:r>
          </a:p>
          <a:p>
            <a:pPr algn="just"/>
            <a:r>
              <a:rPr lang="es-ES" altLang="es-EC" sz="2800" b="1" dirty="0"/>
              <a:t>Es una arquitectura de procesamiento cooperativo donde uno de los componentes pide servicios a otro.</a:t>
            </a:r>
          </a:p>
        </p:txBody>
      </p:sp>
    </p:spTree>
    <p:extLst>
      <p:ext uri="{BB962C8B-B14F-4D97-AF65-F5344CB8AC3E}">
        <p14:creationId xmlns:p14="http://schemas.microsoft.com/office/powerpoint/2010/main" val="270918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400" dirty="0">
                <a:solidFill>
                  <a:srgbClr val="FF0000"/>
                </a:solidFill>
              </a:rPr>
              <a:t>MODELO  CLIENTE / SERVIDOR</a:t>
            </a:r>
            <a:endParaRPr lang="es-EC" sz="2400" dirty="0">
              <a:solidFill>
                <a:srgbClr val="FF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7115DCD4-B5D2-4FDD-8EA7-0813CCCCE9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163" t="28991" r="27163" b="10780"/>
          <a:stretch/>
        </p:blipFill>
        <p:spPr>
          <a:xfrm>
            <a:off x="1331640" y="1492072"/>
            <a:ext cx="6696744" cy="496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64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400" dirty="0">
                <a:solidFill>
                  <a:srgbClr val="FF0000"/>
                </a:solidFill>
              </a:rPr>
              <a:t>MODELO  CLIENTE / SERVIDOR</a:t>
            </a:r>
            <a:endParaRPr lang="es-EC" sz="2400" dirty="0">
              <a:solidFill>
                <a:srgbClr val="FF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C47E9FBD-AD65-4F4F-9921-DF5DFC256C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163" t="28991" r="27951" b="9380"/>
          <a:stretch/>
        </p:blipFill>
        <p:spPr>
          <a:xfrm>
            <a:off x="1691680" y="1657404"/>
            <a:ext cx="6336704" cy="4891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75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400" dirty="0">
                <a:solidFill>
                  <a:srgbClr val="FF0000"/>
                </a:solidFill>
              </a:rPr>
              <a:t>MODELO  CLIENTE / SERVIDOR</a:t>
            </a:r>
            <a:endParaRPr lang="es-EC" sz="2400" dirty="0">
              <a:solidFill>
                <a:srgbClr val="FF000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A35F12EF-407C-4932-BD19-A230D6F5D6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163" t="30390" r="27951" b="12182"/>
          <a:stretch/>
        </p:blipFill>
        <p:spPr>
          <a:xfrm>
            <a:off x="1655676" y="1685612"/>
            <a:ext cx="6444716" cy="463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2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800" dirty="0">
                <a:solidFill>
                  <a:srgbClr val="FF0000"/>
                </a:solidFill>
              </a:rPr>
              <a:t>COMPONENTES</a:t>
            </a:r>
            <a:r>
              <a:rPr lang="es-ES" sz="2800" dirty="0">
                <a:solidFill>
                  <a:schemeClr val="accent3">
                    <a:lumMod val="50000"/>
                  </a:schemeClr>
                </a:solidFill>
              </a:rPr>
              <a:t> CLIENTE / SERVIDOR</a:t>
            </a: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664A496-442B-4BB2-B62A-1E7ED42E0CAA}"/>
              </a:ext>
            </a:extLst>
          </p:cNvPr>
          <p:cNvSpPr txBox="1"/>
          <p:nvPr/>
        </p:nvSpPr>
        <p:spPr>
          <a:xfrm>
            <a:off x="424176" y="1531037"/>
            <a:ext cx="828092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Red</a:t>
            </a:r>
            <a:r>
              <a:rPr lang="es-MX" b="0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 Una red es un conjunto de clientes, servidores y base de datos unidos de una manera física o no física en el que existen protocolos de transmisión de información establecidos.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Cliente</a:t>
            </a:r>
            <a:r>
              <a:rPr lang="es-MX" b="0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 El concepto de cliente hace referencia a un demandante de servicios, este cliente puede ser un ordenador como también una aplicación de informática, la cual requiere información proveniente de la red para funcionar.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Servidor</a:t>
            </a:r>
            <a:r>
              <a:rPr lang="es-MX" b="0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 Un servidor hace referencia a un proveedor de servicios, este servidor a su vez puede ser un ordenador o una aplicación informática la cual envía información a los demás agentes de la red.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Protocolo</a:t>
            </a:r>
            <a:r>
              <a:rPr lang="es-MX" b="0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 Un protocolo es un conjunto de normas o reglas y pasos establecidos de manera clara y concreta sobre el flujo de información en una red estructurada.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Servicios</a:t>
            </a:r>
            <a:r>
              <a:rPr lang="es-MX" b="0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 Un servicio es un conjunto de información que busca responder las necesidades de un cliente, donde esta información pueden ser mail, música, mensajes simples entre software, videos, etc.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Base de datos</a:t>
            </a:r>
            <a:r>
              <a:rPr lang="es-MX" b="0" i="0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 Son bancos de información ordenada, categorizada y clasificada que forman parte de la red, que son sitios de almacenaje para la utilización de los servidores y también</a:t>
            </a:r>
          </a:p>
        </p:txBody>
      </p:sp>
    </p:spTree>
    <p:extLst>
      <p:ext uri="{BB962C8B-B14F-4D97-AF65-F5344CB8AC3E}">
        <p14:creationId xmlns:p14="http://schemas.microsoft.com/office/powerpoint/2010/main" val="2699092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800" dirty="0"/>
            </a:br>
            <a:r>
              <a:rPr lang="es-ES" sz="2800" dirty="0">
                <a:solidFill>
                  <a:srgbClr val="FF0000"/>
                </a:solidFill>
              </a:rPr>
              <a:t>CARACTERISTICAS</a:t>
            </a:r>
            <a:r>
              <a:rPr lang="es-ES" sz="2800" dirty="0"/>
              <a:t> CLIENTE / SERVIDOR</a:t>
            </a:r>
            <a:endParaRPr lang="es-EC" sz="2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>
            <a:extLst>
              <a:ext uri="{FF2B5EF4-FFF2-40B4-BE49-F238E27FC236}">
                <a16:creationId xmlns:a16="http://schemas.microsoft.com/office/drawing/2014/main" id="{30FAF2A8-98CF-46B2-A51F-51CFE9611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894" y="2900242"/>
            <a:ext cx="4427537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 Activo (amo).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 Envía peticiones.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Espera las peticiones. 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Reciben contestaciones del servidor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12DAC08C-7DFD-470A-B85A-EA2ADC41A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7631" y="1612780"/>
            <a:ext cx="38687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r>
              <a:rPr lang="es-VE" altLang="es-EC" b="1" dirty="0"/>
              <a:t>Características de un cliente</a:t>
            </a:r>
          </a:p>
        </p:txBody>
      </p:sp>
    </p:spTree>
    <p:extLst>
      <p:ext uri="{BB962C8B-B14F-4D97-AF65-F5344CB8AC3E}">
        <p14:creationId xmlns:p14="http://schemas.microsoft.com/office/powerpoint/2010/main" val="2592599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2800" dirty="0"/>
            </a:br>
            <a:r>
              <a:rPr lang="es-ES" sz="2800" dirty="0">
                <a:solidFill>
                  <a:srgbClr val="FF0000"/>
                </a:solidFill>
              </a:rPr>
              <a:t>CARACTERISTICAS</a:t>
            </a:r>
            <a:r>
              <a:rPr lang="es-ES" sz="2800" dirty="0"/>
              <a:t> CLIENTE / SERVIDOR</a:t>
            </a:r>
            <a:endParaRPr lang="es-EC" sz="28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>
            <a:extLst>
              <a:ext uri="{FF2B5EF4-FFF2-40B4-BE49-F238E27FC236}">
                <a16:creationId xmlns:a16="http://schemas.microsoft.com/office/drawing/2014/main" id="{CA85AA0F-FD1B-4E41-A07F-937E471D0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2652315"/>
            <a:ext cx="435768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 Voz pasiva (esclavo).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Espera para las peticiones. 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Recibe las peticiones.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Procesa las peticiones.</a:t>
            </a:r>
          </a:p>
          <a:p>
            <a:pPr algn="just">
              <a:buClrTx/>
              <a:buSzTx/>
              <a:buFontTx/>
              <a:buNone/>
            </a:pPr>
            <a:endParaRPr lang="es-VE" altLang="es-EC" sz="2000" b="1" dirty="0"/>
          </a:p>
          <a:p>
            <a:pPr algn="just">
              <a:buFont typeface="Wingdings" panose="05000000000000000000" pitchFamily="2" charset="2"/>
              <a:buChar char=""/>
            </a:pPr>
            <a:r>
              <a:rPr lang="es-VE" altLang="es-EC" sz="2000" b="1" dirty="0"/>
              <a:t>Responde a los servicios solicitados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5385580-FEFB-4D4E-A5FA-871AAAE3E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825" y="1722438"/>
            <a:ext cx="41052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Bitstream Vera Sans" charset="0"/>
              </a:defRPr>
            </a:lvl9pPr>
          </a:lstStyle>
          <a:p>
            <a:r>
              <a:rPr lang="es-VE" altLang="es-EC" b="1" dirty="0"/>
              <a:t>Características de un servidor</a:t>
            </a:r>
          </a:p>
        </p:txBody>
      </p:sp>
    </p:spTree>
    <p:extLst>
      <p:ext uri="{BB962C8B-B14F-4D97-AF65-F5344CB8AC3E}">
        <p14:creationId xmlns:p14="http://schemas.microsoft.com/office/powerpoint/2010/main" val="2115055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8030</TotalTime>
  <Words>601</Words>
  <Application>Microsoft Office PowerPoint</Application>
  <PresentationFormat>Presentación en pantalla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Arial</vt:lpstr>
      <vt:lpstr>Bitstream Charter</vt:lpstr>
      <vt:lpstr>Calibri</vt:lpstr>
      <vt:lpstr>PT Sans</vt:lpstr>
      <vt:lpstr>Times New Roman</vt:lpstr>
      <vt:lpstr>Wingdings</vt:lpstr>
      <vt:lpstr>Tema de Office</vt:lpstr>
      <vt:lpstr>UNIDAD 1  CLIENTE / SERVIDOR</vt:lpstr>
      <vt:lpstr>UNIDAD 1  MODELO CLIENTE / SERVIDOR</vt:lpstr>
      <vt:lpstr>UNIDAD 1  MODELO  CLIENTE / SERVIDOR</vt:lpstr>
      <vt:lpstr>UNIDAD 1  MODELO  CLIENTE / SERVIDOR</vt:lpstr>
      <vt:lpstr>UNIDAD 1  MODELO  CLIENTE / SERVIDOR</vt:lpstr>
      <vt:lpstr>UNIDAD 1  MODELO  CLIENTE / SERVIDOR</vt:lpstr>
      <vt:lpstr>UNIDAD 1  COMPONENTES CLIENTE / SERVIDOR</vt:lpstr>
      <vt:lpstr>UNIDAD 1  CARACTERISTICAS CLIENTE / SERVIDOR</vt:lpstr>
      <vt:lpstr>UNIDAD 1  CARACTERISTICAS CLIENTE / SERVIDOR</vt:lpstr>
      <vt:lpstr>UNIDAD 1  CARACTERISTICAS CLIENTE / SERVIDOR</vt:lpstr>
      <vt:lpstr>UNIDAD 1  PROTOCOLO DE COMUNICACIÓN CLIENTE / SERVIDOR</vt:lpstr>
      <vt:lpstr>UNIDAD 1  CLIENTE / SERVIDOR</vt:lpstr>
      <vt:lpstr>UNIDAD 1  CLIENTE / SERVIDOR</vt:lpstr>
      <vt:lpstr>UNIDAD 1  CLIENTE / SERVIDOR</vt:lpstr>
      <vt:lpstr>UNIDAD 1  CLIENTE / SERVIDOR</vt:lpstr>
    </vt:vector>
  </TitlesOfParts>
  <Company>ESPOCH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Centro de Idiomas</dc:creator>
  <cp:lastModifiedBy>Luis Gonzalo Allauca Peñafiel</cp:lastModifiedBy>
  <cp:revision>265</cp:revision>
  <cp:lastPrinted>2013-09-23T15:01:37Z</cp:lastPrinted>
  <dcterms:created xsi:type="dcterms:W3CDTF">2013-09-23T06:00:44Z</dcterms:created>
  <dcterms:modified xsi:type="dcterms:W3CDTF">2022-04-27T20:53:04Z</dcterms:modified>
</cp:coreProperties>
</file>