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63" r:id="rId4"/>
    <p:sldId id="264" r:id="rId5"/>
    <p:sldId id="265" r:id="rId6"/>
    <p:sldId id="266" r:id="rId7"/>
    <p:sldId id="268" r:id="rId8"/>
    <p:sldId id="267" r:id="rId9"/>
    <p:sldId id="269" r:id="rId10"/>
    <p:sldId id="270" r:id="rId11"/>
    <p:sldId id="271" r:id="rId12"/>
    <p:sldId id="272" r:id="rId13"/>
    <p:sldId id="273" r:id="rId14"/>
    <p:sldId id="274" r:id="rId15"/>
    <p:sldId id="275" r:id="rId16"/>
    <p:sldId id="276" r:id="rId17"/>
    <p:sldId id="278" r:id="rId18"/>
    <p:sldId id="277" r:id="rId19"/>
    <p:sldId id="279" r:id="rId20"/>
    <p:sldId id="280" r:id="rId21"/>
    <p:sldId id="281" r:id="rId22"/>
    <p:sldId id="282" r:id="rId23"/>
    <p:sldId id="283" r:id="rId24"/>
    <p:sldId id="284" r:id="rId25"/>
    <p:sldId id="285" r:id="rId26"/>
    <p:sldId id="286" r:id="rId27"/>
    <p:sldId id="287" r:id="rId28"/>
    <p:sldId id="288" r:id="rId29"/>
    <p:sldId id="289" r:id="rId30"/>
    <p:sldId id="291" r:id="rId31"/>
    <p:sldId id="292" r:id="rId32"/>
    <p:sldId id="293" r:id="rId33"/>
    <p:sldId id="295" r:id="rId34"/>
    <p:sldId id="296" r:id="rId35"/>
    <p:sldId id="297"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2/17/2022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t>2/17/2022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2/17/2022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Editar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2/17/2022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2/17/2022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2/17/2022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2/17/2022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2/17/2022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796027F-7875-4030-9381-8BD8C4F21935}" type="datetimeFigureOut">
              <a:rPr lang="en-US" dirty="0"/>
              <a:t>2/17/2022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2/17/2022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2/17/2022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2/17/2022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2/17/2022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7" name="Date Placeholder 4"/>
          <p:cNvSpPr>
            <a:spLocks noGrp="1"/>
          </p:cNvSpPr>
          <p:nvPr>
            <p:ph type="dt" sz="half" idx="10"/>
          </p:nvPr>
        </p:nvSpPr>
        <p:spPr/>
        <p:txBody>
          <a:bodyPr/>
          <a:lstStyle/>
          <a:p>
            <a:fld id="{4509A250-FF31-4206-8172-F9D3106AACB1}" type="datetimeFigureOut">
              <a:rPr lang="en-US" dirty="0"/>
              <a:t>2/17/2022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t>2/17/2022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2/17/2022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54955" y="1343297"/>
            <a:ext cx="8825658" cy="3329581"/>
          </a:xfrm>
        </p:spPr>
        <p:txBody>
          <a:bodyPr/>
          <a:lstStyle/>
          <a:p>
            <a:r>
              <a:rPr lang="es-MX" b="1" dirty="0" smtClean="0"/>
              <a:t/>
            </a:r>
            <a:br>
              <a:rPr lang="es-MX" b="1" dirty="0" smtClean="0"/>
            </a:br>
            <a:r>
              <a:rPr lang="es-MX" b="1" dirty="0"/>
              <a:t/>
            </a:r>
            <a:br>
              <a:rPr lang="es-MX" b="1" dirty="0"/>
            </a:br>
            <a:r>
              <a:rPr lang="es-MX" b="1" dirty="0" smtClean="0"/>
              <a:t/>
            </a:r>
            <a:br>
              <a:rPr lang="es-MX" b="1" dirty="0" smtClean="0"/>
            </a:br>
            <a:r>
              <a:rPr lang="es-MX" b="1" dirty="0"/>
              <a:t/>
            </a:r>
            <a:br>
              <a:rPr lang="es-MX" b="1" dirty="0"/>
            </a:br>
            <a:r>
              <a:rPr lang="es-MX" b="1" dirty="0" smtClean="0"/>
              <a:t/>
            </a:r>
            <a:br>
              <a:rPr lang="es-MX" b="1" dirty="0" smtClean="0"/>
            </a:br>
            <a:r>
              <a:rPr lang="es-MX" b="1" dirty="0"/>
              <a:t/>
            </a:r>
            <a:br>
              <a:rPr lang="es-MX" b="1" dirty="0"/>
            </a:br>
            <a:r>
              <a:rPr lang="es-MX" b="1" dirty="0" smtClean="0"/>
              <a:t/>
            </a:r>
            <a:br>
              <a:rPr lang="es-MX" b="1" dirty="0" smtClean="0"/>
            </a:br>
            <a:r>
              <a:rPr lang="es-MX" b="1" dirty="0"/>
              <a:t/>
            </a:r>
            <a:br>
              <a:rPr lang="es-MX" b="1" dirty="0"/>
            </a:br>
            <a:r>
              <a:rPr lang="es-MX" b="1" dirty="0" smtClean="0"/>
              <a:t/>
            </a:r>
            <a:br>
              <a:rPr lang="es-MX" b="1" dirty="0" smtClean="0"/>
            </a:br>
            <a:r>
              <a:rPr lang="es-MX" b="1" dirty="0"/>
              <a:t/>
            </a:r>
            <a:br>
              <a:rPr lang="es-MX" b="1" dirty="0"/>
            </a:br>
            <a:r>
              <a:rPr lang="es-MX" b="1" dirty="0" smtClean="0"/>
              <a:t/>
            </a:r>
            <a:br>
              <a:rPr lang="es-MX" b="1" dirty="0" smtClean="0"/>
            </a:br>
            <a:r>
              <a:rPr lang="es-MX" b="1" dirty="0"/>
              <a:t/>
            </a:r>
            <a:br>
              <a:rPr lang="es-MX" b="1" dirty="0"/>
            </a:br>
            <a:r>
              <a:rPr lang="es-MX" b="1" dirty="0" smtClean="0"/>
              <a:t/>
            </a:r>
            <a:br>
              <a:rPr lang="es-MX" b="1" dirty="0" smtClean="0"/>
            </a:br>
            <a:r>
              <a:rPr lang="es-MX" sz="5400" b="1" dirty="0" smtClean="0"/>
              <a:t>TÉCNICAS DE RECOLECCIÓN DE DATOS</a:t>
            </a:r>
            <a:r>
              <a:rPr lang="es-MX" b="1" dirty="0"/>
              <a:t/>
            </a:r>
            <a:br>
              <a:rPr lang="es-MX" b="1" dirty="0"/>
            </a:br>
            <a:endParaRPr lang="es-EC" dirty="0"/>
          </a:p>
        </p:txBody>
      </p:sp>
    </p:spTree>
    <p:extLst>
      <p:ext uri="{BB962C8B-B14F-4D97-AF65-F5344CB8AC3E}">
        <p14:creationId xmlns:p14="http://schemas.microsoft.com/office/powerpoint/2010/main" val="1672120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b="1" dirty="0"/>
              <a:t>INSTRUMENTOS</a:t>
            </a:r>
            <a:r>
              <a:rPr lang="es-EC" dirty="0"/>
              <a:t/>
            </a:r>
            <a:br>
              <a:rPr lang="es-EC" dirty="0"/>
            </a:br>
            <a:endParaRPr lang="es-EC" dirty="0"/>
          </a:p>
        </p:txBody>
      </p:sp>
      <p:sp>
        <p:nvSpPr>
          <p:cNvPr id="3" name="Marcador de contenido 2"/>
          <p:cNvSpPr>
            <a:spLocks noGrp="1"/>
          </p:cNvSpPr>
          <p:nvPr>
            <p:ph idx="1"/>
          </p:nvPr>
        </p:nvSpPr>
        <p:spPr>
          <a:xfrm>
            <a:off x="1103312" y="1853248"/>
            <a:ext cx="8946541" cy="4395151"/>
          </a:xfrm>
        </p:spPr>
        <p:txBody>
          <a:bodyPr>
            <a:noAutofit/>
          </a:bodyPr>
          <a:lstStyle/>
          <a:p>
            <a:pPr algn="just"/>
            <a:r>
              <a:rPr lang="es-EC" sz="2400" b="1" dirty="0"/>
              <a:t>FICHAS DE OBSERVACIÓN DIRECTAS. </a:t>
            </a:r>
            <a:r>
              <a:rPr lang="es-EC" sz="2400" dirty="0"/>
              <a:t>- Se usan especialmente para iniciar el proceso de observación.  Pueden acompañar a una entrevista para reforzar la información. Puede ir acompañada de una ficha de registro para especificar lugar, fecha o datos que el investigador considere importantes. </a:t>
            </a:r>
          </a:p>
          <a:p>
            <a:pPr algn="just"/>
            <a:r>
              <a:rPr lang="es-EC" sz="2400" b="1" dirty="0"/>
              <a:t>FICHAS DE OBSERVACION INDIRECTAS. </a:t>
            </a:r>
            <a:r>
              <a:rPr lang="es-EC" sz="2400" dirty="0"/>
              <a:t>- Van acompañadas de las fichas de registro: De museo, de archivo, etc.  Se especifica claramente que se está observando.  Y si estamos describiendo una obra artística, video, </a:t>
            </a:r>
            <a:r>
              <a:rPr lang="es-EC" sz="2400" dirty="0" err="1"/>
              <a:t>etc</a:t>
            </a:r>
            <a:endParaRPr lang="es-EC" sz="2400" dirty="0"/>
          </a:p>
        </p:txBody>
      </p:sp>
    </p:spTree>
    <p:extLst>
      <p:ext uri="{BB962C8B-B14F-4D97-AF65-F5344CB8AC3E}">
        <p14:creationId xmlns:p14="http://schemas.microsoft.com/office/powerpoint/2010/main" val="1642927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LA </a:t>
            </a:r>
            <a:r>
              <a:rPr lang="es-MX" b="1" dirty="0" smtClean="0"/>
              <a:t>TÉCNICA </a:t>
            </a:r>
            <a:r>
              <a:rPr lang="es-MX" b="1" dirty="0"/>
              <a:t>DE LA ENCUESTA</a:t>
            </a:r>
            <a:r>
              <a:rPr lang="es-MX" dirty="0"/>
              <a:t/>
            </a:r>
            <a:br>
              <a:rPr lang="es-MX" dirty="0"/>
            </a:br>
            <a:r>
              <a:rPr lang="es-EC" dirty="0"/>
              <a:t/>
            </a:r>
            <a:br>
              <a:rPr lang="es-EC" dirty="0"/>
            </a:br>
            <a:endParaRPr lang="es-EC" dirty="0"/>
          </a:p>
        </p:txBody>
      </p:sp>
      <p:sp>
        <p:nvSpPr>
          <p:cNvPr id="3" name="Marcador de contenido 2"/>
          <p:cNvSpPr>
            <a:spLocks noGrp="1"/>
          </p:cNvSpPr>
          <p:nvPr>
            <p:ph idx="1"/>
          </p:nvPr>
        </p:nvSpPr>
        <p:spPr>
          <a:xfrm>
            <a:off x="1103312" y="1549400"/>
            <a:ext cx="9412288" cy="4698999"/>
          </a:xfrm>
        </p:spPr>
        <p:txBody>
          <a:bodyPr>
            <a:noAutofit/>
          </a:bodyPr>
          <a:lstStyle/>
          <a:p>
            <a:pPr marL="0" indent="0" algn="just" fontAlgn="base">
              <a:buNone/>
            </a:pPr>
            <a:endParaRPr lang="es-MX" sz="3200" dirty="0" smtClean="0"/>
          </a:p>
          <a:p>
            <a:pPr marL="0" indent="0" algn="just" fontAlgn="base">
              <a:buNone/>
            </a:pPr>
            <a:r>
              <a:rPr lang="es-MX" sz="3200" dirty="0" smtClean="0"/>
              <a:t>Da respuestas </a:t>
            </a:r>
            <a:r>
              <a:rPr lang="es-MX" sz="3200" dirty="0"/>
              <a:t>a problemas tanto en términos descriptivos como de relación de </a:t>
            </a:r>
            <a:r>
              <a:rPr lang="es-MX" sz="3200" dirty="0" smtClean="0"/>
              <a:t>variables, después de la </a:t>
            </a:r>
            <a:r>
              <a:rPr lang="es-MX" sz="3200" dirty="0"/>
              <a:t>recogida de información sistemática, según un diseño previamente establecido que asegure el rigor de la información obtenida” (Buendía y otros, 1998, p.120). </a:t>
            </a:r>
            <a:endParaRPr lang="es-MX" sz="3200" dirty="0" smtClean="0"/>
          </a:p>
          <a:p>
            <a:pPr marL="0" indent="0" algn="just">
              <a:buNone/>
            </a:pPr>
            <a:endParaRPr lang="es-EC" sz="2400" dirty="0"/>
          </a:p>
        </p:txBody>
      </p:sp>
    </p:spTree>
    <p:extLst>
      <p:ext uri="{BB962C8B-B14F-4D97-AF65-F5344CB8AC3E}">
        <p14:creationId xmlns:p14="http://schemas.microsoft.com/office/powerpoint/2010/main" val="3376996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LA </a:t>
            </a:r>
            <a:r>
              <a:rPr lang="es-MX" b="1" dirty="0" smtClean="0"/>
              <a:t>TÉCNICA </a:t>
            </a:r>
            <a:r>
              <a:rPr lang="es-MX" b="1" dirty="0"/>
              <a:t>DE LA ENCUESTA</a:t>
            </a:r>
            <a:r>
              <a:rPr lang="es-MX" dirty="0"/>
              <a:t/>
            </a:r>
            <a:br>
              <a:rPr lang="es-MX" dirty="0"/>
            </a:br>
            <a:r>
              <a:rPr lang="es-EC" dirty="0"/>
              <a:t/>
            </a:r>
            <a:br>
              <a:rPr lang="es-EC" dirty="0"/>
            </a:br>
            <a:endParaRPr lang="es-EC" dirty="0"/>
          </a:p>
        </p:txBody>
      </p:sp>
      <p:sp>
        <p:nvSpPr>
          <p:cNvPr id="3" name="Marcador de contenido 2"/>
          <p:cNvSpPr>
            <a:spLocks noGrp="1"/>
          </p:cNvSpPr>
          <p:nvPr>
            <p:ph idx="1"/>
          </p:nvPr>
        </p:nvSpPr>
        <p:spPr>
          <a:xfrm>
            <a:off x="646111" y="1244600"/>
            <a:ext cx="10199689" cy="5003799"/>
          </a:xfrm>
        </p:spPr>
        <p:txBody>
          <a:bodyPr>
            <a:noAutofit/>
          </a:bodyPr>
          <a:lstStyle/>
          <a:p>
            <a:pPr marL="0" indent="0" algn="just" fontAlgn="base">
              <a:buNone/>
            </a:pPr>
            <a:r>
              <a:rPr lang="es-MX" sz="2400" dirty="0"/>
              <a:t>En relación </a:t>
            </a:r>
            <a:r>
              <a:rPr lang="es-MX" sz="2400" dirty="0" smtClean="0"/>
              <a:t>con su </a:t>
            </a:r>
            <a:r>
              <a:rPr lang="es-MX" sz="2400" dirty="0"/>
              <a:t>papel como método dentro de una investigación, las encuestas pueden cumplir tres propósitos (</a:t>
            </a:r>
            <a:r>
              <a:rPr lang="es-MX" sz="2400" dirty="0" err="1"/>
              <a:t>Kerlinger</a:t>
            </a:r>
            <a:r>
              <a:rPr lang="es-MX" sz="2400" dirty="0"/>
              <a:t>, 1997) </a:t>
            </a:r>
            <a:r>
              <a:rPr lang="es-MX" sz="2400" dirty="0" smtClean="0"/>
              <a:t>:</a:t>
            </a:r>
          </a:p>
          <a:p>
            <a:pPr marL="0" indent="0" algn="just" fontAlgn="base">
              <a:buNone/>
            </a:pPr>
            <a:endParaRPr lang="es-MX" sz="2400" dirty="0"/>
          </a:p>
          <a:p>
            <a:pPr marL="0" indent="0" fontAlgn="base">
              <a:buNone/>
            </a:pPr>
            <a:r>
              <a:rPr lang="es-MX" sz="2400" dirty="0"/>
              <a:t>1. Servir de instrumento exploratorio para ayudar a identificar variables y relaciones, sugerir hipótesis y dirigir otras fases de la investigación</a:t>
            </a:r>
            <a:br>
              <a:rPr lang="es-MX" sz="2400" dirty="0"/>
            </a:br>
            <a:r>
              <a:rPr lang="es-MX" sz="2400" dirty="0"/>
              <a:t>2. Ser el principal instrumento de la investigación, de modo tal que las preguntas diseñadas para medir las </a:t>
            </a:r>
            <a:r>
              <a:rPr lang="es-MX" sz="2400" dirty="0" smtClean="0"/>
              <a:t>variables </a:t>
            </a:r>
            <a:r>
              <a:rPr lang="es-MX" sz="2400" dirty="0"/>
              <a:t>de la investigación se incluirán en el programa de entrevistas.</a:t>
            </a:r>
            <a:br>
              <a:rPr lang="es-MX" sz="2400" dirty="0"/>
            </a:br>
            <a:r>
              <a:rPr lang="es-MX" sz="2400" dirty="0"/>
              <a:t>3. Complementar otros métodos, permitiendo el seguimiento de resultados inesperados, validando otros métodos y profundizando en las razones de la respuesta de las personas.</a:t>
            </a:r>
          </a:p>
          <a:p>
            <a:pPr marL="0" indent="0" algn="just">
              <a:buNone/>
            </a:pPr>
            <a:endParaRPr lang="es-EC" sz="2400" dirty="0"/>
          </a:p>
        </p:txBody>
      </p:sp>
    </p:spTree>
    <p:extLst>
      <p:ext uri="{BB962C8B-B14F-4D97-AF65-F5344CB8AC3E}">
        <p14:creationId xmlns:p14="http://schemas.microsoft.com/office/powerpoint/2010/main" val="1258791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LA </a:t>
            </a:r>
            <a:r>
              <a:rPr lang="es-MX" b="1" dirty="0" smtClean="0"/>
              <a:t>TÉCNICA </a:t>
            </a:r>
            <a:r>
              <a:rPr lang="es-MX" b="1" dirty="0"/>
              <a:t>DE LA ENCUESTA</a:t>
            </a:r>
            <a:r>
              <a:rPr lang="es-MX" dirty="0"/>
              <a:t/>
            </a:r>
            <a:br>
              <a:rPr lang="es-MX" dirty="0"/>
            </a:br>
            <a:r>
              <a:rPr lang="es-EC" dirty="0"/>
              <a:t/>
            </a:r>
            <a:br>
              <a:rPr lang="es-EC" dirty="0"/>
            </a:br>
            <a:endParaRPr lang="es-EC" dirty="0"/>
          </a:p>
        </p:txBody>
      </p:sp>
      <p:sp>
        <p:nvSpPr>
          <p:cNvPr id="3" name="Marcador de contenido 2"/>
          <p:cNvSpPr>
            <a:spLocks noGrp="1"/>
          </p:cNvSpPr>
          <p:nvPr>
            <p:ph idx="1"/>
          </p:nvPr>
        </p:nvSpPr>
        <p:spPr>
          <a:xfrm>
            <a:off x="646111" y="1244600"/>
            <a:ext cx="10199689" cy="5003799"/>
          </a:xfrm>
        </p:spPr>
        <p:txBody>
          <a:bodyPr>
            <a:noAutofit/>
          </a:bodyPr>
          <a:lstStyle/>
          <a:p>
            <a:pPr marL="0" indent="0" fontAlgn="base">
              <a:buNone/>
            </a:pPr>
            <a:r>
              <a:rPr lang="es-MX" sz="2800" b="1" dirty="0"/>
              <a:t>Ventajas</a:t>
            </a:r>
          </a:p>
          <a:p>
            <a:pPr marL="0" indent="0" fontAlgn="base">
              <a:buNone/>
            </a:pPr>
            <a:r>
              <a:rPr lang="es-MX" sz="2400" dirty="0"/>
              <a:t>La metodología de encuesta aparece especialmente pertinente en las siguientes </a:t>
            </a:r>
            <a:r>
              <a:rPr lang="es-MX" sz="2400" dirty="0" smtClean="0"/>
              <a:t>situaciones</a:t>
            </a:r>
          </a:p>
          <a:p>
            <a:pPr marL="0" indent="0" fontAlgn="base">
              <a:buNone/>
            </a:pPr>
            <a:endParaRPr lang="es-MX" sz="2400" dirty="0"/>
          </a:p>
          <a:p>
            <a:pPr marL="457200" indent="-457200" fontAlgn="base">
              <a:buAutoNum type="arabicPeriod"/>
            </a:pPr>
            <a:r>
              <a:rPr lang="es-MX" sz="2400" dirty="0" smtClean="0"/>
              <a:t>Cuando </a:t>
            </a:r>
            <a:r>
              <a:rPr lang="es-MX" sz="2400" dirty="0"/>
              <a:t>se quiere generalizar el resultado a una población definida, porque es más fácil obtener una mayor muestra que en otras </a:t>
            </a:r>
            <a:r>
              <a:rPr lang="es-MX" sz="2400" dirty="0" smtClean="0"/>
              <a:t>metodologías</a:t>
            </a:r>
          </a:p>
          <a:p>
            <a:pPr marL="457200" indent="-457200" fontAlgn="base">
              <a:buAutoNum type="arabicPeriod"/>
            </a:pPr>
            <a:r>
              <a:rPr lang="es-MX" sz="2400" dirty="0" smtClean="0"/>
              <a:t>Cuando </a:t>
            </a:r>
            <a:r>
              <a:rPr lang="es-MX" sz="2400" dirty="0"/>
              <a:t>no se pueden utilizar la técnica de observación directa por factores económicos o </a:t>
            </a:r>
            <a:r>
              <a:rPr lang="es-MX" sz="2400" dirty="0" smtClean="0"/>
              <a:t>contextuales.</a:t>
            </a:r>
          </a:p>
          <a:p>
            <a:pPr marL="457200" indent="-457200" fontAlgn="base">
              <a:buAutoNum type="arabicPeriod"/>
            </a:pPr>
            <a:r>
              <a:rPr lang="es-MX" sz="2400" dirty="0" smtClean="0"/>
              <a:t>Es </a:t>
            </a:r>
            <a:r>
              <a:rPr lang="es-MX" sz="2400" dirty="0"/>
              <a:t>especialmente indicada para recoger opiniones, creencias o actitudes.</a:t>
            </a:r>
          </a:p>
          <a:p>
            <a:pPr marL="0" indent="0" algn="just">
              <a:buNone/>
            </a:pPr>
            <a:endParaRPr lang="es-EC" sz="2400" dirty="0"/>
          </a:p>
        </p:txBody>
      </p:sp>
    </p:spTree>
    <p:extLst>
      <p:ext uri="{BB962C8B-B14F-4D97-AF65-F5344CB8AC3E}">
        <p14:creationId xmlns:p14="http://schemas.microsoft.com/office/powerpoint/2010/main" val="1976872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LA </a:t>
            </a:r>
            <a:r>
              <a:rPr lang="es-MX" b="1" dirty="0" smtClean="0"/>
              <a:t>TÉCNICA </a:t>
            </a:r>
            <a:r>
              <a:rPr lang="es-MX" b="1" dirty="0"/>
              <a:t>DE LA ENCUESTA</a:t>
            </a:r>
            <a:r>
              <a:rPr lang="es-MX" dirty="0"/>
              <a:t/>
            </a:r>
            <a:br>
              <a:rPr lang="es-MX" dirty="0"/>
            </a:br>
            <a:r>
              <a:rPr lang="es-EC" dirty="0"/>
              <a:t/>
            </a:r>
            <a:br>
              <a:rPr lang="es-EC" dirty="0"/>
            </a:br>
            <a:endParaRPr lang="es-EC" dirty="0"/>
          </a:p>
        </p:txBody>
      </p:sp>
      <p:sp>
        <p:nvSpPr>
          <p:cNvPr id="3" name="Marcador de contenido 2"/>
          <p:cNvSpPr>
            <a:spLocks noGrp="1"/>
          </p:cNvSpPr>
          <p:nvPr>
            <p:ph idx="1"/>
          </p:nvPr>
        </p:nvSpPr>
        <p:spPr>
          <a:xfrm>
            <a:off x="646111" y="1244600"/>
            <a:ext cx="10199689" cy="5003799"/>
          </a:xfrm>
        </p:spPr>
        <p:txBody>
          <a:bodyPr>
            <a:noAutofit/>
          </a:bodyPr>
          <a:lstStyle/>
          <a:p>
            <a:pPr marL="0" indent="0" fontAlgn="base">
              <a:buNone/>
            </a:pPr>
            <a:r>
              <a:rPr lang="es-MX" sz="3200" b="1" dirty="0" smtClean="0"/>
              <a:t>Desventajas</a:t>
            </a:r>
          </a:p>
          <a:p>
            <a:pPr marL="0" indent="0" fontAlgn="base">
              <a:buNone/>
            </a:pPr>
            <a:endParaRPr lang="es-MX" sz="3200" b="1" dirty="0"/>
          </a:p>
          <a:p>
            <a:pPr marL="0" indent="0" fontAlgn="base">
              <a:buNone/>
            </a:pPr>
            <a:r>
              <a:rPr lang="es-MX" sz="3200" dirty="0"/>
              <a:t>Entre las desventajas de este método </a:t>
            </a:r>
            <a:r>
              <a:rPr lang="es-MX" sz="3200" dirty="0" smtClean="0"/>
              <a:t>encontramos:</a:t>
            </a:r>
          </a:p>
          <a:p>
            <a:pPr marL="0" indent="0" fontAlgn="base">
              <a:buNone/>
            </a:pPr>
            <a:endParaRPr lang="es-MX" sz="3200" dirty="0"/>
          </a:p>
          <a:p>
            <a:pPr marL="0" indent="0" fontAlgn="base">
              <a:buNone/>
            </a:pPr>
            <a:r>
              <a:rPr lang="es-MX" sz="3200" dirty="0"/>
              <a:t>1. Dificultades para establecer relaciones causales</a:t>
            </a:r>
            <a:br>
              <a:rPr lang="es-MX" sz="3200" dirty="0"/>
            </a:br>
            <a:r>
              <a:rPr lang="es-MX" sz="3200" dirty="0"/>
              <a:t>2. No toma en cuenta los factores contextuales que pueden interferir en las respuestas del sujeto</a:t>
            </a:r>
          </a:p>
          <a:p>
            <a:pPr marL="0" indent="0" algn="just">
              <a:buNone/>
            </a:pPr>
            <a:endParaRPr lang="es-EC" sz="2400" dirty="0"/>
          </a:p>
        </p:txBody>
      </p:sp>
    </p:spTree>
    <p:extLst>
      <p:ext uri="{BB962C8B-B14F-4D97-AF65-F5344CB8AC3E}">
        <p14:creationId xmlns:p14="http://schemas.microsoft.com/office/powerpoint/2010/main" val="127906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Proceso de investigación por encuesta</a:t>
            </a:r>
            <a:r>
              <a:rPr lang="es-MX" dirty="0"/>
              <a:t/>
            </a:r>
            <a:br>
              <a:rPr lang="es-MX" dirty="0"/>
            </a:br>
            <a:endParaRPr lang="es-EC" dirty="0"/>
          </a:p>
        </p:txBody>
      </p:sp>
      <p:sp>
        <p:nvSpPr>
          <p:cNvPr id="3" name="Marcador de contenido 2"/>
          <p:cNvSpPr>
            <a:spLocks noGrp="1"/>
          </p:cNvSpPr>
          <p:nvPr>
            <p:ph idx="1"/>
          </p:nvPr>
        </p:nvSpPr>
        <p:spPr>
          <a:xfrm>
            <a:off x="1103312" y="2052918"/>
            <a:ext cx="9691688" cy="4195481"/>
          </a:xfrm>
        </p:spPr>
        <p:txBody>
          <a:bodyPr>
            <a:normAutofit lnSpcReduction="10000"/>
          </a:bodyPr>
          <a:lstStyle/>
          <a:p>
            <a:pPr marL="0" indent="0" fontAlgn="base">
              <a:buNone/>
            </a:pPr>
            <a:r>
              <a:rPr lang="es-MX" sz="2400" dirty="0" smtClean="0"/>
              <a:t>El </a:t>
            </a:r>
            <a:r>
              <a:rPr lang="es-MX" sz="2400" dirty="0"/>
              <a:t>proceso de investigación por encuesta, a grandes rasgos, consta de tres etapas de desarrollo: teórico-conceptual, metodológica y estadística-conceptual.</a:t>
            </a:r>
            <a:br>
              <a:rPr lang="es-MX" sz="2400" dirty="0"/>
            </a:br>
            <a:endParaRPr lang="es-MX" sz="2400" dirty="0" smtClean="0"/>
          </a:p>
          <a:p>
            <a:pPr marL="0" indent="0" fontAlgn="base">
              <a:buNone/>
            </a:pPr>
            <a:r>
              <a:rPr lang="es-MX" sz="2400" b="1" dirty="0" smtClean="0"/>
              <a:t>Fase </a:t>
            </a:r>
            <a:r>
              <a:rPr lang="es-MX" sz="2400" b="1" dirty="0"/>
              <a:t>teórico-conceptual</a:t>
            </a:r>
          </a:p>
          <a:p>
            <a:pPr marL="0" indent="0" fontAlgn="base">
              <a:buNone/>
            </a:pPr>
            <a:r>
              <a:rPr lang="es-MX" sz="2400" dirty="0"/>
              <a:t>Se debe recurrir tanto a fuentes primarias como secundarias para definir de mejor manera los objetivos y el diseño del estudio. El no conocer de manera adecuada los aspectos a investigar puede llevar a la acumulación de datos que no aportan nada o que no alcanzan a justificar la inversión realizada en la investigación.</a:t>
            </a:r>
          </a:p>
          <a:p>
            <a:pPr marL="0" indent="0">
              <a:buNone/>
            </a:pPr>
            <a:endParaRPr lang="es-EC" dirty="0"/>
          </a:p>
        </p:txBody>
      </p:sp>
    </p:spTree>
    <p:extLst>
      <p:ext uri="{BB962C8B-B14F-4D97-AF65-F5344CB8AC3E}">
        <p14:creationId xmlns:p14="http://schemas.microsoft.com/office/powerpoint/2010/main" val="3502328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Fase metodológica</a:t>
            </a:r>
            <a:endParaRPr lang="es-EC" dirty="0"/>
          </a:p>
        </p:txBody>
      </p:sp>
      <p:sp>
        <p:nvSpPr>
          <p:cNvPr id="3" name="Marcador de contenido 2"/>
          <p:cNvSpPr>
            <a:spLocks noGrp="1"/>
          </p:cNvSpPr>
          <p:nvPr>
            <p:ph idx="1"/>
          </p:nvPr>
        </p:nvSpPr>
        <p:spPr>
          <a:xfrm>
            <a:off x="875201" y="1646518"/>
            <a:ext cx="9691199" cy="4195481"/>
          </a:xfrm>
        </p:spPr>
        <p:txBody>
          <a:bodyPr>
            <a:normAutofit fontScale="92500" lnSpcReduction="20000"/>
          </a:bodyPr>
          <a:lstStyle/>
          <a:p>
            <a:pPr marL="0" indent="0" fontAlgn="base">
              <a:buNone/>
            </a:pPr>
            <a:r>
              <a:rPr lang="es-MX" dirty="0"/>
              <a:t/>
            </a:r>
            <a:br>
              <a:rPr lang="es-MX" dirty="0"/>
            </a:br>
            <a:r>
              <a:rPr lang="es-MX" sz="3000" b="1" dirty="0"/>
              <a:t>Planificación de la encuesta</a:t>
            </a:r>
          </a:p>
          <a:p>
            <a:pPr marL="0" indent="0" fontAlgn="base">
              <a:buNone/>
            </a:pPr>
            <a:r>
              <a:rPr lang="es-MX" sz="2400" dirty="0"/>
              <a:t>Algunos puntos a tomar en cuenta en esta fase son:</a:t>
            </a:r>
          </a:p>
          <a:p>
            <a:pPr fontAlgn="base"/>
            <a:r>
              <a:rPr lang="es-MX" sz="2400" dirty="0"/>
              <a:t>Los objetivos deben ser </a:t>
            </a:r>
            <a:r>
              <a:rPr lang="es-MX" sz="2400" dirty="0" smtClean="0"/>
              <a:t>definidos </a:t>
            </a:r>
            <a:r>
              <a:rPr lang="es-MX" sz="2400" dirty="0"/>
              <a:t>claramente, ya que de ellos depende el éxito de la investigación</a:t>
            </a:r>
          </a:p>
          <a:p>
            <a:pPr fontAlgn="base"/>
            <a:r>
              <a:rPr lang="es-MX" sz="2400" dirty="0"/>
              <a:t>El propósito de la encuesta no debe ser muy ambicioso ni tan reducido que no permita la toma de decisiones</a:t>
            </a:r>
          </a:p>
          <a:p>
            <a:pPr fontAlgn="base"/>
            <a:r>
              <a:rPr lang="es-MX" sz="2400" dirty="0"/>
              <a:t>La población debe estar bien definida atendiendo a criterios geográficos, demográficos y temporales. Si la población es pequeña, deberán ser encuestados todos los sujetos; si es numerosa, se deberá realizar un muestreo representativo que permita generalizar los resultados a la población total.</a:t>
            </a:r>
          </a:p>
          <a:p>
            <a:pPr marL="0" indent="0">
              <a:buNone/>
            </a:pPr>
            <a:endParaRPr lang="es-EC" dirty="0"/>
          </a:p>
        </p:txBody>
      </p:sp>
    </p:spTree>
    <p:extLst>
      <p:ext uri="{BB962C8B-B14F-4D97-AF65-F5344CB8AC3E}">
        <p14:creationId xmlns:p14="http://schemas.microsoft.com/office/powerpoint/2010/main" val="692503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Fase metodológica</a:t>
            </a:r>
            <a:endParaRPr lang="es-EC" dirty="0"/>
          </a:p>
        </p:txBody>
      </p:sp>
      <p:sp>
        <p:nvSpPr>
          <p:cNvPr id="3" name="Marcador de contenido 2"/>
          <p:cNvSpPr>
            <a:spLocks noGrp="1"/>
          </p:cNvSpPr>
          <p:nvPr>
            <p:ph idx="1"/>
          </p:nvPr>
        </p:nvSpPr>
        <p:spPr>
          <a:xfrm>
            <a:off x="875201" y="1646518"/>
            <a:ext cx="9691199" cy="4195481"/>
          </a:xfrm>
        </p:spPr>
        <p:txBody>
          <a:bodyPr>
            <a:normAutofit/>
          </a:bodyPr>
          <a:lstStyle/>
          <a:p>
            <a:pPr marL="0" indent="0" fontAlgn="base">
              <a:buNone/>
            </a:pPr>
            <a:r>
              <a:rPr lang="es-MX" dirty="0"/>
              <a:t/>
            </a:r>
            <a:br>
              <a:rPr lang="es-MX" dirty="0"/>
            </a:br>
            <a:r>
              <a:rPr lang="es-MX" sz="3600" dirty="0"/>
              <a:t>En general, toda planificación de una encuesta debe responder a tres principios básicos: </a:t>
            </a:r>
            <a:endParaRPr lang="es-MX" sz="3600" dirty="0" smtClean="0"/>
          </a:p>
          <a:p>
            <a:pPr marL="0" indent="0" fontAlgn="base">
              <a:buNone/>
            </a:pPr>
            <a:r>
              <a:rPr lang="es-MX" sz="3600" b="1" dirty="0" smtClean="0">
                <a:solidFill>
                  <a:srgbClr val="FF0000"/>
                </a:solidFill>
              </a:rPr>
              <a:t>Propósito</a:t>
            </a:r>
            <a:r>
              <a:rPr lang="es-MX" sz="3600" dirty="0" smtClean="0"/>
              <a:t> </a:t>
            </a:r>
            <a:r>
              <a:rPr lang="es-MX" sz="3600" dirty="0"/>
              <a:t>que se persigue, </a:t>
            </a:r>
            <a:r>
              <a:rPr lang="es-MX" sz="3600" b="1" dirty="0">
                <a:solidFill>
                  <a:srgbClr val="FF0000"/>
                </a:solidFill>
              </a:rPr>
              <a:t>población</a:t>
            </a:r>
            <a:r>
              <a:rPr lang="es-MX" sz="3600" dirty="0"/>
              <a:t> a la cual va dirigida y </a:t>
            </a:r>
            <a:r>
              <a:rPr lang="es-MX" sz="3600" b="1" dirty="0">
                <a:solidFill>
                  <a:srgbClr val="FF0000"/>
                </a:solidFill>
              </a:rPr>
              <a:t>recursos materiales </a:t>
            </a:r>
            <a:r>
              <a:rPr lang="es-MX" sz="3600" dirty="0"/>
              <a:t>y humanos con los que se cuenta.</a:t>
            </a:r>
            <a:endParaRPr lang="es-EC" sz="3600" dirty="0"/>
          </a:p>
        </p:txBody>
      </p:sp>
    </p:spTree>
    <p:extLst>
      <p:ext uri="{BB962C8B-B14F-4D97-AF65-F5344CB8AC3E}">
        <p14:creationId xmlns:p14="http://schemas.microsoft.com/office/powerpoint/2010/main" val="3767188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Encuesta descriptiva v/s Encuesta explicativa</a:t>
            </a:r>
            <a:r>
              <a:rPr lang="es-MX" dirty="0"/>
              <a:t/>
            </a:r>
            <a:br>
              <a:rPr lang="es-MX" dirty="0"/>
            </a:br>
            <a:endParaRPr lang="es-EC" dirty="0"/>
          </a:p>
        </p:txBody>
      </p:sp>
      <p:sp>
        <p:nvSpPr>
          <p:cNvPr id="3" name="Marcador de contenido 2"/>
          <p:cNvSpPr>
            <a:spLocks noGrp="1"/>
          </p:cNvSpPr>
          <p:nvPr>
            <p:ph idx="1"/>
          </p:nvPr>
        </p:nvSpPr>
        <p:spPr/>
        <p:txBody>
          <a:bodyPr>
            <a:normAutofit lnSpcReduction="10000"/>
          </a:bodyPr>
          <a:lstStyle/>
          <a:p>
            <a:pPr marL="0" indent="0" fontAlgn="base">
              <a:buNone/>
            </a:pPr>
            <a:r>
              <a:rPr lang="es-MX" sz="2400" dirty="0" smtClean="0"/>
              <a:t>De </a:t>
            </a:r>
            <a:r>
              <a:rPr lang="es-MX" sz="2400" dirty="0"/>
              <a:t>acuerdo </a:t>
            </a:r>
            <a:r>
              <a:rPr lang="es-MX" sz="2400" dirty="0" smtClean="0"/>
              <a:t>con  </a:t>
            </a:r>
            <a:r>
              <a:rPr lang="es-MX" sz="2400" dirty="0"/>
              <a:t>los objetivos del estudio, se puede planificar una encuesta del tipo </a:t>
            </a:r>
            <a:r>
              <a:rPr lang="es-MX" sz="2400" b="1" dirty="0"/>
              <a:t>descriptiva, </a:t>
            </a:r>
            <a:r>
              <a:rPr lang="es-MX" sz="2400" dirty="0"/>
              <a:t>si lo que se necesita es conocer las características de una población, o una del tipo </a:t>
            </a:r>
            <a:r>
              <a:rPr lang="es-MX" sz="2400" b="1" dirty="0"/>
              <a:t>explicativa</a:t>
            </a:r>
            <a:r>
              <a:rPr lang="es-MX" sz="2400" dirty="0"/>
              <a:t>, si es necesario contrastar hipótesis o establecer relaciones causales.</a:t>
            </a:r>
          </a:p>
          <a:p>
            <a:pPr marL="0" indent="0" fontAlgn="base">
              <a:buNone/>
            </a:pPr>
            <a:endParaRPr lang="es-MX" sz="2400" dirty="0" smtClean="0"/>
          </a:p>
          <a:p>
            <a:pPr marL="0" indent="0" fontAlgn="base">
              <a:buNone/>
            </a:pPr>
            <a:r>
              <a:rPr lang="es-MX" sz="2400" dirty="0" smtClean="0"/>
              <a:t>En </a:t>
            </a:r>
            <a:r>
              <a:rPr lang="es-MX" sz="2400" dirty="0"/>
              <a:t>el caso de las </a:t>
            </a:r>
            <a:r>
              <a:rPr lang="es-MX" sz="2400" b="1" dirty="0"/>
              <a:t>encuestas descriptivas, </a:t>
            </a:r>
            <a:r>
              <a:rPr lang="es-MX" sz="2400" dirty="0"/>
              <a:t>será necesario incluir datos personales y/o laborales de los encuestados para realizar comparaciones entre categorías y utilizar una muestra representativa, especialmente en aquellas poblaciones que sean muy heterogéneas.</a:t>
            </a:r>
          </a:p>
          <a:p>
            <a:pPr marL="0" indent="0">
              <a:buNone/>
            </a:pPr>
            <a:endParaRPr lang="es-EC" dirty="0"/>
          </a:p>
        </p:txBody>
      </p:sp>
    </p:spTree>
    <p:extLst>
      <p:ext uri="{BB962C8B-B14F-4D97-AF65-F5344CB8AC3E}">
        <p14:creationId xmlns:p14="http://schemas.microsoft.com/office/powerpoint/2010/main" val="1332970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Encuesta descriptiva v/s Encuesta explicativa</a:t>
            </a:r>
            <a:br>
              <a:rPr lang="es-MX" dirty="0"/>
            </a:br>
            <a:endParaRPr lang="es-EC" dirty="0"/>
          </a:p>
        </p:txBody>
      </p:sp>
      <p:sp>
        <p:nvSpPr>
          <p:cNvPr id="3" name="Marcador de contenido 2"/>
          <p:cNvSpPr>
            <a:spLocks noGrp="1"/>
          </p:cNvSpPr>
          <p:nvPr>
            <p:ph idx="1"/>
          </p:nvPr>
        </p:nvSpPr>
        <p:spPr/>
        <p:txBody>
          <a:bodyPr>
            <a:normAutofit/>
          </a:bodyPr>
          <a:lstStyle/>
          <a:p>
            <a:pPr marL="0" indent="0">
              <a:buNone/>
            </a:pPr>
            <a:r>
              <a:rPr lang="es-MX" sz="2800" dirty="0"/>
              <a:t>L</a:t>
            </a:r>
            <a:r>
              <a:rPr lang="es-MX" sz="2800" dirty="0" smtClean="0"/>
              <a:t>a </a:t>
            </a:r>
            <a:r>
              <a:rPr lang="es-MX" sz="2800" dirty="0"/>
              <a:t>planificación de una </a:t>
            </a:r>
            <a:r>
              <a:rPr lang="es-MX" sz="2800" b="1" dirty="0"/>
              <a:t>encuesta explicativa </a:t>
            </a:r>
            <a:r>
              <a:rPr lang="es-MX" sz="2800" dirty="0"/>
              <a:t>requiere haber especificado el campo de trabajo tras haber realizado una encuesta descriptiva, homogeneizando las muestras para lograr contrastar de manera adecuada las hipótesis; estas muestras deberán estar compuestas por aquellas individuos que posean naturalmente la variable independiente.</a:t>
            </a:r>
            <a:br>
              <a:rPr lang="es-MX" sz="2800" dirty="0"/>
            </a:br>
            <a:endParaRPr lang="es-EC" sz="2800" dirty="0"/>
          </a:p>
        </p:txBody>
      </p:sp>
    </p:spTree>
    <p:extLst>
      <p:ext uri="{BB962C8B-B14F-4D97-AF65-F5344CB8AC3E}">
        <p14:creationId xmlns:p14="http://schemas.microsoft.com/office/powerpoint/2010/main" val="1174783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smtClean="0"/>
              <a:t>TÉCNICASPARALA RECOLECCIÓN DE INFORMACIÓN</a:t>
            </a:r>
            <a:endParaRPr lang="es-EC" dirty="0"/>
          </a:p>
        </p:txBody>
      </p:sp>
      <p:sp>
        <p:nvSpPr>
          <p:cNvPr id="3" name="Marcador de contenido 2"/>
          <p:cNvSpPr>
            <a:spLocks noGrp="1"/>
          </p:cNvSpPr>
          <p:nvPr>
            <p:ph idx="1"/>
          </p:nvPr>
        </p:nvSpPr>
        <p:spPr/>
        <p:txBody>
          <a:bodyPr>
            <a:normAutofit/>
          </a:bodyPr>
          <a:lstStyle/>
          <a:p>
            <a:pPr marL="0" indent="0">
              <a:buNone/>
            </a:pPr>
            <a:r>
              <a:rPr lang="es-MX" sz="4800" dirty="0"/>
              <a:t>• 1.12.1.Observación </a:t>
            </a:r>
            <a:endParaRPr lang="es-MX" sz="4800" dirty="0" smtClean="0"/>
          </a:p>
          <a:p>
            <a:pPr marL="0" indent="0">
              <a:buNone/>
            </a:pPr>
            <a:r>
              <a:rPr lang="es-MX" sz="4800" dirty="0" smtClean="0"/>
              <a:t>• </a:t>
            </a:r>
            <a:r>
              <a:rPr lang="es-MX" sz="4800" dirty="0"/>
              <a:t>1.12.2. Encuesta </a:t>
            </a:r>
            <a:endParaRPr lang="es-MX" sz="4800" dirty="0" smtClean="0"/>
          </a:p>
          <a:p>
            <a:pPr marL="0" indent="0">
              <a:buNone/>
            </a:pPr>
            <a:r>
              <a:rPr lang="es-MX" sz="4800" dirty="0" smtClean="0"/>
              <a:t>• </a:t>
            </a:r>
            <a:r>
              <a:rPr lang="es-MX" sz="4800" dirty="0"/>
              <a:t>1.12.3. </a:t>
            </a:r>
            <a:r>
              <a:rPr lang="es-MX" sz="4800" dirty="0" smtClean="0"/>
              <a:t>Entrevista</a:t>
            </a:r>
          </a:p>
          <a:p>
            <a:pPr marL="0" indent="0">
              <a:buNone/>
            </a:pPr>
            <a:r>
              <a:rPr lang="es-MX" sz="4800" dirty="0" smtClean="0"/>
              <a:t> </a:t>
            </a:r>
            <a:r>
              <a:rPr lang="es-MX" sz="4800" dirty="0"/>
              <a:t>• 1.12.4. Fichaje </a:t>
            </a:r>
            <a:r>
              <a:rPr lang="es-MX" sz="4800" dirty="0" smtClean="0"/>
              <a:t>y formas</a:t>
            </a:r>
            <a:endParaRPr lang="es-EC" sz="4800" dirty="0"/>
          </a:p>
        </p:txBody>
      </p:sp>
    </p:spTree>
    <p:extLst>
      <p:ext uri="{BB962C8B-B14F-4D97-AF65-F5344CB8AC3E}">
        <p14:creationId xmlns:p14="http://schemas.microsoft.com/office/powerpoint/2010/main" val="4184170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Los reactivos</a:t>
            </a:r>
            <a:endParaRPr lang="es-EC" b="1" dirty="0"/>
          </a:p>
        </p:txBody>
      </p:sp>
      <p:sp>
        <p:nvSpPr>
          <p:cNvPr id="3" name="Marcador de contenido 2"/>
          <p:cNvSpPr>
            <a:spLocks noGrp="1"/>
          </p:cNvSpPr>
          <p:nvPr>
            <p:ph idx="1"/>
          </p:nvPr>
        </p:nvSpPr>
        <p:spPr>
          <a:xfrm>
            <a:off x="875201" y="1646518"/>
            <a:ext cx="8946541" cy="4195481"/>
          </a:xfrm>
        </p:spPr>
        <p:txBody>
          <a:bodyPr>
            <a:normAutofit fontScale="92500" lnSpcReduction="20000"/>
          </a:bodyPr>
          <a:lstStyle/>
          <a:p>
            <a:pPr marL="0" indent="0" fontAlgn="base">
              <a:buNone/>
            </a:pPr>
            <a:r>
              <a:rPr lang="es-MX" dirty="0"/>
              <a:t/>
            </a:r>
            <a:br>
              <a:rPr lang="es-MX" dirty="0"/>
            </a:br>
            <a:r>
              <a:rPr lang="es-MX" sz="2400" b="1" dirty="0" err="1"/>
              <a:t>Reactivos</a:t>
            </a:r>
            <a:r>
              <a:rPr lang="es-MX" sz="2400" b="1" dirty="0"/>
              <a:t> de alternativa fija</a:t>
            </a:r>
          </a:p>
          <a:p>
            <a:pPr marL="0" indent="0" fontAlgn="base">
              <a:buNone/>
            </a:pPr>
            <a:r>
              <a:rPr lang="es-MX" sz="2400" dirty="0"/>
              <a:t>Los reactivos de alternativa fija ofrecen una elección entre dos o más alternativas. También se conocen como preguntas cerradas. El más común es el denominado dicotómico, en el cual se pregunta si o no, acuerdo o desacuerdo, etc. Con frecuencia se agrega una tercera alternativa, del tipo “no sé” o “no me decido”.</a:t>
            </a:r>
          </a:p>
          <a:p>
            <a:pPr marL="0" indent="0" fontAlgn="base">
              <a:buNone/>
            </a:pPr>
            <a:r>
              <a:rPr lang="es-MX" sz="2400" dirty="0"/>
              <a:t>Entre las ventajas de los reactivos fijos encontramos la mayor confiabilidad, la facilidad de categorizar las respuestas y su fácil codificación. Entre las desventajas, encontramos su superficialidad, la posibilidad de irritar al encuestado o a obligarlo a contestar de una manera no acorde a sus reales pensamientos.</a:t>
            </a:r>
          </a:p>
          <a:p>
            <a:pPr marL="0" indent="0">
              <a:buNone/>
            </a:pPr>
            <a:endParaRPr lang="es-EC" dirty="0"/>
          </a:p>
        </p:txBody>
      </p:sp>
    </p:spTree>
    <p:extLst>
      <p:ext uri="{BB962C8B-B14F-4D97-AF65-F5344CB8AC3E}">
        <p14:creationId xmlns:p14="http://schemas.microsoft.com/office/powerpoint/2010/main" val="356189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Los reactivos</a:t>
            </a:r>
            <a:endParaRPr lang="es-EC" b="1" dirty="0"/>
          </a:p>
        </p:txBody>
      </p:sp>
      <p:sp>
        <p:nvSpPr>
          <p:cNvPr id="3" name="Marcador de contenido 2"/>
          <p:cNvSpPr>
            <a:spLocks noGrp="1"/>
          </p:cNvSpPr>
          <p:nvPr>
            <p:ph idx="1"/>
          </p:nvPr>
        </p:nvSpPr>
        <p:spPr>
          <a:xfrm>
            <a:off x="875201" y="1646518"/>
            <a:ext cx="10097599" cy="4500282"/>
          </a:xfrm>
        </p:spPr>
        <p:txBody>
          <a:bodyPr>
            <a:normAutofit fontScale="70000" lnSpcReduction="20000"/>
          </a:bodyPr>
          <a:lstStyle/>
          <a:p>
            <a:pPr marL="0" indent="0" fontAlgn="base">
              <a:buNone/>
            </a:pPr>
            <a:r>
              <a:rPr lang="es-MX" sz="3300" b="1" dirty="0" smtClean="0"/>
              <a:t>Reactivos </a:t>
            </a:r>
            <a:r>
              <a:rPr lang="es-MX" sz="3300" b="1" dirty="0"/>
              <a:t>abiertos</a:t>
            </a:r>
          </a:p>
          <a:p>
            <a:pPr marL="0" indent="0" fontAlgn="base">
              <a:buNone/>
            </a:pPr>
            <a:r>
              <a:rPr lang="es-MX" sz="3600" dirty="0"/>
              <a:t>Los reactivos abiertos </a:t>
            </a:r>
            <a:r>
              <a:rPr lang="es-MX" sz="3600" dirty="0" smtClean="0"/>
              <a:t>son </a:t>
            </a:r>
            <a:r>
              <a:rPr lang="es-MX" sz="3600" dirty="0"/>
              <a:t>muy importantes en las entrevistas. Las preguntas abiertas son aquellas que proporcionan un marco de referencia para la respuesta, pero imponen un mínimo de restricciones a la respuesta.</a:t>
            </a:r>
          </a:p>
          <a:p>
            <a:pPr marL="0" indent="0" fontAlgn="base">
              <a:buNone/>
            </a:pPr>
            <a:r>
              <a:rPr lang="es-MX" sz="3600" dirty="0"/>
              <a:t>Entre las ventajas de las respuestas abiertas </a:t>
            </a:r>
            <a:r>
              <a:rPr lang="es-MX" sz="3600" dirty="0" smtClean="0"/>
              <a:t>tenemos </a:t>
            </a:r>
            <a:r>
              <a:rPr lang="es-MX" sz="3600" dirty="0"/>
              <a:t>su flexibilidad, la posibilidad de profundizar en un tema, la posibilidad de aclarar malos entendidos, lograr un estado de confianza con el entrevistado y valorar de mejor manera las actitudes, emociones y pensamientos de éste. </a:t>
            </a:r>
            <a:endParaRPr lang="es-MX" sz="3600" dirty="0" smtClean="0"/>
          </a:p>
          <a:p>
            <a:pPr marL="0" indent="0" fontAlgn="base">
              <a:buNone/>
            </a:pPr>
            <a:r>
              <a:rPr lang="es-MX" sz="3600" dirty="0" smtClean="0"/>
              <a:t>Además</a:t>
            </a:r>
            <a:r>
              <a:rPr lang="es-MX" sz="3600" dirty="0"/>
              <a:t>, las respuestas pueden indicar posibilidades de relaciones e hipótesis.</a:t>
            </a:r>
            <a:br>
              <a:rPr lang="es-MX" sz="3600" dirty="0"/>
            </a:br>
            <a:endParaRPr lang="es-EC" dirty="0"/>
          </a:p>
        </p:txBody>
      </p:sp>
    </p:spTree>
    <p:extLst>
      <p:ext uri="{BB962C8B-B14F-4D97-AF65-F5344CB8AC3E}">
        <p14:creationId xmlns:p14="http://schemas.microsoft.com/office/powerpoint/2010/main" val="1915797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Los reactivos</a:t>
            </a:r>
            <a:endParaRPr lang="es-EC" b="1" dirty="0"/>
          </a:p>
        </p:txBody>
      </p:sp>
      <p:sp>
        <p:nvSpPr>
          <p:cNvPr id="3" name="Marcador de contenido 2"/>
          <p:cNvSpPr>
            <a:spLocks noGrp="1"/>
          </p:cNvSpPr>
          <p:nvPr>
            <p:ph idx="1"/>
          </p:nvPr>
        </p:nvSpPr>
        <p:spPr>
          <a:xfrm>
            <a:off x="875201" y="1646518"/>
            <a:ext cx="10097599" cy="4500282"/>
          </a:xfrm>
        </p:spPr>
        <p:txBody>
          <a:bodyPr>
            <a:normAutofit fontScale="92500" lnSpcReduction="20000"/>
          </a:bodyPr>
          <a:lstStyle/>
          <a:p>
            <a:pPr marL="0" indent="0" fontAlgn="base">
              <a:buNone/>
            </a:pPr>
            <a:r>
              <a:rPr lang="es-MX" sz="3600" b="1" dirty="0"/>
              <a:t>Reactivos de escala</a:t>
            </a:r>
          </a:p>
          <a:p>
            <a:pPr marL="0" indent="0" fontAlgn="base">
              <a:buNone/>
            </a:pPr>
            <a:r>
              <a:rPr lang="es-MX" sz="3600" dirty="0"/>
              <a:t>Una escala es “un conjunto de reactivos verbales ante los cuales un individuo responde expresando grados de acuerdo o desacuerdo, o algún otro modo de respuesta. Los reactivos de escala tienen alternativas fijas y colocan sobre algún punto de la escala al individuo que responde” (</a:t>
            </a:r>
            <a:r>
              <a:rPr lang="es-MX" sz="3600" dirty="0" err="1"/>
              <a:t>Kerlinger</a:t>
            </a:r>
            <a:r>
              <a:rPr lang="es-MX" sz="3600" dirty="0"/>
              <a:t>, 1997, p.502)</a:t>
            </a:r>
          </a:p>
          <a:p>
            <a:pPr marL="0" indent="0" fontAlgn="base">
              <a:buNone/>
            </a:pPr>
            <a:r>
              <a:rPr lang="es-MX" sz="3600" dirty="0"/>
              <a:t/>
            </a:r>
            <a:br>
              <a:rPr lang="es-MX" sz="3600" dirty="0"/>
            </a:br>
            <a:endParaRPr lang="es-EC" dirty="0"/>
          </a:p>
        </p:txBody>
      </p:sp>
    </p:spTree>
    <p:extLst>
      <p:ext uri="{BB962C8B-B14F-4D97-AF65-F5344CB8AC3E}">
        <p14:creationId xmlns:p14="http://schemas.microsoft.com/office/powerpoint/2010/main" val="26780185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Elaboración de instrumentos de recogida de datos</a:t>
            </a:r>
            <a:endParaRPr lang="es-EC" b="1" dirty="0"/>
          </a:p>
        </p:txBody>
      </p:sp>
      <p:sp>
        <p:nvSpPr>
          <p:cNvPr id="3" name="Marcador de contenido 2"/>
          <p:cNvSpPr>
            <a:spLocks noGrp="1"/>
          </p:cNvSpPr>
          <p:nvPr>
            <p:ph idx="1"/>
          </p:nvPr>
        </p:nvSpPr>
        <p:spPr/>
        <p:txBody>
          <a:bodyPr/>
          <a:lstStyle/>
          <a:p>
            <a:pPr marL="0" indent="0" fontAlgn="base">
              <a:buNone/>
            </a:pPr>
            <a:r>
              <a:rPr lang="es-MX" dirty="0"/>
              <a:t/>
            </a:r>
            <a:br>
              <a:rPr lang="es-MX" dirty="0"/>
            </a:br>
            <a:r>
              <a:rPr lang="es-MX" sz="3200" b="1" dirty="0"/>
              <a:t>Cuestionario</a:t>
            </a:r>
          </a:p>
          <a:p>
            <a:pPr marL="0" indent="0" fontAlgn="base">
              <a:buNone/>
            </a:pPr>
            <a:r>
              <a:rPr lang="es-MX" sz="2800" dirty="0"/>
              <a:t>Es la técnica de recogida de datos más utilizada en la metodología de la encuesta. Pretende “conocer lo que hacen, opinan o piensan los encuestados mediante preguntas realizadas por escrito y que puedan ser respondidas sin la presencia del encuestador” (Buendía y otros, 1998, p.124)</a:t>
            </a:r>
          </a:p>
          <a:p>
            <a:pPr marL="0" indent="0">
              <a:buNone/>
            </a:pPr>
            <a:endParaRPr lang="es-EC" dirty="0"/>
          </a:p>
        </p:txBody>
      </p:sp>
    </p:spTree>
    <p:extLst>
      <p:ext uri="{BB962C8B-B14F-4D97-AF65-F5344CB8AC3E}">
        <p14:creationId xmlns:p14="http://schemas.microsoft.com/office/powerpoint/2010/main" val="12044566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72374" y="762000"/>
            <a:ext cx="11381362" cy="5813898"/>
          </a:xfrm>
        </p:spPr>
        <p:txBody>
          <a:bodyPr>
            <a:normAutofit fontScale="92500"/>
          </a:bodyPr>
          <a:lstStyle/>
          <a:p>
            <a:pPr marL="0" indent="0" fontAlgn="base">
              <a:buNone/>
            </a:pPr>
            <a:r>
              <a:rPr lang="es-MX" sz="2200" dirty="0"/>
              <a:t>Es de gran ayuda para realizar el cuestionario la realización de una </a:t>
            </a:r>
            <a:r>
              <a:rPr lang="es-MX" sz="2200" dirty="0" err="1"/>
              <a:t>preencuesta</a:t>
            </a:r>
            <a:r>
              <a:rPr lang="es-MX" sz="2200" dirty="0"/>
              <a:t>, la cual puede consistir en entrevistas individuales o incluso en documentación sobre investigaciones similares. Tras realizarse la </a:t>
            </a:r>
            <a:r>
              <a:rPr lang="es-MX" sz="2200" dirty="0" err="1"/>
              <a:t>preencuesta</a:t>
            </a:r>
            <a:r>
              <a:rPr lang="es-MX" sz="2200" dirty="0"/>
              <a:t>, esta puede entregar información pertinente para la inclusión o no de determinados contenidos en la encuesta</a:t>
            </a:r>
            <a:br>
              <a:rPr lang="es-MX" sz="2200" dirty="0"/>
            </a:br>
            <a:endParaRPr lang="es-MX" sz="2200" dirty="0" smtClean="0"/>
          </a:p>
          <a:p>
            <a:pPr marL="0" indent="0" fontAlgn="base">
              <a:buNone/>
            </a:pPr>
            <a:r>
              <a:rPr lang="es-MX" sz="2600" b="1" dirty="0" smtClean="0"/>
              <a:t>a</a:t>
            </a:r>
            <a:r>
              <a:rPr lang="es-MX" sz="2600" b="1" dirty="0"/>
              <a:t>) Elaboración de un cuestionario</a:t>
            </a:r>
          </a:p>
          <a:p>
            <a:pPr marL="0" indent="0" fontAlgn="base">
              <a:buNone/>
            </a:pPr>
            <a:r>
              <a:rPr lang="es-MX" sz="2200" dirty="0"/>
              <a:t>Se debe especificar:</a:t>
            </a:r>
          </a:p>
          <a:p>
            <a:pPr marL="0" indent="0" fontAlgn="base">
              <a:buNone/>
            </a:pPr>
            <a:r>
              <a:rPr lang="es-MX" sz="2200" dirty="0"/>
              <a:t>* Datos de identificación y clasificación : sexo, edad, estado civil, etc.</a:t>
            </a:r>
            <a:br>
              <a:rPr lang="es-MX" sz="2200" dirty="0"/>
            </a:br>
            <a:r>
              <a:rPr lang="es-MX" sz="2200" dirty="0"/>
              <a:t>* Número de preguntas: el necesario, evitando hacer preguntas de más. Toda pregunta debería estar relacionada de algún modo con el problema de investigación.</a:t>
            </a:r>
            <a:br>
              <a:rPr lang="es-MX" sz="2200" dirty="0"/>
            </a:br>
            <a:r>
              <a:rPr lang="es-MX" sz="2200" dirty="0"/>
              <a:t>* El tipo de preguntas más adecuado : esto dependerá tanto del tipo de información requerida como del tipo de encuesta aplicada. En relación al tipo de información, si lo que se requiere es una elección clara entre un número pequeño de alternativas, lo más indicado sería, por lógica, una pregunta cerrada. En relación al tipo de encuesta aplicada, en los cuestionarios </a:t>
            </a:r>
            <a:r>
              <a:rPr lang="es-MX" sz="2200" dirty="0" err="1"/>
              <a:t>autoadministrados</a:t>
            </a:r>
            <a:r>
              <a:rPr lang="es-MX" sz="2200" dirty="0"/>
              <a:t>, son preferibles las preguntas cerradas. Si se hacen preguntas abiertas, deben ser breves de contestar.</a:t>
            </a:r>
          </a:p>
          <a:p>
            <a:pPr marL="0" indent="0">
              <a:buNone/>
            </a:pPr>
            <a:endParaRPr lang="es-EC" dirty="0"/>
          </a:p>
        </p:txBody>
      </p:sp>
    </p:spTree>
    <p:extLst>
      <p:ext uri="{BB962C8B-B14F-4D97-AF65-F5344CB8AC3E}">
        <p14:creationId xmlns:p14="http://schemas.microsoft.com/office/powerpoint/2010/main" val="15813813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90600" y="762000"/>
            <a:ext cx="10083800" cy="5486399"/>
          </a:xfrm>
        </p:spPr>
        <p:txBody>
          <a:bodyPr>
            <a:normAutofit/>
          </a:bodyPr>
          <a:lstStyle/>
          <a:p>
            <a:pPr marL="0" indent="0">
              <a:buNone/>
            </a:pPr>
            <a:endParaRPr lang="es-MX" sz="2400" b="1" dirty="0" smtClean="0"/>
          </a:p>
          <a:p>
            <a:pPr marL="0" indent="0">
              <a:buNone/>
            </a:pPr>
            <a:r>
              <a:rPr lang="es-MX" sz="2400" b="1" dirty="0" smtClean="0"/>
              <a:t>Redacción </a:t>
            </a:r>
            <a:r>
              <a:rPr lang="es-MX" sz="2400" b="1" dirty="0"/>
              <a:t>de las preguntas </a:t>
            </a:r>
            <a:r>
              <a:rPr lang="es-MX" sz="2400" dirty="0"/>
              <a:t>: deben ser lo más claras y sencillas posibles, evitando la ambigüedad, cuidando que el lenguaje sea el más apropiado para el grupo al cual se dirige. </a:t>
            </a:r>
            <a:endParaRPr lang="es-MX" sz="2400" dirty="0" smtClean="0"/>
          </a:p>
          <a:p>
            <a:pPr marL="0" indent="0">
              <a:buNone/>
            </a:pPr>
            <a:r>
              <a:rPr lang="es-MX" sz="2400" dirty="0"/>
              <a:t/>
            </a:r>
            <a:br>
              <a:rPr lang="es-MX" sz="2400" dirty="0"/>
            </a:br>
            <a:r>
              <a:rPr lang="es-MX" sz="2400" dirty="0"/>
              <a:t>* Evitar la aparición de preguntas conducentes, es decir, de aquellas que sugieren la respuesta. Junto a esto, también se debe evitar el hacer preguntas que </a:t>
            </a:r>
            <a:r>
              <a:rPr lang="es-MX" sz="2400" dirty="0" smtClean="0"/>
              <a:t>supongan </a:t>
            </a:r>
            <a:r>
              <a:rPr lang="es-MX" sz="2400" dirty="0"/>
              <a:t>un grado de conocimientos que el sujeto pueda no poseer</a:t>
            </a:r>
            <a:r>
              <a:rPr lang="es-MX" sz="2400" dirty="0" smtClean="0"/>
              <a:t>.</a:t>
            </a:r>
          </a:p>
          <a:p>
            <a:pPr marL="0" indent="0">
              <a:buNone/>
            </a:pPr>
            <a:r>
              <a:rPr lang="es-MX" sz="2400" dirty="0"/>
              <a:t>* Orden de las preguntas y su disposición: se debe poner primero las más interesantes, para posteriormente preguntar por las más difíciles o embarazosas tras haber creado un clima de confianza</a:t>
            </a:r>
            <a:r>
              <a:rPr lang="es-MX" dirty="0"/>
              <a:t>. </a:t>
            </a:r>
            <a:endParaRPr lang="es-EC" dirty="0"/>
          </a:p>
        </p:txBody>
      </p:sp>
    </p:spTree>
    <p:extLst>
      <p:ext uri="{BB962C8B-B14F-4D97-AF65-F5344CB8AC3E}">
        <p14:creationId xmlns:p14="http://schemas.microsoft.com/office/powerpoint/2010/main" val="665171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90600" y="762000"/>
            <a:ext cx="10083800" cy="5486399"/>
          </a:xfrm>
        </p:spPr>
        <p:txBody>
          <a:bodyPr>
            <a:normAutofit/>
          </a:bodyPr>
          <a:lstStyle/>
          <a:p>
            <a:pPr marL="0" indent="0">
              <a:buNone/>
            </a:pPr>
            <a:r>
              <a:rPr lang="es-MX" sz="2800" dirty="0"/>
              <a:t>* Preguntas de “alivio”, que permiten evitar el cansancio y cambiar de tema cuando sea necesario.</a:t>
            </a:r>
            <a:br>
              <a:rPr lang="es-MX" sz="2800" dirty="0"/>
            </a:br>
            <a:r>
              <a:rPr lang="es-MX" sz="2800" dirty="0"/>
              <a:t>* Aspectos formales: clase, tipo y color de impresión, espacios de respuesta, tipo de </a:t>
            </a:r>
            <a:r>
              <a:rPr lang="es-MX" sz="2800" dirty="0" err="1"/>
              <a:t>codificación,etc</a:t>
            </a:r>
            <a:r>
              <a:rPr lang="es-MX" sz="2800" dirty="0"/>
              <a:t>.</a:t>
            </a:r>
            <a:br>
              <a:rPr lang="es-MX" sz="2800" dirty="0"/>
            </a:br>
            <a:r>
              <a:rPr lang="es-MX" sz="2800" dirty="0"/>
              <a:t>* Redactar los escritos que deben acompañar al cuestionario: En primer lugar, una carta al encuestado, donde se solicita su cooperación, ofreciendo información sobre la investigación y agradeciendo su participación y, en segundo, las instrucciones para el cumplimiento del cuestionario.</a:t>
            </a:r>
            <a:endParaRPr lang="es-EC" sz="2800" dirty="0"/>
          </a:p>
        </p:txBody>
      </p:sp>
    </p:spTree>
    <p:extLst>
      <p:ext uri="{BB962C8B-B14F-4D97-AF65-F5344CB8AC3E}">
        <p14:creationId xmlns:p14="http://schemas.microsoft.com/office/powerpoint/2010/main" val="41578726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90600" y="762000"/>
            <a:ext cx="10083800" cy="5486399"/>
          </a:xfrm>
        </p:spPr>
        <p:txBody>
          <a:bodyPr>
            <a:normAutofit/>
          </a:bodyPr>
          <a:lstStyle/>
          <a:p>
            <a:pPr marL="0" indent="0" fontAlgn="base">
              <a:buNone/>
            </a:pPr>
            <a:r>
              <a:rPr lang="es-MX" sz="2800" b="1" dirty="0"/>
              <a:t>b) Realización de un cuestionario</a:t>
            </a:r>
          </a:p>
          <a:p>
            <a:pPr marL="0" indent="0" fontAlgn="base">
              <a:buNone/>
            </a:pPr>
            <a:r>
              <a:rPr lang="es-MX" sz="2400" b="1" dirty="0"/>
              <a:t>Aplicación directa</a:t>
            </a:r>
          </a:p>
          <a:p>
            <a:pPr marL="0" indent="0" fontAlgn="base">
              <a:buNone/>
            </a:pPr>
            <a:r>
              <a:rPr lang="es-MX" sz="2400" dirty="0"/>
              <a:t>Es la forma preferida. El encuestador puede explicar los objetivos de la investigación, responder dudas y aclarar las preguntas del cuestionario. </a:t>
            </a:r>
            <a:endParaRPr lang="es-MX" sz="2400" dirty="0" smtClean="0"/>
          </a:p>
          <a:p>
            <a:pPr marL="0" indent="0" fontAlgn="base">
              <a:buNone/>
            </a:pPr>
            <a:endParaRPr lang="es-MX" sz="2400" b="1" dirty="0"/>
          </a:p>
          <a:p>
            <a:pPr marL="0" indent="0" fontAlgn="base">
              <a:buNone/>
            </a:pPr>
            <a:r>
              <a:rPr lang="es-MX" sz="2400" b="1" dirty="0" smtClean="0"/>
              <a:t>Aplicación </a:t>
            </a:r>
            <a:r>
              <a:rPr lang="es-MX" sz="2400" b="1" dirty="0"/>
              <a:t>por correo</a:t>
            </a:r>
          </a:p>
          <a:p>
            <a:pPr marL="0" indent="0">
              <a:buNone/>
            </a:pPr>
            <a:endParaRPr lang="es-EC" sz="2800" dirty="0"/>
          </a:p>
        </p:txBody>
      </p:sp>
    </p:spTree>
    <p:extLst>
      <p:ext uri="{BB962C8B-B14F-4D97-AF65-F5344CB8AC3E}">
        <p14:creationId xmlns:p14="http://schemas.microsoft.com/office/powerpoint/2010/main" val="326481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90600" y="762000"/>
            <a:ext cx="10083800" cy="5486399"/>
          </a:xfrm>
        </p:spPr>
        <p:txBody>
          <a:bodyPr>
            <a:normAutofit/>
          </a:bodyPr>
          <a:lstStyle/>
          <a:p>
            <a:pPr marL="0" indent="0" fontAlgn="base">
              <a:buNone/>
            </a:pPr>
            <a:r>
              <a:rPr lang="es-MX" sz="2800" b="1" dirty="0"/>
              <a:t>c) Ventajas y </a:t>
            </a:r>
            <a:r>
              <a:rPr lang="es-MX" sz="2800" b="1" dirty="0" smtClean="0"/>
              <a:t>limitaciones</a:t>
            </a:r>
          </a:p>
          <a:p>
            <a:pPr marL="0" indent="0" fontAlgn="base">
              <a:buNone/>
            </a:pPr>
            <a:endParaRPr lang="es-MX" sz="2800" b="1" dirty="0"/>
          </a:p>
          <a:p>
            <a:pPr marL="0" indent="0" fontAlgn="base">
              <a:buNone/>
            </a:pPr>
            <a:r>
              <a:rPr lang="es-MX" sz="2400" dirty="0"/>
              <a:t>Entre las </a:t>
            </a:r>
            <a:r>
              <a:rPr lang="es-MX" sz="2400" b="1" dirty="0"/>
              <a:t>ventajas </a:t>
            </a:r>
            <a:r>
              <a:rPr lang="es-MX" sz="2400" dirty="0"/>
              <a:t>tenemos la no necesidad de personas preparadas para su aplicación y la mayor reflexión aplicada a las respuestas, debido a la mayor cantidad de tiempo que posee el sujeto al no verse presionado por un entrevistador. </a:t>
            </a:r>
            <a:endParaRPr lang="es-MX" sz="2400" dirty="0" smtClean="0"/>
          </a:p>
          <a:p>
            <a:pPr marL="0" indent="0" fontAlgn="base">
              <a:buNone/>
            </a:pPr>
            <a:endParaRPr lang="es-MX" sz="2400" dirty="0"/>
          </a:p>
          <a:p>
            <a:pPr marL="0" indent="0" fontAlgn="base">
              <a:buNone/>
            </a:pPr>
            <a:r>
              <a:rPr lang="es-MX" sz="2400" dirty="0" smtClean="0"/>
              <a:t>Entre </a:t>
            </a:r>
            <a:r>
              <a:rPr lang="es-MX" sz="2400" dirty="0"/>
              <a:t>sus </a:t>
            </a:r>
            <a:r>
              <a:rPr lang="es-MX" sz="2400" b="1" dirty="0"/>
              <a:t>limitaciones</a:t>
            </a:r>
            <a:r>
              <a:rPr lang="es-MX" sz="2400" dirty="0"/>
              <a:t> encontramos la baja tasa de respuesta que se obtiene al enviarla por correo y la variabilidad de la respuesta en función del estado general de la persona.</a:t>
            </a:r>
          </a:p>
          <a:p>
            <a:pPr marL="0" indent="0">
              <a:buNone/>
            </a:pPr>
            <a:endParaRPr lang="es-EC" sz="2800" dirty="0"/>
          </a:p>
        </p:txBody>
      </p:sp>
    </p:spTree>
    <p:extLst>
      <p:ext uri="{BB962C8B-B14F-4D97-AF65-F5344CB8AC3E}">
        <p14:creationId xmlns:p14="http://schemas.microsoft.com/office/powerpoint/2010/main" val="15620209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La Entrevista</a:t>
            </a:r>
          </a:p>
        </p:txBody>
      </p:sp>
      <p:sp>
        <p:nvSpPr>
          <p:cNvPr id="3" name="Marcador de contenido 2"/>
          <p:cNvSpPr>
            <a:spLocks noGrp="1"/>
          </p:cNvSpPr>
          <p:nvPr>
            <p:ph idx="1"/>
          </p:nvPr>
        </p:nvSpPr>
        <p:spPr/>
        <p:txBody>
          <a:bodyPr>
            <a:normAutofit/>
          </a:bodyPr>
          <a:lstStyle/>
          <a:p>
            <a:pPr marL="0" indent="0">
              <a:buNone/>
            </a:pPr>
            <a:r>
              <a:rPr lang="es-MX" sz="2400" dirty="0" smtClean="0"/>
              <a:t>“</a:t>
            </a:r>
            <a:r>
              <a:rPr lang="es-MX" sz="2400" dirty="0"/>
              <a:t>la recogida de información a través de un proceso de comunicación, en el transcurso del cual el entrevistado responde a cuestiones, previamente diseñadas en función de las dimensiones que se pretenden estudiar, planteadas por el entrevistador”. </a:t>
            </a:r>
            <a:endParaRPr lang="es-MX" sz="2400" dirty="0" smtClean="0"/>
          </a:p>
          <a:p>
            <a:pPr marL="0" indent="0">
              <a:buNone/>
            </a:pPr>
            <a:r>
              <a:rPr lang="es-MX" sz="2400" dirty="0" smtClean="0"/>
              <a:t>Según </a:t>
            </a:r>
            <a:r>
              <a:rPr lang="es-MX" sz="2400" dirty="0" err="1"/>
              <a:t>Kerlinger</a:t>
            </a:r>
            <a:r>
              <a:rPr lang="es-MX" sz="2400" dirty="0"/>
              <a:t> (1997), la entrevista del tipo estructurada sería mejor que los cuestionarios </a:t>
            </a:r>
            <a:r>
              <a:rPr lang="es-MX" sz="2400" dirty="0" err="1"/>
              <a:t>autoadministrados</a:t>
            </a:r>
            <a:r>
              <a:rPr lang="es-MX" sz="2400" dirty="0"/>
              <a:t> para sondear el comportamiento de las personas, sus intenciones, sus emociones, sus actitudes y sus programas de comportamiento.</a:t>
            </a:r>
            <a:endParaRPr lang="es-EC" sz="2400" dirty="0"/>
          </a:p>
        </p:txBody>
      </p:sp>
    </p:spTree>
    <p:extLst>
      <p:ext uri="{BB962C8B-B14F-4D97-AF65-F5344CB8AC3E}">
        <p14:creationId xmlns:p14="http://schemas.microsoft.com/office/powerpoint/2010/main" val="117545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b="1" dirty="0" smtClean="0"/>
              <a:t>LA OBSERVACIÓN</a:t>
            </a:r>
            <a:endParaRPr lang="es-EC" b="1" dirty="0"/>
          </a:p>
        </p:txBody>
      </p:sp>
      <p:sp>
        <p:nvSpPr>
          <p:cNvPr id="3" name="Marcador de contenido 2"/>
          <p:cNvSpPr>
            <a:spLocks noGrp="1"/>
          </p:cNvSpPr>
          <p:nvPr>
            <p:ph idx="1"/>
          </p:nvPr>
        </p:nvSpPr>
        <p:spPr/>
        <p:txBody>
          <a:bodyPr>
            <a:normAutofit/>
          </a:bodyPr>
          <a:lstStyle/>
          <a:p>
            <a:pPr marL="0" indent="0" algn="just">
              <a:buNone/>
            </a:pPr>
            <a:r>
              <a:rPr lang="es-EC" sz="3600" dirty="0" smtClean="0"/>
              <a:t>La </a:t>
            </a:r>
            <a:r>
              <a:rPr lang="es-EC" sz="3600" dirty="0"/>
              <a:t>observación cotidiana es aquella que se hace cada día al azar, de manera espontánea, sin un propósito definido, es decir, se presta atención a unas cosas y se descuida otras, se observa por simple curiosidad </a:t>
            </a:r>
          </a:p>
        </p:txBody>
      </p:sp>
    </p:spTree>
    <p:extLst>
      <p:ext uri="{BB962C8B-B14F-4D97-AF65-F5344CB8AC3E}">
        <p14:creationId xmlns:p14="http://schemas.microsoft.com/office/powerpoint/2010/main" val="32350230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La Entrevista</a:t>
            </a:r>
          </a:p>
        </p:txBody>
      </p:sp>
      <p:sp>
        <p:nvSpPr>
          <p:cNvPr id="3" name="Marcador de contenido 2"/>
          <p:cNvSpPr>
            <a:spLocks noGrp="1"/>
          </p:cNvSpPr>
          <p:nvPr>
            <p:ph idx="1"/>
          </p:nvPr>
        </p:nvSpPr>
        <p:spPr/>
        <p:txBody>
          <a:bodyPr>
            <a:normAutofit/>
          </a:bodyPr>
          <a:lstStyle/>
          <a:p>
            <a:pPr marL="0" indent="0" fontAlgn="base">
              <a:buNone/>
            </a:pPr>
            <a:endParaRPr lang="es-MX" sz="2800" b="1" dirty="0" smtClean="0"/>
          </a:p>
          <a:p>
            <a:pPr marL="0" indent="0" fontAlgn="base">
              <a:buNone/>
            </a:pPr>
            <a:r>
              <a:rPr lang="es-MX" sz="2800" b="1" dirty="0" smtClean="0"/>
              <a:t>Características </a:t>
            </a:r>
            <a:r>
              <a:rPr lang="es-MX" sz="2800" b="1" dirty="0"/>
              <a:t>de la entrevista estructurada</a:t>
            </a:r>
          </a:p>
          <a:p>
            <a:pPr marL="0" indent="0" fontAlgn="base">
              <a:buNone/>
            </a:pPr>
            <a:r>
              <a:rPr lang="es-MX" sz="2800" dirty="0"/>
              <a:t>La entrevista estructurada se caracteriza </a:t>
            </a:r>
            <a:r>
              <a:rPr lang="es-MX" sz="2800" dirty="0" smtClean="0"/>
              <a:t>porque </a:t>
            </a:r>
            <a:r>
              <a:rPr lang="es-MX" sz="2800" dirty="0" smtClean="0"/>
              <a:t>se </a:t>
            </a:r>
            <a:r>
              <a:rPr lang="es-MX" sz="2800" dirty="0"/>
              <a:t>realiza a partir de un cuestionario previamente elaborado, el cual es aplicado inflexiblemente, tanto en el contenido de las preguntas como en su orden. </a:t>
            </a:r>
            <a:endParaRPr lang="es-EC" sz="2800" dirty="0"/>
          </a:p>
        </p:txBody>
      </p:sp>
    </p:spTree>
    <p:extLst>
      <p:ext uri="{BB962C8B-B14F-4D97-AF65-F5344CB8AC3E}">
        <p14:creationId xmlns:p14="http://schemas.microsoft.com/office/powerpoint/2010/main" val="31159824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La Entrevista</a:t>
            </a:r>
          </a:p>
        </p:txBody>
      </p:sp>
      <p:sp>
        <p:nvSpPr>
          <p:cNvPr id="3" name="Marcador de contenido 2"/>
          <p:cNvSpPr>
            <a:spLocks noGrp="1"/>
          </p:cNvSpPr>
          <p:nvPr>
            <p:ph idx="1"/>
          </p:nvPr>
        </p:nvSpPr>
        <p:spPr/>
        <p:txBody>
          <a:bodyPr>
            <a:normAutofit/>
          </a:bodyPr>
          <a:lstStyle/>
          <a:p>
            <a:pPr marL="0" indent="0" fontAlgn="base">
              <a:buNone/>
            </a:pPr>
            <a:r>
              <a:rPr lang="es-MX" sz="2800" b="1" dirty="0"/>
              <a:t>Fases de la elaboración de una </a:t>
            </a:r>
            <a:r>
              <a:rPr lang="es-MX" sz="2800" b="1" dirty="0" smtClean="0"/>
              <a:t>entrevista</a:t>
            </a:r>
          </a:p>
          <a:p>
            <a:pPr marL="0" indent="0" fontAlgn="base">
              <a:buNone/>
            </a:pPr>
            <a:endParaRPr lang="es-MX" sz="2800" b="1" dirty="0"/>
          </a:p>
          <a:p>
            <a:pPr fontAlgn="base"/>
            <a:r>
              <a:rPr lang="es-MX" sz="2400" dirty="0"/>
              <a:t>Preparación de la entrevista</a:t>
            </a:r>
          </a:p>
          <a:p>
            <a:pPr fontAlgn="base"/>
            <a:r>
              <a:rPr lang="es-MX" sz="2400" dirty="0"/>
              <a:t>En toda entrevista es fundamental que el entrevistado se sienta a gusto y tenga una buena impresión del </a:t>
            </a:r>
            <a:r>
              <a:rPr lang="es-MX" sz="2400" dirty="0" smtClean="0"/>
              <a:t>entrevistador. </a:t>
            </a:r>
            <a:endParaRPr lang="es-MX" sz="2400" dirty="0"/>
          </a:p>
          <a:p>
            <a:pPr fontAlgn="base"/>
            <a:r>
              <a:rPr lang="es-MX" sz="2400" dirty="0"/>
              <a:t>El lugar donde se realizará la entrevista debe estar alejado de fuentes de ruido y de interrupciones, de modo tal de facilitar la comunicación.</a:t>
            </a:r>
          </a:p>
          <a:p>
            <a:pPr marL="0" indent="0">
              <a:buNone/>
            </a:pPr>
            <a:endParaRPr lang="es-EC" dirty="0"/>
          </a:p>
        </p:txBody>
      </p:sp>
    </p:spTree>
    <p:extLst>
      <p:ext uri="{BB962C8B-B14F-4D97-AF65-F5344CB8AC3E}">
        <p14:creationId xmlns:p14="http://schemas.microsoft.com/office/powerpoint/2010/main" val="32916708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La Entrevista</a:t>
            </a:r>
          </a:p>
        </p:txBody>
      </p:sp>
      <p:sp>
        <p:nvSpPr>
          <p:cNvPr id="3" name="Marcador de contenido 2"/>
          <p:cNvSpPr>
            <a:spLocks noGrp="1"/>
          </p:cNvSpPr>
          <p:nvPr>
            <p:ph idx="1"/>
          </p:nvPr>
        </p:nvSpPr>
        <p:spPr/>
        <p:txBody>
          <a:bodyPr/>
          <a:lstStyle/>
          <a:p>
            <a:pPr marL="0" indent="0" fontAlgn="base">
              <a:buNone/>
            </a:pPr>
            <a:r>
              <a:rPr lang="es-MX" sz="2800" b="1" dirty="0"/>
              <a:t>Ejecución de la entrevista</a:t>
            </a:r>
          </a:p>
          <a:p>
            <a:pPr marL="0" indent="0" fontAlgn="base">
              <a:buNone/>
            </a:pPr>
            <a:r>
              <a:rPr lang="es-MX" sz="2800" dirty="0"/>
              <a:t>Una vez iniciada la entrevista, si el entrevistador no fuese conocido por el entrevistado, debe dar a conocer los objetivos y la justificación de la realización de la entrevista al entrevistado, recalcando la confidencialidad de los datos que </a:t>
            </a:r>
            <a:r>
              <a:rPr lang="es-MX" sz="2800" dirty="0" smtClean="0"/>
              <a:t>este </a:t>
            </a:r>
            <a:r>
              <a:rPr lang="es-MX" sz="2800" dirty="0"/>
              <a:t>aporta</a:t>
            </a:r>
            <a:r>
              <a:rPr lang="es-MX" sz="2800" dirty="0" smtClean="0"/>
              <a:t>.</a:t>
            </a:r>
            <a:endParaRPr lang="es-MX" sz="2800" dirty="0"/>
          </a:p>
        </p:txBody>
      </p:sp>
    </p:spTree>
    <p:extLst>
      <p:ext uri="{BB962C8B-B14F-4D97-AF65-F5344CB8AC3E}">
        <p14:creationId xmlns:p14="http://schemas.microsoft.com/office/powerpoint/2010/main" val="24261805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Ventajas y limitaciones</a:t>
            </a:r>
            <a:br>
              <a:rPr lang="es-MX" dirty="0"/>
            </a:br>
            <a:endParaRPr lang="es-EC" dirty="0"/>
          </a:p>
        </p:txBody>
      </p:sp>
      <p:sp>
        <p:nvSpPr>
          <p:cNvPr id="3" name="Marcador de contenido 2"/>
          <p:cNvSpPr>
            <a:spLocks noGrp="1"/>
          </p:cNvSpPr>
          <p:nvPr>
            <p:ph idx="1"/>
          </p:nvPr>
        </p:nvSpPr>
        <p:spPr/>
        <p:txBody>
          <a:bodyPr>
            <a:normAutofit lnSpcReduction="10000"/>
          </a:bodyPr>
          <a:lstStyle/>
          <a:p>
            <a:pPr marL="0" indent="0" fontAlgn="base">
              <a:buNone/>
            </a:pPr>
            <a:r>
              <a:rPr lang="es-MX" sz="2800" b="1" dirty="0" smtClean="0"/>
              <a:t>Ventajas</a:t>
            </a:r>
            <a:endParaRPr lang="es-MX" sz="2800" b="1" dirty="0"/>
          </a:p>
          <a:p>
            <a:pPr marL="0" indent="0" fontAlgn="base">
              <a:buNone/>
            </a:pPr>
            <a:r>
              <a:rPr lang="es-MX" sz="2400" dirty="0"/>
              <a:t>* Se puede recoger información de personas de bajo nivel cultural</a:t>
            </a:r>
            <a:br>
              <a:rPr lang="es-MX" sz="2400" dirty="0"/>
            </a:br>
            <a:r>
              <a:rPr lang="es-MX" sz="2400" dirty="0"/>
              <a:t>* Permite conocer, además de las respuestas, el estado de ánimo y el ambiente del entrevistado.</a:t>
            </a:r>
            <a:br>
              <a:rPr lang="es-MX" sz="2400" dirty="0"/>
            </a:br>
            <a:r>
              <a:rPr lang="es-MX" sz="2400" dirty="0"/>
              <a:t>* Es posible obtener mayor información que con los cuestionarios en preguntas difíciles</a:t>
            </a:r>
            <a:br>
              <a:rPr lang="es-MX" sz="2400" dirty="0"/>
            </a:br>
            <a:r>
              <a:rPr lang="es-MX" sz="2400" dirty="0"/>
              <a:t>* Existe menor pérdida de información: generalmente se accede a las entrevistas y, aunque </a:t>
            </a:r>
            <a:r>
              <a:rPr lang="es-MX" sz="2400" dirty="0" smtClean="0"/>
              <a:t> </a:t>
            </a:r>
            <a:r>
              <a:rPr lang="es-MX" sz="2400" dirty="0"/>
              <a:t>algunas resulten fallidas, siempre será menor el porcentaje de pérdida que en los cuestionarios.</a:t>
            </a:r>
          </a:p>
          <a:p>
            <a:pPr marL="0" indent="0">
              <a:buNone/>
            </a:pPr>
            <a:endParaRPr lang="es-EC" dirty="0"/>
          </a:p>
        </p:txBody>
      </p:sp>
    </p:spTree>
    <p:extLst>
      <p:ext uri="{BB962C8B-B14F-4D97-AF65-F5344CB8AC3E}">
        <p14:creationId xmlns:p14="http://schemas.microsoft.com/office/powerpoint/2010/main" val="32360220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Ventajas y limitaciones</a:t>
            </a:r>
            <a:br>
              <a:rPr lang="es-MX" dirty="0"/>
            </a:br>
            <a:endParaRPr lang="es-EC" dirty="0"/>
          </a:p>
        </p:txBody>
      </p:sp>
      <p:sp>
        <p:nvSpPr>
          <p:cNvPr id="3" name="Marcador de contenido 2"/>
          <p:cNvSpPr>
            <a:spLocks noGrp="1"/>
          </p:cNvSpPr>
          <p:nvPr>
            <p:ph idx="1"/>
          </p:nvPr>
        </p:nvSpPr>
        <p:spPr/>
        <p:txBody>
          <a:bodyPr/>
          <a:lstStyle/>
          <a:p>
            <a:pPr marL="0" indent="0" fontAlgn="base">
              <a:buNone/>
            </a:pPr>
            <a:r>
              <a:rPr lang="es-MX" sz="2800" b="1" dirty="0"/>
              <a:t>Desventajas</a:t>
            </a:r>
          </a:p>
          <a:p>
            <a:pPr marL="0" indent="0" fontAlgn="base">
              <a:buNone/>
            </a:pPr>
            <a:r>
              <a:rPr lang="es-MX" sz="2800" dirty="0"/>
              <a:t>* Sesgo del entrevistador</a:t>
            </a:r>
            <a:br>
              <a:rPr lang="es-MX" sz="2800" dirty="0"/>
            </a:br>
            <a:r>
              <a:rPr lang="es-MX" sz="2800" dirty="0"/>
              <a:t>* No se mantiene el anonimato, como en los cuestionarios</a:t>
            </a:r>
            <a:br>
              <a:rPr lang="es-MX" sz="2800" dirty="0"/>
            </a:br>
            <a:r>
              <a:rPr lang="es-MX" sz="2800" dirty="0"/>
              <a:t>* Es necesaria una preparación de los encuestadores para que los resultados sean fiables</a:t>
            </a:r>
            <a:br>
              <a:rPr lang="es-MX" sz="2800" dirty="0"/>
            </a:br>
            <a:r>
              <a:rPr lang="es-MX" sz="2800" dirty="0"/>
              <a:t>* Implica una gran inversión de </a:t>
            </a:r>
            <a:r>
              <a:rPr lang="es-MX" sz="2800" dirty="0" smtClean="0"/>
              <a:t>tiempo.</a:t>
            </a:r>
            <a:endParaRPr lang="es-MX" sz="2800" dirty="0"/>
          </a:p>
          <a:p>
            <a:pPr marL="0" indent="0">
              <a:buNone/>
            </a:pPr>
            <a:endParaRPr lang="es-EC" dirty="0"/>
          </a:p>
        </p:txBody>
      </p:sp>
    </p:spTree>
    <p:extLst>
      <p:ext uri="{BB962C8B-B14F-4D97-AF65-F5344CB8AC3E}">
        <p14:creationId xmlns:p14="http://schemas.microsoft.com/office/powerpoint/2010/main" val="25108781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REFERENCIAS BIBLIOGRAFICAS</a:t>
            </a:r>
            <a:br>
              <a:rPr lang="es-MX" dirty="0"/>
            </a:br>
            <a:r>
              <a:rPr lang="es-MX" dirty="0"/>
              <a:t/>
            </a:r>
            <a:br>
              <a:rPr lang="es-MX" dirty="0"/>
            </a:br>
            <a:endParaRPr lang="es-EC" dirty="0"/>
          </a:p>
        </p:txBody>
      </p:sp>
      <p:sp>
        <p:nvSpPr>
          <p:cNvPr id="3" name="Marcador de contenido 2"/>
          <p:cNvSpPr>
            <a:spLocks noGrp="1"/>
          </p:cNvSpPr>
          <p:nvPr>
            <p:ph idx="1"/>
          </p:nvPr>
        </p:nvSpPr>
        <p:spPr/>
        <p:txBody>
          <a:bodyPr/>
          <a:lstStyle/>
          <a:p>
            <a:pPr fontAlgn="base"/>
            <a:r>
              <a:rPr lang="es-MX" dirty="0" smtClean="0"/>
              <a:t>Buendía</a:t>
            </a:r>
            <a:r>
              <a:rPr lang="es-MX" dirty="0"/>
              <a:t>, L., </a:t>
            </a:r>
            <a:r>
              <a:rPr lang="es-MX" dirty="0" err="1"/>
              <a:t>Colás</a:t>
            </a:r>
            <a:r>
              <a:rPr lang="es-MX" dirty="0"/>
              <a:t>, P. y Hernández, F. (1998). </a:t>
            </a:r>
            <a:r>
              <a:rPr lang="es-MX" b="1" u="sng" dirty="0"/>
              <a:t>Métodos de Investigación en Psicopedagogía</a:t>
            </a:r>
            <a:r>
              <a:rPr lang="es-MX" dirty="0"/>
              <a:t>. Madrid: McGraw-Hill.</a:t>
            </a:r>
          </a:p>
          <a:p>
            <a:pPr fontAlgn="base"/>
            <a:r>
              <a:rPr lang="es-MX" dirty="0" err="1"/>
              <a:t>Kerlinger</a:t>
            </a:r>
            <a:r>
              <a:rPr lang="es-MX" dirty="0"/>
              <a:t>, F. (1997).</a:t>
            </a:r>
            <a:r>
              <a:rPr lang="es-MX" b="1" u="sng" dirty="0"/>
              <a:t> Investigación del comportamiento</a:t>
            </a:r>
            <a:r>
              <a:rPr lang="es-MX" dirty="0"/>
              <a:t>. México, D.F.: McGraw-Hill.</a:t>
            </a:r>
          </a:p>
          <a:p>
            <a:pPr marL="0" indent="0">
              <a:buNone/>
            </a:pPr>
            <a:endParaRPr lang="es-EC" dirty="0"/>
          </a:p>
        </p:txBody>
      </p:sp>
    </p:spTree>
    <p:extLst>
      <p:ext uri="{BB962C8B-B14F-4D97-AF65-F5344CB8AC3E}">
        <p14:creationId xmlns:p14="http://schemas.microsoft.com/office/powerpoint/2010/main" val="229239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smtClean="0"/>
              <a:t>TIPOS DE OBSERVACIÓN</a:t>
            </a:r>
            <a:endParaRPr lang="es-EC" dirty="0"/>
          </a:p>
        </p:txBody>
      </p:sp>
      <p:sp>
        <p:nvSpPr>
          <p:cNvPr id="3" name="Marcador de contenido 2"/>
          <p:cNvSpPr>
            <a:spLocks noGrp="1"/>
          </p:cNvSpPr>
          <p:nvPr>
            <p:ph idx="1"/>
          </p:nvPr>
        </p:nvSpPr>
        <p:spPr/>
        <p:txBody>
          <a:bodyPr>
            <a:normAutofit lnSpcReduction="10000"/>
          </a:bodyPr>
          <a:lstStyle/>
          <a:p>
            <a:pPr marL="0" indent="0">
              <a:buNone/>
            </a:pPr>
            <a:r>
              <a:rPr lang="es-EC" sz="2400" b="1" dirty="0"/>
              <a:t>TIPOS DE OBSERVACIÓN</a:t>
            </a:r>
          </a:p>
          <a:p>
            <a:r>
              <a:rPr lang="es-EC" dirty="0"/>
              <a:t>Directa (Simple y experimental) y documental.</a:t>
            </a:r>
          </a:p>
          <a:p>
            <a:r>
              <a:rPr lang="es-EC" dirty="0"/>
              <a:t>Según el grado de estructuración de la observación y de los medios que se utilizan para sistematizar lo que se observa son: la no estructurada y la estructurada.</a:t>
            </a:r>
          </a:p>
          <a:p>
            <a:r>
              <a:rPr lang="es-EC" dirty="0"/>
              <a:t>Según el grado de participación del observador, es decir el nivel de contacto que establezca con la realidad que va a estudiar son: observación no participante y participante.</a:t>
            </a:r>
          </a:p>
          <a:p>
            <a:r>
              <a:rPr lang="es-EC" dirty="0"/>
              <a:t>Según el número de investigadores que participan en la observación son: individual y en equipo o colectiva.</a:t>
            </a:r>
          </a:p>
          <a:p>
            <a:r>
              <a:rPr lang="es-EC" dirty="0"/>
              <a:t>Según el lugar donde se realiza la observación son: de campo y de laboratorio.</a:t>
            </a:r>
          </a:p>
          <a:p>
            <a:pPr marL="0" indent="0">
              <a:buNone/>
            </a:pPr>
            <a:endParaRPr lang="es-EC" dirty="0"/>
          </a:p>
        </p:txBody>
      </p:sp>
    </p:spTree>
    <p:extLst>
      <p:ext uri="{BB962C8B-B14F-4D97-AF65-F5344CB8AC3E}">
        <p14:creationId xmlns:p14="http://schemas.microsoft.com/office/powerpoint/2010/main" val="3101832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03312" y="1341718"/>
            <a:ext cx="8946541" cy="4195481"/>
          </a:xfrm>
        </p:spPr>
        <p:txBody>
          <a:bodyPr>
            <a:normAutofit fontScale="85000" lnSpcReduction="10000"/>
          </a:bodyPr>
          <a:lstStyle/>
          <a:p>
            <a:pPr marL="0" indent="0">
              <a:buNone/>
            </a:pPr>
            <a:r>
              <a:rPr lang="es-EC" sz="4300" b="1" dirty="0" smtClean="0"/>
              <a:t>LA OBSERVACIÓN CIENTÍFICA </a:t>
            </a:r>
          </a:p>
          <a:p>
            <a:pPr marL="0" indent="0">
              <a:buNone/>
            </a:pPr>
            <a:r>
              <a:rPr lang="es-EC" sz="4300" b="1" dirty="0"/>
              <a:t>c</a:t>
            </a:r>
            <a:r>
              <a:rPr lang="es-EC" sz="3200" dirty="0" smtClean="0"/>
              <a:t>onsiste </a:t>
            </a:r>
            <a:r>
              <a:rPr lang="es-EC" sz="3200" dirty="0"/>
              <a:t>en la percepción sistemática y dirigida a captar los aspectos más significativos de los objetos, hechos, realidades sociales y personas en el contexto donde se desarrollan normalmente.</a:t>
            </a:r>
          </a:p>
          <a:p>
            <a:pPr marL="0" indent="0">
              <a:buNone/>
            </a:pPr>
            <a:endParaRPr lang="es-EC" sz="3200" dirty="0" smtClean="0"/>
          </a:p>
          <a:p>
            <a:pPr marL="0" indent="0">
              <a:buNone/>
            </a:pPr>
            <a:r>
              <a:rPr lang="es-EC" sz="3200" dirty="0" smtClean="0"/>
              <a:t>Proporciona </a:t>
            </a:r>
            <a:r>
              <a:rPr lang="es-EC" sz="3200" dirty="0"/>
              <a:t>la información empírica necesaria para plantear nuevos problemas, formular hipótesis y su posterior comprobación.</a:t>
            </a:r>
          </a:p>
          <a:p>
            <a:pPr marL="0" indent="0">
              <a:buNone/>
            </a:pPr>
            <a:endParaRPr lang="es-EC" dirty="0"/>
          </a:p>
        </p:txBody>
      </p:sp>
    </p:spTree>
    <p:extLst>
      <p:ext uri="{BB962C8B-B14F-4D97-AF65-F5344CB8AC3E}">
        <p14:creationId xmlns:p14="http://schemas.microsoft.com/office/powerpoint/2010/main" val="2635665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CARACTERÍSTICAS DE LA OBSERVACIÓN CIENTÍFICA</a:t>
            </a:r>
            <a:br>
              <a:rPr lang="es-EC" dirty="0"/>
            </a:br>
            <a:endParaRPr lang="es-EC" dirty="0"/>
          </a:p>
        </p:txBody>
      </p:sp>
      <p:sp>
        <p:nvSpPr>
          <p:cNvPr id="3" name="Marcador de contenido 2"/>
          <p:cNvSpPr>
            <a:spLocks noGrp="1"/>
          </p:cNvSpPr>
          <p:nvPr>
            <p:ph idx="1"/>
          </p:nvPr>
        </p:nvSpPr>
        <p:spPr/>
        <p:txBody>
          <a:bodyPr>
            <a:normAutofit/>
          </a:bodyPr>
          <a:lstStyle/>
          <a:p>
            <a:pPr marL="0" indent="0" algn="just">
              <a:buNone/>
            </a:pPr>
            <a:r>
              <a:rPr lang="es-EC" sz="2400" dirty="0"/>
              <a:t>a. La observación debe ser consciente, es la búsqueda deliberada guiada por un objetivo o propósito bien determinado y definido.</a:t>
            </a:r>
          </a:p>
          <a:p>
            <a:pPr marL="0" indent="0" algn="just">
              <a:buNone/>
            </a:pPr>
            <a:r>
              <a:rPr lang="es-EC" sz="2400" dirty="0"/>
              <a:t>b. Sistemática y planificada cuidadosamente y estar inscrita en el proceso de investigación a realizar.</a:t>
            </a:r>
          </a:p>
          <a:p>
            <a:pPr marL="0" indent="0" algn="just">
              <a:buNone/>
            </a:pPr>
            <a:r>
              <a:rPr lang="es-EC" sz="2400" dirty="0"/>
              <a:t>c. Objetiva sin influir sobre lo que se ve o recoge. El investigador necesita auxiliarse de instrumentos (microscopio, telescopio, cámara, filmadora, </a:t>
            </a:r>
            <a:r>
              <a:rPr lang="es-EC" sz="2400" dirty="0" err="1"/>
              <a:t>etc</a:t>
            </a:r>
            <a:r>
              <a:rPr lang="es-EC" sz="2400" dirty="0"/>
              <a:t>), que contribuyan a recoger con mayor objetividad la información. </a:t>
            </a:r>
          </a:p>
        </p:txBody>
      </p:sp>
    </p:spTree>
    <p:extLst>
      <p:ext uri="{BB962C8B-B14F-4D97-AF65-F5344CB8AC3E}">
        <p14:creationId xmlns:p14="http://schemas.microsoft.com/office/powerpoint/2010/main" val="3918792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b="1" dirty="0"/>
              <a:t>CARACTERÍSTICAS DE LA OBSERVACIÓN CIENTÍFICA</a:t>
            </a:r>
            <a:r>
              <a:rPr lang="es-EC" dirty="0"/>
              <a:t/>
            </a:r>
            <a:br>
              <a:rPr lang="es-EC" dirty="0"/>
            </a:br>
            <a:endParaRPr lang="es-EC" dirty="0"/>
          </a:p>
        </p:txBody>
      </p:sp>
      <p:sp>
        <p:nvSpPr>
          <p:cNvPr id="3" name="Marcador de contenido 2"/>
          <p:cNvSpPr>
            <a:spLocks noGrp="1"/>
          </p:cNvSpPr>
          <p:nvPr>
            <p:ph idx="1"/>
          </p:nvPr>
        </p:nvSpPr>
        <p:spPr/>
        <p:txBody>
          <a:bodyPr>
            <a:normAutofit/>
          </a:bodyPr>
          <a:lstStyle/>
          <a:p>
            <a:pPr marL="0" indent="0" algn="just">
              <a:buNone/>
            </a:pPr>
            <a:r>
              <a:rPr lang="es-EC" dirty="0"/>
              <a:t>d. Las observaciones deben ser registradas en forma cuidadosa y experta. Todo lo observado se debe poner por escrito lo antes posible, cuando no se puede tomar notas en el mismo momento. Para esto el observador utiliza fichas, registros, libretas y otros instrumentos que le faciliten sistematizar, cuantificar y conservar los resultados de las observaciones.</a:t>
            </a:r>
          </a:p>
          <a:p>
            <a:pPr marL="0" indent="0" algn="just">
              <a:buNone/>
            </a:pPr>
            <a:endParaRPr lang="es-EC" dirty="0" smtClean="0"/>
          </a:p>
          <a:p>
            <a:pPr marL="0" indent="0" algn="just">
              <a:buNone/>
            </a:pPr>
            <a:r>
              <a:rPr lang="es-EC" dirty="0" smtClean="0"/>
              <a:t>e</a:t>
            </a:r>
            <a:r>
              <a:rPr lang="es-EC" dirty="0"/>
              <a:t>. Las observaciones deben ser comprobadas y ratificadas ya sea por medio de la repetición o por la comparación con lo observado por otros observadores competentes (controles).</a:t>
            </a:r>
          </a:p>
          <a:p>
            <a:pPr marL="0" indent="0" algn="just">
              <a:buNone/>
            </a:pPr>
            <a:r>
              <a:rPr lang="es-EC" sz="2400" dirty="0" smtClean="0"/>
              <a:t> </a:t>
            </a:r>
            <a:endParaRPr lang="es-EC" sz="2400" dirty="0"/>
          </a:p>
        </p:txBody>
      </p:sp>
    </p:spTree>
    <p:extLst>
      <p:ext uri="{BB962C8B-B14F-4D97-AF65-F5344CB8AC3E}">
        <p14:creationId xmlns:p14="http://schemas.microsoft.com/office/powerpoint/2010/main" val="59822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b="1" dirty="0"/>
              <a:t>INSTRUMENTOS PARA REGISTRAR LA INFORMACIÓN OBSERVADA</a:t>
            </a:r>
            <a:r>
              <a:rPr lang="es-EC" dirty="0"/>
              <a:t/>
            </a:r>
            <a:br>
              <a:rPr lang="es-EC" dirty="0"/>
            </a:br>
            <a:endParaRPr lang="es-EC" dirty="0"/>
          </a:p>
        </p:txBody>
      </p:sp>
      <p:sp>
        <p:nvSpPr>
          <p:cNvPr id="3" name="Marcador de contenido 2"/>
          <p:cNvSpPr>
            <a:spLocks noGrp="1"/>
          </p:cNvSpPr>
          <p:nvPr>
            <p:ph idx="1"/>
          </p:nvPr>
        </p:nvSpPr>
        <p:spPr/>
        <p:txBody>
          <a:bodyPr>
            <a:normAutofit/>
          </a:bodyPr>
          <a:lstStyle/>
          <a:p>
            <a:pPr marL="0" indent="0">
              <a:buNone/>
            </a:pPr>
            <a:r>
              <a:rPr lang="es-EC" dirty="0" smtClean="0"/>
              <a:t>Los </a:t>
            </a:r>
            <a:r>
              <a:rPr lang="es-EC" dirty="0"/>
              <a:t>más utilizados son:</a:t>
            </a:r>
          </a:p>
          <a:p>
            <a:pPr marL="0" indent="0">
              <a:buNone/>
            </a:pPr>
            <a:r>
              <a:rPr lang="en-US" dirty="0"/>
              <a:t></a:t>
            </a:r>
            <a:r>
              <a:rPr lang="es-EC" dirty="0"/>
              <a:t> la ficha de observación</a:t>
            </a:r>
          </a:p>
          <a:p>
            <a:pPr marL="0" indent="0">
              <a:buNone/>
            </a:pPr>
            <a:r>
              <a:rPr lang="en-US" dirty="0"/>
              <a:t></a:t>
            </a:r>
            <a:r>
              <a:rPr lang="es-EC" dirty="0"/>
              <a:t> el registro de observación </a:t>
            </a:r>
          </a:p>
          <a:p>
            <a:pPr marL="0" indent="0">
              <a:buNone/>
            </a:pPr>
            <a:r>
              <a:rPr lang="en-US" dirty="0"/>
              <a:t></a:t>
            </a:r>
            <a:r>
              <a:rPr lang="es-EC" dirty="0"/>
              <a:t> el cuaderno de notas</a:t>
            </a:r>
          </a:p>
          <a:p>
            <a:pPr marL="0" indent="0">
              <a:buNone/>
            </a:pPr>
            <a:r>
              <a:rPr lang="en-US" dirty="0"/>
              <a:t></a:t>
            </a:r>
            <a:r>
              <a:rPr lang="es-EC" dirty="0"/>
              <a:t> el diario de campo</a:t>
            </a:r>
          </a:p>
          <a:p>
            <a:pPr marL="0" indent="0">
              <a:buNone/>
            </a:pPr>
            <a:r>
              <a:rPr lang="en-US" dirty="0"/>
              <a:t></a:t>
            </a:r>
            <a:r>
              <a:rPr lang="es-EC" dirty="0"/>
              <a:t> los mapas</a:t>
            </a:r>
          </a:p>
          <a:p>
            <a:pPr marL="0" indent="0">
              <a:buNone/>
            </a:pPr>
            <a:r>
              <a:rPr lang="en-US" dirty="0"/>
              <a:t></a:t>
            </a:r>
            <a:r>
              <a:rPr lang="es-EC" dirty="0"/>
              <a:t> la cámara fotográfica</a:t>
            </a:r>
          </a:p>
          <a:p>
            <a:pPr marL="0" indent="0">
              <a:buNone/>
            </a:pPr>
            <a:r>
              <a:rPr lang="en-US" dirty="0"/>
              <a:t> </a:t>
            </a:r>
            <a:r>
              <a:rPr lang="es-EC" dirty="0"/>
              <a:t>la grabadora</a:t>
            </a:r>
          </a:p>
          <a:p>
            <a:pPr marL="0" indent="0">
              <a:buNone/>
            </a:pPr>
            <a:r>
              <a:rPr lang="en-US" dirty="0"/>
              <a:t></a:t>
            </a:r>
            <a:r>
              <a:rPr lang="es-EC" dirty="0"/>
              <a:t> la filmadora</a:t>
            </a:r>
          </a:p>
          <a:p>
            <a:pPr marL="0" indent="0">
              <a:buNone/>
            </a:pPr>
            <a:endParaRPr lang="es-EC" dirty="0"/>
          </a:p>
        </p:txBody>
      </p:sp>
    </p:spTree>
    <p:extLst>
      <p:ext uri="{BB962C8B-B14F-4D97-AF65-F5344CB8AC3E}">
        <p14:creationId xmlns:p14="http://schemas.microsoft.com/office/powerpoint/2010/main" val="68376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b="1" dirty="0"/>
              <a:t>INSTRUMENTOS</a:t>
            </a:r>
            <a:r>
              <a:rPr lang="es-EC" dirty="0"/>
              <a:t/>
            </a:r>
            <a:br>
              <a:rPr lang="es-EC" dirty="0"/>
            </a:br>
            <a:endParaRPr lang="es-EC" dirty="0"/>
          </a:p>
        </p:txBody>
      </p:sp>
      <p:sp>
        <p:nvSpPr>
          <p:cNvPr id="3" name="Marcador de contenido 2"/>
          <p:cNvSpPr>
            <a:spLocks noGrp="1"/>
          </p:cNvSpPr>
          <p:nvPr>
            <p:ph idx="1"/>
          </p:nvPr>
        </p:nvSpPr>
        <p:spPr/>
        <p:txBody>
          <a:bodyPr>
            <a:normAutofit/>
          </a:bodyPr>
          <a:lstStyle/>
          <a:p>
            <a:pPr algn="just"/>
            <a:r>
              <a:rPr lang="es-EC" sz="2800" b="1" dirty="0"/>
              <a:t>FICHAS DE OBSERVACION. </a:t>
            </a:r>
            <a:r>
              <a:rPr lang="es-EC" sz="2800" dirty="0"/>
              <a:t>-Son instrumentos donde se registra la descripción detallada de lugares, descripciones precisas a detalle</a:t>
            </a:r>
          </a:p>
          <a:p>
            <a:pPr algn="just"/>
            <a:r>
              <a:rPr lang="es-EC" sz="2800" b="1" dirty="0"/>
              <a:t>FICHA DE OBSERVACION: DIRECTA O INDIRECTA </a:t>
            </a:r>
            <a:r>
              <a:rPr lang="es-EC" sz="2800" dirty="0"/>
              <a:t>Descripción completa del lugar, persona o fenómeno que estamos observando, procurando ser objetivos en la observación. Se recomienda no excederse de una ficha por ambos lados para cada fuente.</a:t>
            </a:r>
          </a:p>
          <a:p>
            <a:pPr marL="0" indent="0">
              <a:buNone/>
            </a:pPr>
            <a:endParaRPr lang="es-EC" dirty="0"/>
          </a:p>
        </p:txBody>
      </p:sp>
    </p:spTree>
    <p:extLst>
      <p:ext uri="{BB962C8B-B14F-4D97-AF65-F5344CB8AC3E}">
        <p14:creationId xmlns:p14="http://schemas.microsoft.com/office/powerpoint/2010/main" val="40528900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1520</TotalTime>
  <Words>1593</Words>
  <Application>Microsoft Office PowerPoint</Application>
  <PresentationFormat>Panorámica</PresentationFormat>
  <Paragraphs>143</Paragraphs>
  <Slides>35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35</vt:i4>
      </vt:variant>
    </vt:vector>
  </HeadingPairs>
  <TitlesOfParts>
    <vt:vector size="39" baseType="lpstr">
      <vt:lpstr>Arial</vt:lpstr>
      <vt:lpstr>Century Gothic</vt:lpstr>
      <vt:lpstr>Wingdings 3</vt:lpstr>
      <vt:lpstr>Ion</vt:lpstr>
      <vt:lpstr>             TÉCNICAS DE RECOLECCIÓN DE DATOS </vt:lpstr>
      <vt:lpstr>TÉCNICASPARALA RECOLECCIÓN DE INFORMACIÓN</vt:lpstr>
      <vt:lpstr>LA OBSERVACIÓN</vt:lpstr>
      <vt:lpstr>TIPOS DE OBSERVACIÓN</vt:lpstr>
      <vt:lpstr>Presentación de PowerPoint</vt:lpstr>
      <vt:lpstr>CARACTERÍSTICAS DE LA OBSERVACIÓN CIENTÍFICA </vt:lpstr>
      <vt:lpstr>CARACTERÍSTICAS DE LA OBSERVACIÓN CIENTÍFICA </vt:lpstr>
      <vt:lpstr>INSTRUMENTOS PARA REGISTRAR LA INFORMACIÓN OBSERVADA </vt:lpstr>
      <vt:lpstr>INSTRUMENTOS </vt:lpstr>
      <vt:lpstr>INSTRUMENTOS </vt:lpstr>
      <vt:lpstr>LA TÉCNICA DE LA ENCUESTA  </vt:lpstr>
      <vt:lpstr>LA TÉCNICA DE LA ENCUESTA  </vt:lpstr>
      <vt:lpstr>LA TÉCNICA DE LA ENCUESTA  </vt:lpstr>
      <vt:lpstr>LA TÉCNICA DE LA ENCUESTA  </vt:lpstr>
      <vt:lpstr>Proceso de investigación por encuesta </vt:lpstr>
      <vt:lpstr>Fase metodológica</vt:lpstr>
      <vt:lpstr>Fase metodológica</vt:lpstr>
      <vt:lpstr>Encuesta descriptiva v/s Encuesta explicativa </vt:lpstr>
      <vt:lpstr>Encuesta descriptiva v/s Encuesta explicativa </vt:lpstr>
      <vt:lpstr>Los reactivos</vt:lpstr>
      <vt:lpstr>Los reactivos</vt:lpstr>
      <vt:lpstr>Los reactivos</vt:lpstr>
      <vt:lpstr>Elaboración de instrumentos de recogida de datos</vt:lpstr>
      <vt:lpstr>Presentación de PowerPoint</vt:lpstr>
      <vt:lpstr>Presentación de PowerPoint</vt:lpstr>
      <vt:lpstr>Presentación de PowerPoint</vt:lpstr>
      <vt:lpstr>Presentación de PowerPoint</vt:lpstr>
      <vt:lpstr>Presentación de PowerPoint</vt:lpstr>
      <vt:lpstr>La Entrevista</vt:lpstr>
      <vt:lpstr>La Entrevista</vt:lpstr>
      <vt:lpstr>La Entrevista</vt:lpstr>
      <vt:lpstr>La Entrevista</vt:lpstr>
      <vt:lpstr>Ventajas y limitaciones </vt:lpstr>
      <vt:lpstr>Ventajas y limitaciones </vt:lpstr>
      <vt:lpstr>REFERENCIAS BIBLIOGRAFICAS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Técnica de Procesamiento y Análisis de Datos</dc:title>
  <dc:creator>MIRIAM</dc:creator>
  <cp:lastModifiedBy>MIRIAM</cp:lastModifiedBy>
  <cp:revision>29</cp:revision>
  <dcterms:created xsi:type="dcterms:W3CDTF">2022-02-03T02:39:37Z</dcterms:created>
  <dcterms:modified xsi:type="dcterms:W3CDTF">2022-02-17T15:09:06Z</dcterms:modified>
</cp:coreProperties>
</file>