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72" r:id="rId3"/>
    <p:sldId id="307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280" r:id="rId12"/>
    <p:sldId id="275" r:id="rId13"/>
    <p:sldId id="29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4ED0-7850-4A6F-8A81-3CF1D8D890C4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D493-D89A-4BE5-89B6-E1F1B2F4DC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0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3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6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39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25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71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2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64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7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2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2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19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30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FD63-FA31-49EC-8041-2ACCD7C2C132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27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4731081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PLURALISMO JURÍDICO</a:t>
            </a:r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Dr</a:t>
            </a:r>
            <a:r>
              <a:rPr lang="es-MX" sz="2400" b="1" dirty="0">
                <a:solidFill>
                  <a:schemeClr val="bg1"/>
                </a:solidFill>
              </a:rPr>
              <a:t>. Carlos Ernesto, Herrera Acosta PhD</a:t>
            </a:r>
            <a:r>
              <a:rPr lang="es-MX" sz="24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ceherrera@Unach.edu.ec</a:t>
            </a:r>
            <a:endParaRPr lang="es-MX" sz="2400" b="1" dirty="0">
              <a:solidFill>
                <a:schemeClr val="bg1"/>
              </a:solidFill>
            </a:endParaRP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5646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2465" y="0"/>
            <a:ext cx="110986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COMPONENTES DEL MODELO EDUCATIVO </a:t>
            </a:r>
          </a:p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"INTROSPECCIÓN Y PROSPECTIVA" 	</a:t>
            </a:r>
            <a:endParaRPr lang="es-MX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1064" y="1197820"/>
            <a:ext cx="1084459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Plano didáctico: </a:t>
            </a:r>
            <a:r>
              <a:rPr lang="es-MX" b="1" dirty="0" smtClean="0">
                <a:latin typeface="Palatino Linotype" panose="02040502050505030304" pitchFamily="18" charset="0"/>
              </a:rPr>
              <a:t>Interacción docente – estudiante, neuroeducaciòn y neurodidáctica; didácticas específicas</a:t>
            </a:r>
            <a:r>
              <a:rPr lang="es-MX" b="1" dirty="0">
                <a:latin typeface="Palatino Linotype" panose="02040502050505030304" pitchFamily="18" charset="0"/>
              </a:rPr>
              <a:t>; </a:t>
            </a:r>
            <a:r>
              <a:rPr lang="es-MX" b="1" dirty="0" smtClean="0">
                <a:latin typeface="Palatino Linotype" panose="02040502050505030304" pitchFamily="18" charset="0"/>
              </a:rPr>
              <a:t>diseño </a:t>
            </a:r>
            <a:r>
              <a:rPr lang="es-MX" b="1" dirty="0">
                <a:latin typeface="Palatino Linotype" panose="02040502050505030304" pitchFamily="18" charset="0"/>
              </a:rPr>
              <a:t>universal para </a:t>
            </a:r>
            <a:r>
              <a:rPr lang="es-MX" b="1" dirty="0" smtClean="0">
                <a:latin typeface="Palatino Linotype" panose="02040502050505030304" pitchFamily="18" charset="0"/>
              </a:rPr>
              <a:t>el aprendizaje </a:t>
            </a:r>
            <a:r>
              <a:rPr lang="es-MX" b="1" dirty="0">
                <a:latin typeface="Palatino Linotype" panose="02040502050505030304" pitchFamily="18" charset="0"/>
              </a:rPr>
              <a:t>(DUA</a:t>
            </a:r>
            <a:r>
              <a:rPr lang="es-MX" b="1" dirty="0" smtClean="0">
                <a:latin typeface="Palatino Linotype" panose="02040502050505030304" pitchFamily="18" charset="0"/>
              </a:rPr>
              <a:t>), trasposición didáctica, metodología didáctica, recursos educativos. </a:t>
            </a:r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Plano curricular: </a:t>
            </a:r>
            <a:r>
              <a:rPr lang="es-MX" b="1" dirty="0" smtClean="0">
                <a:latin typeface="Palatino Linotype" panose="02040502050505030304" pitchFamily="18" charset="0"/>
              </a:rPr>
              <a:t>Modalidad de estudio o aprendizaje; investigación e innovación; vinculación con la sociedad; internacionalización y titulación. </a:t>
            </a:r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3.3. Dimensiones de operatividad: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Planificación estratégica: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Sistema de gestión de calidad: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Evaluación para el aseguramiento de la calidad institucional: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Bienestar universitario: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Cooperación internacional y nacional: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Plano evaluativo del modelo: </a:t>
            </a:r>
            <a:endParaRPr lang="es-MX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6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F7C9F2B-A70E-7606-C469-694562D05D5B}"/>
              </a:ext>
            </a:extLst>
          </p:cNvPr>
          <p:cNvSpPr txBox="1"/>
          <p:nvPr/>
        </p:nvSpPr>
        <p:spPr>
          <a:xfrm>
            <a:off x="672424" y="778694"/>
            <a:ext cx="8428033" cy="88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Palatino Linotype" panose="02040502050505030304" pitchFamily="18" charset="0"/>
              </a:rPr>
              <a:t>¿Qué son los acuerdos y compromisos?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latin typeface="Palatino Linotype" panose="02040502050505030304" pitchFamily="18" charset="0"/>
              </a:rPr>
              <a:t>¿Para que sirven los acuerdos y compromisos?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672424" y="1761919"/>
            <a:ext cx="1125697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ANÁLISIS DE LOS ACUERDOS Y </a:t>
            </a:r>
            <a:r>
              <a:rPr lang="es-ES" sz="2800" dirty="0" smtClean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COMPROMISOS</a:t>
            </a:r>
          </a:p>
          <a:p>
            <a:pPr algn="ctr"/>
            <a:endParaRPr lang="es-ES" sz="800" dirty="0">
              <a:solidFill>
                <a:srgbClr val="FF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Del Personal Académico :</a:t>
            </a:r>
          </a:p>
          <a:p>
            <a:pPr algn="just"/>
            <a:endParaRPr lang="es-MX" sz="8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Respetar, cumplir y hacer cumplir el ordenamiento jurídico nacional e institucional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Mantenerse </a:t>
            </a:r>
            <a:r>
              <a:rPr lang="es-MX" b="1" dirty="0">
                <a:latin typeface="Palatino Linotype" panose="02040502050505030304" pitchFamily="18" charset="0"/>
              </a:rPr>
              <a:t>informado;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Cumplir </a:t>
            </a:r>
            <a:r>
              <a:rPr lang="es-MX" b="1" dirty="0">
                <a:latin typeface="Palatino Linotype" panose="02040502050505030304" pitchFamily="18" charset="0"/>
              </a:rPr>
              <a:t>con las obligaciones;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Cumplir </a:t>
            </a:r>
            <a:r>
              <a:rPr lang="es-MX" b="1" dirty="0">
                <a:latin typeface="Palatino Linotype" panose="02040502050505030304" pitchFamily="18" charset="0"/>
              </a:rPr>
              <a:t>horario de trabajo;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Ejercer </a:t>
            </a:r>
            <a:r>
              <a:rPr lang="es-MX" b="1" dirty="0">
                <a:latin typeface="Palatino Linotype" panose="02040502050505030304" pitchFamily="18" charset="0"/>
              </a:rPr>
              <a:t>sus funciones con lealtad, rectitud y buena fe;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Orientar </a:t>
            </a:r>
            <a:r>
              <a:rPr lang="es-MX" b="1" dirty="0">
                <a:latin typeface="Palatino Linotype" panose="02040502050505030304" pitchFamily="18" charset="0"/>
              </a:rPr>
              <a:t>su labor docente;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Organizar </a:t>
            </a:r>
            <a:r>
              <a:rPr lang="es-MX" b="1" dirty="0">
                <a:latin typeface="Palatino Linotype" panose="02040502050505030304" pitchFamily="18" charset="0"/>
              </a:rPr>
              <a:t>los componentes de docencia, </a:t>
            </a:r>
            <a:r>
              <a:rPr lang="es-MX" b="1" dirty="0" smtClean="0">
                <a:latin typeface="Palatino Linotype" panose="02040502050505030304" pitchFamily="18" charset="0"/>
              </a:rPr>
              <a:t>de </a:t>
            </a:r>
            <a:r>
              <a:rPr lang="es-MX" b="1" dirty="0">
                <a:latin typeface="Palatino Linotype" panose="02040502050505030304" pitchFamily="18" charset="0"/>
              </a:rPr>
              <a:t>aplicación y experimentación, y </a:t>
            </a:r>
            <a:r>
              <a:rPr lang="es-MX" b="1" dirty="0" smtClean="0">
                <a:latin typeface="Palatino Linotype" panose="02040502050505030304" pitchFamily="18" charset="0"/>
              </a:rPr>
              <a:t>autónomo</a:t>
            </a:r>
            <a:r>
              <a:rPr lang="es-MX" b="1" dirty="0"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Orientar </a:t>
            </a:r>
            <a:r>
              <a:rPr lang="es-MX" b="1" dirty="0">
                <a:latin typeface="Palatino Linotype" panose="02040502050505030304" pitchFamily="18" charset="0"/>
              </a:rPr>
              <a:t>y acompañar a los estudiantes </a:t>
            </a:r>
            <a:r>
              <a:rPr lang="es-MX" b="1" dirty="0" smtClean="0">
                <a:latin typeface="Palatino Linotype" panose="02040502050505030304" pitchFamily="18" charset="0"/>
              </a:rPr>
              <a:t>tutorías;</a:t>
            </a:r>
            <a:endParaRPr lang="es-MX" b="1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Respetar los principios de objetividad, equidad y justicia 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Fomentar la autoestima, la voluntad de superación y el </a:t>
            </a:r>
            <a:r>
              <a:rPr lang="es-MX" b="1" dirty="0" smtClean="0">
                <a:latin typeface="Palatino Linotype" panose="02040502050505030304" pitchFamily="18" charset="0"/>
              </a:rPr>
              <a:t>desarrollo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Desarrollar en el estudiante </a:t>
            </a:r>
            <a:r>
              <a:rPr lang="es-MX" b="1" dirty="0" smtClean="0">
                <a:latin typeface="Palatino Linotype" panose="02040502050505030304" pitchFamily="18" charset="0"/>
              </a:rPr>
              <a:t>competencias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Palatino Linotype" panose="02040502050505030304" pitchFamily="18" charset="0"/>
              </a:rPr>
              <a:t>Garantizar la dignidad e </a:t>
            </a:r>
            <a:r>
              <a:rPr lang="es-MX" b="1" dirty="0">
                <a:latin typeface="Palatino Linotype" panose="02040502050505030304" pitchFamily="18" charset="0"/>
              </a:rPr>
              <a:t>integridad </a:t>
            </a:r>
            <a:r>
              <a:rPr lang="es-MX" b="1" dirty="0" smtClean="0">
                <a:latin typeface="Palatino Linotype" panose="02040502050505030304" pitchFamily="18" charset="0"/>
              </a:rPr>
              <a:t>personal, no discriminación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Registrar la asistencia y </a:t>
            </a:r>
            <a:r>
              <a:rPr lang="es-MX" b="1" dirty="0" smtClean="0">
                <a:latin typeface="Palatino Linotype" panose="02040502050505030304" pitchFamily="18" charset="0"/>
              </a:rPr>
              <a:t>evaluaciones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Velar por la integridad y conservación de los bienes patrimoniales de la universidad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22148" y="255474"/>
            <a:ext cx="4047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ACUERDOS Y COMPROMISOS</a:t>
            </a:r>
          </a:p>
        </p:txBody>
      </p:sp>
    </p:spTree>
    <p:extLst>
      <p:ext uri="{BB962C8B-B14F-4D97-AF65-F5344CB8AC3E}">
        <p14:creationId xmlns:p14="http://schemas.microsoft.com/office/powerpoint/2010/main" val="55899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0501" y="354842"/>
            <a:ext cx="10972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los 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estudiantes:</a:t>
            </a:r>
          </a:p>
          <a:p>
            <a:pPr algn="just"/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Palatino Linotype" panose="02040502050505030304" pitchFamily="18" charset="0"/>
              </a:rPr>
              <a:t>Respetar, cumplir y hacer cumplir el ordenamiento jurídico nacional e </a:t>
            </a:r>
            <a:r>
              <a:rPr lang="es-MX" sz="2000" b="1" dirty="0" smtClean="0">
                <a:latin typeface="Palatino Linotype" panose="02040502050505030304" pitchFamily="18" charset="0"/>
              </a:rPr>
              <a:t>institucional;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Mantenerse </a:t>
            </a:r>
            <a:r>
              <a:rPr lang="es-MX" sz="2000" b="1" dirty="0">
                <a:latin typeface="Palatino Linotype" panose="02040502050505030304" pitchFamily="18" charset="0"/>
              </a:rPr>
              <a:t>informado por medio de los canales </a:t>
            </a:r>
            <a:r>
              <a:rPr lang="es-MX" sz="2000" b="1" dirty="0" smtClean="0">
                <a:latin typeface="Palatino Linotype" panose="02040502050505030304" pitchFamily="18" charset="0"/>
              </a:rPr>
              <a:t>oficiales;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Cumplir </a:t>
            </a:r>
            <a:r>
              <a:rPr lang="es-MX" sz="2000" b="1" dirty="0">
                <a:latin typeface="Palatino Linotype" panose="02040502050505030304" pitchFamily="18" charset="0"/>
              </a:rPr>
              <a:t>con responsabilidad, ética y rigor académico todas las </a:t>
            </a:r>
            <a:r>
              <a:rPr lang="es-MX" sz="2000" b="1" dirty="0" smtClean="0">
                <a:latin typeface="Palatino Linotype" panose="02040502050505030304" pitchFamily="18" charset="0"/>
              </a:rPr>
              <a:t>obligaciones;  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Palatino Linotype" panose="02040502050505030304" pitchFamily="18" charset="0"/>
              </a:rPr>
              <a:t>Mantener respeto y cordialidad en sus relaciones </a:t>
            </a:r>
            <a:r>
              <a:rPr lang="es-MX" sz="2000" b="1" dirty="0" smtClean="0">
                <a:latin typeface="Palatino Linotype" panose="02040502050505030304" pitchFamily="18" charset="0"/>
              </a:rPr>
              <a:t>interpersonales;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Asistir </a:t>
            </a:r>
            <a:r>
              <a:rPr lang="es-MX" sz="2000" b="1" dirty="0">
                <a:latin typeface="Palatino Linotype" panose="02040502050505030304" pitchFamily="18" charset="0"/>
              </a:rPr>
              <a:t>de manera regular y puntual a las actividades académicas;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Hacer </a:t>
            </a:r>
            <a:r>
              <a:rPr lang="es-MX" sz="2000" b="1" dirty="0">
                <a:latin typeface="Palatino Linotype" panose="02040502050505030304" pitchFamily="18" charset="0"/>
              </a:rPr>
              <a:t>uso del </a:t>
            </a:r>
            <a:r>
              <a:rPr lang="es-MX" sz="2000" b="1" dirty="0" smtClean="0">
                <a:latin typeface="Palatino Linotype" panose="02040502050505030304" pitchFamily="18" charset="0"/>
              </a:rPr>
              <a:t>sílabo;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Cumplir </a:t>
            </a:r>
            <a:r>
              <a:rPr lang="es-MX" sz="2000" b="1" dirty="0">
                <a:latin typeface="Palatino Linotype" panose="02040502050505030304" pitchFamily="18" charset="0"/>
              </a:rPr>
              <a:t>con las tareas, trabajos, proyectos y cualquier otra actividad </a:t>
            </a:r>
            <a:r>
              <a:rPr lang="es-MX" sz="2000" b="1" dirty="0" smtClean="0">
                <a:latin typeface="Palatino Linotype" panose="02040502050505030304" pitchFamily="18" charset="0"/>
              </a:rPr>
              <a:t>académica;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Participar </a:t>
            </a:r>
            <a:r>
              <a:rPr lang="es-MX" sz="2000" b="1" dirty="0">
                <a:latin typeface="Palatino Linotype" panose="02040502050505030304" pitchFamily="18" charset="0"/>
              </a:rPr>
              <a:t>en el proceso de construcción, difusión y aplicación del conocimiento</a:t>
            </a:r>
            <a:r>
              <a:rPr lang="es-MX" sz="2000" b="1" dirty="0" smtClean="0">
                <a:latin typeface="Palatino Linotype" panose="0204050205050503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Palatino Linotype" panose="02040502050505030304" pitchFamily="18" charset="0"/>
              </a:rPr>
              <a:t>Evaluar con objetividad y honestidad al profesor(a</a:t>
            </a:r>
            <a:r>
              <a:rPr lang="es-MX" sz="2000" b="1" dirty="0" smtClean="0">
                <a:latin typeface="Palatino Linotype" panose="02040502050505030304" pitchFamily="18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Palatino Linotype" panose="02040502050505030304" pitchFamily="18" charset="0"/>
              </a:rPr>
              <a:t>No cometer fraude, deshonestidad académica ni violación a los derechos de propiedad intelectual;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Velar </a:t>
            </a:r>
            <a:r>
              <a:rPr lang="es-MX" sz="2000" b="1" dirty="0">
                <a:latin typeface="Palatino Linotype" panose="02040502050505030304" pitchFamily="18" charset="0"/>
              </a:rPr>
              <a:t>por la integridad y conservación de los bienes patrimoniales de la </a:t>
            </a:r>
            <a:r>
              <a:rPr lang="es-MX" sz="2000" b="1" dirty="0" smtClean="0">
                <a:latin typeface="Palatino Linotype" panose="02040502050505030304" pitchFamily="18" charset="0"/>
              </a:rPr>
              <a:t>universidad; 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Palatino Linotype" panose="02040502050505030304" pitchFamily="18" charset="0"/>
              </a:rPr>
              <a:t>Mantener el orden e higiene de todos los espacios utilizados;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 smtClean="0">
                <a:latin typeface="Palatino Linotype" panose="02040502050505030304" pitchFamily="18" charset="0"/>
              </a:rPr>
              <a:t>No </a:t>
            </a:r>
            <a:r>
              <a:rPr lang="es-MX" sz="2000" b="1" dirty="0">
                <a:latin typeface="Palatino Linotype" panose="02040502050505030304" pitchFamily="18" charset="0"/>
              </a:rPr>
              <a:t>ejercer actos de </a:t>
            </a:r>
            <a:r>
              <a:rPr lang="es-MX" sz="2000" b="1" dirty="0" smtClean="0">
                <a:latin typeface="Palatino Linotype" panose="02040502050505030304" pitchFamily="18" charset="0"/>
              </a:rPr>
              <a:t>discriminación.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/>
            <a:endParaRPr lang="es-MX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841829" y="508000"/>
            <a:ext cx="110018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Formar el grupo de chat </a:t>
            </a: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Nombrar </a:t>
            </a:r>
            <a:r>
              <a:rPr lang="es-EC" sz="2000" b="1" dirty="0">
                <a:latin typeface="Palatino Linotype" panose="02040502050505030304" pitchFamily="18" charset="0"/>
              </a:rPr>
              <a:t>coordinadores de </a:t>
            </a:r>
            <a:r>
              <a:rPr lang="es-EC" sz="2000" b="1" dirty="0" smtClean="0">
                <a:latin typeface="Palatino Linotype" panose="02040502050505030304" pitchFamily="18" charset="0"/>
              </a:rPr>
              <a:t>aula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2.1. Coordinadores académicos (Ayudantes de catedra, control de asistencia, registro de participación en clases y otros)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2.2. Coordinadores para la investigación formativa 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2.3. Coordinadores de actividades extracurriculares  </a:t>
            </a:r>
            <a:endParaRPr lang="es-EC" sz="2000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Analizar los derechos y obligaciones de los estudiantes en la LOES y su reglamento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400" dirty="0">
                <a:latin typeface="Palatino Linotype" panose="02040502050505030304" pitchFamily="18" charset="0"/>
              </a:rPr>
              <a:t> </a:t>
            </a:r>
            <a:endParaRPr lang="es-EC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6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918921" y="785826"/>
            <a:ext cx="109056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PLAN DE CLASES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1 de abril de 2025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0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sz="2000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 Clase 1 - Encuadre pedagógico</a:t>
            </a:r>
            <a:endParaRPr lang="es-ES" sz="20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1200" b="1" i="0" dirty="0" smtClean="0"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s-ES" sz="1200" b="1" i="0" dirty="0" smtClean="0"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latin typeface="Palatino Linotype" panose="02040502050505030304" pitchFamily="18" charset="0"/>
              </a:rPr>
              <a:t>Socializar de manera crítica aspectos relacionados con la planificación microcurricular de la asignatura de </a:t>
            </a:r>
            <a:r>
              <a:rPr lang="es-ES" sz="2000" b="1" dirty="0" smtClean="0">
                <a:latin typeface="Palatino Linotype" panose="02040502050505030304" pitchFamily="18" charset="0"/>
              </a:rPr>
              <a:t>Pluralismo Jurídico.</a:t>
            </a:r>
            <a:endParaRPr lang="es-ES" sz="2000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12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43150" y="422969"/>
            <a:ext cx="10905699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DESARROLLO: Enunciación del contenido </a:t>
            </a:r>
          </a:p>
          <a:p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2.1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.- PLANIFICACIÓN MICROCURRICULAR </a:t>
            </a:r>
          </a:p>
          <a:p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2.1.1</a:t>
            </a:r>
            <a:r>
              <a:rPr lang="es-MX" sz="2000" b="1" dirty="0">
                <a:latin typeface="Palatino Linotype" panose="02040502050505030304" pitchFamily="18" charset="0"/>
              </a:rPr>
              <a:t>. Bienvenida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2.1.2</a:t>
            </a:r>
            <a:r>
              <a:rPr lang="es-MX" sz="2000" b="1" dirty="0">
                <a:latin typeface="Palatino Linotype" panose="02040502050505030304" pitchFamily="18" charset="0"/>
              </a:rPr>
              <a:t>. Modelo educativo de la UNACH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2.1.3</a:t>
            </a:r>
            <a:r>
              <a:rPr lang="es-MX" sz="2000" b="1" dirty="0">
                <a:latin typeface="Palatino Linotype" panose="02040502050505030304" pitchFamily="18" charset="0"/>
              </a:rPr>
              <a:t>. Acuerdo y compromisos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2.1.4</a:t>
            </a:r>
            <a:r>
              <a:rPr lang="es-MX" sz="2000" b="1" dirty="0">
                <a:latin typeface="Palatino Linotype" panose="02040502050505030304" pitchFamily="18" charset="0"/>
              </a:rPr>
              <a:t>. Derechos y obligaciones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2.1.5</a:t>
            </a:r>
            <a:r>
              <a:rPr lang="es-MX" sz="2000" b="1" dirty="0">
                <a:latin typeface="Palatino Linotype" panose="02040502050505030304" pitchFamily="18" charset="0"/>
              </a:rPr>
              <a:t>. Silabo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2.1.6</a:t>
            </a:r>
            <a:r>
              <a:rPr lang="es-MX" sz="2000" b="1" dirty="0">
                <a:latin typeface="Palatino Linotype" panose="02040502050505030304" pitchFamily="18" charset="0"/>
              </a:rPr>
              <a:t>. Sistema de evaluación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2.1.7</a:t>
            </a:r>
            <a:r>
              <a:rPr lang="es-MX" sz="2000" b="1" dirty="0">
                <a:latin typeface="Palatino Linotype" panose="02040502050505030304" pitchFamily="18" charset="0"/>
              </a:rPr>
              <a:t>. III Congreso Internacional Multidisciplinario de Ciencias Jurídicas “Fernando Daquilema”.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Palatino Linotype" panose="02040502050505030304" pitchFamily="18" charset="0"/>
              </a:rPr>
              <a:t>2.1.8</a:t>
            </a:r>
            <a:r>
              <a:rPr lang="es-MX" sz="2000" b="1" dirty="0">
                <a:latin typeface="Palatino Linotype" panose="02040502050505030304" pitchFamily="18" charset="0"/>
              </a:rPr>
              <a:t>. Simposio: "Derechos Humanos, colectivos y migración: Desafíos y Oportunidades en un Mundo en </a:t>
            </a:r>
            <a:r>
              <a:rPr lang="es-MX" sz="2000" b="1" dirty="0" smtClean="0">
                <a:latin typeface="Palatino Linotype" panose="02040502050505030304" pitchFamily="18" charset="0"/>
              </a:rPr>
              <a:t>Movimiento"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3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78173" y="877205"/>
            <a:ext cx="104678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¡BIENVENIDO A UN NUEVO CICLO DE APRENDIZAJE! 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dirty="0" smtClean="0"/>
          </a:p>
          <a:p>
            <a:pPr algn="just"/>
            <a:r>
              <a:rPr lang="es-MX" sz="2800" b="1" dirty="0" smtClean="0">
                <a:latin typeface="Palatino Linotype" panose="02040502050505030304" pitchFamily="18" charset="0"/>
              </a:rPr>
              <a:t>Cada </a:t>
            </a:r>
            <a:r>
              <a:rPr lang="es-MX" sz="2800" b="1" dirty="0">
                <a:latin typeface="Palatino Linotype" panose="02040502050505030304" pitchFamily="18" charset="0"/>
              </a:rPr>
              <a:t>comienzo es una oportunidad para crecer, descubrir y superar nuevos desafíos. Recuerda que el conocimiento es una puerta hacia tus sueños y que cada esfuerzo que hagas hoy será una semilla que dará frutos mañana.</a:t>
            </a:r>
          </a:p>
          <a:p>
            <a:endParaRPr lang="es-MX" sz="2800" b="1" i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b="1" i="1" dirty="0" smtClean="0"/>
              <a:t>No </a:t>
            </a:r>
            <a:r>
              <a:rPr lang="es-MX" sz="2800" b="1" i="1" dirty="0"/>
              <a:t>temas equivocarte, porque en cada error hay una </a:t>
            </a:r>
            <a:r>
              <a:rPr lang="es-MX" sz="2800" b="1" i="1" dirty="0" smtClean="0"/>
              <a:t>lección.</a:t>
            </a:r>
            <a:endParaRPr lang="es-MX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b="1" i="1" dirty="0" smtClean="0"/>
              <a:t>Confía </a:t>
            </a:r>
            <a:r>
              <a:rPr lang="es-MX" sz="2800" b="1" i="1" dirty="0"/>
              <a:t>en tu capacidad y mantén una actitud </a:t>
            </a:r>
            <a:r>
              <a:rPr lang="es-MX" sz="2800" b="1" i="1" dirty="0" smtClean="0"/>
              <a:t>positiva.</a:t>
            </a:r>
            <a:endParaRPr lang="es-MX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b="1" i="1" dirty="0" smtClean="0"/>
              <a:t>El </a:t>
            </a:r>
            <a:r>
              <a:rPr lang="es-MX" sz="2800" b="1" i="1" dirty="0"/>
              <a:t>aprendizaje es un viaje, no una meta: disfruta cada paso.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22562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80122" y="399534"/>
            <a:ext cx="52155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MODELO EDUCATIVO DE LA UNACH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“INTROSPECCIÓN </a:t>
            </a:r>
            <a:r>
              <a:rPr lang="es-MX" sz="2000" b="1" dirty="0">
                <a:solidFill>
                  <a:srgbClr val="0000CC"/>
                </a:solidFill>
                <a:latin typeface="Arial Black" panose="020B0A04020102020204" pitchFamily="34" charset="0"/>
              </a:rPr>
              <a:t>Y PROSPECTIVA</a:t>
            </a:r>
            <a:r>
              <a:rPr lang="es-MX" sz="20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"</a:t>
            </a:r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1406" y="1633248"/>
            <a:ext cx="108445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PRINCIPIOS INSTITUCIONALES</a:t>
            </a:r>
          </a:p>
          <a:p>
            <a:endParaRPr lang="es-MX" sz="2000" b="1" dirty="0">
              <a:latin typeface="Palatino Linotype" panose="02040502050505030304" pitchFamily="18" charset="0"/>
            </a:endParaRPr>
          </a:p>
          <a:p>
            <a:pPr>
              <a:buAutoNum type="alphaLcParenR"/>
            </a:pPr>
            <a:r>
              <a:rPr lang="es-MX" sz="2000" b="1" dirty="0" smtClean="0">
                <a:latin typeface="Palatino Linotype" panose="02040502050505030304" pitchFamily="18" charset="0"/>
              </a:rPr>
              <a:t>Autonomía </a:t>
            </a:r>
            <a:r>
              <a:rPr lang="es-MX" sz="2000" b="1" dirty="0">
                <a:latin typeface="Palatino Linotype" panose="02040502050505030304" pitchFamily="18" charset="0"/>
              </a:rPr>
              <a:t>Responsable </a:t>
            </a:r>
            <a:endParaRPr lang="es-MX" sz="2000" b="1" dirty="0" smtClean="0">
              <a:latin typeface="Palatino Linotype" panose="02040502050505030304" pitchFamily="18" charset="0"/>
            </a:endParaRPr>
          </a:p>
          <a:p>
            <a:endParaRPr lang="es-MX" sz="1400" b="1" dirty="0">
              <a:latin typeface="Palatino Linotype" panose="02040502050505030304" pitchFamily="18" charset="0"/>
            </a:endParaRPr>
          </a:p>
          <a:p>
            <a:r>
              <a:rPr lang="es-MX" sz="2000" b="1" dirty="0">
                <a:latin typeface="Palatino Linotype" panose="02040502050505030304" pitchFamily="18" charset="0"/>
              </a:rPr>
              <a:t>b) Cogobierno </a:t>
            </a:r>
          </a:p>
          <a:p>
            <a:endParaRPr lang="es-MX" sz="1400" b="1" dirty="0">
              <a:latin typeface="Palatino Linotype" panose="02040502050505030304" pitchFamily="18" charset="0"/>
            </a:endParaRPr>
          </a:p>
          <a:p>
            <a:r>
              <a:rPr lang="es-MX" sz="2000" b="1" dirty="0">
                <a:latin typeface="Palatino Linotype" panose="02040502050505030304" pitchFamily="18" charset="0"/>
              </a:rPr>
              <a:t>c) Igualdad de oportunidades </a:t>
            </a:r>
          </a:p>
          <a:p>
            <a:endParaRPr lang="es-MX" sz="1400" b="1" dirty="0">
              <a:latin typeface="Palatino Linotype" panose="02040502050505030304" pitchFamily="18" charset="0"/>
            </a:endParaRPr>
          </a:p>
          <a:p>
            <a:r>
              <a:rPr lang="es-MX" sz="2000" b="1" dirty="0">
                <a:latin typeface="Palatino Linotype" panose="02040502050505030304" pitchFamily="18" charset="0"/>
              </a:rPr>
              <a:t>d) Calidad </a:t>
            </a:r>
          </a:p>
          <a:p>
            <a:endParaRPr lang="es-MX" sz="1400" b="1" dirty="0">
              <a:latin typeface="Palatino Linotype" panose="02040502050505030304" pitchFamily="18" charset="0"/>
            </a:endParaRPr>
          </a:p>
          <a:p>
            <a:r>
              <a:rPr lang="es-MX" sz="2000" b="1" dirty="0">
                <a:latin typeface="Palatino Linotype" panose="02040502050505030304" pitchFamily="18" charset="0"/>
              </a:rPr>
              <a:t>e) Pertinencia </a:t>
            </a:r>
          </a:p>
          <a:p>
            <a:endParaRPr lang="es-MX" sz="1400" b="1" dirty="0">
              <a:latin typeface="Palatino Linotype" panose="02040502050505030304" pitchFamily="18" charset="0"/>
            </a:endParaRPr>
          </a:p>
          <a:p>
            <a:r>
              <a:rPr lang="es-MX" sz="2000" b="1" dirty="0">
                <a:latin typeface="Palatino Linotype" panose="02040502050505030304" pitchFamily="18" charset="0"/>
              </a:rPr>
              <a:t>f) Autodeterminación para la producción del pensamiento y conocimiento </a:t>
            </a:r>
          </a:p>
          <a:p>
            <a:endParaRPr lang="es-MX" sz="1400" b="1" dirty="0">
              <a:latin typeface="Palatino Linotype" panose="02040502050505030304" pitchFamily="18" charset="0"/>
            </a:endParaRPr>
          </a:p>
          <a:p>
            <a:r>
              <a:rPr lang="es-MX" sz="2000" b="1" dirty="0">
                <a:latin typeface="Palatino Linotype" panose="02040502050505030304" pitchFamily="18" charset="0"/>
              </a:rPr>
              <a:t>g) Interculturalidad </a:t>
            </a:r>
          </a:p>
          <a:p>
            <a:endParaRPr lang="es-MX" sz="1400" b="1" dirty="0">
              <a:latin typeface="Palatino Linotype" panose="02040502050505030304" pitchFamily="18" charset="0"/>
            </a:endParaRPr>
          </a:p>
          <a:p>
            <a:r>
              <a:rPr lang="es-MX" sz="2000" b="1" dirty="0">
                <a:latin typeface="Palatino Linotype" panose="02040502050505030304" pitchFamily="18" charset="0"/>
              </a:rPr>
              <a:t>h) Educación Universal </a:t>
            </a:r>
          </a:p>
          <a:p>
            <a:pPr marL="342900" indent="-342900">
              <a:buAutoNum type="alphaLcParenR"/>
            </a:pPr>
            <a:endParaRPr lang="es-MX" dirty="0"/>
          </a:p>
          <a:p>
            <a:r>
              <a:rPr lang="es-MX" dirty="0" smtClean="0">
                <a:solidFill>
                  <a:srgbClr val="000000"/>
                </a:solidFill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988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779" y="711200"/>
            <a:ext cx="64830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COMPONENTES DEL MODELO EDUCATIVO </a:t>
            </a:r>
          </a:p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"INTROSPECCIÓN Y PROSPECTIVA" 	</a:t>
            </a:r>
            <a:endParaRPr lang="es-MX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17715" y="2525484"/>
            <a:ext cx="2656114" cy="1088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Perfil de Egreso del Profesional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178629" y="2525484"/>
            <a:ext cx="2656114" cy="1088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chemeClr val="tx1"/>
                </a:solidFill>
                <a:latin typeface="Candara" panose="020E0502030303020204" pitchFamily="34" charset="0"/>
              </a:rPr>
              <a:t>Ejes de Formación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037943" y="2525484"/>
            <a:ext cx="2656114" cy="1088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Dimensiones de Formación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998857" y="2525485"/>
            <a:ext cx="2656114" cy="1088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chemeClr val="tx1"/>
                </a:solidFill>
                <a:latin typeface="Candara" panose="020E0502030303020204" pitchFamily="34" charset="0"/>
              </a:rPr>
              <a:t>Dimensiones de Operatividad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8" y="4052794"/>
            <a:ext cx="2137547" cy="21375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12" y="4052794"/>
            <a:ext cx="2137547" cy="21375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26" y="4052793"/>
            <a:ext cx="2137547" cy="21375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40" y="4052792"/>
            <a:ext cx="2137547" cy="2137547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1545771" y="1886857"/>
            <a:ext cx="8570686" cy="2902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3" idx="0"/>
          </p:cNvCxnSpPr>
          <p:nvPr/>
        </p:nvCxnSpPr>
        <p:spPr>
          <a:xfrm>
            <a:off x="1545771" y="1886857"/>
            <a:ext cx="1" cy="63862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7365998" y="1919197"/>
            <a:ext cx="1" cy="63862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506685" y="1919197"/>
            <a:ext cx="1" cy="63862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0094684" y="1951536"/>
            <a:ext cx="1" cy="63862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2" idx="2"/>
          </p:cNvCxnSpPr>
          <p:nvPr/>
        </p:nvCxnSpPr>
        <p:spPr>
          <a:xfrm>
            <a:off x="5757318" y="1419086"/>
            <a:ext cx="0" cy="4968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3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2465" y="0"/>
            <a:ext cx="110986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COMPONENTES DEL MODELO EDUCATIVO </a:t>
            </a:r>
          </a:p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"INTROSPECCIÓN Y PROSPECTIVA" 	</a:t>
            </a:r>
            <a:endParaRPr lang="es-MX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5921" y="1197820"/>
            <a:ext cx="1084459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1.- Perfil 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 Egreso del Profesional</a:t>
            </a:r>
          </a:p>
          <a:p>
            <a:pPr>
              <a:lnSpc>
                <a:spcPct val="150000"/>
              </a:lnSpc>
            </a:pPr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Se asume el modelo </a:t>
            </a:r>
            <a:r>
              <a:rPr lang="es-MX" sz="2000" b="1" dirty="0">
                <a:latin typeface="Palatino Linotype" panose="02040502050505030304" pitchFamily="18" charset="0"/>
              </a:rPr>
              <a:t>de formación </a:t>
            </a:r>
            <a:r>
              <a:rPr lang="es-MX" sz="2000" b="1" dirty="0" smtClean="0">
                <a:latin typeface="Palatino Linotype" panose="02040502050505030304" pitchFamily="18" charset="0"/>
              </a:rPr>
              <a:t>por </a:t>
            </a:r>
            <a:r>
              <a:rPr lang="es-MX" sz="2000" b="1" dirty="0">
                <a:latin typeface="Palatino Linotype" panose="02040502050505030304" pitchFamily="18" charset="0"/>
              </a:rPr>
              <a:t>competencias como una herramienta clave para el desarrollo y evaluación de conocimiento, habilidades y destrezas en los estudiantes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Competencias 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Genéricas: </a:t>
            </a:r>
            <a:r>
              <a:rPr lang="es-MX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Formación integral a través de las </a:t>
            </a:r>
            <a:r>
              <a:rPr lang="es-MX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actividades curriculares </a:t>
            </a:r>
            <a:r>
              <a:rPr lang="es-MX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e investigativas que se </a:t>
            </a:r>
            <a:r>
              <a:rPr lang="es-MX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desarrollan </a:t>
            </a:r>
            <a:r>
              <a:rPr lang="es-MX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en todas las asignaturas</a:t>
            </a:r>
            <a:r>
              <a:rPr lang="es-MX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b) Competencias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Específicas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 smtClean="0">
                <a:latin typeface="Palatino Linotype" panose="02040502050505030304" pitchFamily="18" charset="0"/>
              </a:rPr>
              <a:t>Dominio </a:t>
            </a:r>
            <a:r>
              <a:rPr lang="es-MX" sz="2000" b="1" dirty="0">
                <a:latin typeface="Palatino Linotype" panose="02040502050505030304" pitchFamily="18" charset="0"/>
              </a:rPr>
              <a:t>de teorías, metodologías, protocolos, procesos, procedimientos, lenguajes del conocimiento e investigación, </a:t>
            </a:r>
            <a:r>
              <a:rPr lang="es-MX" sz="2000" b="1" dirty="0" smtClean="0">
                <a:latin typeface="Palatino Linotype" panose="02040502050505030304" pitchFamily="18" charset="0"/>
              </a:rPr>
              <a:t>que </a:t>
            </a:r>
            <a:r>
              <a:rPr lang="es-MX" sz="2000" b="1" dirty="0">
                <a:latin typeface="Palatino Linotype" panose="02040502050505030304" pitchFamily="18" charset="0"/>
              </a:rPr>
              <a:t>le permite comprender y aplicar </a:t>
            </a:r>
            <a:r>
              <a:rPr lang="es-MX" sz="2000" b="1" dirty="0" smtClean="0">
                <a:latin typeface="Palatino Linotype" panose="02040502050505030304" pitchFamily="18" charset="0"/>
              </a:rPr>
              <a:t>(PRAXIS) de </a:t>
            </a:r>
            <a:r>
              <a:rPr lang="es-MX" sz="2000" b="1" dirty="0">
                <a:latin typeface="Palatino Linotype" panose="02040502050505030304" pitchFamily="18" charset="0"/>
              </a:rPr>
              <a:t>manera efectiva los conocimientos adquiridos.</a:t>
            </a:r>
          </a:p>
          <a:p>
            <a:pPr algn="just">
              <a:lnSpc>
                <a:spcPct val="150000"/>
              </a:lnSpc>
            </a:pPr>
            <a:endParaRPr lang="es-MX" dirty="0" smtClean="0">
              <a:latin typeface="Palatino Linotype" panose="02040502050505030304" pitchFamily="18" charset="0"/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78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2465" y="0"/>
            <a:ext cx="110986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COMPONENTES DEL MODELO EDUCATIVO </a:t>
            </a:r>
          </a:p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"INTROSPECCIÓN Y PROSPECTIVA" 	</a:t>
            </a:r>
            <a:endParaRPr lang="es-MX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5921" y="1197820"/>
            <a:ext cx="1084459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2.- Ejes de Formación</a:t>
            </a:r>
          </a:p>
          <a:p>
            <a:endParaRPr lang="es-MX" dirty="0"/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Ambiente 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Autonomía </a:t>
            </a:r>
            <a:r>
              <a:rPr lang="es-MX" b="1" dirty="0">
                <a:latin typeface="Palatino Linotype" panose="02040502050505030304" pitchFamily="18" charset="0"/>
              </a:rPr>
              <a:t>y </a:t>
            </a:r>
            <a:r>
              <a:rPr lang="es-MX" b="1" dirty="0" smtClean="0">
                <a:latin typeface="Palatino Linotype" panose="02040502050505030304" pitchFamily="18" charset="0"/>
              </a:rPr>
              <a:t>Adaptabilidad 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Comunicación</a:t>
            </a:r>
            <a:endParaRPr lang="es-MX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Ética </a:t>
            </a:r>
            <a:r>
              <a:rPr lang="es-MX" b="1" dirty="0">
                <a:latin typeface="Palatino Linotype" panose="02040502050505030304" pitchFamily="18" charset="0"/>
              </a:rPr>
              <a:t>y </a:t>
            </a:r>
            <a:r>
              <a:rPr lang="es-MX" b="1" dirty="0" smtClean="0">
                <a:latin typeface="Palatino Linotype" panose="02040502050505030304" pitchFamily="18" charset="0"/>
              </a:rPr>
              <a:t>Valores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Emprendimiento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Inter </a:t>
            </a:r>
            <a:r>
              <a:rPr lang="es-MX" b="1" dirty="0">
                <a:latin typeface="Palatino Linotype" panose="02040502050505030304" pitchFamily="18" charset="0"/>
              </a:rPr>
              <a:t>y </a:t>
            </a:r>
            <a:r>
              <a:rPr lang="es-MX" b="1" dirty="0" smtClean="0">
                <a:latin typeface="Palatino Linotype" panose="02040502050505030304" pitchFamily="18" charset="0"/>
              </a:rPr>
              <a:t>multidisciplinariedad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Innovación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Inclusión </a:t>
            </a:r>
            <a:r>
              <a:rPr lang="es-MX" b="1" dirty="0">
                <a:latin typeface="Palatino Linotype" panose="02040502050505030304" pitchFamily="18" charset="0"/>
              </a:rPr>
              <a:t>e </a:t>
            </a:r>
            <a:r>
              <a:rPr lang="es-MX" b="1" dirty="0" smtClean="0">
                <a:latin typeface="Palatino Linotype" panose="02040502050505030304" pitchFamily="18" charset="0"/>
              </a:rPr>
              <a:t>Interculturalidad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Investigación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Impacto Social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Tecnologías</a:t>
            </a:r>
            <a:endParaRPr lang="es-MX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dirty="0" smtClean="0">
              <a:latin typeface="Palatino Linotype" panose="02040502050505030304" pitchFamily="18" charset="0"/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780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2465" y="0"/>
            <a:ext cx="110986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COMPONENTES DEL MODELO EDUCATIVO </a:t>
            </a:r>
          </a:p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"INTROSPECCIÓN Y PROSPECTIVA" 	</a:t>
            </a:r>
            <a:endParaRPr lang="es-MX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1064" y="1197820"/>
            <a:ext cx="1084459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Dimensiones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de formación</a:t>
            </a:r>
            <a:endParaRPr lang="es-MX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Dimensión 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Formación Social y Humanista: </a:t>
            </a:r>
            <a:r>
              <a:rPr lang="es-MX" b="1" dirty="0">
                <a:latin typeface="Palatino Linotype" panose="02040502050505030304" pitchFamily="18" charset="0"/>
              </a:rPr>
              <a:t>Formar ciudadanos críticos y comprometidos con su entorno. La educación y el respeto por el otro; compresiones conceptuales sobre la atención a la diversidad e inclusión educativa; </a:t>
            </a:r>
            <a:r>
              <a:rPr lang="es-MX" b="1" dirty="0" smtClean="0">
                <a:latin typeface="Palatino Linotype" panose="02040502050505030304" pitchFamily="18" charset="0"/>
              </a:rPr>
              <a:t>formación </a:t>
            </a:r>
            <a:r>
              <a:rPr lang="es-MX" b="1" dirty="0">
                <a:latin typeface="Palatino Linotype" panose="02040502050505030304" pitchFamily="18" charset="0"/>
              </a:rPr>
              <a:t>hacia </a:t>
            </a:r>
            <a:r>
              <a:rPr lang="es-MX" b="1" dirty="0" smtClean="0">
                <a:latin typeface="Palatino Linotype" panose="02040502050505030304" pitchFamily="18" charset="0"/>
              </a:rPr>
              <a:t>el emprendimiento.</a:t>
            </a:r>
          </a:p>
          <a:p>
            <a:pPr algn="just">
              <a:lnSpc>
                <a:spcPct val="150000"/>
              </a:lnSpc>
            </a:pPr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3.2. Dimensión de Formación Científica -Tecnológica – Disciplinar: </a:t>
            </a:r>
            <a:r>
              <a:rPr lang="es-MX" b="1" dirty="0">
                <a:latin typeface="Palatino Linotype" panose="02040502050505030304" pitchFamily="18" charset="0"/>
              </a:rPr>
              <a:t>Objeto de estudio de la carrera; conocimientos y saberes; núcleos básicos de las disciplinas; </a:t>
            </a:r>
            <a:r>
              <a:rPr lang="es-MX" b="1" dirty="0" smtClean="0">
                <a:latin typeface="Palatino Linotype" panose="02040502050505030304" pitchFamily="18" charset="0"/>
              </a:rPr>
              <a:t>horizontes epistemológicos </a:t>
            </a:r>
            <a:r>
              <a:rPr lang="es-MX" b="1" dirty="0">
                <a:latin typeface="Palatino Linotype" panose="02040502050505030304" pitchFamily="18" charset="0"/>
              </a:rPr>
              <a:t>de </a:t>
            </a:r>
            <a:r>
              <a:rPr lang="es-MX" b="1" dirty="0" smtClean="0">
                <a:latin typeface="Palatino Linotype" panose="02040502050505030304" pitchFamily="18" charset="0"/>
              </a:rPr>
              <a:t>la profesión.</a:t>
            </a:r>
          </a:p>
          <a:p>
            <a:pPr algn="just">
              <a:lnSpc>
                <a:spcPct val="150000"/>
              </a:lnSpc>
            </a:pPr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3.3. Dimensión pedagógica curricular didáctica: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Plano pedagógico: </a:t>
            </a:r>
            <a:r>
              <a:rPr lang="es-MX" b="1" dirty="0" smtClean="0">
                <a:latin typeface="Palatino Linotype" panose="02040502050505030304" pitchFamily="18" charset="0"/>
              </a:rPr>
              <a:t>Educación inclusiva (de calidad y pertinentes a las necesidades del estudiante); Tipología de aprendizaje (significativo, situado, profundo y ubicuo</a:t>
            </a:r>
            <a:r>
              <a:rPr lang="es-MX" b="1" dirty="0">
                <a:latin typeface="Palatino Linotype" panose="02040502050505030304" pitchFamily="18" charset="0"/>
              </a:rPr>
              <a:t>), </a:t>
            </a:r>
            <a:r>
              <a:rPr lang="es-MX" b="1" dirty="0" smtClean="0">
                <a:latin typeface="Palatino Linotype" panose="02040502050505030304" pitchFamily="18" charset="0"/>
              </a:rPr>
              <a:t>conectivismo</a:t>
            </a:r>
            <a:r>
              <a:rPr lang="es-MX" b="1" dirty="0">
                <a:latin typeface="Palatino Linotype" panose="02040502050505030304" pitchFamily="18" charset="0"/>
              </a:rPr>
              <a:t>, </a:t>
            </a:r>
            <a:r>
              <a:rPr lang="es-MX" b="1" dirty="0" smtClean="0">
                <a:latin typeface="Palatino Linotype" panose="02040502050505030304" pitchFamily="18" charset="0"/>
              </a:rPr>
              <a:t>aprendizaje ubicuo </a:t>
            </a:r>
            <a:r>
              <a:rPr lang="es-MX" b="1" dirty="0">
                <a:latin typeface="Palatino Linotype" panose="02040502050505030304" pitchFamily="18" charset="0"/>
              </a:rPr>
              <a:t>y educación disruptiva, </a:t>
            </a:r>
            <a:r>
              <a:rPr lang="es-MX" b="1" dirty="0" smtClean="0">
                <a:latin typeface="Palatino Linotype" panose="02040502050505030304" pitchFamily="18" charset="0"/>
              </a:rPr>
              <a:t>interdisciplinariedad.</a:t>
            </a:r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96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995</Words>
  <Application>Microsoft Office PowerPoint</Application>
  <PresentationFormat>Panorámica</PresentationFormat>
  <Paragraphs>161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ADLaM Display</vt:lpstr>
      <vt:lpstr>Arial</vt:lpstr>
      <vt:lpstr>Arial Black</vt:lpstr>
      <vt:lpstr>Calibri</vt:lpstr>
      <vt:lpstr>Calibri Light</vt:lpstr>
      <vt:lpstr>Candara</vt:lpstr>
      <vt:lpstr>Palatino Linotype</vt:lpstr>
      <vt:lpstr>Wingdings</vt:lpstr>
      <vt:lpstr>Tema de Office</vt:lpstr>
      <vt:lpstr>PLURALISMO JURÍDICO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SYSTEMarket</dc:creator>
  <cp:lastModifiedBy>SYSTEMarket</cp:lastModifiedBy>
  <cp:revision>39</cp:revision>
  <dcterms:created xsi:type="dcterms:W3CDTF">2024-09-08T10:13:11Z</dcterms:created>
  <dcterms:modified xsi:type="dcterms:W3CDTF">2025-03-31T17:55:16Z</dcterms:modified>
</cp:coreProperties>
</file>