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8" autoAdjust="0"/>
    <p:restoredTop sz="94660"/>
  </p:normalViewPr>
  <p:slideViewPr>
    <p:cSldViewPr>
      <p:cViewPr varScale="1">
        <p:scale>
          <a:sx n="59" d="100"/>
          <a:sy n="59" d="100"/>
        </p:scale>
        <p:origin x="13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F3C9C9-A611-405F-BD1F-F7BC61C73182}" type="doc">
      <dgm:prSet loTypeId="urn:microsoft.com/office/officeart/2008/layout/PictureStrips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9FE1AF51-6431-46CD-BEB4-7AD65EFE47A4}">
      <dgm:prSet phldrT="[Texto]"/>
      <dgm:spPr/>
      <dgm:t>
        <a:bodyPr/>
        <a:lstStyle/>
        <a:p>
          <a:pPr algn="ctr"/>
          <a:r>
            <a:rPr lang="es-EC" dirty="0"/>
            <a:t>La situación es la relación del eje longitudinal del feto con el eje longitudinal de la madre.</a:t>
          </a:r>
        </a:p>
      </dgm:t>
    </dgm:pt>
    <dgm:pt modelId="{1DD7B9B8-C6DF-44A2-85CC-2BAE64603FD3}" type="parTrans" cxnId="{51EB3239-A23F-4FCD-821C-6571ED479B77}">
      <dgm:prSet/>
      <dgm:spPr/>
      <dgm:t>
        <a:bodyPr/>
        <a:lstStyle/>
        <a:p>
          <a:endParaRPr lang="es-EC"/>
        </a:p>
      </dgm:t>
    </dgm:pt>
    <dgm:pt modelId="{FCC519B9-2BC9-4206-9295-5DFD0EF1E462}" type="sibTrans" cxnId="{51EB3239-A23F-4FCD-821C-6571ED479B77}">
      <dgm:prSet/>
      <dgm:spPr/>
      <dgm:t>
        <a:bodyPr/>
        <a:lstStyle/>
        <a:p>
          <a:endParaRPr lang="es-EC"/>
        </a:p>
      </dgm:t>
    </dgm:pt>
    <dgm:pt modelId="{1510EA45-D9F2-476E-BEF1-5CCB2D9E84F0}">
      <dgm:prSet phldrT="[Texto]"/>
      <dgm:spPr/>
      <dgm:t>
        <a:bodyPr/>
        <a:lstStyle/>
        <a:p>
          <a:pPr algn="ctr"/>
          <a:r>
            <a:rPr lang="es-EC" dirty="0"/>
            <a:t>La posición es la relación del dorso fetal en relación con la pared uterina (dorso izquierdo, derecho, anterior).</a:t>
          </a:r>
        </a:p>
      </dgm:t>
    </dgm:pt>
    <dgm:pt modelId="{2C57DF87-22C9-415F-9CD7-129EA57A3D0E}" type="parTrans" cxnId="{1FE9F5C5-6D34-4CA6-8C4C-09D88D44E527}">
      <dgm:prSet/>
      <dgm:spPr/>
      <dgm:t>
        <a:bodyPr/>
        <a:lstStyle/>
        <a:p>
          <a:endParaRPr lang="es-EC"/>
        </a:p>
      </dgm:t>
    </dgm:pt>
    <dgm:pt modelId="{D73F8A25-CBF2-4D40-B547-B1CC41F40284}" type="sibTrans" cxnId="{1FE9F5C5-6D34-4CA6-8C4C-09D88D44E527}">
      <dgm:prSet/>
      <dgm:spPr/>
      <dgm:t>
        <a:bodyPr/>
        <a:lstStyle/>
        <a:p>
          <a:endParaRPr lang="es-EC"/>
        </a:p>
      </dgm:t>
    </dgm:pt>
    <dgm:pt modelId="{89E861B2-6A25-4E47-95DE-1C58E507C27D}">
      <dgm:prSet phldrT="[Texto]"/>
      <dgm:spPr/>
      <dgm:t>
        <a:bodyPr/>
        <a:lstStyle/>
        <a:p>
          <a:pPr algn="ctr"/>
          <a:r>
            <a:rPr lang="es-EC" dirty="0"/>
            <a:t>La presentación es la parte del feto que esta más cerca del estrecho superior de la pelvis.</a:t>
          </a:r>
        </a:p>
      </dgm:t>
    </dgm:pt>
    <dgm:pt modelId="{7E4F995A-E3CC-4CF1-8ADB-66E1EA7F0B55}" type="parTrans" cxnId="{BAC46131-F4A2-473F-A886-5BE5F4969FE2}">
      <dgm:prSet/>
      <dgm:spPr/>
      <dgm:t>
        <a:bodyPr/>
        <a:lstStyle/>
        <a:p>
          <a:endParaRPr lang="es-EC"/>
        </a:p>
      </dgm:t>
    </dgm:pt>
    <dgm:pt modelId="{265C417F-7C0F-41AB-B339-C9FE87AF3923}" type="sibTrans" cxnId="{BAC46131-F4A2-473F-A886-5BE5F4969FE2}">
      <dgm:prSet/>
      <dgm:spPr/>
      <dgm:t>
        <a:bodyPr/>
        <a:lstStyle/>
        <a:p>
          <a:endParaRPr lang="es-EC"/>
        </a:p>
      </dgm:t>
    </dgm:pt>
    <dgm:pt modelId="{5643D014-0759-4AF4-A97E-5F2D6982C0E4}">
      <dgm:prSet phldrT="[Texto]"/>
      <dgm:spPr/>
      <dgm:t>
        <a:bodyPr/>
        <a:lstStyle/>
        <a:p>
          <a:pPr algn="ctr"/>
          <a:r>
            <a:rPr lang="es-EC" dirty="0"/>
            <a:t>La actitud es la relación que guardan entre si las diferentes partes fetales: cabeza, tronco y extremidades</a:t>
          </a:r>
        </a:p>
      </dgm:t>
    </dgm:pt>
    <dgm:pt modelId="{1B695B6F-BF03-48CA-AB00-B79EC126E8B3}" type="parTrans" cxnId="{1F0FB1F1-DC43-4EDE-9BF3-19C0107A5362}">
      <dgm:prSet/>
      <dgm:spPr/>
      <dgm:t>
        <a:bodyPr/>
        <a:lstStyle/>
        <a:p>
          <a:endParaRPr lang="es-EC"/>
        </a:p>
      </dgm:t>
    </dgm:pt>
    <dgm:pt modelId="{2AE37270-CA43-4CFF-BC82-28338023C702}" type="sibTrans" cxnId="{1F0FB1F1-DC43-4EDE-9BF3-19C0107A5362}">
      <dgm:prSet/>
      <dgm:spPr/>
      <dgm:t>
        <a:bodyPr/>
        <a:lstStyle/>
        <a:p>
          <a:endParaRPr lang="es-EC"/>
        </a:p>
      </dgm:t>
    </dgm:pt>
    <dgm:pt modelId="{C5DFA84E-4B6E-4D95-8E2A-51A8E8C7ED9B}" type="pres">
      <dgm:prSet presAssocID="{D8F3C9C9-A611-405F-BD1F-F7BC61C73182}" presName="Name0" presStyleCnt="0">
        <dgm:presLayoutVars>
          <dgm:dir/>
          <dgm:resizeHandles val="exact"/>
        </dgm:presLayoutVars>
      </dgm:prSet>
      <dgm:spPr/>
    </dgm:pt>
    <dgm:pt modelId="{5CDFA46B-06D7-4A0A-869D-2D7DE7860565}" type="pres">
      <dgm:prSet presAssocID="{9FE1AF51-6431-46CD-BEB4-7AD65EFE47A4}" presName="composite" presStyleCnt="0"/>
      <dgm:spPr/>
    </dgm:pt>
    <dgm:pt modelId="{758D7FC1-E9AB-4CDA-9D36-323DEF3BC89B}" type="pres">
      <dgm:prSet presAssocID="{9FE1AF51-6431-46CD-BEB4-7AD65EFE47A4}" presName="rect1" presStyleLbl="trAlignAcc1" presStyleIdx="0" presStyleCnt="4" custScaleY="120734">
        <dgm:presLayoutVars>
          <dgm:bulletEnabled val="1"/>
        </dgm:presLayoutVars>
      </dgm:prSet>
      <dgm:spPr/>
    </dgm:pt>
    <dgm:pt modelId="{408015DD-EDA0-4C3A-8F66-BFF79D0FA242}" type="pres">
      <dgm:prSet presAssocID="{9FE1AF51-6431-46CD-BEB4-7AD65EFE47A4}" presName="rect2" presStyleLbl="fgImgPlace1" presStyleIdx="0" presStyleCnt="4"/>
      <dgm:spPr/>
    </dgm:pt>
    <dgm:pt modelId="{1EF69669-9B43-4113-821E-F67F9790370C}" type="pres">
      <dgm:prSet presAssocID="{FCC519B9-2BC9-4206-9295-5DFD0EF1E462}" presName="sibTrans" presStyleCnt="0"/>
      <dgm:spPr/>
    </dgm:pt>
    <dgm:pt modelId="{290E01FA-C39A-4509-949E-EC78018B2B88}" type="pres">
      <dgm:prSet presAssocID="{1510EA45-D9F2-476E-BEF1-5CCB2D9E84F0}" presName="composite" presStyleCnt="0"/>
      <dgm:spPr/>
    </dgm:pt>
    <dgm:pt modelId="{F72E0031-052D-4393-934E-B91D07E42024}" type="pres">
      <dgm:prSet presAssocID="{1510EA45-D9F2-476E-BEF1-5CCB2D9E84F0}" presName="rect1" presStyleLbl="trAlignAcc1" presStyleIdx="1" presStyleCnt="4" custScaleY="120734">
        <dgm:presLayoutVars>
          <dgm:bulletEnabled val="1"/>
        </dgm:presLayoutVars>
      </dgm:prSet>
      <dgm:spPr/>
    </dgm:pt>
    <dgm:pt modelId="{A411E341-D4E5-4FE7-BE20-BE21DD569174}" type="pres">
      <dgm:prSet presAssocID="{1510EA45-D9F2-476E-BEF1-5CCB2D9E84F0}" presName="rect2" presStyleLbl="fgImgPlace1" presStyleIdx="1" presStyleCnt="4"/>
      <dgm:spPr/>
    </dgm:pt>
    <dgm:pt modelId="{497DA783-3423-4B9A-961B-EAB007205973}" type="pres">
      <dgm:prSet presAssocID="{D73F8A25-CBF2-4D40-B547-B1CC41F40284}" presName="sibTrans" presStyleCnt="0"/>
      <dgm:spPr/>
    </dgm:pt>
    <dgm:pt modelId="{746F57B8-A326-4786-BA3C-51533EAFAFD8}" type="pres">
      <dgm:prSet presAssocID="{89E861B2-6A25-4E47-95DE-1C58E507C27D}" presName="composite" presStyleCnt="0"/>
      <dgm:spPr/>
    </dgm:pt>
    <dgm:pt modelId="{5E4AF2ED-1BCA-471D-8589-D00ED713929B}" type="pres">
      <dgm:prSet presAssocID="{89E861B2-6A25-4E47-95DE-1C58E507C27D}" presName="rect1" presStyleLbl="trAlignAcc1" presStyleIdx="2" presStyleCnt="4" custScaleY="120734">
        <dgm:presLayoutVars>
          <dgm:bulletEnabled val="1"/>
        </dgm:presLayoutVars>
      </dgm:prSet>
      <dgm:spPr/>
    </dgm:pt>
    <dgm:pt modelId="{C93FEBDF-0BD7-445B-856C-A0AC4A20FBF6}" type="pres">
      <dgm:prSet presAssocID="{89E861B2-6A25-4E47-95DE-1C58E507C27D}" presName="rect2" presStyleLbl="fgImgPlace1" presStyleIdx="2" presStyleCnt="4"/>
      <dgm:spPr/>
    </dgm:pt>
    <dgm:pt modelId="{DAD5B543-DF9C-44A4-BE56-B4BF6F2E1041}" type="pres">
      <dgm:prSet presAssocID="{265C417F-7C0F-41AB-B339-C9FE87AF3923}" presName="sibTrans" presStyleCnt="0"/>
      <dgm:spPr/>
    </dgm:pt>
    <dgm:pt modelId="{61FEB23D-E548-4C2A-B37D-0B5D86B0675C}" type="pres">
      <dgm:prSet presAssocID="{5643D014-0759-4AF4-A97E-5F2D6982C0E4}" presName="composite" presStyleCnt="0"/>
      <dgm:spPr/>
    </dgm:pt>
    <dgm:pt modelId="{3AF05199-A3D6-4E2D-8DF3-1F348121C77F}" type="pres">
      <dgm:prSet presAssocID="{5643D014-0759-4AF4-A97E-5F2D6982C0E4}" presName="rect1" presStyleLbl="trAlignAcc1" presStyleIdx="3" presStyleCnt="4" custScaleY="120734">
        <dgm:presLayoutVars>
          <dgm:bulletEnabled val="1"/>
        </dgm:presLayoutVars>
      </dgm:prSet>
      <dgm:spPr/>
    </dgm:pt>
    <dgm:pt modelId="{39D85B21-0935-45FF-A762-9F75D55A54B7}" type="pres">
      <dgm:prSet presAssocID="{5643D014-0759-4AF4-A97E-5F2D6982C0E4}" presName="rect2" presStyleLbl="fgImgPlace1" presStyleIdx="3" presStyleCnt="4"/>
      <dgm:spPr/>
    </dgm:pt>
  </dgm:ptLst>
  <dgm:cxnLst>
    <dgm:cxn modelId="{BAC46131-F4A2-473F-A886-5BE5F4969FE2}" srcId="{D8F3C9C9-A611-405F-BD1F-F7BC61C73182}" destId="{89E861B2-6A25-4E47-95DE-1C58E507C27D}" srcOrd="2" destOrd="0" parTransId="{7E4F995A-E3CC-4CF1-8ADB-66E1EA7F0B55}" sibTransId="{265C417F-7C0F-41AB-B339-C9FE87AF3923}"/>
    <dgm:cxn modelId="{53225238-8A64-4900-A313-98BEBAAB1CF2}" type="presOf" srcId="{5643D014-0759-4AF4-A97E-5F2D6982C0E4}" destId="{3AF05199-A3D6-4E2D-8DF3-1F348121C77F}" srcOrd="0" destOrd="0" presId="urn:microsoft.com/office/officeart/2008/layout/PictureStrips"/>
    <dgm:cxn modelId="{51EB3239-A23F-4FCD-821C-6571ED479B77}" srcId="{D8F3C9C9-A611-405F-BD1F-F7BC61C73182}" destId="{9FE1AF51-6431-46CD-BEB4-7AD65EFE47A4}" srcOrd="0" destOrd="0" parTransId="{1DD7B9B8-C6DF-44A2-85CC-2BAE64603FD3}" sibTransId="{FCC519B9-2BC9-4206-9295-5DFD0EF1E462}"/>
    <dgm:cxn modelId="{3C4D148C-7459-43E2-B35D-453C91F67DDB}" type="presOf" srcId="{D8F3C9C9-A611-405F-BD1F-F7BC61C73182}" destId="{C5DFA84E-4B6E-4D95-8E2A-51A8E8C7ED9B}" srcOrd="0" destOrd="0" presId="urn:microsoft.com/office/officeart/2008/layout/PictureStrips"/>
    <dgm:cxn modelId="{DC886593-2361-48A0-8143-529C9F520B48}" type="presOf" srcId="{89E861B2-6A25-4E47-95DE-1C58E507C27D}" destId="{5E4AF2ED-1BCA-471D-8589-D00ED713929B}" srcOrd="0" destOrd="0" presId="urn:microsoft.com/office/officeart/2008/layout/PictureStrips"/>
    <dgm:cxn modelId="{24074FAB-5B3C-4C22-BF47-76E6BF8E54F9}" type="presOf" srcId="{1510EA45-D9F2-476E-BEF1-5CCB2D9E84F0}" destId="{F72E0031-052D-4393-934E-B91D07E42024}" srcOrd="0" destOrd="0" presId="urn:microsoft.com/office/officeart/2008/layout/PictureStrips"/>
    <dgm:cxn modelId="{1FE9F5C5-6D34-4CA6-8C4C-09D88D44E527}" srcId="{D8F3C9C9-A611-405F-BD1F-F7BC61C73182}" destId="{1510EA45-D9F2-476E-BEF1-5CCB2D9E84F0}" srcOrd="1" destOrd="0" parTransId="{2C57DF87-22C9-415F-9CD7-129EA57A3D0E}" sibTransId="{D73F8A25-CBF2-4D40-B547-B1CC41F40284}"/>
    <dgm:cxn modelId="{1F0FB1F1-DC43-4EDE-9BF3-19C0107A5362}" srcId="{D8F3C9C9-A611-405F-BD1F-F7BC61C73182}" destId="{5643D014-0759-4AF4-A97E-5F2D6982C0E4}" srcOrd="3" destOrd="0" parTransId="{1B695B6F-BF03-48CA-AB00-B79EC126E8B3}" sibTransId="{2AE37270-CA43-4CFF-BC82-28338023C702}"/>
    <dgm:cxn modelId="{580911FB-363F-4E8D-9F59-8542939A3F02}" type="presOf" srcId="{9FE1AF51-6431-46CD-BEB4-7AD65EFE47A4}" destId="{758D7FC1-E9AB-4CDA-9D36-323DEF3BC89B}" srcOrd="0" destOrd="0" presId="urn:microsoft.com/office/officeart/2008/layout/PictureStrips"/>
    <dgm:cxn modelId="{756BA762-A7F4-48BA-9BC8-F67D60F37C0B}" type="presParOf" srcId="{C5DFA84E-4B6E-4D95-8E2A-51A8E8C7ED9B}" destId="{5CDFA46B-06D7-4A0A-869D-2D7DE7860565}" srcOrd="0" destOrd="0" presId="urn:microsoft.com/office/officeart/2008/layout/PictureStrips"/>
    <dgm:cxn modelId="{B9B9163C-058D-40E3-9BEF-DDD010D95274}" type="presParOf" srcId="{5CDFA46B-06D7-4A0A-869D-2D7DE7860565}" destId="{758D7FC1-E9AB-4CDA-9D36-323DEF3BC89B}" srcOrd="0" destOrd="0" presId="urn:microsoft.com/office/officeart/2008/layout/PictureStrips"/>
    <dgm:cxn modelId="{C06FD12C-6B13-4E37-985D-31C3B47F7CA2}" type="presParOf" srcId="{5CDFA46B-06D7-4A0A-869D-2D7DE7860565}" destId="{408015DD-EDA0-4C3A-8F66-BFF79D0FA242}" srcOrd="1" destOrd="0" presId="urn:microsoft.com/office/officeart/2008/layout/PictureStrips"/>
    <dgm:cxn modelId="{95E7987A-55A6-4D18-A003-3BD5750797C3}" type="presParOf" srcId="{C5DFA84E-4B6E-4D95-8E2A-51A8E8C7ED9B}" destId="{1EF69669-9B43-4113-821E-F67F9790370C}" srcOrd="1" destOrd="0" presId="urn:microsoft.com/office/officeart/2008/layout/PictureStrips"/>
    <dgm:cxn modelId="{E0744119-BD07-4C0B-AD0E-0F49D460B58C}" type="presParOf" srcId="{C5DFA84E-4B6E-4D95-8E2A-51A8E8C7ED9B}" destId="{290E01FA-C39A-4509-949E-EC78018B2B88}" srcOrd="2" destOrd="0" presId="urn:microsoft.com/office/officeart/2008/layout/PictureStrips"/>
    <dgm:cxn modelId="{07AF2ABE-B9C7-420C-A370-0E8B8E6F74CC}" type="presParOf" srcId="{290E01FA-C39A-4509-949E-EC78018B2B88}" destId="{F72E0031-052D-4393-934E-B91D07E42024}" srcOrd="0" destOrd="0" presId="urn:microsoft.com/office/officeart/2008/layout/PictureStrips"/>
    <dgm:cxn modelId="{E05F9CDD-8605-4013-B496-6C2D0F87ACC3}" type="presParOf" srcId="{290E01FA-C39A-4509-949E-EC78018B2B88}" destId="{A411E341-D4E5-4FE7-BE20-BE21DD569174}" srcOrd="1" destOrd="0" presId="urn:microsoft.com/office/officeart/2008/layout/PictureStrips"/>
    <dgm:cxn modelId="{FFA9D3B1-F5AF-4E8B-8296-549935594097}" type="presParOf" srcId="{C5DFA84E-4B6E-4D95-8E2A-51A8E8C7ED9B}" destId="{497DA783-3423-4B9A-961B-EAB007205973}" srcOrd="3" destOrd="0" presId="urn:microsoft.com/office/officeart/2008/layout/PictureStrips"/>
    <dgm:cxn modelId="{983A4B14-8132-42E0-A90F-DBBBB8E3A29D}" type="presParOf" srcId="{C5DFA84E-4B6E-4D95-8E2A-51A8E8C7ED9B}" destId="{746F57B8-A326-4786-BA3C-51533EAFAFD8}" srcOrd="4" destOrd="0" presId="urn:microsoft.com/office/officeart/2008/layout/PictureStrips"/>
    <dgm:cxn modelId="{8BDB0B1F-80F1-42E7-A85B-27F4E26F220D}" type="presParOf" srcId="{746F57B8-A326-4786-BA3C-51533EAFAFD8}" destId="{5E4AF2ED-1BCA-471D-8589-D00ED713929B}" srcOrd="0" destOrd="0" presId="urn:microsoft.com/office/officeart/2008/layout/PictureStrips"/>
    <dgm:cxn modelId="{CCA3A4DF-1410-4D2E-BC29-9FB5B275FFEC}" type="presParOf" srcId="{746F57B8-A326-4786-BA3C-51533EAFAFD8}" destId="{C93FEBDF-0BD7-445B-856C-A0AC4A20FBF6}" srcOrd="1" destOrd="0" presId="urn:microsoft.com/office/officeart/2008/layout/PictureStrips"/>
    <dgm:cxn modelId="{B164516B-E28C-4400-A8A4-BC76934C96F0}" type="presParOf" srcId="{C5DFA84E-4B6E-4D95-8E2A-51A8E8C7ED9B}" destId="{DAD5B543-DF9C-44A4-BE56-B4BF6F2E1041}" srcOrd="5" destOrd="0" presId="urn:microsoft.com/office/officeart/2008/layout/PictureStrips"/>
    <dgm:cxn modelId="{90050C54-4AC9-4086-8B21-CA237886E174}" type="presParOf" srcId="{C5DFA84E-4B6E-4D95-8E2A-51A8E8C7ED9B}" destId="{61FEB23D-E548-4C2A-B37D-0B5D86B0675C}" srcOrd="6" destOrd="0" presId="urn:microsoft.com/office/officeart/2008/layout/PictureStrips"/>
    <dgm:cxn modelId="{ED954E41-DF66-406E-9AA8-2BC0E608B83D}" type="presParOf" srcId="{61FEB23D-E548-4C2A-B37D-0B5D86B0675C}" destId="{3AF05199-A3D6-4E2D-8DF3-1F348121C77F}" srcOrd="0" destOrd="0" presId="urn:microsoft.com/office/officeart/2008/layout/PictureStrips"/>
    <dgm:cxn modelId="{5DC22D5A-3BCE-48D8-8164-E1167401193F}" type="presParOf" srcId="{61FEB23D-E548-4C2A-B37D-0B5D86B0675C}" destId="{39D85B21-0935-45FF-A762-9F75D55A54B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D7FC1-E9AB-4CDA-9D36-323DEF3BC89B}">
      <dsp:nvSpPr>
        <dsp:cNvPr id="0" name=""/>
        <dsp:cNvSpPr/>
      </dsp:nvSpPr>
      <dsp:spPr>
        <a:xfrm>
          <a:off x="154491" y="1321195"/>
          <a:ext cx="3672070" cy="13854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77255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La situación es la relación del eje longitudinal del feto con el eje longitudinal de la madre.</a:t>
          </a:r>
        </a:p>
      </dsp:txBody>
      <dsp:txXfrm>
        <a:off x="154491" y="1321195"/>
        <a:ext cx="3672070" cy="1385449"/>
      </dsp:txXfrm>
    </dsp:sp>
    <dsp:sp modelId="{408015DD-EDA0-4C3A-8F66-BFF79D0FA242}">
      <dsp:nvSpPr>
        <dsp:cNvPr id="0" name=""/>
        <dsp:cNvSpPr/>
      </dsp:nvSpPr>
      <dsp:spPr>
        <a:xfrm>
          <a:off x="1489" y="1274405"/>
          <a:ext cx="803265" cy="1204898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2E0031-052D-4393-934E-B91D07E42024}">
      <dsp:nvSpPr>
        <dsp:cNvPr id="0" name=""/>
        <dsp:cNvSpPr/>
      </dsp:nvSpPr>
      <dsp:spPr>
        <a:xfrm>
          <a:off x="4247320" y="1321195"/>
          <a:ext cx="3672070" cy="13854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77255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La posición es la relación del dorso fetal en relación con la pared uterina (dorso izquierdo, derecho, anterior).</a:t>
          </a:r>
        </a:p>
      </dsp:txBody>
      <dsp:txXfrm>
        <a:off x="4247320" y="1321195"/>
        <a:ext cx="3672070" cy="1385449"/>
      </dsp:txXfrm>
    </dsp:sp>
    <dsp:sp modelId="{A411E341-D4E5-4FE7-BE20-BE21DD569174}">
      <dsp:nvSpPr>
        <dsp:cNvPr id="0" name=""/>
        <dsp:cNvSpPr/>
      </dsp:nvSpPr>
      <dsp:spPr>
        <a:xfrm>
          <a:off x="4094317" y="1274405"/>
          <a:ext cx="803265" cy="1204898"/>
        </a:xfrm>
        <a:prstGeom prst="rect">
          <a:avLst/>
        </a:prstGeom>
        <a:solidFill>
          <a:schemeClr val="accent4">
            <a:tint val="50000"/>
            <a:hueOff val="-5801092"/>
            <a:satOff val="12967"/>
            <a:lumOff val="34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4AF2ED-1BCA-471D-8589-D00ED713929B}">
      <dsp:nvSpPr>
        <dsp:cNvPr id="0" name=""/>
        <dsp:cNvSpPr/>
      </dsp:nvSpPr>
      <dsp:spPr>
        <a:xfrm>
          <a:off x="154491" y="2884761"/>
          <a:ext cx="3672070" cy="13854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77255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La presentación es la parte del feto que esta más cerca del estrecho superior de la pelvis.</a:t>
          </a:r>
        </a:p>
      </dsp:txBody>
      <dsp:txXfrm>
        <a:off x="154491" y="2884761"/>
        <a:ext cx="3672070" cy="1385449"/>
      </dsp:txXfrm>
    </dsp:sp>
    <dsp:sp modelId="{C93FEBDF-0BD7-445B-856C-A0AC4A20FBF6}">
      <dsp:nvSpPr>
        <dsp:cNvPr id="0" name=""/>
        <dsp:cNvSpPr/>
      </dsp:nvSpPr>
      <dsp:spPr>
        <a:xfrm>
          <a:off x="1489" y="2837971"/>
          <a:ext cx="803265" cy="1204898"/>
        </a:xfrm>
        <a:prstGeom prst="rect">
          <a:avLst/>
        </a:prstGeom>
        <a:solidFill>
          <a:schemeClr val="accent4">
            <a:tint val="50000"/>
            <a:hueOff val="-11602184"/>
            <a:satOff val="25935"/>
            <a:lumOff val="69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AF05199-A3D6-4E2D-8DF3-1F348121C77F}">
      <dsp:nvSpPr>
        <dsp:cNvPr id="0" name=""/>
        <dsp:cNvSpPr/>
      </dsp:nvSpPr>
      <dsp:spPr>
        <a:xfrm>
          <a:off x="4247320" y="2884761"/>
          <a:ext cx="3672070" cy="138544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77255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La actitud es la relación que guardan entre si las diferentes partes fetales: cabeza, tronco y extremidades</a:t>
          </a:r>
        </a:p>
      </dsp:txBody>
      <dsp:txXfrm>
        <a:off x="4247320" y="2884761"/>
        <a:ext cx="3672070" cy="1385449"/>
      </dsp:txXfrm>
    </dsp:sp>
    <dsp:sp modelId="{39D85B21-0935-45FF-A762-9F75D55A54B7}">
      <dsp:nvSpPr>
        <dsp:cNvPr id="0" name=""/>
        <dsp:cNvSpPr/>
      </dsp:nvSpPr>
      <dsp:spPr>
        <a:xfrm>
          <a:off x="4094317" y="2837971"/>
          <a:ext cx="803265" cy="1204898"/>
        </a:xfrm>
        <a:prstGeom prst="rect">
          <a:avLst/>
        </a:prstGeom>
        <a:solidFill>
          <a:schemeClr val="accent4">
            <a:tint val="50000"/>
            <a:hueOff val="-17403276"/>
            <a:satOff val="38902"/>
            <a:lumOff val="103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172F-F161-4315-9728-DDE122389CB8}" type="datetimeFigureOut">
              <a:rPr lang="es-EC" smtClean="0"/>
              <a:t>11/10/2024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E7F3-FDEB-4AD0-83C1-D119A9CDB16B}" type="slidenum">
              <a:rPr lang="es-EC" smtClean="0"/>
              <a:t>‹Nº›</a:t>
            </a:fld>
            <a:endParaRPr lang="es-EC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172F-F161-4315-9728-DDE122389CB8}" type="datetimeFigureOut">
              <a:rPr lang="es-EC" smtClean="0"/>
              <a:t>11/10/2024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E7F3-FDEB-4AD0-83C1-D119A9CDB16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172F-F161-4315-9728-DDE122389CB8}" type="datetimeFigureOut">
              <a:rPr lang="es-EC" smtClean="0"/>
              <a:t>11/10/2024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E7F3-FDEB-4AD0-83C1-D119A9CDB16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172F-F161-4315-9728-DDE122389CB8}" type="datetimeFigureOut">
              <a:rPr lang="es-EC" smtClean="0"/>
              <a:t>11/10/2024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E7F3-FDEB-4AD0-83C1-D119A9CDB16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172F-F161-4315-9728-DDE122389CB8}" type="datetimeFigureOut">
              <a:rPr lang="es-EC" smtClean="0"/>
              <a:t>11/10/2024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E7F3-FDEB-4AD0-83C1-D119A9CDB16B}" type="slidenum">
              <a:rPr lang="es-EC" smtClean="0"/>
              <a:t>‹Nº›</a:t>
            </a:fld>
            <a:endParaRPr lang="es-EC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172F-F161-4315-9728-DDE122389CB8}" type="datetimeFigureOut">
              <a:rPr lang="es-EC" smtClean="0"/>
              <a:t>11/10/2024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E7F3-FDEB-4AD0-83C1-D119A9CDB16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172F-F161-4315-9728-DDE122389CB8}" type="datetimeFigureOut">
              <a:rPr lang="es-EC" smtClean="0"/>
              <a:t>11/10/2024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E7F3-FDEB-4AD0-83C1-D119A9CDB16B}" type="slidenum">
              <a:rPr lang="es-EC" smtClean="0"/>
              <a:t>‹Nº›</a:t>
            </a:fld>
            <a:endParaRPr lang="es-EC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172F-F161-4315-9728-DDE122389CB8}" type="datetimeFigureOut">
              <a:rPr lang="es-EC" smtClean="0"/>
              <a:t>11/10/2024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E7F3-FDEB-4AD0-83C1-D119A9CDB16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172F-F161-4315-9728-DDE122389CB8}" type="datetimeFigureOut">
              <a:rPr lang="es-EC" smtClean="0"/>
              <a:t>11/10/2024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E7F3-FDEB-4AD0-83C1-D119A9CDB16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172F-F161-4315-9728-DDE122389CB8}" type="datetimeFigureOut">
              <a:rPr lang="es-EC" smtClean="0"/>
              <a:t>11/10/2024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E7F3-FDEB-4AD0-83C1-D119A9CDB16B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F172F-F161-4315-9728-DDE122389CB8}" type="datetimeFigureOut">
              <a:rPr lang="es-EC" smtClean="0"/>
              <a:t>11/10/2024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3E7F3-FDEB-4AD0-83C1-D119A9CDB16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17F172F-F161-4315-9728-DDE122389CB8}" type="datetimeFigureOut">
              <a:rPr lang="es-EC" smtClean="0"/>
              <a:t>11/10/2024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EA3E7F3-FDEB-4AD0-83C1-D119A9CDB16B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6768480" cy="1855217"/>
          </a:xfrm>
        </p:spPr>
        <p:txBody>
          <a:bodyPr/>
          <a:lstStyle/>
          <a:p>
            <a:pPr algn="ctr"/>
            <a:r>
              <a:rPr lang="es-EC" sz="2000" b="1" dirty="0">
                <a:solidFill>
                  <a:schemeClr val="tx1"/>
                </a:solidFill>
              </a:rPr>
              <a:t>UNIVERSIDAD NACIONAL DE CHIMBORAZO </a:t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>FACULTAD DE CIENCIAS DE LA SALUD </a:t>
            </a:r>
            <a:br>
              <a:rPr lang="es-EC" sz="2000" b="1" dirty="0">
                <a:solidFill>
                  <a:schemeClr val="tx1"/>
                </a:solidFill>
              </a:rPr>
            </a:br>
            <a:r>
              <a:rPr lang="es-EC" sz="2000" b="1" dirty="0">
                <a:solidFill>
                  <a:schemeClr val="tx1"/>
                </a:solidFill>
              </a:rPr>
              <a:t>CARRERA DE ENFERMERÍA </a:t>
            </a:r>
            <a:br>
              <a:rPr lang="es-EC" sz="2000" b="1" dirty="0"/>
            </a:br>
            <a:endParaRPr lang="es-EC" sz="2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699792" y="2235609"/>
            <a:ext cx="4174232" cy="100392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PAE EN SALUD SEXUAL Y REPRODUCTIVA</a:t>
            </a:r>
          </a:p>
          <a:p>
            <a:pPr algn="ctr"/>
            <a:endParaRPr lang="es-EC" dirty="0">
              <a:solidFill>
                <a:schemeClr val="tx1"/>
              </a:solidFill>
            </a:endParaRPr>
          </a:p>
          <a:p>
            <a:pPr algn="ctr"/>
            <a:r>
              <a:rPr lang="es-EC" dirty="0">
                <a:solidFill>
                  <a:schemeClr val="tx1"/>
                </a:solidFill>
              </a:rPr>
              <a:t>SEXTO SEMESTRE</a:t>
            </a:r>
          </a:p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2.bp.blogspot.com/-24L_NwQ3vbA/VhcYIFJpigI/AAAAAAAACU0/Xw2OLaE-Aps/s1600/SELLO%2BBORDADO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4"/>
          <a:stretch/>
        </p:blipFill>
        <p:spPr bwMode="auto">
          <a:xfrm>
            <a:off x="899592" y="980728"/>
            <a:ext cx="1269662" cy="12333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115616" y="3573016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TEMA:</a:t>
            </a:r>
          </a:p>
          <a:p>
            <a:pPr algn="ctr"/>
            <a:r>
              <a:rPr lang="es-EC" dirty="0"/>
              <a:t>VISITA PRENATAL Y EMBARAZO DE RIESGO</a:t>
            </a:r>
          </a:p>
          <a:p>
            <a:pPr algn="ctr"/>
            <a:r>
              <a:rPr lang="es-EC" dirty="0"/>
              <a:t>GUÍA DE PRÁCTICA CLÍNICA (GPC): CONTROL PRENATAL 2016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615052" y="4880845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Docente: </a:t>
            </a:r>
          </a:p>
          <a:p>
            <a:pPr algn="ctr"/>
            <a:r>
              <a:rPr lang="es-EC" dirty="0"/>
              <a:t>Lcda. Graciela Rivera		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2205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87517" y="76470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dirty="0"/>
              <a:t>Educación sanitaria</a:t>
            </a:r>
          </a:p>
          <a:p>
            <a:pPr algn="ctr"/>
            <a:r>
              <a:rPr lang="es-EC" dirty="0"/>
              <a:t>Actualmente, se valora la educación sanitaria como una herramienta para la</a:t>
            </a:r>
          </a:p>
          <a:p>
            <a:pPr algn="ctr"/>
            <a:r>
              <a:rPr lang="es-EC" dirty="0"/>
              <a:t>promoción de hábitos saludables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2" t="24008" r="21020" b="51326"/>
          <a:stretch/>
        </p:blipFill>
        <p:spPr bwMode="auto">
          <a:xfrm>
            <a:off x="1043608" y="2276872"/>
            <a:ext cx="745981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563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48611" r="19089" b="8843"/>
          <a:stretch/>
        </p:blipFill>
        <p:spPr bwMode="auto">
          <a:xfrm>
            <a:off x="1835696" y="364135"/>
            <a:ext cx="5570304" cy="457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3" t="46230" r="49020" b="32540"/>
          <a:stretch/>
        </p:blipFill>
        <p:spPr bwMode="auto">
          <a:xfrm>
            <a:off x="1835696" y="4581128"/>
            <a:ext cx="5305432" cy="216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266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22619" r="19905" b="22421"/>
          <a:stretch/>
        </p:blipFill>
        <p:spPr bwMode="auto">
          <a:xfrm>
            <a:off x="0" y="692696"/>
            <a:ext cx="900100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385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47156" y="101882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3600" b="1" dirty="0"/>
              <a:t>EMBARAZO DE RIESGO</a:t>
            </a:r>
          </a:p>
          <a:p>
            <a:pPr algn="ctr"/>
            <a:r>
              <a:rPr lang="es-EC" sz="3600" b="1" dirty="0"/>
              <a:t>Clasificación de los niveles de riesgo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3149527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12474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/>
              <a:t>Patologías más frecuentes en la primera mitad de la</a:t>
            </a:r>
          </a:p>
          <a:p>
            <a:pPr algn="ctr"/>
            <a:r>
              <a:rPr lang="es-EC" sz="2400" b="1" dirty="0"/>
              <a:t>gestación</a:t>
            </a:r>
            <a:endParaRPr lang="es-EC" sz="2400" dirty="0"/>
          </a:p>
        </p:txBody>
      </p:sp>
      <p:sp>
        <p:nvSpPr>
          <p:cNvPr id="3" name="2 Rectángulo"/>
          <p:cNvSpPr/>
          <p:nvPr/>
        </p:nvSpPr>
        <p:spPr>
          <a:xfrm>
            <a:off x="899592" y="2348880"/>
            <a:ext cx="43564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/>
              <a:t>Aborto</a:t>
            </a:r>
          </a:p>
          <a:p>
            <a:pPr algn="ctr"/>
            <a:r>
              <a:rPr lang="es-EC" dirty="0"/>
              <a:t>El aborto es la interrupción del embarazo que acontece antes de la semana</a:t>
            </a:r>
          </a:p>
          <a:p>
            <a:pPr algn="ctr"/>
            <a:r>
              <a:rPr lang="es-EC" dirty="0"/>
              <a:t>23 desde la amenorrea. Por extensión, se puede denominar aborto ovular al</a:t>
            </a:r>
          </a:p>
          <a:p>
            <a:pPr algn="ctr"/>
            <a:r>
              <a:rPr lang="es-EC" dirty="0"/>
              <a:t>que acontece antes de la semana 5, precoz al que se refiere a la interrupción</a:t>
            </a:r>
          </a:p>
          <a:p>
            <a:pPr algn="ctr"/>
            <a:r>
              <a:rPr lang="es-EC" dirty="0"/>
              <a:t>de la gestación antes de la semana 12, y aborto tardío al que acontece entre</a:t>
            </a:r>
          </a:p>
          <a:p>
            <a:pPr algn="ctr"/>
            <a:r>
              <a:rPr lang="es-EC" dirty="0"/>
              <a:t>las semanas 13 y 22.</a:t>
            </a:r>
          </a:p>
        </p:txBody>
      </p:sp>
      <p:sp>
        <p:nvSpPr>
          <p:cNvPr id="4" name="AutoShape 2" descr="Resultado de imagen para abor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Resultado de imagen para abor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762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06520" y="1268760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/>
              <a:t>Embarazo ectópico</a:t>
            </a:r>
          </a:p>
          <a:p>
            <a:pPr algn="ctr"/>
            <a:r>
              <a:rPr lang="es-EC" dirty="0"/>
              <a:t>El embarazo ectópico (EE) es el embarazo que se implanta y desarrolla fuera</a:t>
            </a:r>
          </a:p>
          <a:p>
            <a:pPr algn="ctr"/>
            <a:r>
              <a:rPr lang="es-EC" dirty="0"/>
              <a:t>de la cavidad endometrial.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851920" y="371703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dirty="0"/>
              <a:t>Enfermedad </a:t>
            </a:r>
            <a:r>
              <a:rPr lang="es-EC" b="1" dirty="0" err="1"/>
              <a:t>trofoblástica</a:t>
            </a:r>
            <a:r>
              <a:rPr lang="es-EC" b="1" dirty="0"/>
              <a:t> gestacional</a:t>
            </a:r>
          </a:p>
          <a:p>
            <a:pPr algn="ctr"/>
            <a:r>
              <a:rPr lang="es-EC" dirty="0"/>
              <a:t>La enfermedad trofoblastica gestacional (ETG), mola </a:t>
            </a:r>
            <a:r>
              <a:rPr lang="es-EC" dirty="0" err="1"/>
              <a:t>hidatiforme</a:t>
            </a:r>
            <a:r>
              <a:rPr lang="es-EC" dirty="0"/>
              <a:t> o neoplasia</a:t>
            </a:r>
          </a:p>
          <a:p>
            <a:pPr algn="ctr"/>
            <a:r>
              <a:rPr lang="es-EC" dirty="0"/>
              <a:t>trofoblastica gestacional es una degeneración hidrópica de las vellosidades</a:t>
            </a:r>
          </a:p>
          <a:p>
            <a:pPr algn="ctr"/>
            <a:r>
              <a:rPr lang="es-EC" dirty="0"/>
              <a:t>coriales, con aspecto característico de racimo de uvas y capacidad para penetrar</a:t>
            </a:r>
          </a:p>
          <a:p>
            <a:pPr algn="ctr"/>
            <a:r>
              <a:rPr lang="es-EC" dirty="0"/>
              <a:t>e invadir la pared uterina y diseminarse con metástasis a distancia.</a:t>
            </a:r>
          </a:p>
        </p:txBody>
      </p:sp>
      <p:pic>
        <p:nvPicPr>
          <p:cNvPr id="12290" name="Picture 2" descr="Resultado de imagen para Embarazo ectóp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424" y="610122"/>
            <a:ext cx="3493252" cy="279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866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15476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dirty="0"/>
              <a:t>Incompetencia cervical</a:t>
            </a:r>
          </a:p>
          <a:p>
            <a:pPr algn="ctr"/>
            <a:r>
              <a:rPr lang="es-EC" dirty="0"/>
              <a:t>Se denomina incompetencia cervical la incapacidad del cuello uterino de</a:t>
            </a:r>
          </a:p>
          <a:p>
            <a:pPr algn="ctr"/>
            <a:r>
              <a:rPr lang="es-EC" dirty="0"/>
              <a:t>mantenerse cerrado hasta el final de la gestación.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995936" y="40050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dirty="0" err="1"/>
              <a:t>Hiperemesis</a:t>
            </a:r>
            <a:r>
              <a:rPr lang="es-EC" b="1" dirty="0"/>
              <a:t> gravídica</a:t>
            </a:r>
          </a:p>
          <a:p>
            <a:pPr algn="ctr"/>
            <a:r>
              <a:rPr lang="es-EC" dirty="0"/>
              <a:t>Se conoce como </a:t>
            </a:r>
            <a:r>
              <a:rPr lang="es-EC" dirty="0" err="1"/>
              <a:t>hiperemesis</a:t>
            </a:r>
            <a:r>
              <a:rPr lang="es-EC" dirty="0"/>
              <a:t> gravídica (HG) el síndrome en el que la gestante</a:t>
            </a:r>
          </a:p>
          <a:p>
            <a:pPr algn="ctr"/>
            <a:r>
              <a:rPr lang="es-EC" dirty="0"/>
              <a:t>presenta vómitos incoercibles, vomita más de lo que ingiere y llega a una situación</a:t>
            </a:r>
          </a:p>
          <a:p>
            <a:pPr algn="ctr"/>
            <a:r>
              <a:rPr lang="es-EC" dirty="0"/>
              <a:t>de cetonuria y pérdida de peso.</a:t>
            </a:r>
          </a:p>
        </p:txBody>
      </p:sp>
      <p:pic>
        <p:nvPicPr>
          <p:cNvPr id="13314" name="Picture 2" descr="Resultado de imagen para Incompetencia cervi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61" y="764704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773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83671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/>
              <a:t>Patologías más frecuentes en la segunda mitad de la</a:t>
            </a:r>
          </a:p>
          <a:p>
            <a:pPr algn="ctr"/>
            <a:r>
              <a:rPr lang="es-EC" sz="2400" b="1" dirty="0"/>
              <a:t>gestación</a:t>
            </a:r>
            <a:endParaRPr lang="es-EC" sz="2400" dirty="0"/>
          </a:p>
        </p:txBody>
      </p:sp>
      <p:sp>
        <p:nvSpPr>
          <p:cNvPr id="3" name="2 Rectángulo"/>
          <p:cNvSpPr/>
          <p:nvPr/>
        </p:nvSpPr>
        <p:spPr>
          <a:xfrm>
            <a:off x="463467" y="2173676"/>
            <a:ext cx="42640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/>
              <a:t>Amenaza de parto prematuro</a:t>
            </a:r>
          </a:p>
          <a:p>
            <a:pPr algn="ctr"/>
            <a:r>
              <a:rPr lang="es-EC" dirty="0"/>
              <a:t>El parto prematuro (PP) es el parto que acontece entre la semana 23 y la 36</a:t>
            </a:r>
          </a:p>
          <a:p>
            <a:pPr algn="ctr"/>
            <a:r>
              <a:rPr lang="es-EC" dirty="0"/>
              <a:t>de amenorrea. La amenaza de parto prematuro (APP) es el desencadenamiento</a:t>
            </a:r>
          </a:p>
          <a:p>
            <a:pPr algn="ctr"/>
            <a:r>
              <a:rPr lang="es-EC" dirty="0"/>
              <a:t>del proceso biológico que, abandonado a su evolución, puede derivar</a:t>
            </a:r>
          </a:p>
          <a:p>
            <a:pPr algn="ctr"/>
            <a:r>
              <a:rPr lang="es-EC" dirty="0"/>
              <a:t>en parto prematuro. Los principales riesgos para el feto son: el distrés respiratorio,</a:t>
            </a:r>
          </a:p>
          <a:p>
            <a:pPr algn="ctr"/>
            <a:r>
              <a:rPr lang="es-EC" dirty="0"/>
              <a:t>la hemorragia cerebral y la enterocolitis necrotizante, que será tanto</a:t>
            </a:r>
          </a:p>
          <a:p>
            <a:pPr algn="ctr"/>
            <a:r>
              <a:rPr lang="es-EC" dirty="0"/>
              <a:t>más acusada cuanto más prematura sea la instauración del parto.</a:t>
            </a:r>
          </a:p>
        </p:txBody>
      </p:sp>
      <p:sp>
        <p:nvSpPr>
          <p:cNvPr id="4" name="AutoShape 2" descr="Resultado de imagen para Amenaza de parto prematu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Resultado de imagen para Amenaza de parto prematur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6" descr="Resultado de imagen para Amenaza de parto prematur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325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355976" y="23244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dirty="0"/>
              <a:t>Rotura de membranas anteparto</a:t>
            </a:r>
            <a:endParaRPr lang="es-EC" dirty="0"/>
          </a:p>
          <a:p>
            <a:pPr algn="ctr"/>
            <a:r>
              <a:rPr lang="es-EC" dirty="0"/>
              <a:t>Se conoce como rotura de membranas anteparto a la rotura de las membranas</a:t>
            </a:r>
          </a:p>
          <a:p>
            <a:pPr algn="ctr"/>
            <a:r>
              <a:rPr lang="es-EC" dirty="0"/>
              <a:t>ovulares antes del inicio del parto, con la consiguiente pérdida de líquido</a:t>
            </a:r>
          </a:p>
          <a:p>
            <a:pPr algn="ctr"/>
            <a:r>
              <a:rPr lang="es-EC" dirty="0"/>
              <a:t>amniótico fuera de la cavidad y la comunicación de la cavidad amniótica</a:t>
            </a:r>
          </a:p>
          <a:p>
            <a:pPr algn="ctr"/>
            <a:r>
              <a:rPr lang="es-EC" dirty="0"/>
              <a:t>con el canal cervical y la vagina.</a:t>
            </a:r>
          </a:p>
        </p:txBody>
      </p:sp>
      <p:pic>
        <p:nvPicPr>
          <p:cNvPr id="15362" name="Picture 2" descr="Resultado de imagen para Rotura prematura de membran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3" b="11907"/>
          <a:stretch/>
        </p:blipFill>
        <p:spPr bwMode="auto">
          <a:xfrm>
            <a:off x="323528" y="1917328"/>
            <a:ext cx="4248472" cy="298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693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5320" y="476672"/>
            <a:ext cx="80282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Estados hipertensivos del embarazo</a:t>
            </a:r>
          </a:p>
          <a:p>
            <a:r>
              <a:rPr lang="es-EC" dirty="0"/>
              <a:t>Los estados hipertensivos del embarazo (EHE) son una de las complicaciones con mayor repercusión en la salud materna.</a:t>
            </a:r>
          </a:p>
          <a:p>
            <a:r>
              <a:rPr lang="es-EC" u="sng" dirty="0"/>
              <a:t>- </a:t>
            </a:r>
            <a:r>
              <a:rPr lang="es-EC" i="1" u="sng" dirty="0"/>
              <a:t>Hipertensión gestacional</a:t>
            </a:r>
          </a:p>
          <a:p>
            <a:r>
              <a:rPr lang="es-EC" dirty="0"/>
              <a:t>Criterios de HIG con proteinuria en orina de 24 horas inferior a 300 mg/l.</a:t>
            </a:r>
          </a:p>
          <a:p>
            <a:r>
              <a:rPr lang="es-EC" i="1" u="sng" dirty="0"/>
              <a:t>- </a:t>
            </a:r>
            <a:r>
              <a:rPr lang="es-EC" i="1" u="sng" dirty="0" err="1"/>
              <a:t>Preeclampsia</a:t>
            </a:r>
            <a:r>
              <a:rPr lang="es-EC" i="1" u="sng" dirty="0"/>
              <a:t> leve</a:t>
            </a:r>
          </a:p>
          <a:p>
            <a:r>
              <a:rPr lang="es-EC" dirty="0"/>
              <a:t>Criterios de HIG con cifras de proteinuria en orina de 24 horas igual o superior</a:t>
            </a:r>
          </a:p>
          <a:p>
            <a:r>
              <a:rPr lang="es-EC" dirty="0"/>
              <a:t>a 300 mg/l.</a:t>
            </a:r>
          </a:p>
          <a:p>
            <a:r>
              <a:rPr lang="es-EC" u="sng" dirty="0"/>
              <a:t>- </a:t>
            </a:r>
            <a:r>
              <a:rPr lang="es-EC" i="1" u="sng" dirty="0" err="1"/>
              <a:t>Preeclampsia</a:t>
            </a:r>
            <a:r>
              <a:rPr lang="es-EC" i="1" u="sng" dirty="0"/>
              <a:t> grave</a:t>
            </a:r>
          </a:p>
          <a:p>
            <a:r>
              <a:rPr lang="es-EC" dirty="0"/>
              <a:t>Preeclampsia con uno o más de los siguientes criterios:</a:t>
            </a:r>
          </a:p>
          <a:p>
            <a:r>
              <a:rPr lang="es-EC" dirty="0"/>
              <a:t>• TA ≥ 160 /110 </a:t>
            </a:r>
            <a:r>
              <a:rPr lang="es-EC" dirty="0" err="1"/>
              <a:t>mmHg</a:t>
            </a:r>
            <a:r>
              <a:rPr lang="es-EC" dirty="0"/>
              <a:t>.</a:t>
            </a:r>
          </a:p>
          <a:p>
            <a:r>
              <a:rPr lang="es-EC" dirty="0"/>
              <a:t>• Proteinuria &gt; 5 g/24 horas.</a:t>
            </a:r>
          </a:p>
          <a:p>
            <a:r>
              <a:rPr lang="es-EC" dirty="0"/>
              <a:t>• Plaquetas &lt; 105 L-9.</a:t>
            </a:r>
          </a:p>
          <a:p>
            <a:r>
              <a:rPr lang="es-EC" dirty="0"/>
              <a:t>• Elevación de las transaminasas.</a:t>
            </a:r>
          </a:p>
          <a:p>
            <a:r>
              <a:rPr lang="es-EC" dirty="0"/>
              <a:t>• Hemolisis.</a:t>
            </a:r>
          </a:p>
          <a:p>
            <a:r>
              <a:rPr lang="es-EC" dirty="0"/>
              <a:t>• Dolor epigástrico.</a:t>
            </a:r>
          </a:p>
          <a:p>
            <a:r>
              <a:rPr lang="es-EC" dirty="0"/>
              <a:t>• Clínica neurológica.</a:t>
            </a:r>
          </a:p>
          <a:p>
            <a:r>
              <a:rPr lang="es-EC" i="1" u="sng" dirty="0"/>
              <a:t>- Eclampsia</a:t>
            </a:r>
          </a:p>
          <a:p>
            <a:r>
              <a:rPr lang="es-EC" dirty="0"/>
              <a:t>Aparición de convulsiones o coma </a:t>
            </a:r>
          </a:p>
          <a:p>
            <a:r>
              <a:rPr lang="es-EC" dirty="0"/>
              <a:t>en una mujer con HIG.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7600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/>
              <a:t>LA VISITA PRENATAL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76872"/>
            <a:ext cx="4906888" cy="34129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C" b="1" dirty="0"/>
              <a:t>La primera visita</a:t>
            </a:r>
          </a:p>
          <a:p>
            <a:pPr algn="just"/>
            <a:r>
              <a:rPr lang="es-EC" dirty="0"/>
              <a:t>La primera visita de gestación debe realizarse en el momento en que la mujer crea que está embarazada. Debe ser lo mas precoz posible. En ella, la enfermera va a confeccionar la historia clínica a través de la entrevista.</a:t>
            </a:r>
          </a:p>
        </p:txBody>
      </p:sp>
    </p:spTree>
    <p:extLst>
      <p:ext uri="{BB962C8B-B14F-4D97-AF65-F5344CB8AC3E}">
        <p14:creationId xmlns:p14="http://schemas.microsoft.com/office/powerpoint/2010/main" val="542222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33265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dirty="0"/>
              <a:t>Diabetes gestacional</a:t>
            </a:r>
          </a:p>
          <a:p>
            <a:pPr algn="ctr"/>
            <a:r>
              <a:rPr lang="es-EC" dirty="0"/>
              <a:t>Es la diabetes que se inicia o se descubre durante el embarazo, con independencia</a:t>
            </a:r>
          </a:p>
          <a:p>
            <a:pPr algn="ctr"/>
            <a:r>
              <a:rPr lang="es-EC" dirty="0"/>
              <a:t>de que pudiera existir sin haberse diagnosticado, de las semanas de</a:t>
            </a:r>
          </a:p>
          <a:p>
            <a:pPr algn="ctr"/>
            <a:r>
              <a:rPr lang="es-EC" dirty="0"/>
              <a:t>gestación en el momento del diagnóstico, de la gravedad de la alteración metabólica,</a:t>
            </a:r>
          </a:p>
          <a:p>
            <a:pPr algn="ctr"/>
            <a:r>
              <a:rPr lang="es-EC" dirty="0"/>
              <a:t>de la necesidad de insulina, de la presencia de complicaciones o de</a:t>
            </a:r>
          </a:p>
          <a:p>
            <a:pPr algn="ctr"/>
            <a:r>
              <a:rPr lang="es-EC" dirty="0"/>
              <a:t>la evolución posterior.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923929" y="292494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b="1" dirty="0"/>
              <a:t>Gestación múltiple o </a:t>
            </a:r>
            <a:r>
              <a:rPr lang="es-EC" b="1" dirty="0" err="1"/>
              <a:t>multifetal</a:t>
            </a:r>
            <a:endParaRPr lang="es-EC" b="1" dirty="0"/>
          </a:p>
          <a:p>
            <a:pPr algn="ctr"/>
            <a:r>
              <a:rPr lang="es-EC" b="1" i="1" dirty="0"/>
              <a:t>Frecuencia</a:t>
            </a:r>
          </a:p>
          <a:p>
            <a:pPr algn="ctr"/>
            <a:r>
              <a:rPr lang="es-EC" dirty="0"/>
              <a:t>Clásicamente se utiliza la regla del 80; es decir: por cada 80 gestaciones mono fetales aparece una gemelar; por cada 80 gemelares se da una triple, y así sucesivamente. Esto significa que, de cada 1.000 nacimientos, 12 son de gemelos.</a:t>
            </a:r>
          </a:p>
        </p:txBody>
      </p:sp>
    </p:spTree>
    <p:extLst>
      <p:ext uri="{BB962C8B-B14F-4D97-AF65-F5344CB8AC3E}">
        <p14:creationId xmlns:p14="http://schemas.microsoft.com/office/powerpoint/2010/main" val="3450759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268760"/>
            <a:ext cx="7776864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b="1" dirty="0"/>
              <a:t>BIBLIOGRAFÍA</a:t>
            </a:r>
          </a:p>
          <a:p>
            <a:pPr>
              <a:lnSpc>
                <a:spcPct val="150000"/>
              </a:lnSpc>
            </a:pPr>
            <a:r>
              <a:rPr lang="es-EC" dirty="0"/>
              <a:t>Cabero KL. Patología infecciosa en ginecología y obstetricia. Barcelona: Editorial </a:t>
            </a:r>
            <a:r>
              <a:rPr lang="es-EC" dirty="0" err="1"/>
              <a:t>Mediscrit</a:t>
            </a:r>
            <a:r>
              <a:rPr lang="es-EC" dirty="0"/>
              <a:t>; 1999.</a:t>
            </a:r>
          </a:p>
          <a:p>
            <a:pPr>
              <a:lnSpc>
                <a:spcPct val="150000"/>
              </a:lnSpc>
            </a:pPr>
            <a:r>
              <a:rPr lang="es-EC" dirty="0"/>
              <a:t>• Consejería de Sanidad y Consumo. </a:t>
            </a:r>
            <a:r>
              <a:rPr lang="es-EC" dirty="0" err="1"/>
              <a:t>Direccion</a:t>
            </a:r>
            <a:r>
              <a:rPr lang="es-EC" dirty="0"/>
              <a:t> General de Salud Pública. Protocolos de </a:t>
            </a:r>
            <a:r>
              <a:rPr lang="es-EC" dirty="0" err="1"/>
              <a:t>actuacion</a:t>
            </a:r>
            <a:r>
              <a:rPr lang="es-EC" dirty="0"/>
              <a:t> en </a:t>
            </a:r>
            <a:r>
              <a:rPr lang="es-EC" dirty="0" err="1"/>
              <a:t>atencion</a:t>
            </a:r>
            <a:r>
              <a:rPr lang="es-EC" dirty="0"/>
              <a:t> a la mujer. Cáceres: Junta de Extremadura; 2011.</a:t>
            </a:r>
          </a:p>
          <a:p>
            <a:pPr>
              <a:lnSpc>
                <a:spcPct val="150000"/>
              </a:lnSpc>
            </a:pPr>
            <a:r>
              <a:rPr lang="es-EC" dirty="0"/>
              <a:t>• González-Merlo J, del Sol JR. Obstetricia. 5a ed. Barcelona: Masson; 2016.</a:t>
            </a:r>
          </a:p>
          <a:p>
            <a:pPr>
              <a:lnSpc>
                <a:spcPct val="150000"/>
              </a:lnSpc>
            </a:pPr>
            <a:r>
              <a:rPr lang="es-EC" dirty="0"/>
              <a:t>• </a:t>
            </a:r>
            <a:r>
              <a:rPr lang="es-EC" dirty="0" err="1"/>
              <a:t>Kitzinger</a:t>
            </a:r>
            <a:r>
              <a:rPr lang="es-EC" dirty="0"/>
              <a:t> S. El nuevo gran libro del embarazo y el parto. Barcelona: Medici; 2014.</a:t>
            </a:r>
          </a:p>
          <a:p>
            <a:pPr>
              <a:lnSpc>
                <a:spcPct val="150000"/>
              </a:lnSpc>
            </a:pPr>
            <a:r>
              <a:rPr lang="es-EC" dirty="0"/>
              <a:t>• </a:t>
            </a:r>
            <a:r>
              <a:rPr lang="es-EC" dirty="0" err="1"/>
              <a:t>Seguranyes</a:t>
            </a:r>
            <a:r>
              <a:rPr lang="es-EC" dirty="0"/>
              <a:t> G. Enfermería maternal. Barcelona: Masson; 2013.</a:t>
            </a:r>
          </a:p>
        </p:txBody>
      </p:sp>
    </p:spTree>
    <p:extLst>
      <p:ext uri="{BB962C8B-B14F-4D97-AF65-F5344CB8AC3E}">
        <p14:creationId xmlns:p14="http://schemas.microsoft.com/office/powerpoint/2010/main" val="3976037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620688"/>
            <a:ext cx="8229600" cy="990600"/>
          </a:xfrm>
        </p:spPr>
        <p:txBody>
          <a:bodyPr/>
          <a:lstStyle/>
          <a:p>
            <a:r>
              <a:rPr lang="es-EC" b="1" dirty="0"/>
              <a:t>LA VISITA PRENATAL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2243" y="1981200"/>
            <a:ext cx="4690864" cy="4876800"/>
          </a:xfrm>
        </p:spPr>
        <p:txBody>
          <a:bodyPr/>
          <a:lstStyle/>
          <a:p>
            <a:pPr algn="ctr"/>
            <a:r>
              <a:rPr lang="es-EC" b="1" dirty="0"/>
              <a:t>Anamnesis</a:t>
            </a:r>
          </a:p>
          <a:p>
            <a:pPr marL="0" indent="0" algn="ctr">
              <a:buNone/>
            </a:pPr>
            <a:r>
              <a:rPr lang="es-EC" dirty="0"/>
              <a:t>• Datos personales.</a:t>
            </a:r>
          </a:p>
          <a:p>
            <a:pPr marL="0" indent="0" algn="ctr">
              <a:buNone/>
            </a:pPr>
            <a:r>
              <a:rPr lang="es-EC" dirty="0"/>
              <a:t>• Antecedentes familiares.</a:t>
            </a:r>
          </a:p>
          <a:p>
            <a:pPr marL="0" indent="0" algn="ctr">
              <a:buNone/>
            </a:pPr>
            <a:r>
              <a:rPr lang="es-EC" dirty="0"/>
              <a:t>• Antecedentes personales.</a:t>
            </a:r>
          </a:p>
          <a:p>
            <a:pPr marL="0" indent="0" algn="ctr">
              <a:buNone/>
            </a:pPr>
            <a:r>
              <a:rPr lang="es-EC" dirty="0"/>
              <a:t>• Antecedentes obstétricos.</a:t>
            </a:r>
          </a:p>
          <a:p>
            <a:pPr marL="0" indent="0" algn="ctr">
              <a:buNone/>
            </a:pPr>
            <a:r>
              <a:rPr lang="es-EC" dirty="0"/>
              <a:t>• Antecedentes ginecológicos.</a:t>
            </a:r>
          </a:p>
          <a:p>
            <a:pPr marL="0" indent="0" algn="ctr">
              <a:buNone/>
            </a:pPr>
            <a:r>
              <a:rPr lang="es-EC" dirty="0"/>
              <a:t>• Gestación actual.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644008" y="206084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2400" b="1" dirty="0"/>
              <a:t>Exploración física general</a:t>
            </a:r>
          </a:p>
          <a:p>
            <a:pPr algn="ctr"/>
            <a:r>
              <a:rPr lang="es-EC" sz="2400" dirty="0"/>
              <a:t>• Peso, talla.</a:t>
            </a:r>
          </a:p>
          <a:p>
            <a:pPr algn="ctr"/>
            <a:r>
              <a:rPr lang="es-EC" sz="2400" dirty="0"/>
              <a:t>• Tensión arterial.</a:t>
            </a:r>
          </a:p>
          <a:p>
            <a:pPr algn="ctr"/>
            <a:r>
              <a:rPr lang="es-EC" sz="2400" dirty="0"/>
              <a:t>• Extremidades inferiores.</a:t>
            </a:r>
          </a:p>
          <a:p>
            <a:pPr algn="ctr"/>
            <a:r>
              <a:rPr lang="es-EC" sz="2400" dirty="0"/>
              <a:t>• Inspección de la piel.</a:t>
            </a:r>
          </a:p>
        </p:txBody>
      </p:sp>
    </p:spTree>
    <p:extLst>
      <p:ext uri="{BB962C8B-B14F-4D97-AF65-F5344CB8AC3E}">
        <p14:creationId xmlns:p14="http://schemas.microsoft.com/office/powerpoint/2010/main" val="3914540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79052"/>
            <a:ext cx="8229600" cy="990600"/>
          </a:xfrm>
        </p:spPr>
        <p:txBody>
          <a:bodyPr/>
          <a:lstStyle/>
          <a:p>
            <a:pPr algn="ctr"/>
            <a:r>
              <a:rPr lang="es-EC" b="1" dirty="0"/>
              <a:t>Exploración obstétrica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0204" y="1772816"/>
            <a:ext cx="3826768" cy="1920165"/>
          </a:xfrm>
        </p:spPr>
        <p:txBody>
          <a:bodyPr/>
          <a:lstStyle/>
          <a:p>
            <a:pPr algn="just"/>
            <a:r>
              <a:rPr lang="es-EC" sz="2000" b="1" i="1" dirty="0"/>
              <a:t>Altura del fondo uterino: </a:t>
            </a:r>
          </a:p>
          <a:p>
            <a:pPr marL="0" indent="0" algn="just">
              <a:buNone/>
            </a:pPr>
            <a:r>
              <a:rPr lang="es-EC" sz="2000" dirty="0"/>
              <a:t>La altura del fondo uterino es la medida que da información del tiempo de gestación y del desarrollo del embarazo</a:t>
            </a:r>
            <a:r>
              <a:rPr lang="es-EC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6" t="26799" r="7301" b="32860"/>
          <a:stretch/>
        </p:blipFill>
        <p:spPr bwMode="auto">
          <a:xfrm>
            <a:off x="344159" y="3645024"/>
            <a:ext cx="484312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57" t="14015" r="6691" b="4563"/>
          <a:stretch/>
        </p:blipFill>
        <p:spPr bwMode="auto">
          <a:xfrm>
            <a:off x="4427984" y="1389008"/>
            <a:ext cx="4536504" cy="530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559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i="1" dirty="0"/>
              <a:t>Valoración de la estática fetal con las maniobras de </a:t>
            </a:r>
            <a:r>
              <a:rPr lang="es-EC" b="1" i="1" dirty="0" err="1"/>
              <a:t>Leopold</a:t>
            </a:r>
            <a:br>
              <a:rPr lang="es-EC" b="1" i="1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016224"/>
          </a:xfrm>
        </p:spPr>
        <p:txBody>
          <a:bodyPr/>
          <a:lstStyle/>
          <a:p>
            <a:pPr algn="just"/>
            <a:r>
              <a:rPr lang="es-EC" dirty="0"/>
              <a:t>En el control de la gestación en las últimas 10 semanas y al comienzo del parto se valora la estática fetal buscando cuál es la situación, la posición, la presentación y la actitud del feto dentro del útero materno.</a:t>
            </a:r>
          </a:p>
        </p:txBody>
      </p:sp>
      <p:pic>
        <p:nvPicPr>
          <p:cNvPr id="2052" name="Picture 4" descr="Resultado de imagen para maniobras de Leopol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3" b="23887"/>
          <a:stretch/>
        </p:blipFill>
        <p:spPr bwMode="auto">
          <a:xfrm>
            <a:off x="1043608" y="3968571"/>
            <a:ext cx="7259960" cy="206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076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94343248"/>
              </p:ext>
            </p:extLst>
          </p:nvPr>
        </p:nvGraphicFramePr>
        <p:xfrm>
          <a:off x="683568" y="836712"/>
          <a:ext cx="79208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8259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3024336"/>
          </a:xfrm>
        </p:spPr>
        <p:txBody>
          <a:bodyPr/>
          <a:lstStyle/>
          <a:p>
            <a:pPr marL="0" indent="0" algn="ctr">
              <a:buNone/>
            </a:pPr>
            <a:r>
              <a:rPr lang="es-EC" b="1" i="1" dirty="0"/>
              <a:t>Auscultación de la frecuencia cardiaca fetal</a:t>
            </a:r>
          </a:p>
          <a:p>
            <a:pPr algn="just"/>
            <a:r>
              <a:rPr lang="es-EC" dirty="0"/>
              <a:t>Un control esencial para determinar el estado fetal es la auscultación de la frecuencia cardiaca fetal (FCF). Esta podrá percibirse a partir de la semana 14 con los aparatos de ultrasonido.</a:t>
            </a:r>
          </a:p>
          <a:p>
            <a:r>
              <a:rPr lang="es-EC" dirty="0"/>
              <a:t>El ritmo de los latidos fetales se considera normal entre los 120 y los 160 latidos/ minuto</a:t>
            </a:r>
          </a:p>
          <a:p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88359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s-EC" b="1" dirty="0"/>
              <a:t>Valoración del riesgo</a:t>
            </a:r>
          </a:p>
          <a:p>
            <a:r>
              <a:rPr lang="es-EC" dirty="0"/>
              <a:t>Tras efectuar la primera visita anamnesis y exploración, se evalúa el grado de riesgo de la gestación. Actualmente se clasifica en bajo, medio, alto y muy alto.</a:t>
            </a:r>
          </a:p>
          <a:p>
            <a:r>
              <a:rPr lang="es-EC" dirty="0"/>
              <a:t>En cada visita se debe volver a evaluar el nivel de riesgo, ya que ello va a condicionar, en determinados casos, un control más exhaustivo de la gestación y otro nivel de asistencia.</a:t>
            </a:r>
          </a:p>
        </p:txBody>
      </p:sp>
    </p:spTree>
    <p:extLst>
      <p:ext uri="{BB962C8B-B14F-4D97-AF65-F5344CB8AC3E}">
        <p14:creationId xmlns:p14="http://schemas.microsoft.com/office/powerpoint/2010/main" val="1792954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31840" y="1077322"/>
            <a:ext cx="5735604" cy="48768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C" b="1" dirty="0"/>
              <a:t>Cartilla maternal</a:t>
            </a:r>
          </a:p>
          <a:p>
            <a:r>
              <a:rPr lang="es-EC" dirty="0"/>
              <a:t>Es un documento que debe tener la embarazada y donde se refleja toda la información recogida en la anamnesis y en la exploración.</a:t>
            </a:r>
          </a:p>
          <a:p>
            <a:pPr marL="0" indent="0">
              <a:buNone/>
            </a:pPr>
            <a:endParaRPr lang="es-EC" b="1" dirty="0"/>
          </a:p>
          <a:p>
            <a:pPr marL="0" indent="0" algn="ctr">
              <a:buNone/>
            </a:pPr>
            <a:r>
              <a:rPr lang="es-EC" b="1" dirty="0"/>
              <a:t>Periodicidad de las visitas en una gestación normal</a:t>
            </a:r>
          </a:p>
          <a:p>
            <a:r>
              <a:rPr lang="es-EC" dirty="0"/>
              <a:t>La primera visita debería realizarse antes de la semana 12 de embarazo. (7 controles)</a:t>
            </a:r>
          </a:p>
          <a:p>
            <a:r>
              <a:rPr lang="es-EC" dirty="0"/>
              <a:t>Desde el inicio hasta la semana 32, cada cuatro semanas.</a:t>
            </a:r>
          </a:p>
          <a:p>
            <a:r>
              <a:rPr lang="es-EC" dirty="0"/>
              <a:t>Desde la semana 33 a la 36, cada dos semanas.</a:t>
            </a:r>
          </a:p>
          <a:p>
            <a:r>
              <a:rPr lang="es-EC" dirty="0"/>
              <a:t>Desde la semana 37 en adelante cada semana.</a:t>
            </a:r>
          </a:p>
        </p:txBody>
      </p:sp>
    </p:spTree>
    <p:extLst>
      <p:ext uri="{BB962C8B-B14F-4D97-AF65-F5344CB8AC3E}">
        <p14:creationId xmlns:p14="http://schemas.microsoft.com/office/powerpoint/2010/main" val="1800003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1848</TotalTime>
  <Words>1249</Words>
  <Application>Microsoft Office PowerPoint</Application>
  <PresentationFormat>Presentación en pantalla (4:3)</PresentationFormat>
  <Paragraphs>124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Arial</vt:lpstr>
      <vt:lpstr>Claridad</vt:lpstr>
      <vt:lpstr>UNIVERSIDAD NACIONAL DE CHIMBORAZO  FACULTAD DE CIENCIAS DE LA SALUD  CARRERA DE ENFERMERÍA  </vt:lpstr>
      <vt:lpstr>LA VISITA PRENATAL</vt:lpstr>
      <vt:lpstr>LA VISITA PRENATAL</vt:lpstr>
      <vt:lpstr>Exploración obstétrica</vt:lpstr>
      <vt:lpstr>Valoración de la estática fetal con las maniobras de Leopold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NACIONAL DE CHIMBORAZO  FACULTAD DE CIENCIAS DE LA SALUD  CARRERA DE ENFERMERÍA</dc:title>
  <dc:creator>JBUser</dc:creator>
  <cp:lastModifiedBy>Graciela Rivera</cp:lastModifiedBy>
  <cp:revision>30</cp:revision>
  <dcterms:created xsi:type="dcterms:W3CDTF">2017-05-09T09:27:39Z</dcterms:created>
  <dcterms:modified xsi:type="dcterms:W3CDTF">2024-10-12T04:53:14Z</dcterms:modified>
</cp:coreProperties>
</file>