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89" r:id="rId16"/>
    <p:sldId id="290" r:id="rId17"/>
    <p:sldId id="291" r:id="rId18"/>
    <p:sldId id="292" r:id="rId19"/>
    <p:sldId id="270" r:id="rId20"/>
    <p:sldId id="293" r:id="rId21"/>
    <p:sldId id="294" r:id="rId22"/>
    <p:sldId id="295" r:id="rId23"/>
    <p:sldId id="296" r:id="rId24"/>
    <p:sldId id="271" r:id="rId25"/>
    <p:sldId id="297" r:id="rId26"/>
    <p:sldId id="298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280" r:id="rId36"/>
    <p:sldId id="281" r:id="rId37"/>
    <p:sldId id="282" r:id="rId38"/>
    <p:sldId id="284" r:id="rId39"/>
    <p:sldId id="285" r:id="rId40"/>
    <p:sldId id="286" r:id="rId41"/>
    <p:sldId id="287" r:id="rId42"/>
    <p:sldId id="288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8674-BBF3-4793-9123-68404141295F}" type="datetimeFigureOut">
              <a:rPr lang="es-EC" smtClean="0"/>
              <a:t>6/5/2025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01890B80-91C6-4EBE-8F27-2E981A5D8E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2280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8674-BBF3-4793-9123-68404141295F}" type="datetimeFigureOut">
              <a:rPr lang="es-EC" smtClean="0"/>
              <a:t>6/5/2025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890B80-91C6-4EBE-8F27-2E981A5D8E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82608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8674-BBF3-4793-9123-68404141295F}" type="datetimeFigureOut">
              <a:rPr lang="es-EC" smtClean="0"/>
              <a:t>6/5/2025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890B80-91C6-4EBE-8F27-2E981A5D8E06}" type="slidenum">
              <a:rPr lang="es-EC" smtClean="0"/>
              <a:t>‹Nº›</a:t>
            </a:fld>
            <a:endParaRPr lang="es-EC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8898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8674-BBF3-4793-9123-68404141295F}" type="datetimeFigureOut">
              <a:rPr lang="es-EC" smtClean="0"/>
              <a:t>6/5/2025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890B80-91C6-4EBE-8F27-2E981A5D8E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49588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8674-BBF3-4793-9123-68404141295F}" type="datetimeFigureOut">
              <a:rPr lang="es-EC" smtClean="0"/>
              <a:t>6/5/2025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890B80-91C6-4EBE-8F27-2E981A5D8E06}" type="slidenum">
              <a:rPr lang="es-EC" smtClean="0"/>
              <a:t>‹Nº›</a:t>
            </a:fld>
            <a:endParaRPr lang="es-EC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3162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8674-BBF3-4793-9123-68404141295F}" type="datetimeFigureOut">
              <a:rPr lang="es-EC" smtClean="0"/>
              <a:t>6/5/2025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890B80-91C6-4EBE-8F27-2E981A5D8E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5554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8674-BBF3-4793-9123-68404141295F}" type="datetimeFigureOut">
              <a:rPr lang="es-EC" smtClean="0"/>
              <a:t>6/5/2025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0B80-91C6-4EBE-8F27-2E981A5D8E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880862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8674-BBF3-4793-9123-68404141295F}" type="datetimeFigureOut">
              <a:rPr lang="es-EC" smtClean="0"/>
              <a:t>6/5/2025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0B80-91C6-4EBE-8F27-2E981A5D8E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622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8674-BBF3-4793-9123-68404141295F}" type="datetimeFigureOut">
              <a:rPr lang="es-EC" smtClean="0"/>
              <a:t>6/5/2025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0B80-91C6-4EBE-8F27-2E981A5D8E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9689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8674-BBF3-4793-9123-68404141295F}" type="datetimeFigureOut">
              <a:rPr lang="es-EC" smtClean="0"/>
              <a:t>6/5/2025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01890B80-91C6-4EBE-8F27-2E981A5D8E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8968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8674-BBF3-4793-9123-68404141295F}" type="datetimeFigureOut">
              <a:rPr lang="es-EC" smtClean="0"/>
              <a:t>6/5/2025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890B80-91C6-4EBE-8F27-2E981A5D8E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6620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8674-BBF3-4793-9123-68404141295F}" type="datetimeFigureOut">
              <a:rPr lang="es-EC" smtClean="0"/>
              <a:t>6/5/2025</a:t>
            </a:fld>
            <a:endParaRPr lang="es-EC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01890B80-91C6-4EBE-8F27-2E981A5D8E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044480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8674-BBF3-4793-9123-68404141295F}" type="datetimeFigureOut">
              <a:rPr lang="es-EC" smtClean="0"/>
              <a:t>6/5/2025</a:t>
            </a:fld>
            <a:endParaRPr lang="es-EC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0B80-91C6-4EBE-8F27-2E981A5D8E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355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8674-BBF3-4793-9123-68404141295F}" type="datetimeFigureOut">
              <a:rPr lang="es-EC" smtClean="0"/>
              <a:t>6/5/2025</a:t>
            </a:fld>
            <a:endParaRPr lang="es-EC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0B80-91C6-4EBE-8F27-2E981A5D8E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18487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8674-BBF3-4793-9123-68404141295F}" type="datetimeFigureOut">
              <a:rPr lang="es-EC" smtClean="0"/>
              <a:t>6/5/2025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90B80-91C6-4EBE-8F27-2E981A5D8E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515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18674-BBF3-4793-9123-68404141295F}" type="datetimeFigureOut">
              <a:rPr lang="es-EC" smtClean="0"/>
              <a:t>6/5/2025</a:t>
            </a:fld>
            <a:endParaRPr lang="es-EC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01890B80-91C6-4EBE-8F27-2E981A5D8E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14254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18674-BBF3-4793-9123-68404141295F}" type="datetimeFigureOut">
              <a:rPr lang="es-EC" smtClean="0"/>
              <a:t>6/5/2025</a:t>
            </a:fld>
            <a:endParaRPr lang="es-EC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01890B80-91C6-4EBE-8F27-2E981A5D8E06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6784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BF9835-7E16-4C66-B5F7-C66DDDA3DF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6377" y="1595315"/>
            <a:ext cx="9568236" cy="1833686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UNIVERSIDAD NACIONAL DE CHIMBORAZO</a:t>
            </a:r>
            <a:endParaRPr lang="es-EC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EFC2E6-288E-48D1-AA0E-411F67DB3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3505200"/>
            <a:ext cx="8915399" cy="2043953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ASIGNATURA: 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FORMULACIÓN DE PROYECTOS EN LA CONSTRUCCIÓN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DOCENTE: </a:t>
            </a:r>
          </a:p>
          <a:p>
            <a:pPr algn="ctr"/>
            <a:r>
              <a:rPr lang="es-E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DENNIS GABRIEL CUADRADO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328057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216A381-724A-4621-90A0-7DD9E1A2DC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1231" y="455612"/>
            <a:ext cx="9440863" cy="622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11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2F8348-80F5-4D81-883D-DC70A0C94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8847" y="1837764"/>
            <a:ext cx="10195765" cy="2402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Puente vehicular sobre el río Chiche:</a:t>
            </a:r>
            <a:b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Planificar pilotes prefabricados y superestructura de vigas pretensadas que se puedan montar rápidamente usando grúas estándar disponibles en la región.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93531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FC86CC0-203C-431F-A18D-68F49495F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3528" y="194282"/>
            <a:ext cx="6469436" cy="6469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5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E52A6D-6539-4085-A7F5-A6210ECA1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6707" y="624110"/>
            <a:ext cx="9397906" cy="1280890"/>
          </a:xfrm>
        </p:spPr>
        <p:txBody>
          <a:bodyPr/>
          <a:lstStyle/>
          <a:p>
            <a:pPr algn="ctr"/>
            <a:r>
              <a:rPr lang="es-MX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Normativas</a:t>
            </a:r>
            <a:b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8588EB-6C28-4A22-9340-175C14BAE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7435" y="2133600"/>
            <a:ext cx="9837177" cy="2456329"/>
          </a:xfrm>
        </p:spPr>
        <p:txBody>
          <a:bodyPr/>
          <a:lstStyle/>
          <a:p>
            <a:pPr marL="0" indent="0">
              <a:buNone/>
            </a:pPr>
            <a:r>
              <a:rPr lang="es-MX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son?</a:t>
            </a:r>
          </a:p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 los requisitos legales y técnicos que deben cumplir todos los proyectos para garantizar seguridad, calidad y sostenibilidad.</a:t>
            </a:r>
          </a:p>
          <a:p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Ecuador, los principales documentos normativos son:</a:t>
            </a:r>
          </a:p>
        </p:txBody>
      </p:sp>
    </p:spTree>
    <p:extLst>
      <p:ext uri="{BB962C8B-B14F-4D97-AF65-F5344CB8AC3E}">
        <p14:creationId xmlns:p14="http://schemas.microsoft.com/office/powerpoint/2010/main" val="944890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1EB3D4A-7E68-493A-AADC-B377E4B922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488141" y="1802503"/>
            <a:ext cx="10309411" cy="2646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C" altLang="es-EC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NEC (Normas Ecuatorianas de Construcción):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s-EC" altLang="es-EC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s-EC" altLang="es-EC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Diseño sísmico, hormigón estructural, acero estructural, viento, cargas mínimas.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3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4954DE-1F5A-41DC-8024-8E668328F1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283" y="1676400"/>
            <a:ext cx="10052330" cy="19274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obligatorias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nivel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nacional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seguridad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funcionamiento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edificaciones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Las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relevantes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viviendas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son:</a:t>
            </a:r>
            <a:endParaRPr lang="es-EC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86187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BD2023-6BE5-439B-A223-912CF34540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5435" y="1622611"/>
            <a:ext cx="10954871" cy="3478306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NEC-SE</a:t>
            </a:r>
            <a:r>
              <a:rPr lang="en-US" dirty="0"/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(Seguridad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Estructural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Incluye NEC-SE-DS (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Sismo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Resistente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endParaRPr lang="es-EC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NEC-SE-C (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Concreto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armado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EC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NEC-SE-A (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Acero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estructural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comportamiento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estructural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frente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cargas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sismos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809220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CFAD0C-B8A5-4CAF-A037-C50F1F75C0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1" y="1398494"/>
            <a:ext cx="9944753" cy="377762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NEC-M (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Mecánica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Suelos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Obliga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realizar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estudios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geotécnicos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define los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cimentación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según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condiciones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suelo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NEC-HS (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Habitabilidad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Salubridad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Establece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dimensiones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mínimas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espacios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ventilación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iluminación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condiciones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higiénicas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29880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16F8570-CAAB-4CC8-BCE3-DC9BEFDB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235" y="1317812"/>
            <a:ext cx="10428847" cy="442856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NEC-E (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Instalaciones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Eléctricas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Regula el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diseño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ejecución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instalaciones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eléctricas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edificaciones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NEC-HS-ISH (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Instalaciones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Sanitarias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Hidrosanitarias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Define los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requisitos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sistemas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agua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potable,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aguas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residuales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pluviales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NEC-PI (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Protección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Incendios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Establece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medidas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mínimas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seguridad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contra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incendios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edificaciones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827596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21C6D3-6FBC-4CF4-BC1E-91D20206F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576" y="1540189"/>
            <a:ext cx="9873036" cy="3058705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C" altLang="es-EC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Normas INEN: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C" altLang="es-EC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C" altLang="es-EC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Calidad de materiales: cementos, aceros, agregados, etc.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05044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8CB1B-9DF0-4C69-AD41-EEA4161D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0871" y="624110"/>
            <a:ext cx="9693742" cy="1280890"/>
          </a:xfrm>
        </p:spPr>
        <p:txBody>
          <a:bodyPr/>
          <a:lstStyle/>
          <a:p>
            <a:pPr algn="ctr"/>
            <a:r>
              <a:rPr lang="es-EC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FACTIBILIDAD TÉCNICA DEL 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DECD96-F96F-4666-A0BF-970B700EE9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4635" y="2133600"/>
            <a:ext cx="9379977" cy="2052918"/>
          </a:xfrm>
        </p:spPr>
        <p:txBody>
          <a:bodyPr>
            <a:normAutofit fontScale="92500" lnSpcReduction="10000"/>
          </a:bodyPr>
          <a:lstStyle/>
          <a:p>
            <a:pPr marL="457200" lvl="1" indent="0" algn="ctr">
              <a:buNone/>
            </a:pP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 la Factibilidad Técnica?</a:t>
            </a:r>
          </a:p>
          <a:p>
            <a:pPr marL="0" indent="0">
              <a:buNone/>
            </a:pP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Factibilidad Técnica evalúa si un proyecto puede ser realizado técnicamente con </a:t>
            </a:r>
            <a:r>
              <a:rPr 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 recursos, tecnologías, conocimientos y condiciones disponibles</a:t>
            </a: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b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evaluación de factibilidad técnica se basa en:</a:t>
            </a:r>
          </a:p>
          <a:p>
            <a:pPr marL="0" indent="0">
              <a:buNone/>
            </a:pPr>
            <a:endParaRPr lang="es-MX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372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3AED3A-2615-4F6C-8CEF-B2FC0E331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2636" y="1712259"/>
            <a:ext cx="10133012" cy="3777622"/>
          </a:xfrm>
        </p:spPr>
        <p:txBody>
          <a:bodyPr>
            <a:normAutofit fontScale="92500"/>
          </a:bodyPr>
          <a:lstStyle/>
          <a:p>
            <a:pPr lvl="0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INEN 084: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Ladrillos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arcilla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cocida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muros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INEN 085: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Bloques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hormigón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muros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INEN 3066: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Cemento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Portland –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Requisitos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512856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D80E7D-FB53-48E8-BCF6-816627026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0" y="1299882"/>
            <a:ext cx="9675812" cy="4611340"/>
          </a:xfrm>
        </p:spPr>
        <p:txBody>
          <a:bodyPr>
            <a:normAutofit/>
          </a:bodyPr>
          <a:lstStyle/>
          <a:p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INEN 1525: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Hormigón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Muestreo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ensayos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resistencia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compresión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4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INEN 1571: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Agregado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fino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grueso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Ensayo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granulometría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4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INEN 695: Agua para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mezcla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concreto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Requisitos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4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43083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818EB3-7C07-4810-95C8-BE5E80EB2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765" y="1515036"/>
            <a:ext cx="10464706" cy="3733800"/>
          </a:xfrm>
        </p:spPr>
        <p:txBody>
          <a:bodyPr>
            <a:normAutofit/>
          </a:bodyPr>
          <a:lstStyle/>
          <a:p>
            <a:pPr lvl="0"/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INEN 2161: Barras de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acero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refuerzo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concreto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4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INEN 2162: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Ensayos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tracción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doblado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acero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refuerzo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4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6715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A00A33-02E9-4851-BDC3-37472B8D2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565" y="1730186"/>
            <a:ext cx="10124047" cy="3953438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INEN 497: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Tuberías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PVC para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instalaciones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sanitarias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INEN 1283: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Accesorios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PVC para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agua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potable.</a:t>
            </a:r>
            <a:endParaRPr lang="es-EC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INEN 2055-1: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Instalaciones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eléctricas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edificaciones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Reglas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generales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INEN 2229: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Conductores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eléctricos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aislados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instalaciones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fijas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129548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5C5EBE-05CF-4DEB-B055-1A45520C4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9717" y="2233582"/>
            <a:ext cx="9944753" cy="2390835"/>
          </a:xfrm>
        </p:spPr>
        <p:txBody>
          <a:bodyPr>
            <a:normAutofit fontScale="92500" lnSpcReduction="10000"/>
          </a:bodyPr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C" altLang="es-EC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Ordenanzas Municipales:</a:t>
            </a: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endParaRPr lang="es-EC" altLang="es-EC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s-EC" altLang="es-EC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Uso de suelo, alturas permitidas, retiros, densidades, impacto ambiental.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55339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305BF2A-9EC1-43A1-B440-13F4DBD1C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682" y="1290918"/>
            <a:ext cx="9899930" cy="4620304"/>
          </a:xfrm>
        </p:spPr>
        <p:txBody>
          <a:bodyPr>
            <a:normAutofit fontScale="92500"/>
          </a:bodyPr>
          <a:lstStyle/>
          <a:p>
            <a:pPr lvl="0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Ordenanza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016-2023: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Actualización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Código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Riobamba: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suelo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zonificación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altura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retiros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  <a:endParaRPr lang="es-EC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Ordenanza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021-2023: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Reconocimiento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Edificaciones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Autorizadas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permite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legalización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edificaciones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bajo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ciertas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condiciones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47945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284C68-C22F-4305-B8A0-DE7ADEBEF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8141" y="1380565"/>
            <a:ext cx="10016471" cy="453065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Ordenanza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Nro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005-2023: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Regularización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Asentamientos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Humanos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Consolidados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acceso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servicios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básicos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4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Ordenanza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Nro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009-2024: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Actualización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PDOT: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orienta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planificación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territorial y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urbana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cantón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C" sz="4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Ordenanza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Nro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012-2022: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Creación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Empresa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Pública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Municipal de </a:t>
            </a:r>
            <a:r>
              <a:rPr lang="en-US" sz="41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Urbanización</a:t>
            </a:r>
            <a:r>
              <a:rPr lang="en-US" sz="4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Vivienda (EP-MUVIR).</a:t>
            </a:r>
            <a:endParaRPr lang="es-EC" sz="4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789323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05061C-B80B-47D8-9849-ED0682ADD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635" y="624110"/>
            <a:ext cx="9379977" cy="1280890"/>
          </a:xfrm>
        </p:spPr>
        <p:txBody>
          <a:bodyPr/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ACC58B-07AE-45D0-BD52-D602B9A5AC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518" y="2133600"/>
            <a:ext cx="10366094" cy="272527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MX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Edificio en Guayaquil:</a:t>
            </a:r>
          </a:p>
          <a:p>
            <a:pPr marL="0" indent="0">
              <a:buNone/>
            </a:pPr>
            <a:b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Debe cumplir la </a:t>
            </a:r>
            <a:r>
              <a:rPr lang="es-MX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NEC-SE-DS</a:t>
            </a:r>
            <a: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resistencia sísmica, especialmente en una zona de alta amenaza sísmica como la costa.</a:t>
            </a: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449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21565922-725B-4A66-8531-BAF3D2C9D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92193" y="234444"/>
            <a:ext cx="8717854" cy="638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790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EC0A760-CA87-4939-BB26-3C9B455CB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8871" y="2133600"/>
            <a:ext cx="10793505" cy="290456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implica?</a:t>
            </a:r>
          </a:p>
          <a:p>
            <a:pPr marL="0" indent="0">
              <a:buNone/>
            </a:pPr>
            <a:endParaRPr lang="es-MX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 evaluar si existen los medios humanos, materiales y tecnológicos necesarios para construir el proyecto, de manera local o accesible en tiempo y costo razonable.</a:t>
            </a:r>
          </a:p>
          <a:p>
            <a:endParaRPr lang="es-EC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4ECF12A-EF21-4E5A-A294-DD4F78C0BF26}"/>
              </a:ext>
            </a:extLst>
          </p:cNvPr>
          <p:cNvSpPr/>
          <p:nvPr/>
        </p:nvSpPr>
        <p:spPr>
          <a:xfrm>
            <a:off x="2483223" y="735217"/>
            <a:ext cx="7763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Disponibilidad de recursos técnicos</a:t>
            </a:r>
          </a:p>
        </p:txBody>
      </p:sp>
    </p:spTree>
    <p:extLst>
      <p:ext uri="{BB962C8B-B14F-4D97-AF65-F5344CB8AC3E}">
        <p14:creationId xmlns:p14="http://schemas.microsoft.com/office/powerpoint/2010/main" val="376928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F5901-5635-4822-86B6-0296A1EC1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6497287" cy="1280890"/>
          </a:xfrm>
        </p:spPr>
        <p:txBody>
          <a:bodyPr/>
          <a:lstStyle/>
          <a:p>
            <a:pPr algn="ctr"/>
            <a:r>
              <a:rPr lang="es-MX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Factibilidad técnica</a:t>
            </a:r>
            <a:endParaRPr lang="es-EC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B085C7-AC51-42E9-A1C3-E8392720B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307" y="2133600"/>
            <a:ext cx="10312306" cy="3316941"/>
          </a:xfrm>
        </p:spPr>
        <p:txBody>
          <a:bodyPr/>
          <a:lstStyle/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constructibilidad</a:t>
            </a: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diseño.</a:t>
            </a:r>
          </a:p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cumplimiento normativo</a:t>
            </a: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disponibilidad de recursos técnicos</a:t>
            </a: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coherencia del diseño preliminar</a:t>
            </a: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la realidad del sitio.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091390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759E12-CD0A-4854-9277-86295C120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519" y="624110"/>
            <a:ext cx="6024281" cy="828173"/>
          </a:xfrm>
        </p:spPr>
        <p:txBody>
          <a:bodyPr>
            <a:normAutofit fontScale="90000"/>
          </a:bodyPr>
          <a:lstStyle/>
          <a:p>
            <a:r>
              <a:rPr lang="es-EC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Incluye:</a:t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FFB5CCF-42BD-4DB6-95EB-DB0144B31F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9505" y="1775011"/>
            <a:ext cx="9837177" cy="3433483"/>
          </a:xfrm>
        </p:spPr>
        <p:txBody>
          <a:bodyPr>
            <a:normAutofit/>
          </a:bodyPr>
          <a:lstStyle/>
          <a:p>
            <a:r>
              <a:rPr lang="es-EC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Mano de obra calificada:</a:t>
            </a:r>
            <a:r>
              <a:rPr lang="es-EC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ingenieros, técnicos, operarios.</a:t>
            </a:r>
          </a:p>
          <a:p>
            <a:r>
              <a:rPr lang="es-EC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Equipos de construcción:</a:t>
            </a:r>
            <a:r>
              <a:rPr lang="es-EC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grúas, excavadoras, encofrados especiales.</a:t>
            </a:r>
          </a:p>
          <a:p>
            <a:r>
              <a:rPr lang="es-EC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Materiales locales:</a:t>
            </a:r>
            <a:r>
              <a:rPr lang="es-EC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cemento, acero, agregados.</a:t>
            </a:r>
          </a:p>
          <a:p>
            <a:r>
              <a:rPr lang="es-EC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Tecnologías constructivas:</a:t>
            </a:r>
            <a:r>
              <a:rPr lang="es-EC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prefabricados, postensado, maquinaria pesada.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75407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AC349E-083C-444E-866B-F26FEBBC6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4283" y="624110"/>
            <a:ext cx="6311152" cy="1280890"/>
          </a:xfrm>
        </p:spPr>
        <p:txBody>
          <a:bodyPr/>
          <a:lstStyle/>
          <a:p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Ejemplo: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A1D46A-EFB2-4E3C-8F43-B50C258B2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5035" y="2133600"/>
            <a:ext cx="9989577" cy="20080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Torres de apartamentos en Cuenca:</a:t>
            </a:r>
          </a:p>
          <a:p>
            <a:pPr marL="0" indent="0">
              <a:buNone/>
            </a:pPr>
            <a:r>
              <a:rPr lang="es-EC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Disponibilidad de concreto de alta resistencia (f 'c=400 kg/cm²) producido localmente para columnas principales.</a:t>
            </a:r>
          </a:p>
        </p:txBody>
      </p:sp>
    </p:spTree>
    <p:extLst>
      <p:ext uri="{BB962C8B-B14F-4D97-AF65-F5344CB8AC3E}">
        <p14:creationId xmlns:p14="http://schemas.microsoft.com/office/powerpoint/2010/main" val="4141401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F100787-AAB5-4614-B061-60A291F7A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8521" y="387890"/>
            <a:ext cx="8231574" cy="608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58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9B6B8EE-80E6-415C-A714-CA909AD90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50895" y="1228164"/>
            <a:ext cx="9729600" cy="2545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Puente colgante en Napo:</a:t>
            </a:r>
            <a:b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Verificar si se cuenta con técnicos en instalación de cables tensados y acceso a cables de acero certificados.</a:t>
            </a:r>
            <a:endParaRPr lang="es-EC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1905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DDE24C8-CF2B-4782-B5BB-7148C553FD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247" y="535826"/>
            <a:ext cx="7893954" cy="59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847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511054-8F6B-4130-8ED3-402BB2BEA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6025" y="624110"/>
            <a:ext cx="9478588" cy="908855"/>
          </a:xfrm>
        </p:spPr>
        <p:txBody>
          <a:bodyPr/>
          <a:lstStyle/>
          <a:p>
            <a:pPr algn="ctr"/>
            <a:r>
              <a:rPr lang="es-EC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preliminar del proyecto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4E3A77-CC6D-4B27-9832-A93FE6716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53" y="2232213"/>
            <a:ext cx="10210800" cy="26535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MX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es?</a:t>
            </a:r>
          </a:p>
          <a:p>
            <a:pPr marL="0" indent="0">
              <a:buNone/>
            </a:pPr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la </a:t>
            </a:r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propuesta inicial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cómo será el proyecto, en términos generales, sin detallar cada elemento, pero sí considerando: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263625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164043-0B57-48D5-B1C4-8CB70F328D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9153" y="1532965"/>
            <a:ext cx="9765459" cy="3460376"/>
          </a:xfrm>
        </p:spPr>
        <p:txBody>
          <a:bodyPr>
            <a:normAutofit/>
          </a:bodyPr>
          <a:lstStyle/>
          <a:p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Tipología estructural adecuada</a:t>
            </a: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(edificio de concreto, puente de acero, etc.).</a:t>
            </a:r>
          </a:p>
          <a:p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Adaptación al terreno y entorno.</a:t>
            </a:r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Sostenibilidad y eficiencia.</a:t>
            </a:r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Previsión de etapas constructivas.</a:t>
            </a:r>
            <a:endParaRPr lang="es-MX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489838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E4D65224-AD2C-4F97-860F-ACE42A613F4E}"/>
              </a:ext>
            </a:extLst>
          </p:cNvPr>
          <p:cNvSpPr/>
          <p:nvPr/>
        </p:nvSpPr>
        <p:spPr>
          <a:xfrm>
            <a:off x="950260" y="1909482"/>
            <a:ext cx="11116234" cy="257287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MX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diseño preliminar debe ser factible técnicamente, es decir, construible, normativamente correcto y acorde a los recursos disponibles.</a:t>
            </a:r>
            <a:endParaRPr lang="es-EC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5052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FFA951-212C-46BF-B028-51CA5194D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7106" y="1540189"/>
            <a:ext cx="10141977" cy="3777622"/>
          </a:xfrm>
        </p:spPr>
        <p:txBody>
          <a:bodyPr/>
          <a:lstStyle/>
          <a:p>
            <a:pPr marL="0" indent="0">
              <a:buNone/>
            </a:pPr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Puente de viga cajón sobre quebrada en Imbabura:</a:t>
            </a:r>
          </a:p>
          <a:p>
            <a:pPr marL="0" indent="0">
              <a:buNone/>
            </a:pPr>
            <a:b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preliminar usando viga cajón prefabricada para permitir montaje rápido, evitando construcción de encofrados costosos sobre la quebrada.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211019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816EFCC0-E498-4EC0-A28E-4A43AF6E18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8943" y="529292"/>
            <a:ext cx="9197975" cy="613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13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91E341-3089-4855-B1AB-4E8C243B9C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447" y="1362636"/>
            <a:ext cx="10312306" cy="4320988"/>
          </a:xfrm>
        </p:spPr>
        <p:txBody>
          <a:bodyPr>
            <a:normAutofit/>
          </a:bodyPr>
          <a:lstStyle/>
          <a:p>
            <a: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Disponibilidad de materiales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 la región.</a:t>
            </a:r>
          </a:p>
          <a:p>
            <a: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Tecnologías de construcción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adecuadas y aplicables.</a:t>
            </a:r>
          </a:p>
          <a:p>
            <a: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Capacitación del personal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técnico y de obra.</a:t>
            </a:r>
          </a:p>
          <a:p>
            <a: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Condiciones geográficas y climáticas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sitio.</a:t>
            </a:r>
          </a:p>
          <a:p>
            <a: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Accesibilidad y logística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(transporte de materiales y equipos).</a:t>
            </a:r>
          </a:p>
          <a:p>
            <a: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Normativa vigente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debe ser cumplida.</a:t>
            </a:r>
          </a:p>
          <a:p>
            <a: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Riesgos técnicos</a:t>
            </a:r>
            <a:r>
              <a:rPr lang="es-MX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puedan afectar la ejecución.</a:t>
            </a:r>
          </a:p>
          <a:p>
            <a:endParaRPr lang="es-EC" sz="2000" dirty="0"/>
          </a:p>
        </p:txBody>
      </p:sp>
    </p:spTree>
    <p:extLst>
      <p:ext uri="{BB962C8B-B14F-4D97-AF65-F5344CB8AC3E}">
        <p14:creationId xmlns:p14="http://schemas.microsoft.com/office/powerpoint/2010/main" val="4346566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DE8E864-EC8A-4DBC-8867-80F3DA055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4282" y="1537932"/>
            <a:ext cx="9959296" cy="39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06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0EEB61-59E0-4877-AADB-017A3A488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85" y="331694"/>
            <a:ext cx="6384703" cy="797859"/>
          </a:xfrm>
        </p:spPr>
        <p:txBody>
          <a:bodyPr/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TALLER EN CLASES: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234309-6A10-4396-B92A-429E14D82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93" y="1416423"/>
            <a:ext cx="9864072" cy="5109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Evaluación de la Factibilidad Técnica de un Proyecto (Edificio o Puente)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Indicaciones:</a:t>
            </a:r>
            <a:endParaRPr lang="es-MX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Seleccionar un proyecto sencillo:</a:t>
            </a:r>
          </a:p>
          <a:p>
            <a:pPr lvl="1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edificio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(hasta 10 pisos) o</a:t>
            </a:r>
          </a:p>
          <a:p>
            <a:pPr lvl="1"/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puente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(vehicular o peatonal).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Desarrollar un documento donde expliquen:</a:t>
            </a:r>
          </a:p>
          <a:p>
            <a:pPr lvl="1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Constructibilidad: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¿El proyecto es fácil de construir? ¿Por qué?</a:t>
            </a:r>
          </a:p>
          <a:p>
            <a:pPr lvl="1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Normativas aplicables: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¿Qué normas ecuatorianas deben cumplir?</a:t>
            </a:r>
          </a:p>
          <a:p>
            <a:pPr lvl="1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Disponibilidad de recursos técnicos: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¿Se cuenta con materiales, maquinaria y mano de obra local?</a:t>
            </a:r>
          </a:p>
          <a:p>
            <a:pPr lvl="1"/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Diseño preliminar: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¿Qué tipo de estructura utilizarían? (Ejemplo: concreto armado, acero, prefabricado).</a:t>
            </a:r>
          </a:p>
          <a:p>
            <a:pPr marL="0" indent="0">
              <a:buNone/>
            </a:pP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trabajo debe ser </a:t>
            </a:r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conciso, técnico y bien organizado</a:t>
            </a:r>
            <a:r>
              <a:rPr lang="es-MX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95255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F06EEF-39D6-4B9C-A2AA-FDE71E1D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3930" y="624110"/>
            <a:ext cx="5737412" cy="1280890"/>
          </a:xfrm>
        </p:spPr>
        <p:txBody>
          <a:bodyPr/>
          <a:lstStyle/>
          <a:p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 inicial:</a:t>
            </a:r>
            <a:endParaRPr lang="es-EC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D604DE9-1BE4-4103-8D06-EC03D3726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"Proyecto: Edificio de 8 pisos en Ibarra.</a:t>
            </a:r>
            <a:br>
              <a:rPr lang="es-MX" dirty="0"/>
            </a:br>
            <a:r>
              <a:rPr lang="es-MX" dirty="0"/>
              <a:t>Constructibilidad: Alta.</a:t>
            </a:r>
            <a:br>
              <a:rPr lang="es-MX" dirty="0"/>
            </a:br>
            <a:r>
              <a:rPr lang="es-MX" dirty="0"/>
              <a:t>Normativas: NEC-SE-DS, NEC-SE-HM.</a:t>
            </a:r>
            <a:br>
              <a:rPr lang="es-MX" dirty="0"/>
            </a:br>
            <a:r>
              <a:rPr lang="es-MX" dirty="0"/>
              <a:t>Recursos: Concreto normal, grúas telescópicas locales.</a:t>
            </a:r>
            <a:br>
              <a:rPr lang="es-MX" dirty="0"/>
            </a:br>
            <a:r>
              <a:rPr lang="es-MX" dirty="0"/>
              <a:t>Diseño preliminar: Estructura </a:t>
            </a:r>
            <a:r>
              <a:rPr lang="es-MX" dirty="0" err="1"/>
              <a:t>aporticada</a:t>
            </a:r>
            <a:r>
              <a:rPr lang="es-MX" dirty="0"/>
              <a:t> de concreto con fundaciones profundas."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752836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25F473-9281-4252-8D33-D0BBF39C4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2565" y="624110"/>
            <a:ext cx="9362047" cy="1280890"/>
          </a:xfrm>
        </p:spPr>
        <p:txBody>
          <a:bodyPr/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F5B1C0-355A-4B53-B101-C65D5FE532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518" y="2133600"/>
            <a:ext cx="10366094" cy="21515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Construcción de un puente colgante en una zona rural de Ecuador, se debe comprobar que existan las grúas necesarias, acero de calidad adecuada, ingenieros especialistas, caminos de acceso y permisos correspondientes.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49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2FA3E63-4646-4D53-AEC7-B41FBB4EED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271" y="654956"/>
            <a:ext cx="10461118" cy="58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5844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539F4E-27E1-41E7-95F4-83DB223AC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8425" y="624110"/>
            <a:ext cx="9326188" cy="1052290"/>
          </a:xfrm>
        </p:spPr>
        <p:txBody>
          <a:bodyPr/>
          <a:lstStyle/>
          <a:p>
            <a:pPr algn="ctr"/>
            <a:r>
              <a:rPr lang="es-MX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Constructibilidad</a:t>
            </a:r>
            <a:endParaRPr lang="es-EC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81DA04-AE5F-471D-AFA5-92DC3EB59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519" y="1676400"/>
            <a:ext cx="10366094" cy="4234822"/>
          </a:xfrm>
        </p:spPr>
        <p:txBody>
          <a:bodyPr>
            <a:normAutofit/>
          </a:bodyPr>
          <a:lstStyle/>
          <a:p>
            <a:endParaRPr lang="es-MX" b="1" dirty="0"/>
          </a:p>
          <a:p>
            <a:pPr marL="0" indent="0">
              <a:buNone/>
            </a:pP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¿Qué es?</a:t>
            </a:r>
          </a:p>
          <a:p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constructibilidad es la 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facilidad y eficiencia </a:t>
            </a: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la que un proyecto puede ser construido.</a:t>
            </a:r>
            <a:b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Busca 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optimizar</a:t>
            </a: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el diseño para que sea </a:t>
            </a:r>
            <a:r>
              <a:rPr lang="es-MX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económico, seguro y práctico </a:t>
            </a:r>
            <a:r>
              <a:rPr lang="es-MX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durante la construcción.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07329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246CA0-2887-4AFA-8D5D-A891EED6A8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682" y="654424"/>
            <a:ext cx="9899930" cy="51098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Aspectos clave:</a:t>
            </a:r>
            <a:endParaRPr lang="es-MX" sz="3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Simplicidad del diseño</a:t>
            </a:r>
            <a:r>
              <a:rPr lang="es-MX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Evitar detalles muy complicados o innecesarios.</a:t>
            </a:r>
          </a:p>
          <a:p>
            <a:r>
              <a:rPr lang="es-MX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Accesibilidad</a:t>
            </a:r>
            <a:r>
              <a:rPr lang="es-MX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 sitio: Transporte de materiales y maquinaria.</a:t>
            </a:r>
          </a:p>
          <a:p>
            <a:r>
              <a:rPr lang="es-MX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Secuencia constructiva</a:t>
            </a:r>
            <a:r>
              <a:rPr lang="es-MX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clara y lógica.</a:t>
            </a:r>
          </a:p>
          <a:p>
            <a:r>
              <a:rPr lang="es-MX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Disponibilidad de materiales y tecnología</a:t>
            </a:r>
            <a:r>
              <a:rPr lang="es-MX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para el tipo de obra.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694665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275BE-332F-4B9D-B8CF-B380FF58E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941" y="624110"/>
            <a:ext cx="9711671" cy="1280890"/>
          </a:xfrm>
        </p:spPr>
        <p:txBody>
          <a:bodyPr/>
          <a:lstStyle/>
          <a:p>
            <a:r>
              <a:rPr lang="es-EC" dirty="0">
                <a:latin typeface="Times New Roman" panose="02020603050405020304" pitchFamily="18" charset="0"/>
                <a:cs typeface="Times New Roman" panose="02020603050405020304" pitchFamily="18" charset="0"/>
              </a:rPr>
              <a:t>Ejemplo: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8B5F95-0E4B-419C-A4F7-79C5034EB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33598"/>
            <a:ext cx="10437812" cy="29762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Edificio de oficinas en Quito:</a:t>
            </a:r>
            <a:b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Diseñar una estructura de concreto armado modular que permita el encofrado repetitivo en cada piso, reduciendo costos y tiempo.</a:t>
            </a:r>
            <a:endParaRPr lang="es-EC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0818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315</TotalTime>
  <Words>1221</Words>
  <Application>Microsoft Office PowerPoint</Application>
  <PresentationFormat>Panorámica</PresentationFormat>
  <Paragraphs>115</Paragraphs>
  <Slides>42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7" baseType="lpstr">
      <vt:lpstr>Arial</vt:lpstr>
      <vt:lpstr>Century Gothic</vt:lpstr>
      <vt:lpstr>Times New Roman</vt:lpstr>
      <vt:lpstr>Wingdings 3</vt:lpstr>
      <vt:lpstr>Espiral</vt:lpstr>
      <vt:lpstr>UNIVERSIDAD NACIONAL DE CHIMBORAZO</vt:lpstr>
      <vt:lpstr>FACTIBILIDAD TÉCNICA DEL PROYECTO</vt:lpstr>
      <vt:lpstr>Factibilidad técnica</vt:lpstr>
      <vt:lpstr>Presentación de PowerPoint</vt:lpstr>
      <vt:lpstr>Ejemplo </vt:lpstr>
      <vt:lpstr>Presentación de PowerPoint</vt:lpstr>
      <vt:lpstr>Constructibilidad</vt:lpstr>
      <vt:lpstr>Presentación de PowerPoint</vt:lpstr>
      <vt:lpstr>Ejemplo:</vt:lpstr>
      <vt:lpstr>Presentación de PowerPoint</vt:lpstr>
      <vt:lpstr>Presentación de PowerPoint</vt:lpstr>
      <vt:lpstr>Presentación de PowerPoint</vt:lpstr>
      <vt:lpstr>Normativas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Ejemplo:</vt:lpstr>
      <vt:lpstr>Presentación de PowerPoint</vt:lpstr>
      <vt:lpstr>Presentación de PowerPoint</vt:lpstr>
      <vt:lpstr>Incluye: </vt:lpstr>
      <vt:lpstr>Ejemplo:</vt:lpstr>
      <vt:lpstr>Presentación de PowerPoint</vt:lpstr>
      <vt:lpstr>Presentación de PowerPoint</vt:lpstr>
      <vt:lpstr>Presentación de PowerPoint</vt:lpstr>
      <vt:lpstr>Diseño preliminar del proyecto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TALLER EN CLASES:</vt:lpstr>
      <vt:lpstr>Ejemplo inicial: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21</cp:revision>
  <dcterms:created xsi:type="dcterms:W3CDTF">2025-04-28T01:01:58Z</dcterms:created>
  <dcterms:modified xsi:type="dcterms:W3CDTF">2025-05-07T01:21:46Z</dcterms:modified>
</cp:coreProperties>
</file>