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61" r:id="rId5"/>
    <p:sldId id="259" r:id="rId6"/>
    <p:sldId id="260" r:id="rId7"/>
    <p:sldId id="269" r:id="rId8"/>
    <p:sldId id="270" r:id="rId9"/>
    <p:sldId id="288" r:id="rId10"/>
    <p:sldId id="289" r:id="rId11"/>
    <p:sldId id="262" r:id="rId12"/>
    <p:sldId id="287" r:id="rId13"/>
    <p:sldId id="263" r:id="rId14"/>
    <p:sldId id="264" r:id="rId15"/>
    <p:sldId id="266" r:id="rId16"/>
    <p:sldId id="276" r:id="rId17"/>
    <p:sldId id="277" r:id="rId18"/>
    <p:sldId id="278" r:id="rId19"/>
    <p:sldId id="267" r:id="rId20"/>
    <p:sldId id="271" r:id="rId21"/>
    <p:sldId id="272" r:id="rId22"/>
    <p:sldId id="273" r:id="rId23"/>
    <p:sldId id="274" r:id="rId24"/>
    <p:sldId id="275" r:id="rId25"/>
    <p:sldId id="26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90" r:id="rId35"/>
    <p:sldId id="29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/>
  </p:normalViewPr>
  <p:slideViewPr>
    <p:cSldViewPr snapToGrid="0">
      <p:cViewPr varScale="1">
        <p:scale>
          <a:sx n="81" d="100"/>
          <a:sy n="81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0DBA-AD05-4A9E-9B61-1EDEA88A7C97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867D8-D076-4387-9693-CE3B5E5ADD7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82166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1867D8-D076-4387-9693-CE3B5E5ADD74}" type="slidenum">
              <a:rPr lang="es-EC" smtClean="0"/>
              <a:t>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42080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1891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5667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6831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26947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7980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26247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94061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9246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514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047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0461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50750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64721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1701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5791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7108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5017B-4F0A-4A7C-93C1-8DD885D2F681}" type="datetimeFigureOut">
              <a:rPr lang="es-EC" smtClean="0"/>
              <a:t>7/4/2025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2EB17F-B23A-4AF1-BAF1-567B6A6EEC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3192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B7042-6E00-DE8A-CBAA-901A1545C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8295" y="954338"/>
            <a:ext cx="10196318" cy="1816997"/>
          </a:xfrm>
        </p:spPr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 NACIONAL DE CHIMBORAZO</a:t>
            </a: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B9FD4F-3C4C-4FF0-AA1B-B0180A929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357" y="3193367"/>
            <a:ext cx="9352255" cy="1816997"/>
          </a:xfrm>
        </p:spPr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ASIGNATURA: </a:t>
            </a:r>
          </a:p>
          <a:p>
            <a:pPr algn="ctr"/>
            <a:r>
              <a:rPr lang="es-E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FORMULACIÓN DE PROYECTOS EN LA CONSTRUCCIÓN</a:t>
            </a: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DOCENTE: </a:t>
            </a: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DENNIS GABRIEL CUADRADO</a:t>
            </a: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756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834494-B435-45DF-236C-CD2A7CB16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055" y="1237957"/>
            <a:ext cx="9830557" cy="4853354"/>
          </a:xfrm>
        </p:spPr>
        <p:txBody>
          <a:bodyPr>
            <a:normAutofit lnSpcReduction="10000"/>
          </a:bodyPr>
          <a:lstStyle/>
          <a:p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CAPM® (</a:t>
            </a:r>
            <a:r>
              <a:rPr lang="es-E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Certified</a:t>
            </a: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Associate</a:t>
            </a: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Project Management)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quienes están iniciando en gestión de proyectos.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requiere experiencia previa.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Útil para ingenieros civiles y arquitectos en formación.</a:t>
            </a:r>
            <a:endParaRPr lang="es-E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PMI-RMP® (</a:t>
            </a:r>
            <a:r>
              <a:rPr lang="es-E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Management Professional)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Especializada en </a:t>
            </a: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gestión de riesgos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proyectos de construcción.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 a minimizar impactos negativos en cronogramas y costos.</a:t>
            </a:r>
          </a:p>
          <a:p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PMI-SP® (</a:t>
            </a:r>
            <a:r>
              <a:rPr lang="es-E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Scheduling</a:t>
            </a: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Professional)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Enfocada en </a:t>
            </a: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planificación y programación de proyectos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 para ingenieros de planificación y control de obra.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5923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B7A40-EA50-4D9B-A94E-3956C29D6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815" y="624110"/>
            <a:ext cx="9464797" cy="1317232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es-EC" altLang="es-EC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DEFINICIÓN DE PROYECTO SEGÚN EL IPMA</a:t>
            </a:r>
            <a:br>
              <a:rPr kumimoji="0" lang="es-EC" altLang="es-EC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EC" sz="1800" b="1" kern="10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A17F047-3F1C-DD60-ADFB-9920976870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11348" y="2284264"/>
            <a:ext cx="1039326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C" altLang="es-EC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IPMA tiene un enfoque más flexible y basado en competencias.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C" altLang="es-EC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un proyecto como: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C" altLang="es-EC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C" altLang="es-EC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"Un proceso temporal único y complejo, con un conjunto de actividades interrelacionadas orientadas a alcanzar un objetivo específico."</a:t>
            </a:r>
          </a:p>
        </p:txBody>
      </p:sp>
    </p:spTree>
    <p:extLst>
      <p:ext uri="{BB962C8B-B14F-4D97-AF65-F5344CB8AC3E}">
        <p14:creationId xmlns:p14="http://schemas.microsoft.com/office/powerpoint/2010/main" val="3974692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0F2A1-3CC6-DA87-8B9B-D099B92D6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242" y="344658"/>
            <a:ext cx="9999370" cy="1640788"/>
          </a:xfrm>
        </p:spPr>
        <p:txBody>
          <a:bodyPr>
            <a:noAutofit/>
          </a:bodyPr>
          <a:lstStyle/>
          <a:p>
            <a:pPr algn="ctr"/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el ámbito de la construcción, las certificaciones de la IPMA son aplicables a la gestión de proyectos de infraestructura, edificación y obra civil. Dependiendo del rol y la experiencia del profesional, pueden ser relevantes las siguientes certificaciones:</a:t>
            </a:r>
            <a:b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BC8340-C605-8D78-B80B-561F15A53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2" y="1858837"/>
            <a:ext cx="10227212" cy="4527896"/>
          </a:xfrm>
        </p:spPr>
        <p:txBody>
          <a:bodyPr>
            <a:normAutofit/>
          </a:bodyPr>
          <a:lstStyle/>
          <a:p>
            <a:endParaRPr lang="es-ES" dirty="0"/>
          </a:p>
          <a:p>
            <a:pPr>
              <a:buFont typeface="+mj-lt"/>
              <a:buAutoNum type="arabicPeriod"/>
            </a:pP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IPMA Nivel A –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Certified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Director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directores de programas y carteras de construcción a gran escala, como proyectos de infraestructura nacional o internacional.</a:t>
            </a:r>
          </a:p>
          <a:p>
            <a:pPr>
              <a:buFont typeface="+mj-lt"/>
              <a:buAutoNum type="arabicPeriod"/>
            </a:pP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IPMA Nivel B –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Certified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Senior Project Manager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gestores de proyectos de construcción complejos, como edificios de gran altura, aeropuertos, carreteras o puentes.</a:t>
            </a:r>
          </a:p>
          <a:p>
            <a:pPr>
              <a:buFont typeface="+mj-lt"/>
              <a:buAutoNum type="arabicPeriod"/>
            </a:pP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IPMA Nivel C –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Certified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Manager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gestores de proyectos de menor complejidad en el sector de la construcción, como edificaciones residenciales o comerciales de mediana escala.</a:t>
            </a:r>
          </a:p>
          <a:p>
            <a:pPr>
              <a:buFont typeface="+mj-lt"/>
              <a:buAutoNum type="arabicPeriod"/>
            </a:pP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IPMA Nivel D –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Certified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Management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Associate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ingenieros civiles, arquitectos y otros profesionales que deseen desarrollar competencias en gestión de proyectos de construcción sin necesidad de experiencia previa.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69638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09FD2-43D9-3D7E-32A9-9498366B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0"/>
            <a:ext cx="9549203" cy="1280890"/>
          </a:xfrm>
        </p:spPr>
        <p:txBody>
          <a:bodyPr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CONCLUSIÓN</a:t>
            </a:r>
            <a:br>
              <a:rPr lang="es-ES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61AC8E-5DC0-81D5-CF9F-0112667EE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514" y="2133600"/>
            <a:ext cx="9943098" cy="2227385"/>
          </a:xfrm>
        </p:spPr>
        <p:txBody>
          <a:bodyPr/>
          <a:lstStyle/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Ambas organizaciones ofrecen metodologías para gestionar proyectos de manera efectiva: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PMI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Más estructurado y basado en procesos.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IPMA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Más flexible y basado en competencias.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32549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794552-7212-8833-D413-E1B94F38F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952" y="624110"/>
            <a:ext cx="9228406" cy="150949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</a:pPr>
            <a:r>
              <a:rPr lang="es-EC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CONTEXTO EN QUE SE INSCRIBE EL PROYECTO (PORTAFOLIOS, PROGRAMAS, PROYECTO)</a:t>
            </a:r>
            <a:br>
              <a:rPr lang="es-EC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s-EC" b="1" dirty="0">
              <a:solidFill>
                <a:srgbClr val="1F1F1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46B921-E1DF-71E8-EA69-4854CADF8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4905" y="2447777"/>
            <a:ext cx="10069707" cy="2276623"/>
          </a:xfrm>
        </p:spPr>
        <p:txBody>
          <a:bodyPr>
            <a:normAutofit/>
          </a:bodyPr>
          <a:lstStyle/>
          <a:p>
            <a:pPr algn="just"/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proyecto no existe de manera aislada, sino que se desarrolla dentro de un marco organizacional más amplio. Este marco se compone de portafolios, programas y proyectos, los cuales se gestionan de forma estratégica para alcanzar los objetivos de una organización.</a:t>
            </a:r>
            <a:endParaRPr lang="es-EC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118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E096D6-CBC6-6128-BB97-14F929483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170" y="624110"/>
            <a:ext cx="8862646" cy="1280890"/>
          </a:xfrm>
        </p:spPr>
        <p:txBody>
          <a:bodyPr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PROYECTO</a:t>
            </a:r>
            <a:br>
              <a:rPr lang="es-ES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D41EEF-06A9-E9BC-93FB-7DF45D98E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47" y="2133600"/>
            <a:ext cx="9957166" cy="3777622"/>
          </a:xfrm>
        </p:spPr>
        <p:txBody>
          <a:bodyPr/>
          <a:lstStyle/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proyecto es un esfuerzo temporal con un objetivo específico, que genera un producto, servicio o resultado único.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 un inicio y un fin definidos.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Consume recursos (dinero, tiempo, personal).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desarrolla en fases (inicio, planificación, ejecución y cierre).</a:t>
            </a: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 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construcción de un puente sobre un río.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50945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C7274-7F6A-8EA6-8648-8F4C8C060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23" y="624110"/>
            <a:ext cx="9380390" cy="1280890"/>
          </a:xfrm>
        </p:spPr>
        <p:txBody>
          <a:bodyPr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b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46B935-4098-4E86-08AA-7D412AD3F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889" y="1434904"/>
            <a:ext cx="9999369" cy="479898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programa es un conjunto de proyectos relacionados que se gestionan de manera coordinada para obtener beneficios que no se lograrían si se gestionaran de forma independiente.</a:t>
            </a:r>
          </a:p>
          <a:p>
            <a:pPr algn="just"/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Agrupa varios proyectos con un objetivo común.</a:t>
            </a:r>
          </a:p>
          <a:p>
            <a:pPr algn="just"/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Permite compartir recursos y optimizar esfuerzos.</a:t>
            </a:r>
          </a:p>
          <a:p>
            <a:pPr algn="just"/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centra en los beneficios globales más que en los resultados de proyectos individuales.</a:t>
            </a:r>
          </a:p>
          <a:p>
            <a:pPr marL="0" indent="0" algn="just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 </a:t>
            </a:r>
          </a:p>
          <a:p>
            <a:pPr marL="0" indent="0" algn="just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programa de infraestructura vial puede incluir varios proyectos, como: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Construcción de un puente.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Ampliación de carreteras.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Mejora del sistema de semáforos.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11783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0D84BD-B70F-DA48-4A61-A3502F86F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93896"/>
            <a:ext cx="8014115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PORTAFOLIO</a:t>
            </a:r>
            <a:b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581FF4-42DF-0845-F430-40A439A9F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618" y="1519311"/>
            <a:ext cx="10336994" cy="43919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portafolio es el nivel más alto en la estructura, agrupa varios programas y proyectos para cumplir con la estrategia de una organización.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es necesario que los proyectos estén relacionados entre sí.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enfoca en la gestión de recursos y riesgos a nivel estratégico.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 maximizar el valor de los proyectos para la empresa o entidad.</a:t>
            </a: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 </a:t>
            </a:r>
          </a:p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portafolio de inversión pública podría incluir programas 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Infraestructura vial.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Energía renovable.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Educación y salud.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83650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C1EF70-848F-3E65-942A-742DD19F2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717" y="624110"/>
            <a:ext cx="9900895" cy="1148419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Relación entre Portafolios, Programas y Proyectos</a:t>
            </a:r>
            <a:b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187AB5-5C40-19C7-EB60-DB7DC40DD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6258" y="2133599"/>
            <a:ext cx="9788354" cy="2776025"/>
          </a:xfrm>
        </p:spPr>
        <p:txBody>
          <a:bodyPr>
            <a:normAutofit/>
          </a:bodyPr>
          <a:lstStyle/>
          <a:p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portafolio contiene programas y proyectos.</a:t>
            </a:r>
          </a:p>
          <a:p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programa agrupa proyectos relacionados.</a:t>
            </a:r>
          </a:p>
          <a:p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proyecto es una unidad dentro de un programa o portafolio.</a:t>
            </a:r>
          </a:p>
          <a:p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682485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ABC747-AEC7-EE97-0DD0-BD0FA1BD4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1" y="306333"/>
            <a:ext cx="8806374" cy="1280890"/>
          </a:xfrm>
        </p:spPr>
        <p:txBody>
          <a:bodyPr/>
          <a:lstStyle/>
          <a:p>
            <a:pPr algn="ctr"/>
            <a:r>
              <a:rPr lang="es-EC" sz="3200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CICLO</a:t>
            </a:r>
            <a:r>
              <a:rPr lang="es-EC" sz="1800" b="1" kern="10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3200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 VIDA DEL PROYECTO</a:t>
            </a:r>
            <a:br>
              <a:rPr lang="es-EC" sz="3200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s-EC" sz="3200" b="1" dirty="0">
              <a:solidFill>
                <a:srgbClr val="1F1F1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898A7C-DD9D-16F0-04F8-23A72B760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055" y="2133599"/>
            <a:ext cx="9830557" cy="1805355"/>
          </a:xfrm>
        </p:spPr>
        <p:txBody>
          <a:bodyPr>
            <a:normAutofit/>
          </a:bodyPr>
          <a:lstStyle/>
          <a:p>
            <a:pPr algn="just"/>
            <a:r>
              <a:rPr lang="es-E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ciclo de vida de un proyecto es la serie de fases que atraviesa un proyecto desde su inicio hasta su conclusión.</a:t>
            </a:r>
          </a:p>
          <a:p>
            <a:pPr algn="l"/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49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3BCC6-54F5-8EF7-7A24-C108FDA14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1343" y="624110"/>
            <a:ext cx="9563270" cy="965539"/>
          </a:xfrm>
        </p:spPr>
        <p:txBody>
          <a:bodyPr>
            <a:normAutofit/>
          </a:bodyPr>
          <a:lstStyle/>
          <a:p>
            <a:pPr algn="ctr"/>
            <a:r>
              <a:rPr lang="es-E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I</a:t>
            </a:r>
            <a:endParaRPr lang="es-EC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F0D07D-500A-42D6-AE1A-71D03800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3379" y="2730304"/>
            <a:ext cx="9718015" cy="1397391"/>
          </a:xfrm>
        </p:spPr>
        <p:txBody>
          <a:bodyPr>
            <a:normAutofit/>
          </a:bodyPr>
          <a:lstStyle/>
          <a:p>
            <a:pPr algn="ctr"/>
            <a:r>
              <a:rPr lang="es-E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PROYECTOS DE INGENIERÍA, EL PROBLEMA Y LA FORMULACIÓN DE LA MATRIZ DE </a:t>
            </a:r>
            <a:r>
              <a:rPr lang="es-EC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MARCO LÓGICO.</a:t>
            </a:r>
            <a:endParaRPr lang="es-EC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084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E1ABE6-57CB-62A6-9443-E8CA411C1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493" y="624110"/>
            <a:ext cx="9324120" cy="1280890"/>
          </a:xfrm>
        </p:spPr>
        <p:txBody>
          <a:bodyPr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 DE INICIO </a:t>
            </a:r>
            <a:br>
              <a:rPr lang="es-ES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737E75-C881-500D-3716-0FAB29B5E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2191" y="1505243"/>
            <a:ext cx="9802421" cy="44059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Objetivo: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Definir la necesidad del proyecto y su viabilidad.</a:t>
            </a: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b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gobierno detecta la necesidad de construir un puente para mejorar la conexión entre dos ciudades. Se realizan estudios preliminares y se justifica la inversión.</a:t>
            </a:r>
          </a:p>
          <a:p>
            <a:pPr algn="just"/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Identificación del problema.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de costos y beneficios.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Elaboración del acta de constitución del proyecto.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40207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EDA46-FB09-29EE-8042-3DDC3E821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 DE PLANIFICACIÓN</a:t>
            </a:r>
            <a:br>
              <a:rPr lang="es-ES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7922FB-4CF2-9F29-279D-2811A98D2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0" y="1575582"/>
            <a:ext cx="10058400" cy="4206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Objetivo: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Definir cómo se ejecutará el proyecto.</a:t>
            </a: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b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desarrolla un plan detallado del puente, incluyendo cronogramas, presupuesto, materiales, equipos y recursos humanos. Se establecen plazos y riesgos.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Diseño estructural y estudios geotécnicos.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Presupuesto y adquisición de permisos.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Definición del equipo de trabajo.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69858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2861D8-0438-EF39-B181-D4869F0AC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 DE EJECUCIÓN</a:t>
            </a:r>
            <a:br>
              <a:rPr lang="es-ES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4473E7-9944-4D6A-F41A-5856767CA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837" y="1519311"/>
            <a:ext cx="10083775" cy="4391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Objetivo: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Construcción y desarrollo del proyecto.</a:t>
            </a: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b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inicia la </a:t>
            </a: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construcción del puente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 movilizan trabajadores, materiales y maquinaria. Se llevan a cabo actividades como excavación, cimentación y levantamiento de estructuras.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Construcción de los pilares y plataforma del puente.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Supervisión de la obra para asegurar calidad y seguridad.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Coordinación de equipos y gestión de recursos.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332876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E5E7A8-31E1-C2B8-ADC3-AAA26500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831" y="624110"/>
            <a:ext cx="9253781" cy="1280890"/>
          </a:xfrm>
        </p:spPr>
        <p:txBody>
          <a:bodyPr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 DE MONITOREO Y CONTROL</a:t>
            </a:r>
            <a:br>
              <a:rPr lang="es-ES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6BF44-EF74-BA93-75F4-FF7CB1AE4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514" y="1716258"/>
            <a:ext cx="9943098" cy="4517632"/>
          </a:xfrm>
        </p:spPr>
        <p:txBody>
          <a:bodyPr/>
          <a:lstStyle/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Objetivo: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Supervisar que el proyecto avance según lo planificado.</a:t>
            </a: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b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verifica que la construcción cumpla con los estándares de calidad y normativas. Se ajusta el cronograma si es necesario.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Inspección de materiales y estructuras.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de costos y tiempos.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Resolución de imprevistos (clima, retrasos, problemas técnicos).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42077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5EE520-9BA9-3F8E-0EDA-D421C541B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624110"/>
            <a:ext cx="9535135" cy="993675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 DE CIERRE</a:t>
            </a:r>
            <a:br>
              <a:rPr lang="es-ES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C4C339-0CD5-5D6A-A524-EB05F2FFF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618" y="1617785"/>
            <a:ext cx="10336994" cy="4293437"/>
          </a:xfrm>
        </p:spPr>
        <p:txBody>
          <a:bodyPr/>
          <a:lstStyle/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Objetivo: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Finalización y entrega del proyecto.</a:t>
            </a: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b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puente es terminado y entregado al gobierno y la comunidad. Se documentan aprendizajes y se realiza mantenimiento inicial.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Pruebas de resistencia y seguridad.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Entrega del puente a las autoridades.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 del impacto del proyecto.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43253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B67D80-F187-7997-BEC1-7ABD47BE4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6" y="624110"/>
            <a:ext cx="9172136" cy="128089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</a:pPr>
            <a:r>
              <a:rPr lang="es-EC" sz="3200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ETAPAS DE LA FORMULACIÓN DE UN PROYECTO</a:t>
            </a:r>
            <a:br>
              <a:rPr lang="es-EC" sz="1800" b="1" kern="10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C321FC-C6A8-E744-86C4-B29C4815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46" y="2133600"/>
            <a:ext cx="9957166" cy="221331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formulación de un proyecto en ingeniería civil sigue una metodología estructurada para garantizar su viabilidad técnica, económica y ambiental. </a:t>
            </a:r>
          </a:p>
          <a:p>
            <a:pPr marL="0" indent="0" algn="just">
              <a:buNone/>
            </a:pPr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continuación, se describen las principales etapas:</a:t>
            </a:r>
            <a:endParaRPr lang="es-EC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999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ED3211-22B8-CD36-7F64-D1C03ABE6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0"/>
            <a:ext cx="9549203" cy="1280890"/>
          </a:xfrm>
        </p:spPr>
        <p:txBody>
          <a:bodyPr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IDENTIFICACIÓN DEL PROBLEMA</a:t>
            </a:r>
            <a:b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52A635-B5AE-1B77-EB0F-D3B3D7728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8972" y="1561514"/>
            <a:ext cx="10055640" cy="4349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define la necesidad o problema que el proyecto busca solucionar.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del contexto y justificación.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 de alternativas.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Estudio de factibilidad inicial.</a:t>
            </a:r>
          </a:p>
          <a:p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detecta la necesidad de construir un puente para mejorar la movilidad en una zona rural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013600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52B939-CCCF-DAB8-6874-352D7A9C6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DIAGNÓSTICO Y ANÁLISIS DE LA SITUACIÓN ACTUAL</a:t>
            </a:r>
            <a:b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F0C931-1D58-663C-AA4D-6495F9FE4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2" y="1905000"/>
            <a:ext cx="10111910" cy="43288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recopila información relevante para entender el problema.</a:t>
            </a:r>
          </a:p>
          <a:p>
            <a:pPr marL="0" indent="0">
              <a:buNone/>
            </a:pPr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Estudios topográficos, geotécnicos e hidrológicos.</a:t>
            </a:r>
          </a:p>
          <a:p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de tráfico y demanda.</a:t>
            </a:r>
          </a:p>
          <a:p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 de impacto ambiental y social.</a:t>
            </a:r>
          </a:p>
          <a:p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</a:p>
          <a:p>
            <a:pPr marL="0" indent="0">
              <a:buNone/>
            </a:pP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realiza un estudio de suelos para determinar si el terreno es adecuado para la construcción del puente.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421917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9582E7-1E8A-2A90-4533-9087316B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DISEÑO DEL PROYECTO</a:t>
            </a:r>
            <a:br>
              <a:rPr lang="es-ES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E206D0-335B-469A-78F9-6644D95F2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228" y="1631852"/>
            <a:ext cx="10210384" cy="4602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desarrolla la solución técnica con base en estudios previos.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Diseño arquitectónico y estructural.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Cálculo de materiales y dimensionamiento.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Definición del cronograma y presupuesto.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diseña el puente con planos estructurales, especificaciones de materiales y costos estimados.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829749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A2D7D7-E266-D754-7A51-192B1193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 DEL PROYECTO</a:t>
            </a:r>
            <a:br>
              <a:rPr lang="es-ES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5B1B57-D968-3A67-3355-40812B6C4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566" y="1533378"/>
            <a:ext cx="10140046" cy="4377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analiza la viabilidad técnica, económica y ambiental.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de costos y beneficios.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Estudio de rentabilidad.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 del impacto ambiental.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estima que la construcción del puente reducirá el tiempo de viaje en un 50% y mejorará la conectividad.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7980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7CE0A-87B6-0DFD-76EF-E39620C0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337" y="416782"/>
            <a:ext cx="8911687" cy="965539"/>
          </a:xfrm>
        </p:spPr>
        <p:txBody>
          <a:bodyPr>
            <a:normAutofit fontScale="90000"/>
          </a:bodyPr>
          <a:lstStyle/>
          <a:p>
            <a:pPr algn="ctr"/>
            <a:r>
              <a:rPr lang="es-EC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DEFINICIÓN</a:t>
            </a:r>
            <a:r>
              <a:rPr lang="es-EC" sz="1800" b="1" kern="10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</a:t>
            </a:r>
            <a:r>
              <a:rPr lang="es-EC" sz="3200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s-EC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PROYECTO</a:t>
            </a:r>
            <a:br>
              <a:rPr lang="es-EC" sz="1800" b="1" kern="10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b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164817A-5C1C-D4CA-3ADB-8682AEDE8A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985" t="21649" r="31210" b="28496"/>
          <a:stretch/>
        </p:blipFill>
        <p:spPr bwMode="auto">
          <a:xfrm>
            <a:off x="2644726" y="1382321"/>
            <a:ext cx="7346653" cy="53064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7873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BB5956-6CB2-D351-CF79-85197EA49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4" y="595975"/>
            <a:ext cx="9394458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PLANIFICACIÓN Y GESTIÓN DEL PROYECTO</a:t>
            </a:r>
            <a:b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5993AF-44B6-4509-FE74-A6684DAA5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38" y="1659988"/>
            <a:ext cx="10519874" cy="42512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define la estrategia para la ejecución del proyecto.</a:t>
            </a:r>
          </a:p>
          <a:p>
            <a:pPr marL="0" indent="0">
              <a:buNone/>
            </a:pPr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de ejecución de obras.</a:t>
            </a:r>
          </a:p>
          <a:p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Asignación de recursos y cronograma detallado.</a:t>
            </a:r>
          </a:p>
          <a:p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Gestión de riesgos y permisos legales.</a:t>
            </a:r>
          </a:p>
          <a:p>
            <a:pPr marL="0" indent="0">
              <a:buNone/>
            </a:pPr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establece un cronograma de construcción de 12 meses con fases de cimentación, estructura y acabados.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628323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8591B3-B0A4-A775-5FF9-5B2F2708F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357" y="624110"/>
            <a:ext cx="935225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EJECUCIÓN Y SUPERVISIÓN DE LA OBRA</a:t>
            </a:r>
            <a:b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05ADB-9EB5-F8BB-57B4-E24E3F130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942" y="1533378"/>
            <a:ext cx="10477670" cy="4377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lleva a cabo la construcción con controles de calidad.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Seguimiento del avance del proyecto.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Supervisión de materiales y cumplimiento de normativas.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Gestión de imprevistos y cambios en el diseño.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inicia la construcción del puente con inspecciones periódicas para garantizar calidad y seguridad.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924693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BD835C-9DAA-422C-5BAB-FC4CBA04A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CIERRE Y EVALUACIÓN DEL PROYECTO</a:t>
            </a:r>
            <a:b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CB9B8-B002-9423-ADF1-01B4B9778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535" y="1617785"/>
            <a:ext cx="10562077" cy="4431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entrega la obra terminada y se evalúa su desempeño.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Inspección final y pruebas de calidad.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Entrega de informes técnicos y administrativos.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de impacto y desempeño.</a:t>
            </a:r>
          </a:p>
          <a:p>
            <a:pPr marL="0" indent="0">
              <a:buNone/>
            </a:pP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inaugura el puente y se verifica que cumple con las especificaciones técnicas establecidas.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969408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6022A-AE95-2063-B6F4-ABDD30EB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7887506" cy="1280890"/>
          </a:xfrm>
        </p:spPr>
        <p:txBody>
          <a:bodyPr/>
          <a:lstStyle/>
          <a:p>
            <a:pPr algn="ctr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CONCLUSIÓN</a:t>
            </a:r>
            <a:b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B2D4BD-012B-FF1F-5F0D-250F427E8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9311" y="2133600"/>
            <a:ext cx="9985301" cy="2044505"/>
          </a:xfrm>
        </p:spPr>
        <p:txBody>
          <a:bodyPr/>
          <a:lstStyle/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formulación de un proyecto en ingeniería civil es un proceso estructurado que garantiza su éxito.</a:t>
            </a:r>
          </a:p>
          <a:p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Desde la identificación del problema hasta la entrega final, cada fase es clave para asegurar que el proyecto sea viable y sostenible.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591503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25544-1D67-60F4-C833-7DBCC8747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529" y="624110"/>
            <a:ext cx="9732083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TALLER EN CLASES: </a:t>
            </a:r>
            <a:br>
              <a:rPr lang="es-E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ETAPAS DE LA FORMULACIÓN DE UN PROYECTO</a:t>
            </a:r>
            <a:br>
              <a:rPr lang="es-ES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E55613-517D-0D70-A982-65D1915F7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4898" y="2133600"/>
            <a:ext cx="9239714" cy="1439594"/>
          </a:xfrm>
        </p:spPr>
        <p:txBody>
          <a:bodyPr/>
          <a:lstStyle/>
          <a:p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Cada grupo debe entregar su propuesta escrita con las etapas desarrolladas.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739651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C1F8A-155B-D3CA-4728-96461AE43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6259" y="624110"/>
            <a:ext cx="9788354" cy="1280890"/>
          </a:xfrm>
        </p:spPr>
        <p:txBody>
          <a:bodyPr/>
          <a:lstStyle/>
          <a:p>
            <a:pPr algn="ctr"/>
            <a:r>
              <a:rPr lang="es-EC" sz="3600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ETAPAS DE LA FORMULACIÓN DE UN PROYECTO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9AE3D5-E5C1-9443-B44C-44E1C8B09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IDENTIFICACIÓN DEL PROBLEMA</a:t>
            </a:r>
          </a:p>
          <a:p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DIAGNÓSTICO Y ANÁLISIS DE LA SITUACIÓN ACTUAL</a:t>
            </a:r>
          </a:p>
          <a:p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DISEÑO DEL PROYECTO</a:t>
            </a:r>
          </a:p>
          <a:p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 DEL PROYECTO</a:t>
            </a:r>
          </a:p>
          <a:p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PLANIFICACIÓN Y GESTIÓN DEL PROYECTO</a:t>
            </a:r>
          </a:p>
          <a:p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EJECUCIÓN Y SUPERVISIÓN DE LA OBRA</a:t>
            </a:r>
          </a:p>
          <a:p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CIERRE Y EVALUACIÓN DEL PROYECTO</a:t>
            </a:r>
            <a:b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ES" b="1" dirty="0"/>
            </a:br>
            <a:endParaRPr lang="es-E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668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C2B794-C4C3-32D1-0481-65D858975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665" y="624110"/>
            <a:ext cx="9703947" cy="1280890"/>
          </a:xfrm>
        </p:spPr>
        <p:txBody>
          <a:bodyPr/>
          <a:lstStyle/>
          <a:p>
            <a:pPr algn="ctr"/>
            <a:r>
              <a:rPr lang="es-EC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DEFINICIÓN</a:t>
            </a:r>
            <a:r>
              <a:rPr lang="es-EC" sz="1800" b="1" kern="10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</a:t>
            </a:r>
            <a:r>
              <a:rPr lang="es-EC" sz="3200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s-EC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PROYECTO</a:t>
            </a:r>
            <a:br>
              <a:rPr lang="es-EC" sz="1800" b="1" kern="10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8D8599-80D8-CCFF-B325-0CBE9485F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38" y="2133600"/>
            <a:ext cx="10519874" cy="1720948"/>
          </a:xfrm>
        </p:spPr>
        <p:txBody>
          <a:bodyPr/>
          <a:lstStyle/>
          <a:p>
            <a:pPr algn="just"/>
            <a:r>
              <a:rPr lang="es-ES" sz="32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proyecto de construcción es un proceso complejo que implica planificación, ejecución y control de múltiples tareas para desarrollar una obra con éxito. 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3872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70DEEE-8C22-8C4C-6238-8AC083C4F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228" y="2447779"/>
            <a:ext cx="10322926" cy="2176975"/>
          </a:xfrm>
        </p:spPr>
        <p:txBody>
          <a:bodyPr/>
          <a:lstStyle/>
          <a:p>
            <a:pPr algn="just"/>
            <a:r>
              <a:rPr lang="es-ES" sz="3200" dirty="0">
                <a:solidFill>
                  <a:srgbClr val="1F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Desde la idea inicial hasta la entrega final, cada fase del proyecto debe garantizar eficiencia, seguridad y cumplimiento las normas de construcción.</a:t>
            </a:r>
            <a:endParaRPr lang="es-EC" sz="3200" dirty="0">
              <a:solidFill>
                <a:srgbClr val="1F1F1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9223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83CB35-FD5B-9326-F5F1-DC52C168A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357" y="624110"/>
            <a:ext cx="9352255" cy="1280890"/>
          </a:xfrm>
        </p:spPr>
        <p:txBody>
          <a:bodyPr/>
          <a:lstStyle/>
          <a:p>
            <a:pPr algn="ctr"/>
            <a:r>
              <a:rPr lang="es-EC" sz="3200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EL PROYECTO SEGÚN EL PMI Y EL IPMA</a:t>
            </a:r>
            <a:br>
              <a:rPr lang="es-EC" sz="3200" b="1" dirty="0">
                <a:solidFill>
                  <a:srgbClr val="1F1F1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s-EC" sz="3200" b="1" dirty="0">
              <a:solidFill>
                <a:srgbClr val="1F1F1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7906F0-8FD8-C3D2-2280-A6F8819A4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423" y="2133600"/>
            <a:ext cx="9949189" cy="272120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organizaciones:</a:t>
            </a:r>
          </a:p>
          <a:p>
            <a:pPr marL="0" indent="0" algn="just">
              <a:buNone/>
            </a:pPr>
            <a:endParaRPr lang="es-E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PMI (Project Management </a:t>
            </a:r>
            <a:r>
              <a:rPr lang="es-E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Institute</a:t>
            </a:r>
            <a:r>
              <a:rPr lang="es-E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s-E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IPMA (International Project Management </a:t>
            </a:r>
            <a:r>
              <a:rPr lang="es-E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es-E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es-E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dos referentes en la gestión de proyectos a nivel mundial. </a:t>
            </a: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478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65D4C6-CFB2-EA59-A728-83AA8A786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484" y="2335237"/>
            <a:ext cx="10435467" cy="1294228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2 organizaciones tienen enfoques diferentes, pero coinciden en que un proyecto es un esfuerzo temporal para lograr un objetivo específico.</a:t>
            </a:r>
            <a:endParaRPr lang="es-EC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68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241560-FD2F-ECEE-A52C-821F9CCE2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665" y="624110"/>
            <a:ext cx="9703947" cy="1280890"/>
          </a:xfrm>
        </p:spPr>
        <p:txBody>
          <a:bodyPr>
            <a:normAutofit fontScale="90000"/>
          </a:bodyPr>
          <a:lstStyle/>
          <a:p>
            <a:r>
              <a:rPr kumimoji="0" lang="es-EC" altLang="es-EC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DEFINICIÓN DE PROYECTO SEGÚN EL PMI</a:t>
            </a:r>
            <a:br>
              <a:rPr kumimoji="0" lang="es-EC" altLang="es-EC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160F37D-08C1-B852-E215-B7E62364D8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7388" y="1892070"/>
            <a:ext cx="10974729" cy="4457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fontAlgn="base">
              <a:lnSpc>
                <a:spcPct val="100000"/>
              </a:lnSpc>
              <a:buSzTx/>
              <a:buNone/>
              <a:tabLst/>
            </a:pPr>
            <a:r>
              <a:rPr lang="es-EC" altLang="es-EC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PMI define un proyecto como:</a:t>
            </a:r>
          </a:p>
          <a:p>
            <a:pPr marL="0" marR="0" lvl="0" indent="0" algn="ctr" fontAlgn="base">
              <a:lnSpc>
                <a:spcPct val="100000"/>
              </a:lnSpc>
              <a:buSzTx/>
              <a:buNone/>
              <a:tabLst/>
            </a:pPr>
            <a:r>
              <a:rPr lang="es-EC" altLang="es-EC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"Un esfuerzo temporal realizado para crear un producto, servicio o resultado único."</a:t>
            </a:r>
          </a:p>
          <a:p>
            <a:pPr marR="0" lvl="0" algn="just" fontAlgn="base">
              <a:lnSpc>
                <a:spcPct val="100000"/>
              </a:lnSpc>
              <a:buSzTx/>
              <a:tabLst/>
            </a:pPr>
            <a:r>
              <a:rPr lang="es-EC" altLang="es-EC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clave según el PMI:</a:t>
            </a:r>
          </a:p>
          <a:p>
            <a:pPr marL="0" marR="0" lvl="0" indent="0" algn="just" fontAlgn="base">
              <a:lnSpc>
                <a:spcPct val="100000"/>
              </a:lnSpc>
              <a:buSzTx/>
              <a:buNone/>
              <a:tabLst/>
            </a:pPr>
            <a:r>
              <a:rPr lang="es-EC" altLang="es-EC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Temporal: </a:t>
            </a:r>
            <a:r>
              <a:rPr lang="es-EC" altLang="es-EC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 un inicio y un final definidos.</a:t>
            </a:r>
          </a:p>
          <a:p>
            <a:pPr marL="0" marR="0" lvl="0" indent="0" algn="just" fontAlgn="base">
              <a:lnSpc>
                <a:spcPct val="100000"/>
              </a:lnSpc>
              <a:buSzTx/>
              <a:buNone/>
              <a:tabLst/>
            </a:pPr>
            <a:r>
              <a:rPr lang="es-EC" altLang="es-EC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Único: </a:t>
            </a:r>
            <a:r>
              <a:rPr lang="es-EC" altLang="es-EC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resultado no es repetitivo, sino que genera un producto, servicio o mejora específica.</a:t>
            </a:r>
          </a:p>
          <a:p>
            <a:pPr marL="0" marR="0" lvl="0" indent="0" algn="just" fontAlgn="base">
              <a:lnSpc>
                <a:spcPct val="100000"/>
              </a:lnSpc>
              <a:buSzTx/>
              <a:buNone/>
              <a:tabLst/>
            </a:pPr>
            <a:r>
              <a:rPr lang="es-EC" altLang="es-EC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Progresivo:</a:t>
            </a:r>
            <a:r>
              <a:rPr lang="es-EC" altLang="es-EC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desarrolla en fases hasta completarse.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930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F7868-6AA7-66F8-16D9-48CFBFB9B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1514" y="624109"/>
            <a:ext cx="10241279" cy="1964345"/>
          </a:xfrm>
        </p:spPr>
        <p:txBody>
          <a:bodyPr>
            <a:normAutofit fontScale="90000"/>
          </a:bodyPr>
          <a:lstStyle/>
          <a:p>
            <a:pPr algn="just"/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Project Management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Institute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(PMI) ofrece varias certificaciones en gestión de proyectos aplicables a la construcción. Algunas de las más relevantes son:</a:t>
            </a:r>
            <a:b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AA581D-A5B9-757D-7C82-A3B074D76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566" y="2349305"/>
            <a:ext cx="10140046" cy="3995223"/>
          </a:xfrm>
        </p:spPr>
        <p:txBody>
          <a:bodyPr>
            <a:normAutofit lnSpcReduction="10000"/>
          </a:bodyPr>
          <a:lstStyle/>
          <a:p>
            <a:r>
              <a:rPr lang="es-E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PMI-CP™ (</a:t>
            </a:r>
            <a:r>
              <a:rPr lang="es-E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es-E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Professional in </a:t>
            </a:r>
            <a:r>
              <a:rPr lang="es-E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Built</a:t>
            </a:r>
            <a:r>
              <a:rPr lang="es-E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es-E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r>
              <a:rPr lang="es-E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Específica para profesionales de la construcción.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Enfocada en la gestión de proyectos en entornos construidos (infraestructura, edificación, obra civil).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Basada en metodologías ágiles y estándares de PMI.</a:t>
            </a:r>
          </a:p>
          <a:p>
            <a:r>
              <a:rPr lang="es-E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PMP® (Project Management Professional)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certificación más reconocida a nivel global.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Aplicable a cualquier sector, incluyendo construcción.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Basada en la </a:t>
            </a:r>
            <a:r>
              <a:rPr lang="es-E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Guía del PMBOK®</a:t>
            </a: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3260557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327</TotalTime>
  <Words>1851</Words>
  <Application>Microsoft Office PowerPoint</Application>
  <PresentationFormat>Panorámica</PresentationFormat>
  <Paragraphs>218</Paragraphs>
  <Slides>35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Century Gothic</vt:lpstr>
      <vt:lpstr>Times New Roman</vt:lpstr>
      <vt:lpstr>Wingdings 3</vt:lpstr>
      <vt:lpstr>Espiral</vt:lpstr>
      <vt:lpstr>UNIVERSIDAD NACIONAL DE CHIMBORAZO</vt:lpstr>
      <vt:lpstr>UNIDAD I</vt:lpstr>
      <vt:lpstr>DEFINICIÓN DE PROYECTO </vt:lpstr>
      <vt:lpstr>DEFINICIÓN DE PROYECTO </vt:lpstr>
      <vt:lpstr>Presentación de PowerPoint</vt:lpstr>
      <vt:lpstr>EL PROYECTO SEGÚN EL PMI Y EL IPMA </vt:lpstr>
      <vt:lpstr>Presentación de PowerPoint</vt:lpstr>
      <vt:lpstr>DEFINICIÓN DE PROYECTO SEGÚN EL PMI </vt:lpstr>
      <vt:lpstr>El Project Management Institute (PMI) ofrece varias certificaciones en gestión de proyectos aplicables a la construcción. Algunas de las más relevantes son: </vt:lpstr>
      <vt:lpstr>Presentación de PowerPoint</vt:lpstr>
      <vt:lpstr>DEFINICIÓN DE PROYECTO SEGÚN EL IPMA  </vt:lpstr>
      <vt:lpstr>En el ámbito de la construcción, las certificaciones de la IPMA son aplicables a la gestión de proyectos de infraestructura, edificación y obra civil. Dependiendo del rol y la experiencia del profesional, pueden ser relevantes las siguientes certificaciones: </vt:lpstr>
      <vt:lpstr>CONCLUSIÓN </vt:lpstr>
      <vt:lpstr>CONTEXTO EN QUE SE INSCRIBE EL PROYECTO (PORTAFOLIOS, PROGRAMAS, PROYECTO) </vt:lpstr>
      <vt:lpstr>PROYECTO </vt:lpstr>
      <vt:lpstr>PROGRAMA </vt:lpstr>
      <vt:lpstr>PORTAFOLIO </vt:lpstr>
      <vt:lpstr>Relación entre Portafolios, Programas y Proyectos </vt:lpstr>
      <vt:lpstr>CICLO DE VIDA DEL PROYECTO </vt:lpstr>
      <vt:lpstr>FASE DE INICIO  </vt:lpstr>
      <vt:lpstr>FASE DE PLANIFICACIÓN </vt:lpstr>
      <vt:lpstr>FASE DE EJECUCIÓN </vt:lpstr>
      <vt:lpstr>FASE DE MONITOREO Y CONTROL </vt:lpstr>
      <vt:lpstr>FASE DE CIERRE </vt:lpstr>
      <vt:lpstr>ETAPAS DE LA FORMULACIÓN DE UN PROYECTO </vt:lpstr>
      <vt:lpstr>IDENTIFICACIÓN DEL PROBLEMA </vt:lpstr>
      <vt:lpstr>DIAGNÓSTICO Y ANÁLISIS DE LA SITUACIÓN ACTUAL </vt:lpstr>
      <vt:lpstr>DISEÑO DEL PROYECTO </vt:lpstr>
      <vt:lpstr>EVALUACIÓN DEL PROYECTO </vt:lpstr>
      <vt:lpstr>PLANIFICACIÓN Y GESTIÓN DEL PROYECTO </vt:lpstr>
      <vt:lpstr>EJECUCIÓN Y SUPERVISIÓN DE LA OBRA </vt:lpstr>
      <vt:lpstr>CIERRE Y EVALUACIÓN DEL PROYECTO </vt:lpstr>
      <vt:lpstr>CONCLUSIÓN </vt:lpstr>
      <vt:lpstr>TALLER EN CLASES:  ETAPAS DE LA FORMULACIÓN DE UN PROYECTO </vt:lpstr>
      <vt:lpstr>ETAPAS DE LA FORMULACIÓN DE UN PROYECTO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DE CHIMBORAZO</dc:title>
  <dc:creator>USER</dc:creator>
  <cp:lastModifiedBy>USUARIO</cp:lastModifiedBy>
  <cp:revision>19</cp:revision>
  <dcterms:created xsi:type="dcterms:W3CDTF">2025-04-03T01:38:34Z</dcterms:created>
  <dcterms:modified xsi:type="dcterms:W3CDTF">2025-04-07T17:43:55Z</dcterms:modified>
</cp:coreProperties>
</file>