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62"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12/21/2020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12/21/2020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12/21/2020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03264" y="268819"/>
            <a:ext cx="8689976" cy="3245089"/>
          </a:xfrm>
        </p:spPr>
        <p:txBody>
          <a:bodyPr/>
          <a:lstStyle/>
          <a:p>
            <a:r>
              <a:rPr lang="es-US" dirty="0" smtClean="0">
                <a:solidFill>
                  <a:schemeClr val="tx2"/>
                </a:solidFill>
              </a:rPr>
              <a:t>DISEÑO DE UN CUESTIONARIO</a:t>
            </a:r>
            <a:br>
              <a:rPr lang="es-US" dirty="0" smtClean="0">
                <a:solidFill>
                  <a:schemeClr val="tx2"/>
                </a:solidFill>
              </a:rPr>
            </a:br>
            <a:r>
              <a:rPr lang="es-US" dirty="0" smtClean="0">
                <a:solidFill>
                  <a:schemeClr val="tx2"/>
                </a:solidFill>
              </a:rPr>
              <a:t>COMO INSTRUMENTO DE INVESTIGACIÓN</a:t>
            </a:r>
            <a:endParaRPr lang="es-CO" dirty="0">
              <a:solidFill>
                <a:schemeClr val="tx2"/>
              </a:solidFill>
            </a:endParaRPr>
          </a:p>
        </p:txBody>
      </p:sp>
      <p:sp>
        <p:nvSpPr>
          <p:cNvPr id="6" name="CuadroTexto 5"/>
          <p:cNvSpPr txBox="1"/>
          <p:nvPr/>
        </p:nvSpPr>
        <p:spPr>
          <a:xfrm>
            <a:off x="209006" y="4284618"/>
            <a:ext cx="11599817" cy="1200329"/>
          </a:xfrm>
          <a:prstGeom prst="rect">
            <a:avLst/>
          </a:prstGeom>
          <a:noFill/>
        </p:spPr>
        <p:txBody>
          <a:bodyPr wrap="square" rtlCol="0">
            <a:spAutoFit/>
          </a:bodyPr>
          <a:lstStyle/>
          <a:p>
            <a:r>
              <a:rPr lang="es-US" sz="2400" b="1" dirty="0" smtClean="0">
                <a:latin typeface="Century Gothic" panose="020B0502020202020204" pitchFamily="34" charset="0"/>
              </a:rPr>
              <a:t>Cuestionario: </a:t>
            </a:r>
            <a:r>
              <a:rPr lang="es-US" sz="2400" dirty="0">
                <a:latin typeface="Century Gothic" panose="020B0502020202020204" pitchFamily="34" charset="0"/>
              </a:rPr>
              <a:t>I</a:t>
            </a:r>
            <a:r>
              <a:rPr lang="es-US" sz="2400" dirty="0" smtClean="0">
                <a:latin typeface="Century Gothic" panose="020B0502020202020204" pitchFamily="34" charset="0"/>
              </a:rPr>
              <a:t>nstrumento </a:t>
            </a:r>
            <a:r>
              <a:rPr lang="es-US" sz="2400" dirty="0" smtClean="0">
                <a:latin typeface="Century Gothic" panose="020B0502020202020204" pitchFamily="34" charset="0"/>
              </a:rPr>
              <a:t>de </a:t>
            </a:r>
            <a:r>
              <a:rPr lang="es-US" sz="2400" dirty="0" smtClean="0">
                <a:latin typeface="Century Gothic" panose="020B0502020202020204" pitchFamily="34" charset="0"/>
              </a:rPr>
              <a:t>investigación</a:t>
            </a:r>
            <a:r>
              <a:rPr lang="es-US" sz="2400" dirty="0" smtClean="0">
                <a:latin typeface="Century Gothic" panose="020B0502020202020204" pitchFamily="34" charset="0"/>
              </a:rPr>
              <a:t>, que consiste en formular un conjunto de preguntas escritas </a:t>
            </a:r>
            <a:r>
              <a:rPr lang="es-US" sz="2400" dirty="0" smtClean="0">
                <a:latin typeface="Century Gothic" panose="020B0502020202020204" pitchFamily="34" charset="0"/>
              </a:rPr>
              <a:t>para obtener información de </a:t>
            </a:r>
            <a:r>
              <a:rPr lang="es-US" sz="2400" dirty="0" smtClean="0">
                <a:latin typeface="Century Gothic" panose="020B0502020202020204" pitchFamily="34" charset="0"/>
              </a:rPr>
              <a:t>los encuestados y de esta manera verificar las hipótesis de trabajo.</a:t>
            </a:r>
            <a:endParaRPr lang="es-CO" sz="2400" dirty="0">
              <a:latin typeface="Century Gothic" panose="020B0502020202020204" pitchFamily="34" charset="0"/>
            </a:endParaRPr>
          </a:p>
        </p:txBody>
      </p:sp>
    </p:spTree>
    <p:extLst>
      <p:ext uri="{BB962C8B-B14F-4D97-AF65-F5344CB8AC3E}">
        <p14:creationId xmlns:p14="http://schemas.microsoft.com/office/powerpoint/2010/main" val="103068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64287" y="715511"/>
            <a:ext cx="11379926" cy="954107"/>
          </a:xfrm>
          <a:prstGeom prst="rect">
            <a:avLst/>
          </a:prstGeom>
          <a:noFill/>
        </p:spPr>
        <p:txBody>
          <a:bodyPr wrap="square" rtlCol="0">
            <a:spAutoFit/>
          </a:bodyPr>
          <a:lstStyle/>
          <a:p>
            <a:r>
              <a:rPr lang="es-US" sz="3600" b="1" dirty="0" smtClean="0">
                <a:solidFill>
                  <a:schemeClr val="tx2"/>
                </a:solidFill>
                <a:latin typeface="Century Gothic" panose="020B0502020202020204" pitchFamily="34" charset="0"/>
              </a:rPr>
              <a:t>Preguntas de Escala</a:t>
            </a:r>
            <a:endParaRPr lang="es-CO" sz="3600" b="1" dirty="0">
              <a:solidFill>
                <a:schemeClr val="tx2"/>
              </a:solidFill>
              <a:latin typeface="Century Gothic" panose="020B0502020202020204" pitchFamily="34" charset="0"/>
            </a:endParaRPr>
          </a:p>
          <a:p>
            <a:endParaRPr lang="es-CO" sz="2000" dirty="0"/>
          </a:p>
        </p:txBody>
      </p:sp>
      <p:sp>
        <p:nvSpPr>
          <p:cNvPr id="3" name="CuadroTexto 2"/>
          <p:cNvSpPr txBox="1"/>
          <p:nvPr/>
        </p:nvSpPr>
        <p:spPr>
          <a:xfrm>
            <a:off x="516251" y="1571865"/>
            <a:ext cx="11427961" cy="1446550"/>
          </a:xfrm>
          <a:prstGeom prst="rect">
            <a:avLst/>
          </a:prstGeom>
          <a:noFill/>
        </p:spPr>
        <p:txBody>
          <a:bodyPr wrap="square" rtlCol="0">
            <a:spAutoFit/>
          </a:bodyPr>
          <a:lstStyle/>
          <a:p>
            <a:r>
              <a:rPr lang="es-US" sz="2400" b="1" dirty="0" smtClean="0">
                <a:solidFill>
                  <a:schemeClr val="tx2"/>
                </a:solidFill>
                <a:latin typeface="Century Gothic" panose="020B0502020202020204" pitchFamily="34" charset="0"/>
              </a:rPr>
              <a:t>Preguntas de Escala de Importancia.- </a:t>
            </a:r>
            <a:r>
              <a:rPr lang="es-CO" sz="2800" dirty="0" smtClean="0">
                <a:latin typeface="Century Gothic" panose="020B0502020202020204" pitchFamily="34" charset="0"/>
              </a:rPr>
              <a:t>Considera </a:t>
            </a:r>
            <a:r>
              <a:rPr lang="es-CO" sz="2800" dirty="0">
                <a:latin typeface="Century Gothic" panose="020B0502020202020204" pitchFamily="34" charset="0"/>
              </a:rPr>
              <a:t>la importancia de diferentes atributos</a:t>
            </a:r>
            <a:r>
              <a:rPr lang="es-CO" sz="2800" dirty="0" smtClean="0">
                <a:latin typeface="Century Gothic" panose="020B0502020202020204" pitchFamily="34" charset="0"/>
              </a:rPr>
              <a:t>.</a:t>
            </a:r>
            <a:endParaRPr lang="es-CO" sz="2800" dirty="0">
              <a:latin typeface="Century Gothic" panose="020B0502020202020204" pitchFamily="34" charset="0"/>
            </a:endParaRPr>
          </a:p>
          <a:p>
            <a:pPr marL="457200" indent="-457200">
              <a:buFont typeface="Arial" panose="020B0604020202020204" pitchFamily="34" charset="0"/>
              <a:buChar char="•"/>
            </a:pPr>
            <a:endParaRPr lang="es-CO" sz="3200" dirty="0">
              <a:latin typeface="Century Gothic" panose="020B0502020202020204" pitchFamily="34" charset="0"/>
            </a:endParaRPr>
          </a:p>
        </p:txBody>
      </p:sp>
      <p:sp>
        <p:nvSpPr>
          <p:cNvPr id="6" name="CuadroTexto 5"/>
          <p:cNvSpPr txBox="1"/>
          <p:nvPr/>
        </p:nvSpPr>
        <p:spPr>
          <a:xfrm>
            <a:off x="488902" y="2669663"/>
            <a:ext cx="11379926" cy="1477328"/>
          </a:xfrm>
          <a:prstGeom prst="rect">
            <a:avLst/>
          </a:prstGeom>
          <a:noFill/>
        </p:spPr>
        <p:txBody>
          <a:bodyPr wrap="square" rtlCol="0">
            <a:spAutoFit/>
          </a:bodyPr>
          <a:lstStyle/>
          <a:p>
            <a:r>
              <a:rPr lang="es-CO" sz="2400" b="1" dirty="0">
                <a:latin typeface="Century Gothic" panose="020B0502020202020204" pitchFamily="34" charset="0"/>
              </a:rPr>
              <a:t>Ejemplo</a:t>
            </a:r>
            <a:r>
              <a:rPr lang="es-CO" sz="2400" b="1" dirty="0" smtClean="0">
                <a:latin typeface="Century Gothic" panose="020B0502020202020204" pitchFamily="34" charset="0"/>
              </a:rPr>
              <a:t>:</a:t>
            </a:r>
          </a:p>
          <a:p>
            <a:endParaRPr lang="es-CO" sz="2400" b="1" dirty="0">
              <a:latin typeface="Century Gothic" panose="020B0502020202020204" pitchFamily="34" charset="0"/>
            </a:endParaRPr>
          </a:p>
          <a:p>
            <a:r>
              <a:rPr lang="es-CO" sz="2400" dirty="0" smtClean="0">
                <a:latin typeface="Century Gothic" panose="020B0502020202020204" pitchFamily="34" charset="0"/>
              </a:rPr>
              <a:t>El </a:t>
            </a:r>
            <a:r>
              <a:rPr lang="es-CO" sz="2400" dirty="0">
                <a:latin typeface="Century Gothic" panose="020B0502020202020204" pitchFamily="34" charset="0"/>
              </a:rPr>
              <a:t>ingrediente extra en un helado de Dairy Queen es para mi:</a:t>
            </a:r>
          </a:p>
          <a:p>
            <a:r>
              <a:rPr lang="es-CO" dirty="0"/>
              <a:t>	</a:t>
            </a:r>
          </a:p>
        </p:txBody>
      </p:sp>
      <p:sp>
        <p:nvSpPr>
          <p:cNvPr id="7" name="CuadroTexto 6"/>
          <p:cNvSpPr txBox="1"/>
          <p:nvPr/>
        </p:nvSpPr>
        <p:spPr>
          <a:xfrm>
            <a:off x="618986" y="4552291"/>
            <a:ext cx="11325226" cy="1384995"/>
          </a:xfrm>
          <a:prstGeom prst="rect">
            <a:avLst/>
          </a:prstGeom>
          <a:noFill/>
        </p:spPr>
        <p:txBody>
          <a:bodyPr wrap="square" rtlCol="0">
            <a:spAutoFit/>
          </a:bodyPr>
          <a:lstStyle/>
          <a:p>
            <a:r>
              <a:rPr lang="es-CO" sz="2000" b="1" dirty="0" smtClean="0"/>
              <a:t>Muy                          Importante             Indiferente              Poco                         Nada</a:t>
            </a:r>
          </a:p>
          <a:p>
            <a:r>
              <a:rPr lang="es-CO" sz="2000" b="1" dirty="0" smtClean="0"/>
              <a:t>Importante                                                                             Importante               Importante</a:t>
            </a:r>
            <a:endParaRPr lang="es-CO" sz="2000" dirty="0"/>
          </a:p>
          <a:p>
            <a:r>
              <a:rPr lang="es-CO" sz="2000" b="1" dirty="0" smtClean="0"/>
              <a:t>1 ________</a:t>
            </a:r>
            <a:r>
              <a:rPr lang="es-CO" sz="2000" dirty="0" smtClean="0"/>
              <a:t>	            </a:t>
            </a:r>
            <a:r>
              <a:rPr lang="es-CO" sz="2000" b="1" dirty="0" smtClean="0"/>
              <a:t>2 </a:t>
            </a:r>
            <a:r>
              <a:rPr lang="es-CO" sz="2000" b="1" dirty="0"/>
              <a:t>________</a:t>
            </a:r>
            <a:r>
              <a:rPr lang="es-CO" sz="2000" dirty="0"/>
              <a:t>	</a:t>
            </a:r>
            <a:r>
              <a:rPr lang="es-CO" sz="2000" dirty="0" smtClean="0"/>
              <a:t>         </a:t>
            </a:r>
            <a:r>
              <a:rPr lang="es-CO" sz="2000" b="1" dirty="0" smtClean="0"/>
              <a:t>3 _______            </a:t>
            </a:r>
            <a:r>
              <a:rPr lang="es-CO" sz="2000" dirty="0"/>
              <a:t>	</a:t>
            </a:r>
            <a:r>
              <a:rPr lang="es-CO" sz="2000" b="1" dirty="0" smtClean="0"/>
              <a:t>4 ________              5 </a:t>
            </a:r>
            <a:r>
              <a:rPr lang="es-CO" sz="2000" b="1" dirty="0"/>
              <a:t>___________</a:t>
            </a:r>
            <a:endParaRPr lang="es-CO" sz="2000" dirty="0"/>
          </a:p>
          <a:p>
            <a:r>
              <a:rPr lang="es-CO" sz="2400" dirty="0"/>
              <a:t>		</a:t>
            </a:r>
          </a:p>
        </p:txBody>
      </p:sp>
    </p:spTree>
    <p:extLst>
      <p:ext uri="{BB962C8B-B14F-4D97-AF65-F5344CB8AC3E}">
        <p14:creationId xmlns:p14="http://schemas.microsoft.com/office/powerpoint/2010/main" val="4171581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64287" y="715511"/>
            <a:ext cx="11379926" cy="954107"/>
          </a:xfrm>
          <a:prstGeom prst="rect">
            <a:avLst/>
          </a:prstGeom>
          <a:noFill/>
        </p:spPr>
        <p:txBody>
          <a:bodyPr wrap="square" rtlCol="0">
            <a:spAutoFit/>
          </a:bodyPr>
          <a:lstStyle/>
          <a:p>
            <a:r>
              <a:rPr lang="es-US" sz="3600" b="1" dirty="0" smtClean="0">
                <a:solidFill>
                  <a:schemeClr val="tx2"/>
                </a:solidFill>
                <a:latin typeface="Century Gothic" panose="020B0502020202020204" pitchFamily="34" charset="0"/>
              </a:rPr>
              <a:t>Preguntas de Escala</a:t>
            </a:r>
            <a:endParaRPr lang="es-CO" sz="3600" b="1" dirty="0">
              <a:solidFill>
                <a:schemeClr val="tx2"/>
              </a:solidFill>
              <a:latin typeface="Century Gothic" panose="020B0502020202020204" pitchFamily="34" charset="0"/>
            </a:endParaRPr>
          </a:p>
          <a:p>
            <a:endParaRPr lang="es-CO" sz="2000" dirty="0"/>
          </a:p>
        </p:txBody>
      </p:sp>
      <p:sp>
        <p:nvSpPr>
          <p:cNvPr id="3" name="CuadroTexto 2"/>
          <p:cNvSpPr txBox="1"/>
          <p:nvPr/>
        </p:nvSpPr>
        <p:spPr>
          <a:xfrm>
            <a:off x="516251" y="1571865"/>
            <a:ext cx="11427961" cy="1446550"/>
          </a:xfrm>
          <a:prstGeom prst="rect">
            <a:avLst/>
          </a:prstGeom>
          <a:noFill/>
        </p:spPr>
        <p:txBody>
          <a:bodyPr wrap="square" rtlCol="0">
            <a:spAutoFit/>
          </a:bodyPr>
          <a:lstStyle/>
          <a:p>
            <a:r>
              <a:rPr lang="es-US" sz="2400" b="1" dirty="0" smtClean="0">
                <a:solidFill>
                  <a:schemeClr val="tx2"/>
                </a:solidFill>
                <a:latin typeface="Century Gothic" panose="020B0502020202020204" pitchFamily="34" charset="0"/>
              </a:rPr>
              <a:t>Preguntas de Escala de Calificación.- </a:t>
            </a:r>
            <a:r>
              <a:rPr lang="es-CO" sz="2800" dirty="0">
                <a:latin typeface="Century Gothic" panose="020B0502020202020204" pitchFamily="34" charset="0"/>
              </a:rPr>
              <a:t>Permite calificar diferentes atributos, desde pésimo hasta excelente.</a:t>
            </a:r>
          </a:p>
          <a:p>
            <a:pPr marL="457200" indent="-457200">
              <a:buFont typeface="Arial" panose="020B0604020202020204" pitchFamily="34" charset="0"/>
              <a:buChar char="•"/>
            </a:pPr>
            <a:endParaRPr lang="es-CO" sz="3200" dirty="0">
              <a:latin typeface="Century Gothic" panose="020B0502020202020204" pitchFamily="34" charset="0"/>
            </a:endParaRPr>
          </a:p>
        </p:txBody>
      </p:sp>
      <p:sp>
        <p:nvSpPr>
          <p:cNvPr id="6" name="CuadroTexto 5"/>
          <p:cNvSpPr txBox="1"/>
          <p:nvPr/>
        </p:nvSpPr>
        <p:spPr>
          <a:xfrm>
            <a:off x="516250" y="2674440"/>
            <a:ext cx="11379926" cy="1200329"/>
          </a:xfrm>
          <a:prstGeom prst="rect">
            <a:avLst/>
          </a:prstGeom>
          <a:noFill/>
        </p:spPr>
        <p:txBody>
          <a:bodyPr wrap="square" rtlCol="0">
            <a:spAutoFit/>
          </a:bodyPr>
          <a:lstStyle/>
          <a:p>
            <a:r>
              <a:rPr lang="es-CO" sz="2400" b="1" dirty="0" smtClean="0">
                <a:latin typeface="Century Gothic" panose="020B0502020202020204" pitchFamily="34" charset="0"/>
              </a:rPr>
              <a:t>Ejemplo:</a:t>
            </a:r>
          </a:p>
          <a:p>
            <a:endParaRPr lang="es-CO" sz="2400" b="1" dirty="0" smtClean="0">
              <a:latin typeface="Century Gothic" panose="020B0502020202020204" pitchFamily="34" charset="0"/>
            </a:endParaRPr>
          </a:p>
          <a:p>
            <a:r>
              <a:rPr lang="es-CO" sz="2400" dirty="0" smtClean="0">
                <a:latin typeface="Century Gothic" panose="020B0502020202020204" pitchFamily="34" charset="0"/>
              </a:rPr>
              <a:t>El </a:t>
            </a:r>
            <a:r>
              <a:rPr lang="es-CO" sz="2400" dirty="0">
                <a:latin typeface="Century Gothic" panose="020B0502020202020204" pitchFamily="34" charset="0"/>
              </a:rPr>
              <a:t>servicio de Dairy Queen es</a:t>
            </a:r>
            <a:r>
              <a:rPr lang="es-CO" sz="2400" dirty="0" smtClean="0">
                <a:latin typeface="Century Gothic" panose="020B0502020202020204" pitchFamily="34" charset="0"/>
              </a:rPr>
              <a:t>:</a:t>
            </a:r>
            <a:endParaRPr lang="es-CO" sz="2400" dirty="0">
              <a:latin typeface="Century Gothic" panose="020B0502020202020204" pitchFamily="34" charset="0"/>
            </a:endParaRPr>
          </a:p>
        </p:txBody>
      </p:sp>
      <p:sp>
        <p:nvSpPr>
          <p:cNvPr id="7" name="CuadroTexto 6"/>
          <p:cNvSpPr txBox="1"/>
          <p:nvPr/>
        </p:nvSpPr>
        <p:spPr>
          <a:xfrm>
            <a:off x="564287" y="4367211"/>
            <a:ext cx="11325226" cy="1077218"/>
          </a:xfrm>
          <a:prstGeom prst="rect">
            <a:avLst/>
          </a:prstGeom>
          <a:noFill/>
        </p:spPr>
        <p:txBody>
          <a:bodyPr wrap="square" rtlCol="0">
            <a:spAutoFit/>
          </a:bodyPr>
          <a:lstStyle/>
          <a:p>
            <a:r>
              <a:rPr lang="es-CO" sz="2000" b="1" dirty="0" smtClean="0">
                <a:latin typeface="Century Gothic" panose="020B0502020202020204" pitchFamily="34" charset="0"/>
              </a:rPr>
              <a:t>Excelente                  Muy Bueno             Bueno                     Malo                        Pésimo</a:t>
            </a:r>
            <a:endParaRPr lang="es-CO" sz="2000" dirty="0">
              <a:latin typeface="Century Gothic" panose="020B0502020202020204" pitchFamily="34" charset="0"/>
            </a:endParaRPr>
          </a:p>
          <a:p>
            <a:r>
              <a:rPr lang="es-CO" sz="2000" b="1" dirty="0" smtClean="0">
                <a:latin typeface="Century Gothic" panose="020B0502020202020204" pitchFamily="34" charset="0"/>
              </a:rPr>
              <a:t>1 ________</a:t>
            </a:r>
            <a:r>
              <a:rPr lang="es-CO" sz="2000" dirty="0" smtClean="0">
                <a:latin typeface="Century Gothic" panose="020B0502020202020204" pitchFamily="34" charset="0"/>
              </a:rPr>
              <a:t>	                 </a:t>
            </a:r>
            <a:r>
              <a:rPr lang="es-CO" sz="2000" b="1" dirty="0" smtClean="0">
                <a:latin typeface="Century Gothic" panose="020B0502020202020204" pitchFamily="34" charset="0"/>
              </a:rPr>
              <a:t>2 </a:t>
            </a:r>
            <a:r>
              <a:rPr lang="es-CO" sz="2000" b="1" dirty="0">
                <a:latin typeface="Century Gothic" panose="020B0502020202020204" pitchFamily="34" charset="0"/>
              </a:rPr>
              <a:t>________</a:t>
            </a:r>
            <a:r>
              <a:rPr lang="es-CO" sz="2000" dirty="0">
                <a:latin typeface="Century Gothic" panose="020B0502020202020204" pitchFamily="34" charset="0"/>
              </a:rPr>
              <a:t>	</a:t>
            </a:r>
            <a:r>
              <a:rPr lang="es-CO" sz="2000" dirty="0" smtClean="0">
                <a:latin typeface="Century Gothic" panose="020B0502020202020204" pitchFamily="34" charset="0"/>
              </a:rPr>
              <a:t>          </a:t>
            </a:r>
            <a:r>
              <a:rPr lang="es-CO" sz="2000" b="1" dirty="0" smtClean="0">
                <a:latin typeface="Century Gothic" panose="020B0502020202020204" pitchFamily="34" charset="0"/>
              </a:rPr>
              <a:t>3 _______              </a:t>
            </a:r>
            <a:r>
              <a:rPr lang="es-CO" sz="2000" dirty="0" smtClean="0">
                <a:latin typeface="Century Gothic" panose="020B0502020202020204" pitchFamily="34" charset="0"/>
              </a:rPr>
              <a:t>  </a:t>
            </a:r>
            <a:r>
              <a:rPr lang="es-CO" sz="2000" b="1" dirty="0" smtClean="0">
                <a:latin typeface="Century Gothic" panose="020B0502020202020204" pitchFamily="34" charset="0"/>
              </a:rPr>
              <a:t>4 ________                5 </a:t>
            </a:r>
            <a:r>
              <a:rPr lang="es-CO" sz="2000" b="1" dirty="0">
                <a:latin typeface="Century Gothic" panose="020B0502020202020204" pitchFamily="34" charset="0"/>
              </a:rPr>
              <a:t>___________</a:t>
            </a:r>
            <a:endParaRPr lang="es-CO" sz="2000" dirty="0">
              <a:latin typeface="Century Gothic" panose="020B0502020202020204" pitchFamily="34" charset="0"/>
            </a:endParaRPr>
          </a:p>
          <a:p>
            <a:r>
              <a:rPr lang="es-CO" sz="2400" dirty="0">
                <a:latin typeface="Century Gothic" panose="020B0502020202020204" pitchFamily="34" charset="0"/>
              </a:rPr>
              <a:t>		</a:t>
            </a:r>
          </a:p>
        </p:txBody>
      </p:sp>
    </p:spTree>
    <p:extLst>
      <p:ext uri="{BB962C8B-B14F-4D97-AF65-F5344CB8AC3E}">
        <p14:creationId xmlns:p14="http://schemas.microsoft.com/office/powerpoint/2010/main" val="4276321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64287" y="715511"/>
            <a:ext cx="11379926" cy="954107"/>
          </a:xfrm>
          <a:prstGeom prst="rect">
            <a:avLst/>
          </a:prstGeom>
          <a:noFill/>
        </p:spPr>
        <p:txBody>
          <a:bodyPr wrap="square" rtlCol="0">
            <a:spAutoFit/>
          </a:bodyPr>
          <a:lstStyle/>
          <a:p>
            <a:r>
              <a:rPr lang="es-US" sz="3600" b="1" dirty="0" smtClean="0">
                <a:solidFill>
                  <a:schemeClr val="tx2"/>
                </a:solidFill>
                <a:latin typeface="Century Gothic" panose="020B0502020202020204" pitchFamily="34" charset="0"/>
              </a:rPr>
              <a:t>Preguntas de Escala</a:t>
            </a:r>
            <a:endParaRPr lang="es-CO" sz="3600" b="1" dirty="0">
              <a:solidFill>
                <a:schemeClr val="tx2"/>
              </a:solidFill>
              <a:latin typeface="Century Gothic" panose="020B0502020202020204" pitchFamily="34" charset="0"/>
            </a:endParaRPr>
          </a:p>
          <a:p>
            <a:endParaRPr lang="es-CO" sz="2000" dirty="0"/>
          </a:p>
        </p:txBody>
      </p:sp>
      <p:sp>
        <p:nvSpPr>
          <p:cNvPr id="3" name="CuadroTexto 2"/>
          <p:cNvSpPr txBox="1"/>
          <p:nvPr/>
        </p:nvSpPr>
        <p:spPr>
          <a:xfrm>
            <a:off x="516251" y="1571865"/>
            <a:ext cx="11427961" cy="1446550"/>
          </a:xfrm>
          <a:prstGeom prst="rect">
            <a:avLst/>
          </a:prstGeom>
          <a:noFill/>
        </p:spPr>
        <p:txBody>
          <a:bodyPr wrap="square" rtlCol="0">
            <a:spAutoFit/>
          </a:bodyPr>
          <a:lstStyle/>
          <a:p>
            <a:r>
              <a:rPr lang="es-US" sz="2400" b="1" dirty="0" smtClean="0">
                <a:solidFill>
                  <a:schemeClr val="tx2"/>
                </a:solidFill>
                <a:latin typeface="Century Gothic" panose="020B0502020202020204" pitchFamily="34" charset="0"/>
              </a:rPr>
              <a:t>Preguntas de Escala de Intención de Compra.- </a:t>
            </a:r>
            <a:r>
              <a:rPr lang="es-CO" sz="2800" dirty="0" smtClean="0">
                <a:latin typeface="Century Gothic" panose="020B0502020202020204" pitchFamily="34" charset="0"/>
              </a:rPr>
              <a:t>Define la intención de compra del encuestado.</a:t>
            </a:r>
            <a:endParaRPr lang="es-CO" sz="2800" dirty="0">
              <a:latin typeface="Century Gothic" panose="020B0502020202020204" pitchFamily="34" charset="0"/>
            </a:endParaRPr>
          </a:p>
          <a:p>
            <a:pPr marL="457200" indent="-457200">
              <a:buFont typeface="Arial" panose="020B0604020202020204" pitchFamily="34" charset="0"/>
              <a:buChar char="•"/>
            </a:pPr>
            <a:endParaRPr lang="es-CO" sz="3200" dirty="0">
              <a:latin typeface="Century Gothic" panose="020B0502020202020204" pitchFamily="34" charset="0"/>
            </a:endParaRPr>
          </a:p>
        </p:txBody>
      </p:sp>
      <p:sp>
        <p:nvSpPr>
          <p:cNvPr id="6" name="CuadroTexto 5"/>
          <p:cNvSpPr txBox="1"/>
          <p:nvPr/>
        </p:nvSpPr>
        <p:spPr>
          <a:xfrm>
            <a:off x="516250" y="2674440"/>
            <a:ext cx="11379926" cy="1569660"/>
          </a:xfrm>
          <a:prstGeom prst="rect">
            <a:avLst/>
          </a:prstGeom>
          <a:noFill/>
        </p:spPr>
        <p:txBody>
          <a:bodyPr wrap="square" rtlCol="0">
            <a:spAutoFit/>
          </a:bodyPr>
          <a:lstStyle/>
          <a:p>
            <a:r>
              <a:rPr lang="es-CO" sz="2400" b="1" dirty="0" smtClean="0">
                <a:latin typeface="Century Gothic" panose="020B0502020202020204" pitchFamily="34" charset="0"/>
              </a:rPr>
              <a:t>Ejemplo:</a:t>
            </a:r>
          </a:p>
          <a:p>
            <a:endParaRPr lang="es-CO" sz="2400" b="1" dirty="0" smtClean="0">
              <a:latin typeface="Century Gothic" panose="020B0502020202020204" pitchFamily="34" charset="0"/>
            </a:endParaRPr>
          </a:p>
          <a:p>
            <a:r>
              <a:rPr lang="es-CO" sz="2400" dirty="0" smtClean="0">
                <a:latin typeface="Century Gothic" panose="020B0502020202020204" pitchFamily="34" charset="0"/>
              </a:rPr>
              <a:t>Si Dairy Queen sacará al mercado nuevos sabores de helados en cono, usted:</a:t>
            </a:r>
            <a:endParaRPr lang="es-CO" sz="2400" dirty="0">
              <a:latin typeface="Century Gothic" panose="020B0502020202020204" pitchFamily="34" charset="0"/>
            </a:endParaRPr>
          </a:p>
        </p:txBody>
      </p:sp>
      <p:sp>
        <p:nvSpPr>
          <p:cNvPr id="7" name="CuadroTexto 6"/>
          <p:cNvSpPr txBox="1"/>
          <p:nvPr/>
        </p:nvSpPr>
        <p:spPr>
          <a:xfrm>
            <a:off x="516250" y="4798285"/>
            <a:ext cx="11325226" cy="1384995"/>
          </a:xfrm>
          <a:prstGeom prst="rect">
            <a:avLst/>
          </a:prstGeom>
          <a:noFill/>
        </p:spPr>
        <p:txBody>
          <a:bodyPr wrap="square" rtlCol="0">
            <a:spAutoFit/>
          </a:bodyPr>
          <a:lstStyle/>
          <a:p>
            <a:r>
              <a:rPr lang="es-CO" sz="2000" b="1" dirty="0" smtClean="0">
                <a:latin typeface="Century Gothic" panose="020B0502020202020204" pitchFamily="34" charset="0"/>
              </a:rPr>
              <a:t>Lo Compraría         Quizás lo            No se si lo               Probablemente        No lo compraría</a:t>
            </a:r>
          </a:p>
          <a:p>
            <a:r>
              <a:rPr lang="es-US" sz="2000" b="1" dirty="0">
                <a:latin typeface="Century Gothic" panose="020B0502020202020204" pitchFamily="34" charset="0"/>
              </a:rPr>
              <a:t> </a:t>
            </a:r>
            <a:r>
              <a:rPr lang="es-US" sz="2000" b="1" dirty="0" smtClean="0">
                <a:latin typeface="Century Gothic" panose="020B0502020202020204" pitchFamily="34" charset="0"/>
              </a:rPr>
              <a:t>                               compraría          compraría              no lo compraría</a:t>
            </a:r>
            <a:endParaRPr lang="es-CO" sz="2000" dirty="0">
              <a:latin typeface="Century Gothic" panose="020B0502020202020204" pitchFamily="34" charset="0"/>
            </a:endParaRPr>
          </a:p>
          <a:p>
            <a:r>
              <a:rPr lang="es-CO" sz="2000" b="1" dirty="0" smtClean="0">
                <a:latin typeface="Century Gothic" panose="020B0502020202020204" pitchFamily="34" charset="0"/>
              </a:rPr>
              <a:t>1 ________</a:t>
            </a:r>
            <a:r>
              <a:rPr lang="es-CO" sz="2000" dirty="0" smtClean="0">
                <a:latin typeface="Century Gothic" panose="020B0502020202020204" pitchFamily="34" charset="0"/>
              </a:rPr>
              <a:t>	              </a:t>
            </a:r>
            <a:r>
              <a:rPr lang="es-CO" sz="2000" b="1" dirty="0" smtClean="0">
                <a:latin typeface="Century Gothic" panose="020B0502020202020204" pitchFamily="34" charset="0"/>
              </a:rPr>
              <a:t>2 </a:t>
            </a:r>
            <a:r>
              <a:rPr lang="es-CO" sz="2000" b="1" dirty="0">
                <a:latin typeface="Century Gothic" panose="020B0502020202020204" pitchFamily="34" charset="0"/>
              </a:rPr>
              <a:t>________</a:t>
            </a:r>
            <a:r>
              <a:rPr lang="es-CO" sz="2000" dirty="0">
                <a:latin typeface="Century Gothic" panose="020B0502020202020204" pitchFamily="34" charset="0"/>
              </a:rPr>
              <a:t>	</a:t>
            </a:r>
            <a:r>
              <a:rPr lang="es-CO" sz="2000" dirty="0" smtClean="0">
                <a:latin typeface="Century Gothic" panose="020B0502020202020204" pitchFamily="34" charset="0"/>
              </a:rPr>
              <a:t>          </a:t>
            </a:r>
            <a:r>
              <a:rPr lang="es-CO" sz="2000" b="1" dirty="0" smtClean="0">
                <a:latin typeface="Century Gothic" panose="020B0502020202020204" pitchFamily="34" charset="0"/>
              </a:rPr>
              <a:t>3 _______              </a:t>
            </a:r>
            <a:r>
              <a:rPr lang="es-CO" sz="2000" dirty="0" smtClean="0">
                <a:latin typeface="Century Gothic" panose="020B0502020202020204" pitchFamily="34" charset="0"/>
              </a:rPr>
              <a:t>  </a:t>
            </a:r>
            <a:r>
              <a:rPr lang="es-CO" sz="2000" b="1" dirty="0" smtClean="0">
                <a:latin typeface="Century Gothic" panose="020B0502020202020204" pitchFamily="34" charset="0"/>
              </a:rPr>
              <a:t>4 ________                 5 </a:t>
            </a:r>
            <a:r>
              <a:rPr lang="es-CO" sz="2000" b="1" dirty="0">
                <a:latin typeface="Century Gothic" panose="020B0502020202020204" pitchFamily="34" charset="0"/>
              </a:rPr>
              <a:t>___________</a:t>
            </a:r>
            <a:endParaRPr lang="es-CO" sz="2000" dirty="0">
              <a:latin typeface="Century Gothic" panose="020B0502020202020204" pitchFamily="34" charset="0"/>
            </a:endParaRPr>
          </a:p>
          <a:p>
            <a:r>
              <a:rPr lang="es-CO" sz="2400" dirty="0">
                <a:latin typeface="Century Gothic" panose="020B0502020202020204" pitchFamily="34" charset="0"/>
              </a:rPr>
              <a:t>		</a:t>
            </a:r>
          </a:p>
        </p:txBody>
      </p:sp>
    </p:spTree>
    <p:extLst>
      <p:ext uri="{BB962C8B-B14F-4D97-AF65-F5344CB8AC3E}">
        <p14:creationId xmlns:p14="http://schemas.microsoft.com/office/powerpoint/2010/main" val="39239599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64287" y="715511"/>
            <a:ext cx="11379926" cy="954107"/>
          </a:xfrm>
          <a:prstGeom prst="rect">
            <a:avLst/>
          </a:prstGeom>
          <a:noFill/>
        </p:spPr>
        <p:txBody>
          <a:bodyPr wrap="square" rtlCol="0">
            <a:spAutoFit/>
          </a:bodyPr>
          <a:lstStyle/>
          <a:p>
            <a:r>
              <a:rPr lang="es-US" sz="3600" b="1" dirty="0" smtClean="0">
                <a:solidFill>
                  <a:schemeClr val="tx2"/>
                </a:solidFill>
                <a:latin typeface="Century Gothic" panose="020B0502020202020204" pitchFamily="34" charset="0"/>
              </a:rPr>
              <a:t>Preguntas de Escala</a:t>
            </a:r>
            <a:endParaRPr lang="es-CO" sz="3600" b="1" dirty="0">
              <a:solidFill>
                <a:schemeClr val="tx2"/>
              </a:solidFill>
              <a:latin typeface="Century Gothic" panose="020B0502020202020204" pitchFamily="34" charset="0"/>
            </a:endParaRPr>
          </a:p>
          <a:p>
            <a:endParaRPr lang="es-CO" sz="2000" dirty="0"/>
          </a:p>
        </p:txBody>
      </p:sp>
      <p:sp>
        <p:nvSpPr>
          <p:cNvPr id="3" name="CuadroTexto 2"/>
          <p:cNvSpPr txBox="1"/>
          <p:nvPr/>
        </p:nvSpPr>
        <p:spPr>
          <a:xfrm>
            <a:off x="516251" y="1571865"/>
            <a:ext cx="11427961" cy="1877437"/>
          </a:xfrm>
          <a:prstGeom prst="rect">
            <a:avLst/>
          </a:prstGeom>
          <a:noFill/>
        </p:spPr>
        <p:txBody>
          <a:bodyPr wrap="square" rtlCol="0">
            <a:spAutoFit/>
          </a:bodyPr>
          <a:lstStyle/>
          <a:p>
            <a:r>
              <a:rPr lang="es-US" sz="2400" b="1" dirty="0" smtClean="0">
                <a:solidFill>
                  <a:schemeClr val="tx2"/>
                </a:solidFill>
                <a:latin typeface="Century Gothic" panose="020B0502020202020204" pitchFamily="34" charset="0"/>
              </a:rPr>
              <a:t>Preguntas de Diferencial Semántico.- </a:t>
            </a:r>
            <a:r>
              <a:rPr lang="es-CO" sz="2800" dirty="0" smtClean="0">
                <a:latin typeface="Century Gothic" panose="020B0502020202020204" pitchFamily="34" charset="0"/>
              </a:rPr>
              <a:t>Se presenta una escala con conceptos opuestos y el encuestado selecciona el punto que corresponde a su opinión.</a:t>
            </a:r>
            <a:endParaRPr lang="es-CO" sz="2800" dirty="0">
              <a:latin typeface="Century Gothic" panose="020B0502020202020204" pitchFamily="34" charset="0"/>
            </a:endParaRPr>
          </a:p>
          <a:p>
            <a:pPr marL="457200" indent="-457200">
              <a:buFont typeface="Arial" panose="020B0604020202020204" pitchFamily="34" charset="0"/>
              <a:buChar char="•"/>
            </a:pPr>
            <a:endParaRPr lang="es-CO" sz="3200" dirty="0">
              <a:latin typeface="Century Gothic" panose="020B0502020202020204" pitchFamily="34" charset="0"/>
            </a:endParaRPr>
          </a:p>
        </p:txBody>
      </p:sp>
      <p:sp>
        <p:nvSpPr>
          <p:cNvPr id="6" name="CuadroTexto 5"/>
          <p:cNvSpPr txBox="1"/>
          <p:nvPr/>
        </p:nvSpPr>
        <p:spPr>
          <a:xfrm>
            <a:off x="540268" y="2992123"/>
            <a:ext cx="11379926" cy="1200329"/>
          </a:xfrm>
          <a:prstGeom prst="rect">
            <a:avLst/>
          </a:prstGeom>
          <a:noFill/>
        </p:spPr>
        <p:txBody>
          <a:bodyPr wrap="square" rtlCol="0">
            <a:spAutoFit/>
          </a:bodyPr>
          <a:lstStyle/>
          <a:p>
            <a:r>
              <a:rPr lang="es-CO" sz="2400" b="1" dirty="0" smtClean="0">
                <a:latin typeface="Century Gothic" panose="020B0502020202020204" pitchFamily="34" charset="0"/>
              </a:rPr>
              <a:t>Ejemplo:</a:t>
            </a:r>
          </a:p>
          <a:p>
            <a:endParaRPr lang="es-CO" sz="2400" b="1" dirty="0" smtClean="0">
              <a:latin typeface="Century Gothic" panose="020B0502020202020204" pitchFamily="34" charset="0"/>
            </a:endParaRPr>
          </a:p>
          <a:p>
            <a:r>
              <a:rPr lang="es-CO" sz="2400" dirty="0" smtClean="0">
                <a:latin typeface="Century Gothic" panose="020B0502020202020204" pitchFamily="34" charset="0"/>
              </a:rPr>
              <a:t>El bizzard es:</a:t>
            </a:r>
            <a:endParaRPr lang="es-CO" sz="2400" dirty="0">
              <a:latin typeface="Century Gothic" panose="020B0502020202020204" pitchFamily="34" charset="0"/>
            </a:endParaRPr>
          </a:p>
        </p:txBody>
      </p:sp>
      <p:sp>
        <p:nvSpPr>
          <p:cNvPr id="7" name="CuadroTexto 6"/>
          <p:cNvSpPr txBox="1"/>
          <p:nvPr/>
        </p:nvSpPr>
        <p:spPr>
          <a:xfrm>
            <a:off x="516250" y="4798285"/>
            <a:ext cx="11325226" cy="1200329"/>
          </a:xfrm>
          <a:prstGeom prst="rect">
            <a:avLst/>
          </a:prstGeom>
          <a:noFill/>
        </p:spPr>
        <p:txBody>
          <a:bodyPr wrap="square" rtlCol="0">
            <a:spAutoFit/>
          </a:bodyPr>
          <a:lstStyle/>
          <a:p>
            <a:r>
              <a:rPr lang="es-US" sz="2400" dirty="0" smtClean="0">
                <a:latin typeface="Century Gothic" panose="020B0502020202020204" pitchFamily="34" charset="0"/>
              </a:rPr>
              <a:t>Espeso…………………………..                        ………………………..……. Diluido</a:t>
            </a:r>
          </a:p>
          <a:p>
            <a:r>
              <a:rPr lang="es-US" sz="2400" dirty="0" smtClean="0">
                <a:latin typeface="Century Gothic" panose="020B0502020202020204" pitchFamily="34" charset="0"/>
              </a:rPr>
              <a:t>Sabroso…………………………                        ……………………..Desagradable</a:t>
            </a:r>
          </a:p>
          <a:p>
            <a:r>
              <a:rPr lang="es-US" sz="2400" dirty="0" smtClean="0">
                <a:latin typeface="Century Gothic" panose="020B0502020202020204" pitchFamily="34" charset="0"/>
              </a:rPr>
              <a:t>Mucho………………………….                         …………………………………Poco</a:t>
            </a:r>
            <a:endParaRPr lang="es-CO" sz="2400" dirty="0">
              <a:latin typeface="Century Gothic" panose="020B0502020202020204" pitchFamily="34" charset="0"/>
            </a:endParaRPr>
          </a:p>
        </p:txBody>
      </p:sp>
    </p:spTree>
    <p:extLst>
      <p:ext uri="{BB962C8B-B14F-4D97-AF65-F5344CB8AC3E}">
        <p14:creationId xmlns:p14="http://schemas.microsoft.com/office/powerpoint/2010/main" val="3063596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p:cNvSpPr>
            <a:spLocks noGrp="1"/>
          </p:cNvSpPr>
          <p:nvPr>
            <p:ph type="title"/>
          </p:nvPr>
        </p:nvSpPr>
        <p:spPr>
          <a:xfrm>
            <a:off x="143691" y="152505"/>
            <a:ext cx="10772502" cy="953589"/>
          </a:xfrm>
        </p:spPr>
        <p:txBody>
          <a:bodyPr>
            <a:normAutofit fontScale="90000"/>
          </a:bodyPr>
          <a:lstStyle/>
          <a:p>
            <a:r>
              <a:rPr lang="es-US" b="1" dirty="0">
                <a:solidFill>
                  <a:schemeClr val="tx2"/>
                </a:solidFill>
                <a:latin typeface="Century Gothic" panose="020B0502020202020204" pitchFamily="34" charset="0"/>
              </a:rPr>
              <a:t>4.2. </a:t>
            </a:r>
            <a:r>
              <a:rPr lang="es-US" b="1" cap="none" dirty="0">
                <a:solidFill>
                  <a:schemeClr val="tx2"/>
                </a:solidFill>
                <a:latin typeface="Century Gothic" panose="020B0502020202020204" pitchFamily="34" charset="0"/>
              </a:rPr>
              <a:t>D</a:t>
            </a:r>
            <a:r>
              <a:rPr lang="es-US" b="1" cap="none" dirty="0" smtClean="0">
                <a:solidFill>
                  <a:schemeClr val="tx2"/>
                </a:solidFill>
                <a:latin typeface="Century Gothic" panose="020B0502020202020204" pitchFamily="34" charset="0"/>
              </a:rPr>
              <a:t>eterminar la redacción de las preguntas</a:t>
            </a:r>
            <a:r>
              <a:rPr lang="es-CO" dirty="0">
                <a:latin typeface="Century Gothic" panose="020B0502020202020204" pitchFamily="34" charset="0"/>
              </a:rPr>
              <a:t/>
            </a:r>
            <a:br>
              <a:rPr lang="es-CO" dirty="0">
                <a:latin typeface="Century Gothic" panose="020B0502020202020204" pitchFamily="34" charset="0"/>
              </a:rPr>
            </a:br>
            <a:endParaRPr lang="es-CO" b="1" dirty="0">
              <a:solidFill>
                <a:schemeClr val="tx2"/>
              </a:solidFill>
            </a:endParaRPr>
          </a:p>
        </p:txBody>
      </p:sp>
      <p:sp>
        <p:nvSpPr>
          <p:cNvPr id="20" name="CuadroTexto 19"/>
          <p:cNvSpPr txBox="1"/>
          <p:nvPr/>
        </p:nvSpPr>
        <p:spPr>
          <a:xfrm>
            <a:off x="239485" y="629299"/>
            <a:ext cx="11952515" cy="6370975"/>
          </a:xfrm>
          <a:prstGeom prst="rect">
            <a:avLst/>
          </a:prstGeom>
          <a:noFill/>
        </p:spPr>
        <p:txBody>
          <a:bodyPr wrap="square" rtlCol="0">
            <a:spAutoFit/>
          </a:bodyPr>
          <a:lstStyle/>
          <a:p>
            <a:r>
              <a:rPr lang="es-CO" sz="2400" dirty="0" smtClean="0">
                <a:latin typeface="Century Gothic" panose="020B0502020202020204" pitchFamily="34" charset="0"/>
              </a:rPr>
              <a:t>La </a:t>
            </a:r>
            <a:r>
              <a:rPr lang="es-CO" sz="2400" dirty="0">
                <a:latin typeface="Century Gothic" panose="020B0502020202020204" pitchFamily="34" charset="0"/>
              </a:rPr>
              <a:t>redacción de la pregunta consiste en traducir el contenido y la estructura de la pregunta deseada en palabras que los encuestados puedan entender clara y fácilmente</a:t>
            </a:r>
            <a:r>
              <a:rPr lang="es-CO" sz="2400" dirty="0" smtClean="0">
                <a:latin typeface="Century Gothic" panose="020B0502020202020204" pitchFamily="34" charset="0"/>
              </a:rPr>
              <a:t>.</a:t>
            </a:r>
          </a:p>
          <a:p>
            <a:endParaRPr lang="es-CO" sz="2400" dirty="0" smtClean="0">
              <a:latin typeface="Century Gothic" panose="020B0502020202020204" pitchFamily="34" charset="0"/>
            </a:endParaRPr>
          </a:p>
          <a:p>
            <a:r>
              <a:rPr lang="es-CO" sz="2400" dirty="0" smtClean="0">
                <a:latin typeface="Century Gothic" panose="020B0502020202020204" pitchFamily="34" charset="0"/>
              </a:rPr>
              <a:t>Se </a:t>
            </a:r>
            <a:r>
              <a:rPr lang="es-CO" sz="2400" dirty="0">
                <a:latin typeface="Century Gothic" panose="020B0502020202020204" pitchFamily="34" charset="0"/>
              </a:rPr>
              <a:t>recomienda seguir con los siguientes lineamientos</a:t>
            </a:r>
            <a:r>
              <a:rPr lang="es-CO" sz="2400" dirty="0" smtClean="0">
                <a:latin typeface="Century Gothic" panose="020B0502020202020204" pitchFamily="34" charset="0"/>
              </a:rPr>
              <a:t>.</a:t>
            </a:r>
          </a:p>
          <a:p>
            <a:endParaRPr lang="es-CO" sz="2400" dirty="0">
              <a:latin typeface="Century Gothic" panose="020B0502020202020204" pitchFamily="34" charset="0"/>
            </a:endParaRPr>
          </a:p>
          <a:p>
            <a:pPr marL="342900" indent="-342900">
              <a:buFont typeface="Arial" panose="020B0604020202020204" pitchFamily="34" charset="0"/>
              <a:buChar char="•"/>
            </a:pPr>
            <a:r>
              <a:rPr lang="es-CO" sz="2400" b="1" dirty="0" smtClean="0">
                <a:latin typeface="Century Gothic" panose="020B0502020202020204" pitchFamily="34" charset="0"/>
              </a:rPr>
              <a:t>Definición </a:t>
            </a:r>
            <a:r>
              <a:rPr lang="es-CO" sz="2400" b="1" dirty="0">
                <a:latin typeface="Century Gothic" panose="020B0502020202020204" pitchFamily="34" charset="0"/>
              </a:rPr>
              <a:t>del </a:t>
            </a:r>
            <a:r>
              <a:rPr lang="es-CO" sz="2400" b="1" dirty="0" smtClean="0">
                <a:latin typeface="Century Gothic" panose="020B0502020202020204" pitchFamily="34" charset="0"/>
              </a:rPr>
              <a:t>tema. </a:t>
            </a:r>
            <a:r>
              <a:rPr lang="es-US" sz="2400" dirty="0" smtClean="0">
                <a:latin typeface="Century Gothic" panose="020B0502020202020204" pitchFamily="34" charset="0"/>
              </a:rPr>
              <a:t>Ejemplo: ¿Qué marca o marcas de shampoo ha utilizado en casa el último mes</a:t>
            </a:r>
            <a:endParaRPr lang="es-CO" sz="2400" dirty="0">
              <a:latin typeface="Century Gothic" panose="020B0502020202020204" pitchFamily="34" charset="0"/>
            </a:endParaRPr>
          </a:p>
          <a:p>
            <a:pPr marL="342900" indent="-342900">
              <a:buFont typeface="Arial" panose="020B0604020202020204" pitchFamily="34" charset="0"/>
              <a:buChar char="•"/>
            </a:pPr>
            <a:r>
              <a:rPr lang="es-CO" sz="2400" b="1" dirty="0" smtClean="0">
                <a:latin typeface="Century Gothic" panose="020B0502020202020204" pitchFamily="34" charset="0"/>
              </a:rPr>
              <a:t>Use </a:t>
            </a:r>
            <a:r>
              <a:rPr lang="es-CO" sz="2400" b="1" dirty="0">
                <a:latin typeface="Century Gothic" panose="020B0502020202020204" pitchFamily="34" charset="0"/>
              </a:rPr>
              <a:t>palabras </a:t>
            </a:r>
            <a:r>
              <a:rPr lang="es-CO" sz="2400" b="1" dirty="0" smtClean="0">
                <a:latin typeface="Century Gothic" panose="020B0502020202020204" pitchFamily="34" charset="0"/>
              </a:rPr>
              <a:t>ordinarias. </a:t>
            </a:r>
            <a:r>
              <a:rPr lang="es-US" sz="2400" dirty="0" smtClean="0">
                <a:latin typeface="Century Gothic" panose="020B0502020202020204" pitchFamily="34" charset="0"/>
              </a:rPr>
              <a:t>Ejemplo. ¿Piensa usted que siempre hay refrescos disponibles cuando usted los quiere comprar?</a:t>
            </a:r>
            <a:endParaRPr lang="es-CO" sz="2400" dirty="0">
              <a:latin typeface="Century Gothic" panose="020B0502020202020204" pitchFamily="34" charset="0"/>
            </a:endParaRPr>
          </a:p>
          <a:p>
            <a:pPr marL="342900" indent="-342900">
              <a:buFont typeface="Arial" panose="020B0604020202020204" pitchFamily="34" charset="0"/>
              <a:buChar char="•"/>
            </a:pPr>
            <a:r>
              <a:rPr lang="es-CO" sz="2400" b="1" dirty="0" smtClean="0">
                <a:latin typeface="Century Gothic" panose="020B0502020202020204" pitchFamily="34" charset="0"/>
              </a:rPr>
              <a:t>Use </a:t>
            </a:r>
            <a:r>
              <a:rPr lang="es-CO" sz="2400" b="1" dirty="0">
                <a:latin typeface="Century Gothic" panose="020B0502020202020204" pitchFamily="34" charset="0"/>
              </a:rPr>
              <a:t>palabras </a:t>
            </a:r>
            <a:r>
              <a:rPr lang="es-CO" sz="2400" b="1" dirty="0" smtClean="0">
                <a:latin typeface="Century Gothic" panose="020B0502020202020204" pitchFamily="34" charset="0"/>
              </a:rPr>
              <a:t>claras. </a:t>
            </a:r>
            <a:r>
              <a:rPr lang="es-US" sz="2400" dirty="0" smtClean="0">
                <a:latin typeface="Century Gothic" panose="020B0502020202020204" pitchFamily="34" charset="0"/>
              </a:rPr>
              <a:t>Usarse palabras que tenga un solo significado. Evitar palabras: Nunca, En ocasiones, A veces, A menudo, Regularmente.</a:t>
            </a:r>
            <a:endParaRPr lang="es-CO" sz="2400" dirty="0">
              <a:latin typeface="Century Gothic" panose="020B0502020202020204" pitchFamily="34" charset="0"/>
            </a:endParaRPr>
          </a:p>
          <a:p>
            <a:pPr marL="342900" indent="-342900">
              <a:buFont typeface="Arial" panose="020B0604020202020204" pitchFamily="34" charset="0"/>
              <a:buChar char="•"/>
            </a:pPr>
            <a:r>
              <a:rPr lang="es-CO" sz="2400" b="1" dirty="0" smtClean="0">
                <a:latin typeface="Century Gothic" panose="020B0502020202020204" pitchFamily="34" charset="0"/>
              </a:rPr>
              <a:t>No </a:t>
            </a:r>
            <a:r>
              <a:rPr lang="es-CO" sz="2400" b="1" dirty="0">
                <a:latin typeface="Century Gothic" panose="020B0502020202020204" pitchFamily="34" charset="0"/>
              </a:rPr>
              <a:t>haga preguntas </a:t>
            </a:r>
            <a:r>
              <a:rPr lang="es-CO" sz="2400" b="1" dirty="0" smtClean="0">
                <a:latin typeface="Century Gothic" panose="020B0502020202020204" pitchFamily="34" charset="0"/>
              </a:rPr>
              <a:t>tendenciosas. </a:t>
            </a:r>
            <a:r>
              <a:rPr lang="es-CO" sz="2400" dirty="0" smtClean="0">
                <a:latin typeface="Century Gothic" panose="020B0502020202020204" pitchFamily="34" charset="0"/>
              </a:rPr>
              <a:t>Estas preguntas dan pistas a los encuestados sobre que respuesta es la deseada. Ejemplo. ¿Usted piensa que los ecuatorianos debemos comprar coches americanos aunque esto afecte a la economía del país?</a:t>
            </a:r>
            <a:endParaRPr lang="es-CO" sz="2400" b="1" dirty="0" smtClean="0">
              <a:latin typeface="Century Gothic" panose="020B0502020202020204" pitchFamily="34" charset="0"/>
            </a:endParaRPr>
          </a:p>
          <a:p>
            <a:pPr marL="342900" indent="-342900">
              <a:buFont typeface="Arial" panose="020B0604020202020204" pitchFamily="34" charset="0"/>
              <a:buChar char="•"/>
            </a:pPr>
            <a:endParaRPr lang="es-CO" sz="2400" dirty="0">
              <a:latin typeface="Century Gothic" panose="020B0502020202020204" pitchFamily="34" charset="0"/>
            </a:endParaRPr>
          </a:p>
        </p:txBody>
      </p:sp>
    </p:spTree>
    <p:extLst>
      <p:ext uri="{BB962C8B-B14F-4D97-AF65-F5344CB8AC3E}">
        <p14:creationId xmlns:p14="http://schemas.microsoft.com/office/powerpoint/2010/main" val="1690863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16686" y="3022578"/>
            <a:ext cx="11627713" cy="646331"/>
          </a:xfrm>
          <a:prstGeom prst="rect">
            <a:avLst/>
          </a:prstGeom>
          <a:noFill/>
        </p:spPr>
        <p:txBody>
          <a:bodyPr wrap="square" rtlCol="0">
            <a:spAutoFit/>
          </a:bodyPr>
          <a:lstStyle/>
          <a:p>
            <a:r>
              <a:rPr lang="es-US" sz="3600" b="1" dirty="0">
                <a:solidFill>
                  <a:schemeClr val="tx2"/>
                </a:solidFill>
                <a:latin typeface="Century Gothic" panose="020B0502020202020204" pitchFamily="34" charset="0"/>
              </a:rPr>
              <a:t>6</a:t>
            </a:r>
            <a:r>
              <a:rPr lang="es-US" sz="3600" b="1" dirty="0" smtClean="0">
                <a:solidFill>
                  <a:schemeClr val="tx2"/>
                </a:solidFill>
                <a:latin typeface="Century Gothic" panose="020B0502020202020204" pitchFamily="34" charset="0"/>
              </a:rPr>
              <a:t>. FORMA Y DISTRIBUCIÓN</a:t>
            </a:r>
            <a:endParaRPr lang="es-CO" sz="3600" b="1" dirty="0">
              <a:solidFill>
                <a:schemeClr val="tx2"/>
              </a:solidFill>
              <a:latin typeface="Century Gothic" panose="020B0502020202020204" pitchFamily="34" charset="0"/>
            </a:endParaRPr>
          </a:p>
        </p:txBody>
      </p:sp>
      <p:sp>
        <p:nvSpPr>
          <p:cNvPr id="3" name="CuadroTexto 2"/>
          <p:cNvSpPr txBox="1"/>
          <p:nvPr/>
        </p:nvSpPr>
        <p:spPr>
          <a:xfrm>
            <a:off x="716686" y="1303734"/>
            <a:ext cx="11427961" cy="1569660"/>
          </a:xfrm>
          <a:prstGeom prst="rect">
            <a:avLst/>
          </a:prstGeom>
          <a:noFill/>
        </p:spPr>
        <p:txBody>
          <a:bodyPr wrap="square" rtlCol="0">
            <a:spAutoFit/>
          </a:bodyPr>
          <a:lstStyle/>
          <a:p>
            <a:pPr marL="342900" indent="-342900">
              <a:buFont typeface="Arial" panose="020B0604020202020204" pitchFamily="34" charset="0"/>
              <a:buChar char="•"/>
            </a:pPr>
            <a:r>
              <a:rPr lang="es-US" sz="2400" dirty="0" smtClean="0">
                <a:latin typeface="Century Gothic" panose="020B0502020202020204" pitchFamily="34" charset="0"/>
              </a:rPr>
              <a:t>Las preguntas iniciales deben ser interesantes, simples y no perturbadoras.</a:t>
            </a:r>
            <a:endParaRPr lang="es-US" sz="3200" dirty="0" smtClean="0">
              <a:latin typeface="Century Gothic" panose="020B0502020202020204" pitchFamily="34" charset="0"/>
            </a:endParaRPr>
          </a:p>
          <a:p>
            <a:pPr marL="342900" indent="-342900">
              <a:buFont typeface="Arial" panose="020B0604020202020204" pitchFamily="34" charset="0"/>
              <a:buChar char="•"/>
            </a:pPr>
            <a:r>
              <a:rPr lang="es-US" sz="2400" dirty="0" smtClean="0">
                <a:latin typeface="Century Gothic" panose="020B0502020202020204" pitchFamily="34" charset="0"/>
              </a:rPr>
              <a:t>Las preguntas difíciles o que son delicadas, complejas o aburridas deben ir al final.</a:t>
            </a:r>
            <a:endParaRPr lang="es-CO" sz="2400" dirty="0">
              <a:latin typeface="Century Gothic" panose="020B0502020202020204" pitchFamily="34" charset="0"/>
            </a:endParaRPr>
          </a:p>
        </p:txBody>
      </p:sp>
      <p:sp>
        <p:nvSpPr>
          <p:cNvPr id="6" name="CuadroTexto 5"/>
          <p:cNvSpPr txBox="1"/>
          <p:nvPr/>
        </p:nvSpPr>
        <p:spPr>
          <a:xfrm>
            <a:off x="689336" y="5468570"/>
            <a:ext cx="11379926" cy="830997"/>
          </a:xfrm>
          <a:prstGeom prst="rect">
            <a:avLst/>
          </a:prstGeom>
          <a:noFill/>
        </p:spPr>
        <p:txBody>
          <a:bodyPr wrap="square" rtlCol="0">
            <a:spAutoFit/>
          </a:bodyPr>
          <a:lstStyle/>
          <a:p>
            <a:pPr marL="342900" indent="-342900">
              <a:buFont typeface="Arial" panose="020B0604020202020204" pitchFamily="34" charset="0"/>
              <a:buChar char="•"/>
            </a:pPr>
            <a:r>
              <a:rPr lang="es-US" sz="2400" dirty="0" smtClean="0">
                <a:latin typeface="Century Gothic" panose="020B0502020202020204" pitchFamily="34" charset="0"/>
              </a:rPr>
              <a:t>Aplicación del cuestionario en una pequeña muestra de encuestados , par verificar su confiabilidad.</a:t>
            </a:r>
            <a:endParaRPr lang="es-CO" sz="2400" dirty="0">
              <a:latin typeface="Century Gothic" panose="020B0502020202020204" pitchFamily="34" charset="0"/>
            </a:endParaRPr>
          </a:p>
        </p:txBody>
      </p:sp>
      <p:sp>
        <p:nvSpPr>
          <p:cNvPr id="7" name="CuadroTexto 6"/>
          <p:cNvSpPr txBox="1"/>
          <p:nvPr/>
        </p:nvSpPr>
        <p:spPr>
          <a:xfrm>
            <a:off x="716686" y="3858261"/>
            <a:ext cx="11325226" cy="830997"/>
          </a:xfrm>
          <a:prstGeom prst="rect">
            <a:avLst/>
          </a:prstGeom>
          <a:noFill/>
        </p:spPr>
        <p:txBody>
          <a:bodyPr wrap="square" rtlCol="0">
            <a:spAutoFit/>
          </a:bodyPr>
          <a:lstStyle/>
          <a:p>
            <a:pPr marL="342900" indent="-342900">
              <a:buFont typeface="Arial" panose="020B0604020202020204" pitchFamily="34" charset="0"/>
              <a:buChar char="•"/>
            </a:pPr>
            <a:r>
              <a:rPr lang="es-US" sz="2400" dirty="0" smtClean="0">
                <a:latin typeface="Century Gothic" panose="020B0502020202020204" pitchFamily="34" charset="0"/>
              </a:rPr>
              <a:t>Un cuestionario debe reproducirse en un papel de buena calidad y tener presentación formal.</a:t>
            </a:r>
            <a:endParaRPr lang="es-CO" sz="2400" dirty="0">
              <a:latin typeface="Century Gothic" panose="020B0502020202020204" pitchFamily="34" charset="0"/>
            </a:endParaRPr>
          </a:p>
        </p:txBody>
      </p:sp>
      <p:sp>
        <p:nvSpPr>
          <p:cNvPr id="8" name="CuadroTexto 7"/>
          <p:cNvSpPr txBox="1"/>
          <p:nvPr/>
        </p:nvSpPr>
        <p:spPr>
          <a:xfrm>
            <a:off x="716686" y="577850"/>
            <a:ext cx="11627713" cy="954107"/>
          </a:xfrm>
          <a:prstGeom prst="rect">
            <a:avLst/>
          </a:prstGeom>
          <a:noFill/>
        </p:spPr>
        <p:txBody>
          <a:bodyPr wrap="square" rtlCol="0">
            <a:spAutoFit/>
          </a:bodyPr>
          <a:lstStyle/>
          <a:p>
            <a:r>
              <a:rPr lang="es-US" sz="3600" b="1" dirty="0" smtClean="0">
                <a:solidFill>
                  <a:schemeClr val="tx2"/>
                </a:solidFill>
                <a:latin typeface="Century Gothic" panose="020B0502020202020204" pitchFamily="34" charset="0"/>
              </a:rPr>
              <a:t>5. ESTABLECIMIENTO DEL ORDEN DE LAS PREGUNTAS</a:t>
            </a:r>
            <a:endParaRPr lang="es-CO" sz="3600" b="1" dirty="0">
              <a:solidFill>
                <a:schemeClr val="tx2"/>
              </a:solidFill>
              <a:latin typeface="Century Gothic" panose="020B0502020202020204" pitchFamily="34" charset="0"/>
            </a:endParaRPr>
          </a:p>
          <a:p>
            <a:endParaRPr lang="es-CO" sz="2000" dirty="0"/>
          </a:p>
        </p:txBody>
      </p:sp>
      <p:sp>
        <p:nvSpPr>
          <p:cNvPr id="9" name="CuadroTexto 8"/>
          <p:cNvSpPr txBox="1"/>
          <p:nvPr/>
        </p:nvSpPr>
        <p:spPr>
          <a:xfrm>
            <a:off x="716686" y="4809610"/>
            <a:ext cx="11627713" cy="954107"/>
          </a:xfrm>
          <a:prstGeom prst="rect">
            <a:avLst/>
          </a:prstGeom>
          <a:noFill/>
        </p:spPr>
        <p:txBody>
          <a:bodyPr wrap="square" rtlCol="0">
            <a:spAutoFit/>
          </a:bodyPr>
          <a:lstStyle/>
          <a:p>
            <a:r>
              <a:rPr lang="es-US" sz="3600" b="1" dirty="0" smtClean="0">
                <a:solidFill>
                  <a:schemeClr val="tx2"/>
                </a:solidFill>
                <a:latin typeface="Century Gothic" panose="020B0502020202020204" pitchFamily="34" charset="0"/>
              </a:rPr>
              <a:t>7. PRUEBA PILOTO</a:t>
            </a:r>
            <a:endParaRPr lang="es-CO" sz="3600" b="1" dirty="0">
              <a:solidFill>
                <a:schemeClr val="tx2"/>
              </a:solidFill>
              <a:latin typeface="Century Gothic" panose="020B0502020202020204" pitchFamily="34" charset="0"/>
            </a:endParaRPr>
          </a:p>
          <a:p>
            <a:endParaRPr lang="es-CO" sz="2000" dirty="0"/>
          </a:p>
        </p:txBody>
      </p:sp>
    </p:spTree>
    <p:extLst>
      <p:ext uri="{BB962C8B-B14F-4D97-AF65-F5344CB8AC3E}">
        <p14:creationId xmlns:p14="http://schemas.microsoft.com/office/powerpoint/2010/main" val="3064429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p:cNvSpPr>
            <a:spLocks noGrp="1"/>
          </p:cNvSpPr>
          <p:nvPr>
            <p:ph type="title"/>
          </p:nvPr>
        </p:nvSpPr>
        <p:spPr>
          <a:xfrm>
            <a:off x="208462" y="185045"/>
            <a:ext cx="11156768" cy="953589"/>
          </a:xfrm>
        </p:spPr>
        <p:txBody>
          <a:bodyPr>
            <a:normAutofit/>
          </a:bodyPr>
          <a:lstStyle/>
          <a:p>
            <a:r>
              <a:rPr lang="es-US" b="1" dirty="0" smtClean="0">
                <a:solidFill>
                  <a:schemeClr val="tx2"/>
                </a:solidFill>
              </a:rPr>
              <a:t>EJEMPLO PRÁCTICO DE UN CUESTIONARIO</a:t>
            </a:r>
            <a:endParaRPr lang="es-CO" b="1" dirty="0">
              <a:solidFill>
                <a:schemeClr val="tx2"/>
              </a:solidFill>
            </a:endParaRPr>
          </a:p>
        </p:txBody>
      </p:sp>
      <p:sp>
        <p:nvSpPr>
          <p:cNvPr id="2" name="CuadroTexto 1"/>
          <p:cNvSpPr txBox="1"/>
          <p:nvPr/>
        </p:nvSpPr>
        <p:spPr>
          <a:xfrm>
            <a:off x="461008" y="1282325"/>
            <a:ext cx="5325838" cy="5262979"/>
          </a:xfrm>
          <a:prstGeom prst="rect">
            <a:avLst/>
          </a:prstGeom>
          <a:noFill/>
        </p:spPr>
        <p:txBody>
          <a:bodyPr wrap="square" rtlCol="0">
            <a:spAutoFit/>
          </a:bodyPr>
          <a:lstStyle/>
          <a:p>
            <a:r>
              <a:rPr lang="es-US" sz="1600" b="1" dirty="0" smtClean="0">
                <a:latin typeface="Century Gothic" panose="020B0502020202020204" pitchFamily="34" charset="0"/>
              </a:rPr>
              <a:t>1.    DATOS INFORMÁTIVOS.</a:t>
            </a:r>
          </a:p>
          <a:p>
            <a:r>
              <a:rPr lang="es-US" sz="1600" dirty="0" smtClean="0">
                <a:latin typeface="Century Gothic" panose="020B0502020202020204" pitchFamily="34" charset="0"/>
              </a:rPr>
              <a:t>1.1. </a:t>
            </a:r>
            <a:r>
              <a:rPr lang="es-US" sz="1600" b="1" dirty="0" smtClean="0">
                <a:latin typeface="Century Gothic" panose="020B0502020202020204" pitchFamily="34" charset="0"/>
              </a:rPr>
              <a:t>Título: </a:t>
            </a:r>
            <a:r>
              <a:rPr lang="es-US" sz="1600" dirty="0" smtClean="0">
                <a:latin typeface="Century Gothic" panose="020B0502020202020204" pitchFamily="34" charset="0"/>
              </a:rPr>
              <a:t>Hábito de lectura de las familias.</a:t>
            </a:r>
          </a:p>
          <a:p>
            <a:r>
              <a:rPr lang="es-US" sz="1600" dirty="0" smtClean="0">
                <a:latin typeface="Century Gothic" panose="020B0502020202020204" pitchFamily="34" charset="0"/>
              </a:rPr>
              <a:t>1.2. </a:t>
            </a:r>
            <a:r>
              <a:rPr lang="es-US" sz="1600" b="1" dirty="0" smtClean="0">
                <a:latin typeface="Century Gothic" panose="020B0502020202020204" pitchFamily="34" charset="0"/>
              </a:rPr>
              <a:t>Lugar: </a:t>
            </a:r>
            <a:r>
              <a:rPr lang="es-US" sz="1600" dirty="0" smtClean="0">
                <a:latin typeface="Century Gothic" panose="020B0502020202020204" pitchFamily="34" charset="0"/>
              </a:rPr>
              <a:t>Prov. Guayas Cantón Gquil.</a:t>
            </a:r>
          </a:p>
          <a:p>
            <a:r>
              <a:rPr lang="es-US" sz="1600" dirty="0">
                <a:latin typeface="Century Gothic" panose="020B0502020202020204" pitchFamily="34" charset="0"/>
              </a:rPr>
              <a:t> </a:t>
            </a:r>
            <a:r>
              <a:rPr lang="es-US" sz="1600" dirty="0" smtClean="0">
                <a:latin typeface="Century Gothic" panose="020B0502020202020204" pitchFamily="34" charset="0"/>
              </a:rPr>
              <a:t>      </a:t>
            </a:r>
            <a:r>
              <a:rPr lang="es-US" sz="1600" b="1" dirty="0" smtClean="0">
                <a:latin typeface="Century Gothic" panose="020B0502020202020204" pitchFamily="34" charset="0"/>
              </a:rPr>
              <a:t>Parr</a:t>
            </a:r>
            <a:r>
              <a:rPr lang="es-CO" sz="1600" b="1" dirty="0" smtClean="0">
                <a:latin typeface="Century Gothic" panose="020B0502020202020204" pitchFamily="34" charset="0"/>
              </a:rPr>
              <a:t>oquia: </a:t>
            </a:r>
            <a:r>
              <a:rPr lang="es-CO" sz="1600" dirty="0" smtClean="0">
                <a:latin typeface="Century Gothic" panose="020B0502020202020204" pitchFamily="34" charset="0"/>
              </a:rPr>
              <a:t>Tarqui</a:t>
            </a:r>
          </a:p>
          <a:p>
            <a:r>
              <a:rPr lang="es-US" sz="1600" dirty="0">
                <a:latin typeface="Century Gothic" panose="020B0502020202020204" pitchFamily="34" charset="0"/>
              </a:rPr>
              <a:t> </a:t>
            </a:r>
            <a:r>
              <a:rPr lang="es-US" sz="1600" dirty="0" smtClean="0">
                <a:latin typeface="Century Gothic" panose="020B0502020202020204" pitchFamily="34" charset="0"/>
              </a:rPr>
              <a:t>      </a:t>
            </a:r>
            <a:r>
              <a:rPr lang="es-US" sz="1600" b="1" dirty="0" smtClean="0">
                <a:latin typeface="Century Gothic" panose="020B0502020202020204" pitchFamily="34" charset="0"/>
              </a:rPr>
              <a:t>Fecha: </a:t>
            </a:r>
            <a:r>
              <a:rPr lang="es-US" sz="1600" dirty="0" smtClean="0">
                <a:latin typeface="Century Gothic" panose="020B0502020202020204" pitchFamily="34" charset="0"/>
              </a:rPr>
              <a:t>5 de mayo de 2020</a:t>
            </a:r>
          </a:p>
          <a:p>
            <a:r>
              <a:rPr lang="es-US" sz="1600" dirty="0" smtClean="0">
                <a:latin typeface="Century Gothic" panose="020B0502020202020204" pitchFamily="34" charset="0"/>
              </a:rPr>
              <a:t>1.3. </a:t>
            </a:r>
            <a:r>
              <a:rPr lang="es-US" sz="1600" b="1" dirty="0" smtClean="0">
                <a:latin typeface="Century Gothic" panose="020B0502020202020204" pitchFamily="34" charset="0"/>
              </a:rPr>
              <a:t>Nombre del encuestador: </a:t>
            </a:r>
            <a:r>
              <a:rPr lang="es-US" sz="1600" dirty="0" smtClean="0">
                <a:latin typeface="Century Gothic" panose="020B0502020202020204" pitchFamily="34" charset="0"/>
              </a:rPr>
              <a:t>Roberto Reus</a:t>
            </a:r>
          </a:p>
          <a:p>
            <a:r>
              <a:rPr lang="es-US" sz="1600" dirty="0" smtClean="0">
                <a:latin typeface="Century Gothic" panose="020B0502020202020204" pitchFamily="34" charset="0"/>
              </a:rPr>
              <a:t>1.5. </a:t>
            </a:r>
            <a:r>
              <a:rPr lang="es-US" sz="1600" b="1" dirty="0" smtClean="0">
                <a:latin typeface="Century Gothic" panose="020B0502020202020204" pitchFamily="34" charset="0"/>
              </a:rPr>
              <a:t>Objetivo. </a:t>
            </a:r>
          </a:p>
          <a:p>
            <a:endParaRPr lang="es-US" sz="1600" b="1" dirty="0" smtClean="0">
              <a:latin typeface="Century Gothic" panose="020B0502020202020204" pitchFamily="34" charset="0"/>
            </a:endParaRPr>
          </a:p>
          <a:p>
            <a:pPr algn="just"/>
            <a:r>
              <a:rPr lang="es-US" sz="1600" dirty="0">
                <a:latin typeface="Century Gothic" panose="020B0502020202020204" pitchFamily="34" charset="0"/>
              </a:rPr>
              <a:t> </a:t>
            </a:r>
            <a:r>
              <a:rPr lang="es-US" sz="1600" dirty="0" smtClean="0">
                <a:latin typeface="Century Gothic" panose="020B0502020202020204" pitchFamily="34" charset="0"/>
              </a:rPr>
              <a:t>       Determinar la afición de la lectura de las familias de la parroquia Tarqui de la ciudad de Guayaquil con la finalidad de establecer focos de distribución de material de lectura como periódicos, tipos de revistas, libros de cultura general.</a:t>
            </a:r>
          </a:p>
          <a:p>
            <a:pPr algn="just"/>
            <a:endParaRPr lang="es-US" sz="1600" dirty="0" smtClean="0">
              <a:latin typeface="Century Gothic" panose="020B0502020202020204" pitchFamily="34" charset="0"/>
            </a:endParaRPr>
          </a:p>
          <a:p>
            <a:pPr algn="just"/>
            <a:r>
              <a:rPr lang="es-US" sz="1600" dirty="0" smtClean="0">
                <a:latin typeface="Century Gothic" panose="020B0502020202020204" pitchFamily="34" charset="0"/>
              </a:rPr>
              <a:t>1.6. </a:t>
            </a:r>
            <a:r>
              <a:rPr lang="es-US" sz="1600" b="1" dirty="0" smtClean="0">
                <a:latin typeface="Century Gothic" panose="020B0502020202020204" pitchFamily="34" charset="0"/>
              </a:rPr>
              <a:t>Instrucciones.</a:t>
            </a:r>
          </a:p>
          <a:p>
            <a:pPr algn="just"/>
            <a:endParaRPr lang="es-US" sz="1600" b="1" dirty="0" smtClean="0">
              <a:latin typeface="Century Gothic" panose="020B0502020202020204" pitchFamily="34" charset="0"/>
            </a:endParaRPr>
          </a:p>
          <a:p>
            <a:pPr algn="just"/>
            <a:r>
              <a:rPr lang="es-US" sz="1600" dirty="0">
                <a:latin typeface="Century Gothic" panose="020B0502020202020204" pitchFamily="34" charset="0"/>
              </a:rPr>
              <a:t> </a:t>
            </a:r>
            <a:r>
              <a:rPr lang="es-US" sz="1600" dirty="0" smtClean="0">
                <a:latin typeface="Century Gothic" panose="020B0502020202020204" pitchFamily="34" charset="0"/>
              </a:rPr>
              <a:t>      La información que solicitamos no tiene la calidad de buena ni ,mala por lo que le agradecemos nos conteste con sinceridad y exactitud.</a:t>
            </a:r>
          </a:p>
        </p:txBody>
      </p:sp>
      <p:sp>
        <p:nvSpPr>
          <p:cNvPr id="8" name="CuadroTexto 7"/>
          <p:cNvSpPr txBox="1"/>
          <p:nvPr/>
        </p:nvSpPr>
        <p:spPr>
          <a:xfrm>
            <a:off x="6326231" y="1282325"/>
            <a:ext cx="5482592" cy="5509200"/>
          </a:xfrm>
          <a:prstGeom prst="rect">
            <a:avLst/>
          </a:prstGeom>
          <a:noFill/>
        </p:spPr>
        <p:txBody>
          <a:bodyPr wrap="square" rtlCol="0">
            <a:spAutoFit/>
          </a:bodyPr>
          <a:lstStyle/>
          <a:p>
            <a:r>
              <a:rPr lang="es-US" sz="1600" b="1" dirty="0" smtClean="0">
                <a:latin typeface="Century Gothic" panose="020B0502020202020204" pitchFamily="34" charset="0"/>
              </a:rPr>
              <a:t>4)  ¿Usted compro un libro últimamente?</a:t>
            </a:r>
          </a:p>
          <a:p>
            <a:r>
              <a:rPr lang="es-US" sz="1600" b="1" dirty="0">
                <a:latin typeface="Century Gothic" panose="020B0502020202020204" pitchFamily="34" charset="0"/>
              </a:rPr>
              <a:t> </a:t>
            </a:r>
            <a:r>
              <a:rPr lang="es-US" sz="1600" b="1" dirty="0" smtClean="0">
                <a:latin typeface="Century Gothic" panose="020B0502020202020204" pitchFamily="34" charset="0"/>
              </a:rPr>
              <a:t>     </a:t>
            </a:r>
            <a:r>
              <a:rPr lang="es-US" sz="1600" dirty="0" smtClean="0">
                <a:latin typeface="Century Gothic" panose="020B0502020202020204" pitchFamily="34" charset="0"/>
              </a:rPr>
              <a:t>Si    (    )   (pase a la 5)      </a:t>
            </a:r>
          </a:p>
          <a:p>
            <a:r>
              <a:rPr lang="es-US" sz="1600" dirty="0" smtClean="0">
                <a:latin typeface="Century Gothic" panose="020B0502020202020204" pitchFamily="34" charset="0"/>
              </a:rPr>
              <a:t>      No  (    )   (terminar)   </a:t>
            </a:r>
          </a:p>
          <a:p>
            <a:endParaRPr lang="es-US" sz="1600" dirty="0">
              <a:latin typeface="Century Gothic" panose="020B0502020202020204" pitchFamily="34" charset="0"/>
            </a:endParaRPr>
          </a:p>
          <a:p>
            <a:r>
              <a:rPr lang="es-US" sz="1600" b="1" dirty="0" smtClean="0">
                <a:latin typeface="Century Gothic" panose="020B0502020202020204" pitchFamily="34" charset="0"/>
              </a:rPr>
              <a:t>5)  ¿ Qué le pareció el precio del libro que compró ?</a:t>
            </a:r>
            <a:r>
              <a:rPr lang="es-US" sz="1600" dirty="0" smtClean="0">
                <a:latin typeface="Century Gothic" panose="020B0502020202020204" pitchFamily="34" charset="0"/>
              </a:rPr>
              <a:t>  </a:t>
            </a:r>
          </a:p>
          <a:p>
            <a:r>
              <a:rPr lang="es-US" sz="1600" dirty="0">
                <a:latin typeface="Century Gothic" panose="020B0502020202020204" pitchFamily="34" charset="0"/>
              </a:rPr>
              <a:t> </a:t>
            </a:r>
            <a:r>
              <a:rPr lang="es-US" sz="1600" dirty="0" smtClean="0">
                <a:latin typeface="Century Gothic" panose="020B0502020202020204" pitchFamily="34" charset="0"/>
              </a:rPr>
              <a:t>      Cómodo                 (   )    </a:t>
            </a:r>
          </a:p>
          <a:p>
            <a:r>
              <a:rPr lang="es-US" sz="1600" dirty="0">
                <a:latin typeface="Century Gothic" panose="020B0502020202020204" pitchFamily="34" charset="0"/>
              </a:rPr>
              <a:t> </a:t>
            </a:r>
            <a:r>
              <a:rPr lang="es-US" sz="1600" dirty="0" smtClean="0">
                <a:latin typeface="Century Gothic" panose="020B0502020202020204" pitchFamily="34" charset="0"/>
              </a:rPr>
              <a:t>      Caro                        (   )    </a:t>
            </a:r>
          </a:p>
          <a:p>
            <a:r>
              <a:rPr lang="es-US" sz="1600" dirty="0" smtClean="0">
                <a:latin typeface="Century Gothic" panose="020B0502020202020204" pitchFamily="34" charset="0"/>
              </a:rPr>
              <a:t>       Demasiado caro   (   )</a:t>
            </a:r>
          </a:p>
          <a:p>
            <a:endParaRPr lang="es-US" sz="1600" dirty="0">
              <a:latin typeface="Century Gothic" panose="020B0502020202020204" pitchFamily="34" charset="0"/>
            </a:endParaRPr>
          </a:p>
          <a:p>
            <a:r>
              <a:rPr lang="es-US" sz="1600" b="1" dirty="0" smtClean="0">
                <a:latin typeface="Century Gothic" panose="020B0502020202020204" pitchFamily="34" charset="0"/>
              </a:rPr>
              <a:t>6)  ¿Le fue fácil adquirir ese libro?</a:t>
            </a:r>
          </a:p>
          <a:p>
            <a:r>
              <a:rPr lang="es-US" sz="1600" dirty="0" smtClean="0">
                <a:latin typeface="Century Gothic" panose="020B0502020202020204" pitchFamily="34" charset="0"/>
              </a:rPr>
              <a:t>      Si      </a:t>
            </a:r>
            <a:r>
              <a:rPr lang="es-US" sz="1600" dirty="0">
                <a:latin typeface="Century Gothic" panose="020B0502020202020204" pitchFamily="34" charset="0"/>
              </a:rPr>
              <a:t>(    </a:t>
            </a:r>
            <a:r>
              <a:rPr lang="es-US" sz="1600" dirty="0" smtClean="0">
                <a:latin typeface="Century Gothic" panose="020B0502020202020204" pitchFamily="34" charset="0"/>
              </a:rPr>
              <a:t>)    (terminar)  </a:t>
            </a:r>
          </a:p>
          <a:p>
            <a:r>
              <a:rPr lang="es-US" sz="1600" dirty="0" smtClean="0">
                <a:latin typeface="Century Gothic" panose="020B0502020202020204" pitchFamily="34" charset="0"/>
              </a:rPr>
              <a:t>      No   </a:t>
            </a:r>
            <a:r>
              <a:rPr lang="es-US" sz="1600" dirty="0">
                <a:latin typeface="Century Gothic" panose="020B0502020202020204" pitchFamily="34" charset="0"/>
              </a:rPr>
              <a:t>(    ) </a:t>
            </a:r>
            <a:r>
              <a:rPr lang="es-US" sz="1600" dirty="0" smtClean="0">
                <a:latin typeface="Century Gothic" panose="020B0502020202020204" pitchFamily="34" charset="0"/>
              </a:rPr>
              <a:t>    (pase a la siguiente pregunta)</a:t>
            </a:r>
          </a:p>
          <a:p>
            <a:endParaRPr lang="es-US" sz="1600" b="1" dirty="0">
              <a:latin typeface="Century Gothic" panose="020B0502020202020204" pitchFamily="34" charset="0"/>
            </a:endParaRPr>
          </a:p>
          <a:p>
            <a:r>
              <a:rPr lang="es-US" sz="1600" b="1" dirty="0" smtClean="0">
                <a:latin typeface="Century Gothic" panose="020B0502020202020204" pitchFamily="34" charset="0"/>
              </a:rPr>
              <a:t>7)  Si no le fue fácil, ¿Cuántas librerías visito?</a:t>
            </a:r>
          </a:p>
          <a:p>
            <a:r>
              <a:rPr lang="es-US" sz="1600" dirty="0">
                <a:latin typeface="Century Gothic" panose="020B0502020202020204" pitchFamily="34" charset="0"/>
              </a:rPr>
              <a:t> </a:t>
            </a:r>
            <a:r>
              <a:rPr lang="es-US" sz="1600" dirty="0" smtClean="0">
                <a:latin typeface="Century Gothic" panose="020B0502020202020204" pitchFamily="34" charset="0"/>
              </a:rPr>
              <a:t>    2   (    )      3 (    )     4 (   )      5 (    )     más de 5  (    )</a:t>
            </a:r>
            <a:endParaRPr lang="es-US" sz="1600" dirty="0">
              <a:latin typeface="Century Gothic" panose="020B0502020202020204" pitchFamily="34" charset="0"/>
            </a:endParaRPr>
          </a:p>
          <a:p>
            <a:endParaRPr lang="es-US" sz="1600" b="1" dirty="0" smtClean="0">
              <a:latin typeface="Century Gothic" panose="020B0502020202020204" pitchFamily="34" charset="0"/>
            </a:endParaRPr>
          </a:p>
          <a:p>
            <a:r>
              <a:rPr lang="es-US" sz="1600" b="1" dirty="0" smtClean="0">
                <a:latin typeface="Century Gothic" panose="020B0502020202020204" pitchFamily="34" charset="0"/>
              </a:rPr>
              <a:t>8)  ¿Cada que tiempo suele comprar un libro?</a:t>
            </a:r>
          </a:p>
          <a:p>
            <a:r>
              <a:rPr lang="es-US" sz="1600" dirty="0">
                <a:latin typeface="Century Gothic" panose="020B0502020202020204" pitchFamily="34" charset="0"/>
              </a:rPr>
              <a:t> </a:t>
            </a:r>
            <a:r>
              <a:rPr lang="es-US" sz="1600" dirty="0" smtClean="0">
                <a:latin typeface="Century Gothic" panose="020B0502020202020204" pitchFamily="34" charset="0"/>
              </a:rPr>
              <a:t>      Un mes           (    )</a:t>
            </a:r>
          </a:p>
          <a:p>
            <a:r>
              <a:rPr lang="es-US" sz="1600" dirty="0">
                <a:latin typeface="Century Gothic" panose="020B0502020202020204" pitchFamily="34" charset="0"/>
              </a:rPr>
              <a:t> </a:t>
            </a:r>
            <a:r>
              <a:rPr lang="es-US" sz="1600" dirty="0" smtClean="0">
                <a:latin typeface="Century Gothic" panose="020B0502020202020204" pitchFamily="34" charset="0"/>
              </a:rPr>
              <a:t>      Tres meses     (    )</a:t>
            </a:r>
          </a:p>
          <a:p>
            <a:r>
              <a:rPr lang="es-US" sz="1600" dirty="0">
                <a:latin typeface="Century Gothic" panose="020B0502020202020204" pitchFamily="34" charset="0"/>
              </a:rPr>
              <a:t> </a:t>
            </a:r>
            <a:r>
              <a:rPr lang="es-US" sz="1600" dirty="0" smtClean="0">
                <a:latin typeface="Century Gothic" panose="020B0502020202020204" pitchFamily="34" charset="0"/>
              </a:rPr>
              <a:t>      Seis meses     (    )</a:t>
            </a:r>
          </a:p>
          <a:p>
            <a:r>
              <a:rPr lang="es-US" sz="1600" dirty="0">
                <a:latin typeface="Century Gothic" panose="020B0502020202020204" pitchFamily="34" charset="0"/>
              </a:rPr>
              <a:t> </a:t>
            </a:r>
            <a:r>
              <a:rPr lang="es-US" sz="1600" dirty="0" smtClean="0">
                <a:latin typeface="Century Gothic" panose="020B0502020202020204" pitchFamily="34" charset="0"/>
              </a:rPr>
              <a:t>      Un año           (    )</a:t>
            </a:r>
          </a:p>
          <a:p>
            <a:endParaRPr lang="es-US" sz="1600" dirty="0" smtClean="0">
              <a:latin typeface="Century Gothic" panose="020B0502020202020204" pitchFamily="34" charset="0"/>
            </a:endParaRPr>
          </a:p>
        </p:txBody>
      </p:sp>
    </p:spTree>
    <p:extLst>
      <p:ext uri="{BB962C8B-B14F-4D97-AF65-F5344CB8AC3E}">
        <p14:creationId xmlns:p14="http://schemas.microsoft.com/office/powerpoint/2010/main" val="40957899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69568" y="343524"/>
            <a:ext cx="5482592" cy="6247864"/>
          </a:xfrm>
          <a:prstGeom prst="rect">
            <a:avLst/>
          </a:prstGeom>
          <a:noFill/>
        </p:spPr>
        <p:txBody>
          <a:bodyPr wrap="square" rtlCol="0">
            <a:spAutoFit/>
          </a:bodyPr>
          <a:lstStyle/>
          <a:p>
            <a:r>
              <a:rPr lang="es-US" sz="1600" b="1" dirty="0" smtClean="0">
                <a:latin typeface="Century Gothic" panose="020B0502020202020204" pitchFamily="34" charset="0"/>
              </a:rPr>
              <a:t>1.7. Preguntas.</a:t>
            </a:r>
          </a:p>
          <a:p>
            <a:endParaRPr lang="es-US" sz="1600" b="1" dirty="0">
              <a:latin typeface="Century Gothic" panose="020B0502020202020204" pitchFamily="34" charset="0"/>
            </a:endParaRPr>
          </a:p>
          <a:p>
            <a:pPr marL="342900" indent="-342900">
              <a:buAutoNum type="arabicParenR"/>
            </a:pPr>
            <a:r>
              <a:rPr lang="es-US" sz="1600" b="1" dirty="0" smtClean="0">
                <a:latin typeface="Century Gothic" panose="020B0502020202020204" pitchFamily="34" charset="0"/>
              </a:rPr>
              <a:t>¿Cree usted que hemos avanzado culturalmente?</a:t>
            </a:r>
          </a:p>
          <a:p>
            <a:r>
              <a:rPr lang="es-US" sz="1600" b="1" dirty="0">
                <a:latin typeface="Century Gothic" panose="020B0502020202020204" pitchFamily="34" charset="0"/>
              </a:rPr>
              <a:t> </a:t>
            </a:r>
            <a:r>
              <a:rPr lang="es-US" sz="1600" b="1" dirty="0" smtClean="0">
                <a:latin typeface="Century Gothic" panose="020B0502020202020204" pitchFamily="34" charset="0"/>
              </a:rPr>
              <a:t>      </a:t>
            </a:r>
            <a:r>
              <a:rPr lang="es-US" sz="1600" dirty="0" smtClean="0">
                <a:latin typeface="Century Gothic" panose="020B0502020202020204" pitchFamily="34" charset="0"/>
              </a:rPr>
              <a:t>Si  (   )                           No  (    )    </a:t>
            </a:r>
          </a:p>
          <a:p>
            <a:endParaRPr lang="es-US" sz="1600" dirty="0">
              <a:latin typeface="Century Gothic" panose="020B0502020202020204" pitchFamily="34" charset="0"/>
            </a:endParaRPr>
          </a:p>
          <a:p>
            <a:pPr marL="342900" indent="-342900">
              <a:buAutoNum type="arabicParenR" startAt="2"/>
            </a:pPr>
            <a:r>
              <a:rPr lang="es-US" sz="1600" b="1" dirty="0" smtClean="0">
                <a:latin typeface="Century Gothic" panose="020B0502020202020204" pitchFamily="34" charset="0"/>
              </a:rPr>
              <a:t>¿ Le gusta leer ?</a:t>
            </a:r>
            <a:r>
              <a:rPr lang="es-US" sz="1600" dirty="0" smtClean="0">
                <a:latin typeface="Century Gothic" panose="020B0502020202020204" pitchFamily="34" charset="0"/>
              </a:rPr>
              <a:t>  </a:t>
            </a:r>
          </a:p>
          <a:p>
            <a:r>
              <a:rPr lang="es-US" sz="1600" dirty="0">
                <a:latin typeface="Century Gothic" panose="020B0502020202020204" pitchFamily="34" charset="0"/>
              </a:rPr>
              <a:t> </a:t>
            </a:r>
            <a:r>
              <a:rPr lang="es-US" sz="1600" dirty="0" smtClean="0">
                <a:latin typeface="Century Gothic" panose="020B0502020202020204" pitchFamily="34" charset="0"/>
              </a:rPr>
              <a:t>      Si   (   )    (pase a la pregunta 3)</a:t>
            </a:r>
          </a:p>
          <a:p>
            <a:r>
              <a:rPr lang="es-US" sz="1600" dirty="0">
                <a:latin typeface="Century Gothic" panose="020B0502020202020204" pitchFamily="34" charset="0"/>
              </a:rPr>
              <a:t> </a:t>
            </a:r>
            <a:r>
              <a:rPr lang="es-US" sz="1600" dirty="0" smtClean="0">
                <a:latin typeface="Century Gothic" panose="020B0502020202020204" pitchFamily="34" charset="0"/>
              </a:rPr>
              <a:t>      No (   )    (terminar)</a:t>
            </a:r>
          </a:p>
          <a:p>
            <a:endParaRPr lang="es-US" sz="1600" dirty="0">
              <a:latin typeface="Century Gothic" panose="020B0502020202020204" pitchFamily="34" charset="0"/>
            </a:endParaRPr>
          </a:p>
          <a:p>
            <a:r>
              <a:rPr lang="es-US" sz="1600" b="1" dirty="0" smtClean="0">
                <a:latin typeface="Century Gothic" panose="020B0502020202020204" pitchFamily="34" charset="0"/>
              </a:rPr>
              <a:t>3)  Anote un número según el grado de afición por el tipo de lectura. Siendo Excelente (5), Muy Bueno (4), Bueno (3), Malo (2), Pésimo(1).</a:t>
            </a:r>
          </a:p>
          <a:p>
            <a:endParaRPr lang="es-US" sz="1600" dirty="0">
              <a:latin typeface="Century Gothic" panose="020B0502020202020204" pitchFamily="34" charset="0"/>
            </a:endParaRPr>
          </a:p>
          <a:p>
            <a:r>
              <a:rPr lang="es-US" sz="1600" dirty="0" smtClean="0">
                <a:latin typeface="Century Gothic" panose="020B0502020202020204" pitchFamily="34" charset="0"/>
              </a:rPr>
              <a:t>Periódicos:          Locales                 (     )</a:t>
            </a:r>
          </a:p>
          <a:p>
            <a:r>
              <a:rPr lang="es-US" sz="1600" dirty="0">
                <a:latin typeface="Century Gothic" panose="020B0502020202020204" pitchFamily="34" charset="0"/>
              </a:rPr>
              <a:t> </a:t>
            </a:r>
            <a:r>
              <a:rPr lang="es-US" sz="1600" dirty="0" smtClean="0">
                <a:latin typeface="Century Gothic" panose="020B0502020202020204" pitchFamily="34" charset="0"/>
              </a:rPr>
              <a:t>                            Nacionales           (     )</a:t>
            </a:r>
          </a:p>
          <a:p>
            <a:r>
              <a:rPr lang="es-US" sz="1600" dirty="0" smtClean="0">
                <a:latin typeface="Century Gothic" panose="020B0502020202020204" pitchFamily="34" charset="0"/>
              </a:rPr>
              <a:t>Revistas de:        Deportes               (     )  </a:t>
            </a:r>
          </a:p>
          <a:p>
            <a:r>
              <a:rPr lang="es-US" sz="1600" dirty="0">
                <a:latin typeface="Century Gothic" panose="020B0502020202020204" pitchFamily="34" charset="0"/>
              </a:rPr>
              <a:t> </a:t>
            </a:r>
            <a:r>
              <a:rPr lang="es-US" sz="1600" dirty="0" smtClean="0">
                <a:latin typeface="Century Gothic" panose="020B0502020202020204" pitchFamily="34" charset="0"/>
              </a:rPr>
              <a:t>                            Sentimentales      (     )</a:t>
            </a:r>
          </a:p>
          <a:p>
            <a:r>
              <a:rPr lang="es-US" sz="1600" dirty="0">
                <a:latin typeface="Century Gothic" panose="020B0502020202020204" pitchFamily="34" charset="0"/>
              </a:rPr>
              <a:t> </a:t>
            </a:r>
            <a:r>
              <a:rPr lang="es-US" sz="1600" dirty="0" smtClean="0">
                <a:latin typeface="Century Gothic" panose="020B0502020202020204" pitchFamily="34" charset="0"/>
              </a:rPr>
              <a:t>                            Policiacas             (     )</a:t>
            </a:r>
          </a:p>
          <a:p>
            <a:r>
              <a:rPr lang="es-US" sz="1600" dirty="0">
                <a:latin typeface="Century Gothic" panose="020B0502020202020204" pitchFamily="34" charset="0"/>
              </a:rPr>
              <a:t> </a:t>
            </a:r>
            <a:r>
              <a:rPr lang="es-US" sz="1600" dirty="0" smtClean="0">
                <a:latin typeface="Century Gothic" panose="020B0502020202020204" pitchFamily="34" charset="0"/>
              </a:rPr>
              <a:t>                            Cómicas               (     )</a:t>
            </a:r>
          </a:p>
          <a:p>
            <a:r>
              <a:rPr lang="es-US" sz="1600" dirty="0" smtClean="0">
                <a:latin typeface="Century Gothic" panose="020B0502020202020204" pitchFamily="34" charset="0"/>
              </a:rPr>
              <a:t>Libros:                  Cultura General   (     )</a:t>
            </a:r>
            <a:endParaRPr lang="es-US" sz="1600" dirty="0">
              <a:latin typeface="Century Gothic" panose="020B0502020202020204" pitchFamily="34" charset="0"/>
            </a:endParaRPr>
          </a:p>
          <a:p>
            <a:r>
              <a:rPr lang="es-US" sz="1600" dirty="0" smtClean="0">
                <a:latin typeface="Century Gothic" panose="020B0502020202020204" pitchFamily="34" charset="0"/>
              </a:rPr>
              <a:t>                             Novelas                 (     )</a:t>
            </a:r>
          </a:p>
          <a:p>
            <a:r>
              <a:rPr lang="es-US" sz="1600" dirty="0">
                <a:latin typeface="Century Gothic" panose="020B0502020202020204" pitchFamily="34" charset="0"/>
              </a:rPr>
              <a:t> </a:t>
            </a:r>
            <a:r>
              <a:rPr lang="es-US" sz="1600" dirty="0" smtClean="0">
                <a:latin typeface="Century Gothic" panose="020B0502020202020204" pitchFamily="34" charset="0"/>
              </a:rPr>
              <a:t>                            Historia                  (     )</a:t>
            </a:r>
          </a:p>
          <a:p>
            <a:r>
              <a:rPr lang="es-US" sz="1600" dirty="0">
                <a:latin typeface="Century Gothic" panose="020B0502020202020204" pitchFamily="34" charset="0"/>
              </a:rPr>
              <a:t> </a:t>
            </a:r>
            <a:r>
              <a:rPr lang="es-US" sz="1600" dirty="0" smtClean="0">
                <a:latin typeface="Century Gothic" panose="020B0502020202020204" pitchFamily="34" charset="0"/>
              </a:rPr>
              <a:t>                            Novelas                 (     )</a:t>
            </a:r>
          </a:p>
          <a:p>
            <a:r>
              <a:rPr lang="es-US" sz="1600" dirty="0">
                <a:latin typeface="Century Gothic" panose="020B0502020202020204" pitchFamily="34" charset="0"/>
              </a:rPr>
              <a:t> </a:t>
            </a:r>
            <a:r>
              <a:rPr lang="es-US" sz="1600" dirty="0" smtClean="0">
                <a:latin typeface="Century Gothic" panose="020B0502020202020204" pitchFamily="34" charset="0"/>
              </a:rPr>
              <a:t>                            Literatura               (     )</a:t>
            </a:r>
          </a:p>
          <a:p>
            <a:r>
              <a:rPr lang="es-US" sz="1600" dirty="0">
                <a:latin typeface="Century Gothic" panose="020B0502020202020204" pitchFamily="34" charset="0"/>
              </a:rPr>
              <a:t> </a:t>
            </a:r>
            <a:r>
              <a:rPr lang="es-US" sz="1600" dirty="0" smtClean="0">
                <a:latin typeface="Century Gothic" panose="020B0502020202020204" pitchFamily="34" charset="0"/>
              </a:rPr>
              <a:t>                            Técnicos                (     )</a:t>
            </a:r>
          </a:p>
        </p:txBody>
      </p:sp>
      <p:sp>
        <p:nvSpPr>
          <p:cNvPr id="6" name="CuadroTexto 5"/>
          <p:cNvSpPr txBox="1"/>
          <p:nvPr/>
        </p:nvSpPr>
        <p:spPr>
          <a:xfrm>
            <a:off x="6182540" y="343524"/>
            <a:ext cx="5482592" cy="3785652"/>
          </a:xfrm>
          <a:prstGeom prst="rect">
            <a:avLst/>
          </a:prstGeom>
          <a:noFill/>
        </p:spPr>
        <p:txBody>
          <a:bodyPr wrap="square" rtlCol="0">
            <a:spAutoFit/>
          </a:bodyPr>
          <a:lstStyle/>
          <a:p>
            <a:r>
              <a:rPr lang="es-US" sz="1600" b="1" dirty="0" smtClean="0">
                <a:latin typeface="Century Gothic" panose="020B0502020202020204" pitchFamily="34" charset="0"/>
              </a:rPr>
              <a:t>9 ) ¿Por qué causas hace la compra en ese tiempo señalado?</a:t>
            </a:r>
          </a:p>
          <a:p>
            <a:r>
              <a:rPr lang="es-US" sz="1600" dirty="0">
                <a:latin typeface="Century Gothic" panose="020B0502020202020204" pitchFamily="34" charset="0"/>
              </a:rPr>
              <a:t> </a:t>
            </a:r>
            <a:r>
              <a:rPr lang="es-US" sz="1600" dirty="0" smtClean="0">
                <a:latin typeface="Century Gothic" panose="020B0502020202020204" pitchFamily="34" charset="0"/>
              </a:rPr>
              <a:t>      No es fácil encontrar               (       )</a:t>
            </a:r>
          </a:p>
          <a:p>
            <a:r>
              <a:rPr lang="es-US" sz="1600" dirty="0">
                <a:latin typeface="Century Gothic" panose="020B0502020202020204" pitchFamily="34" charset="0"/>
              </a:rPr>
              <a:t> </a:t>
            </a:r>
            <a:r>
              <a:rPr lang="es-US" sz="1600" dirty="0" smtClean="0">
                <a:latin typeface="Century Gothic" panose="020B0502020202020204" pitchFamily="34" charset="0"/>
              </a:rPr>
              <a:t>      Solo hay en alguna librería     (       )</a:t>
            </a:r>
            <a:endParaRPr lang="es-US" sz="1600" dirty="0">
              <a:latin typeface="Century Gothic" panose="020B0502020202020204" pitchFamily="34" charset="0"/>
            </a:endParaRPr>
          </a:p>
          <a:p>
            <a:r>
              <a:rPr lang="es-US" sz="1600" dirty="0" smtClean="0">
                <a:latin typeface="Century Gothic" panose="020B0502020202020204" pitchFamily="34" charset="0"/>
              </a:rPr>
              <a:t>       El presupuesto no alcanza      (       )</a:t>
            </a:r>
          </a:p>
          <a:p>
            <a:endParaRPr lang="es-US" sz="1600" dirty="0">
              <a:latin typeface="Century Gothic" panose="020B0502020202020204" pitchFamily="34" charset="0"/>
            </a:endParaRPr>
          </a:p>
          <a:p>
            <a:r>
              <a:rPr lang="es-US" sz="1600" b="1" dirty="0" smtClean="0">
                <a:latin typeface="Century Gothic" panose="020B0502020202020204" pitchFamily="34" charset="0"/>
              </a:rPr>
              <a:t>10) ¿Cree usted, que la atención al público en los sitios de ventas es?</a:t>
            </a:r>
          </a:p>
          <a:p>
            <a:r>
              <a:rPr lang="es-US" sz="1600" dirty="0">
                <a:latin typeface="Century Gothic" panose="020B0502020202020204" pitchFamily="34" charset="0"/>
              </a:rPr>
              <a:t> </a:t>
            </a:r>
            <a:r>
              <a:rPr lang="es-US" sz="1600" dirty="0" smtClean="0">
                <a:latin typeface="Century Gothic" panose="020B0502020202020204" pitchFamily="34" charset="0"/>
              </a:rPr>
              <a:t>        Excelente                                   (     )</a:t>
            </a:r>
          </a:p>
          <a:p>
            <a:r>
              <a:rPr lang="es-US" sz="1600" dirty="0">
                <a:latin typeface="Century Gothic" panose="020B0502020202020204" pitchFamily="34" charset="0"/>
              </a:rPr>
              <a:t> </a:t>
            </a:r>
            <a:r>
              <a:rPr lang="es-US" sz="1600" dirty="0" smtClean="0">
                <a:latin typeface="Century Gothic" panose="020B0502020202020204" pitchFamily="34" charset="0"/>
              </a:rPr>
              <a:t>        Bueno                                         (     )</a:t>
            </a:r>
          </a:p>
          <a:p>
            <a:r>
              <a:rPr lang="es-US" sz="1600" dirty="0">
                <a:latin typeface="Century Gothic" panose="020B0502020202020204" pitchFamily="34" charset="0"/>
              </a:rPr>
              <a:t> </a:t>
            </a:r>
            <a:r>
              <a:rPr lang="es-US" sz="1600" dirty="0" smtClean="0">
                <a:latin typeface="Century Gothic" panose="020B0502020202020204" pitchFamily="34" charset="0"/>
              </a:rPr>
              <a:t>        Regular                                       (     )</a:t>
            </a:r>
          </a:p>
          <a:p>
            <a:r>
              <a:rPr lang="es-US" sz="1600" dirty="0">
                <a:latin typeface="Century Gothic" panose="020B0502020202020204" pitchFamily="34" charset="0"/>
              </a:rPr>
              <a:t> </a:t>
            </a:r>
            <a:r>
              <a:rPr lang="es-US" sz="1600" dirty="0" smtClean="0">
                <a:latin typeface="Century Gothic" panose="020B0502020202020204" pitchFamily="34" charset="0"/>
              </a:rPr>
              <a:t>        Mala                                            (     )</a:t>
            </a:r>
          </a:p>
          <a:p>
            <a:endParaRPr lang="es-US" sz="1600" dirty="0">
              <a:latin typeface="Century Gothic" panose="020B0502020202020204" pitchFamily="34" charset="0"/>
            </a:endParaRPr>
          </a:p>
          <a:p>
            <a:endParaRPr lang="es-US" sz="1600" dirty="0" smtClean="0">
              <a:latin typeface="Century Gothic" panose="020B0502020202020204" pitchFamily="34" charset="0"/>
            </a:endParaRPr>
          </a:p>
          <a:p>
            <a:r>
              <a:rPr lang="es-US" sz="1600" dirty="0" smtClean="0">
                <a:latin typeface="Century Gothic" panose="020B0502020202020204" pitchFamily="34" charset="0"/>
              </a:rPr>
              <a:t>Agradecemos su colaboración.</a:t>
            </a:r>
            <a:endParaRPr lang="es-US" sz="1600" dirty="0">
              <a:latin typeface="Century Gothic" panose="020B0502020202020204" pitchFamily="34" charset="0"/>
            </a:endParaRPr>
          </a:p>
        </p:txBody>
      </p:sp>
    </p:spTree>
    <p:extLst>
      <p:ext uri="{BB962C8B-B14F-4D97-AF65-F5344CB8AC3E}">
        <p14:creationId xmlns:p14="http://schemas.microsoft.com/office/powerpoint/2010/main" val="2657444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p:cNvSpPr>
            <a:spLocks noGrp="1"/>
          </p:cNvSpPr>
          <p:nvPr>
            <p:ph type="title"/>
          </p:nvPr>
        </p:nvSpPr>
        <p:spPr>
          <a:xfrm>
            <a:off x="812074" y="456249"/>
            <a:ext cx="10772502" cy="953589"/>
          </a:xfrm>
        </p:spPr>
        <p:txBody>
          <a:bodyPr>
            <a:normAutofit/>
          </a:bodyPr>
          <a:lstStyle/>
          <a:p>
            <a:r>
              <a:rPr lang="es-US" dirty="0" smtClean="0">
                <a:solidFill>
                  <a:schemeClr val="tx2"/>
                </a:solidFill>
              </a:rPr>
              <a:t>OBJETIVOS DEL CUESTIONARIO</a:t>
            </a:r>
            <a:endParaRPr lang="es-CO" dirty="0">
              <a:solidFill>
                <a:schemeClr val="tx2"/>
              </a:solidFill>
            </a:endParaRPr>
          </a:p>
        </p:txBody>
      </p:sp>
      <p:sp>
        <p:nvSpPr>
          <p:cNvPr id="18" name="CuadroTexto 17"/>
          <p:cNvSpPr txBox="1"/>
          <p:nvPr/>
        </p:nvSpPr>
        <p:spPr>
          <a:xfrm>
            <a:off x="692329" y="5719227"/>
            <a:ext cx="9856852" cy="1138773"/>
          </a:xfrm>
          <a:prstGeom prst="rect">
            <a:avLst/>
          </a:prstGeom>
          <a:noFill/>
        </p:spPr>
        <p:txBody>
          <a:bodyPr wrap="square" rtlCol="0">
            <a:spAutoFit/>
          </a:bodyPr>
          <a:lstStyle/>
          <a:p>
            <a:pPr marL="457200" indent="-457200">
              <a:buFont typeface="Arial" panose="020B0604020202020204" pitchFamily="34" charset="0"/>
              <a:buChar char="•"/>
            </a:pPr>
            <a:r>
              <a:rPr lang="es-CO" sz="3200" dirty="0">
                <a:latin typeface="Century Gothic" panose="020B0502020202020204" pitchFamily="34" charset="0"/>
              </a:rPr>
              <a:t>Debe minimizar el error de </a:t>
            </a:r>
            <a:r>
              <a:rPr lang="es-CO" sz="3200" dirty="0" smtClean="0">
                <a:latin typeface="Century Gothic" panose="020B0502020202020204" pitchFamily="34" charset="0"/>
              </a:rPr>
              <a:t>respuesta</a:t>
            </a:r>
          </a:p>
          <a:p>
            <a:endParaRPr lang="es-US" dirty="0"/>
          </a:p>
          <a:p>
            <a:endParaRPr lang="es-CO" dirty="0"/>
          </a:p>
        </p:txBody>
      </p:sp>
      <p:sp>
        <p:nvSpPr>
          <p:cNvPr id="19" name="CuadroTexto 18"/>
          <p:cNvSpPr txBox="1"/>
          <p:nvPr/>
        </p:nvSpPr>
        <p:spPr>
          <a:xfrm>
            <a:off x="653142" y="3164682"/>
            <a:ext cx="11416937" cy="2554545"/>
          </a:xfrm>
          <a:prstGeom prst="rect">
            <a:avLst/>
          </a:prstGeom>
          <a:noFill/>
        </p:spPr>
        <p:txBody>
          <a:bodyPr wrap="square" rtlCol="0">
            <a:spAutoFit/>
          </a:bodyPr>
          <a:lstStyle/>
          <a:p>
            <a:pPr marL="457200" indent="-457200">
              <a:buFont typeface="Arial" panose="020B0604020202020204" pitchFamily="34" charset="0"/>
              <a:buChar char="•"/>
            </a:pPr>
            <a:r>
              <a:rPr lang="es-CO" sz="3200" dirty="0">
                <a:latin typeface="Century Gothic" panose="020B0502020202020204" pitchFamily="34" charset="0"/>
              </a:rPr>
              <a:t>Debe animar, motivar y alentar al encuestado a comprometerse con la entrevista, a cooperar y terminarla. El investigador debe esforzarse por reducir al mínimo la fatiga, el aburrimiento y la falta de respuesta.</a:t>
            </a:r>
          </a:p>
        </p:txBody>
      </p:sp>
      <p:sp>
        <p:nvSpPr>
          <p:cNvPr id="20" name="CuadroTexto 19"/>
          <p:cNvSpPr txBox="1"/>
          <p:nvPr/>
        </p:nvSpPr>
        <p:spPr>
          <a:xfrm>
            <a:off x="653142" y="1595022"/>
            <a:ext cx="11090367" cy="1569660"/>
          </a:xfrm>
          <a:prstGeom prst="rect">
            <a:avLst/>
          </a:prstGeom>
          <a:noFill/>
        </p:spPr>
        <p:txBody>
          <a:bodyPr wrap="square" rtlCol="0">
            <a:spAutoFit/>
          </a:bodyPr>
          <a:lstStyle/>
          <a:p>
            <a:pPr marL="457200" indent="-457200">
              <a:buFont typeface="Arial" panose="020B0604020202020204" pitchFamily="34" charset="0"/>
              <a:buChar char="•"/>
            </a:pPr>
            <a:r>
              <a:rPr lang="es-CO" sz="3200" dirty="0">
                <a:latin typeface="Century Gothic" panose="020B0502020202020204" pitchFamily="34" charset="0"/>
              </a:rPr>
              <a:t>Traducir la información necesaria en un conjunto de preguntas especificas que los encuestados puedan responder</a:t>
            </a:r>
            <a:r>
              <a:rPr lang="es-CO" dirty="0"/>
              <a:t>.</a:t>
            </a:r>
          </a:p>
        </p:txBody>
      </p:sp>
    </p:spTree>
    <p:extLst>
      <p:ext uri="{BB962C8B-B14F-4D97-AF65-F5344CB8AC3E}">
        <p14:creationId xmlns:p14="http://schemas.microsoft.com/office/powerpoint/2010/main" val="96795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p:cNvSpPr>
            <a:spLocks noGrp="1"/>
          </p:cNvSpPr>
          <p:nvPr>
            <p:ph type="title"/>
          </p:nvPr>
        </p:nvSpPr>
        <p:spPr>
          <a:xfrm>
            <a:off x="653142" y="148990"/>
            <a:ext cx="10772502" cy="953589"/>
          </a:xfrm>
        </p:spPr>
        <p:txBody>
          <a:bodyPr>
            <a:normAutofit/>
          </a:bodyPr>
          <a:lstStyle/>
          <a:p>
            <a:r>
              <a:rPr lang="es-US" b="1" dirty="0" smtClean="0">
                <a:solidFill>
                  <a:schemeClr val="tx2"/>
                </a:solidFill>
              </a:rPr>
              <a:t>PROCESO DE DISEÑO DE UN CUESTIONARIO</a:t>
            </a:r>
            <a:endParaRPr lang="es-CO" b="1" dirty="0">
              <a:solidFill>
                <a:schemeClr val="tx2"/>
              </a:solidFill>
            </a:endParaRPr>
          </a:p>
        </p:txBody>
      </p:sp>
      <p:sp>
        <p:nvSpPr>
          <p:cNvPr id="18" name="CuadroTexto 17"/>
          <p:cNvSpPr txBox="1"/>
          <p:nvPr/>
        </p:nvSpPr>
        <p:spPr>
          <a:xfrm>
            <a:off x="653142" y="2037041"/>
            <a:ext cx="11416937" cy="584775"/>
          </a:xfrm>
          <a:prstGeom prst="rect">
            <a:avLst/>
          </a:prstGeom>
          <a:noFill/>
        </p:spPr>
        <p:txBody>
          <a:bodyPr wrap="square" rtlCol="0">
            <a:spAutoFit/>
          </a:bodyPr>
          <a:lstStyle/>
          <a:p>
            <a:r>
              <a:rPr lang="es-US" sz="3200" dirty="0" smtClean="0">
                <a:latin typeface="Century Gothic" panose="020B0502020202020204" pitchFamily="34" charset="0"/>
              </a:rPr>
              <a:t>3. Determinar el contenido de las preguntas individuales.</a:t>
            </a:r>
            <a:endParaRPr lang="es-CO" sz="3200" dirty="0" smtClean="0">
              <a:latin typeface="Century Gothic" panose="020B0502020202020204" pitchFamily="34" charset="0"/>
            </a:endParaRPr>
          </a:p>
        </p:txBody>
      </p:sp>
      <p:sp>
        <p:nvSpPr>
          <p:cNvPr id="19" name="CuadroTexto 18"/>
          <p:cNvSpPr txBox="1"/>
          <p:nvPr/>
        </p:nvSpPr>
        <p:spPr>
          <a:xfrm>
            <a:off x="653142" y="1452266"/>
            <a:ext cx="11416937" cy="584775"/>
          </a:xfrm>
          <a:prstGeom prst="rect">
            <a:avLst/>
          </a:prstGeom>
          <a:noFill/>
        </p:spPr>
        <p:txBody>
          <a:bodyPr wrap="square" rtlCol="0">
            <a:spAutoFit/>
          </a:bodyPr>
          <a:lstStyle/>
          <a:p>
            <a:r>
              <a:rPr lang="es-CO" sz="3200" dirty="0" smtClean="0">
                <a:latin typeface="Century Gothic" panose="020B0502020202020204" pitchFamily="34" charset="0"/>
              </a:rPr>
              <a:t>2. Especificar el tipo de método de entrevista</a:t>
            </a:r>
            <a:endParaRPr lang="es-CO" sz="3200" dirty="0">
              <a:latin typeface="Century Gothic" panose="020B0502020202020204" pitchFamily="34" charset="0"/>
            </a:endParaRPr>
          </a:p>
        </p:txBody>
      </p:sp>
      <p:sp>
        <p:nvSpPr>
          <p:cNvPr id="20" name="CuadroTexto 19"/>
          <p:cNvSpPr txBox="1"/>
          <p:nvPr/>
        </p:nvSpPr>
        <p:spPr>
          <a:xfrm>
            <a:off x="653142" y="932331"/>
            <a:ext cx="11090367" cy="584775"/>
          </a:xfrm>
          <a:prstGeom prst="rect">
            <a:avLst/>
          </a:prstGeom>
          <a:noFill/>
        </p:spPr>
        <p:txBody>
          <a:bodyPr wrap="square" rtlCol="0">
            <a:spAutoFit/>
          </a:bodyPr>
          <a:lstStyle/>
          <a:p>
            <a:r>
              <a:rPr lang="es-CO" sz="3200" dirty="0" smtClean="0">
                <a:latin typeface="Century Gothic" panose="020B0502020202020204" pitchFamily="34" charset="0"/>
              </a:rPr>
              <a:t>1. Especificar la información requerida</a:t>
            </a:r>
            <a:endParaRPr lang="es-CO" dirty="0"/>
          </a:p>
        </p:txBody>
      </p:sp>
      <p:sp>
        <p:nvSpPr>
          <p:cNvPr id="2" name="CuadroTexto 1"/>
          <p:cNvSpPr txBox="1"/>
          <p:nvPr/>
        </p:nvSpPr>
        <p:spPr>
          <a:xfrm>
            <a:off x="653142" y="2604550"/>
            <a:ext cx="11379926" cy="584775"/>
          </a:xfrm>
          <a:prstGeom prst="rect">
            <a:avLst/>
          </a:prstGeom>
          <a:noFill/>
        </p:spPr>
        <p:txBody>
          <a:bodyPr wrap="square" rtlCol="0">
            <a:spAutoFit/>
          </a:bodyPr>
          <a:lstStyle/>
          <a:p>
            <a:r>
              <a:rPr lang="es-US" sz="3200" dirty="0" smtClean="0">
                <a:latin typeface="Century Gothic" panose="020B0502020202020204" pitchFamily="34" charset="0"/>
              </a:rPr>
              <a:t>4. Diseñar las preguntas</a:t>
            </a:r>
            <a:endParaRPr lang="es-CO" sz="3200" dirty="0">
              <a:latin typeface="Century Gothic" panose="020B0502020202020204" pitchFamily="34" charset="0"/>
            </a:endParaRPr>
          </a:p>
        </p:txBody>
      </p:sp>
      <p:sp>
        <p:nvSpPr>
          <p:cNvPr id="3" name="CuadroTexto 2"/>
          <p:cNvSpPr txBox="1"/>
          <p:nvPr/>
        </p:nvSpPr>
        <p:spPr>
          <a:xfrm>
            <a:off x="1140821" y="3106884"/>
            <a:ext cx="10892247" cy="1077218"/>
          </a:xfrm>
          <a:prstGeom prst="rect">
            <a:avLst/>
          </a:prstGeom>
          <a:noFill/>
        </p:spPr>
        <p:txBody>
          <a:bodyPr wrap="square" rtlCol="0">
            <a:spAutoFit/>
          </a:bodyPr>
          <a:lstStyle/>
          <a:p>
            <a:r>
              <a:rPr lang="es-US" sz="3200" dirty="0" smtClean="0">
                <a:latin typeface="Century Gothic" panose="020B0502020202020204" pitchFamily="34" charset="0"/>
              </a:rPr>
              <a:t>4.1. Decidir la estructura de las preguntas, Tipos de                                          preguntas.</a:t>
            </a:r>
            <a:endParaRPr lang="es-CO" sz="3200" dirty="0">
              <a:latin typeface="Century Gothic" panose="020B0502020202020204" pitchFamily="34" charset="0"/>
            </a:endParaRPr>
          </a:p>
        </p:txBody>
      </p:sp>
      <p:sp>
        <p:nvSpPr>
          <p:cNvPr id="4" name="CuadroTexto 3"/>
          <p:cNvSpPr txBox="1"/>
          <p:nvPr/>
        </p:nvSpPr>
        <p:spPr>
          <a:xfrm>
            <a:off x="1212667" y="4061115"/>
            <a:ext cx="9509760" cy="584775"/>
          </a:xfrm>
          <a:prstGeom prst="rect">
            <a:avLst/>
          </a:prstGeom>
          <a:noFill/>
        </p:spPr>
        <p:txBody>
          <a:bodyPr wrap="square" rtlCol="0">
            <a:spAutoFit/>
          </a:bodyPr>
          <a:lstStyle/>
          <a:p>
            <a:r>
              <a:rPr lang="es-US" sz="3200" dirty="0" smtClean="0">
                <a:latin typeface="Century Gothic" panose="020B0502020202020204" pitchFamily="34" charset="0"/>
              </a:rPr>
              <a:t>4.2. Determinar la redacción de las preguntas</a:t>
            </a:r>
            <a:endParaRPr lang="es-CO" sz="3200" dirty="0">
              <a:latin typeface="Century Gothic" panose="020B0502020202020204" pitchFamily="34" charset="0"/>
            </a:endParaRPr>
          </a:p>
        </p:txBody>
      </p:sp>
      <p:sp>
        <p:nvSpPr>
          <p:cNvPr id="5" name="CuadroTexto 4"/>
          <p:cNvSpPr txBox="1"/>
          <p:nvPr/>
        </p:nvSpPr>
        <p:spPr>
          <a:xfrm>
            <a:off x="1212667" y="4557578"/>
            <a:ext cx="9705703" cy="584775"/>
          </a:xfrm>
          <a:prstGeom prst="rect">
            <a:avLst/>
          </a:prstGeom>
          <a:noFill/>
        </p:spPr>
        <p:txBody>
          <a:bodyPr wrap="square" rtlCol="0">
            <a:spAutoFit/>
          </a:bodyPr>
          <a:lstStyle/>
          <a:p>
            <a:r>
              <a:rPr lang="es-US" sz="3200" dirty="0" smtClean="0">
                <a:latin typeface="Century Gothic" panose="020B0502020202020204" pitchFamily="34" charset="0"/>
              </a:rPr>
              <a:t>4.3. Disponer las preguntas el orden correcto </a:t>
            </a:r>
            <a:endParaRPr lang="es-CO" sz="3200" dirty="0">
              <a:latin typeface="Century Gothic" panose="020B0502020202020204" pitchFamily="34" charset="0"/>
            </a:endParaRPr>
          </a:p>
        </p:txBody>
      </p:sp>
      <p:sp>
        <p:nvSpPr>
          <p:cNvPr id="6" name="CuadroTexto 5"/>
          <p:cNvSpPr txBox="1"/>
          <p:nvPr/>
        </p:nvSpPr>
        <p:spPr>
          <a:xfrm>
            <a:off x="743492" y="5066204"/>
            <a:ext cx="10591800" cy="584775"/>
          </a:xfrm>
          <a:prstGeom prst="rect">
            <a:avLst/>
          </a:prstGeom>
          <a:noFill/>
        </p:spPr>
        <p:txBody>
          <a:bodyPr wrap="square" rtlCol="0">
            <a:spAutoFit/>
          </a:bodyPr>
          <a:lstStyle/>
          <a:p>
            <a:r>
              <a:rPr lang="es-US" sz="3200" dirty="0" smtClean="0">
                <a:latin typeface="Century Gothic" panose="020B0502020202020204" pitchFamily="34" charset="0"/>
              </a:rPr>
              <a:t>5. Identificar la forma de distribución</a:t>
            </a:r>
            <a:endParaRPr lang="es-CO" sz="3200" dirty="0">
              <a:latin typeface="Century Gothic" panose="020B0502020202020204" pitchFamily="34" charset="0"/>
            </a:endParaRPr>
          </a:p>
        </p:txBody>
      </p:sp>
      <p:sp>
        <p:nvSpPr>
          <p:cNvPr id="7" name="CuadroTexto 6"/>
          <p:cNvSpPr txBox="1"/>
          <p:nvPr/>
        </p:nvSpPr>
        <p:spPr>
          <a:xfrm>
            <a:off x="743492" y="5633713"/>
            <a:ext cx="7498080" cy="584775"/>
          </a:xfrm>
          <a:prstGeom prst="rect">
            <a:avLst/>
          </a:prstGeom>
          <a:noFill/>
        </p:spPr>
        <p:txBody>
          <a:bodyPr wrap="square" rtlCol="0">
            <a:spAutoFit/>
          </a:bodyPr>
          <a:lstStyle/>
          <a:p>
            <a:r>
              <a:rPr lang="es-US" sz="3200" dirty="0" smtClean="0">
                <a:latin typeface="Century Gothic" panose="020B0502020202020204" pitchFamily="34" charset="0"/>
              </a:rPr>
              <a:t>6. Reproducción del cuestionario</a:t>
            </a:r>
            <a:endParaRPr lang="es-CO" sz="3200" dirty="0">
              <a:latin typeface="Century Gothic" panose="020B0502020202020204" pitchFamily="34" charset="0"/>
            </a:endParaRPr>
          </a:p>
        </p:txBody>
      </p:sp>
      <p:sp>
        <p:nvSpPr>
          <p:cNvPr id="8" name="CuadroTexto 7"/>
          <p:cNvSpPr txBox="1"/>
          <p:nvPr/>
        </p:nvSpPr>
        <p:spPr>
          <a:xfrm>
            <a:off x="743492" y="6168564"/>
            <a:ext cx="10420892" cy="584775"/>
          </a:xfrm>
          <a:prstGeom prst="rect">
            <a:avLst/>
          </a:prstGeom>
          <a:noFill/>
        </p:spPr>
        <p:txBody>
          <a:bodyPr wrap="square" rtlCol="0">
            <a:spAutoFit/>
          </a:bodyPr>
          <a:lstStyle/>
          <a:p>
            <a:r>
              <a:rPr lang="es-US" sz="3200" dirty="0" smtClean="0">
                <a:latin typeface="Century Gothic" panose="020B0502020202020204" pitchFamily="34" charset="0"/>
              </a:rPr>
              <a:t>7. Realizar una prueba piloto al cuestionario.</a:t>
            </a:r>
            <a:endParaRPr lang="es-CO" sz="3200" dirty="0">
              <a:latin typeface="Century Gothic" panose="020B0502020202020204" pitchFamily="34" charset="0"/>
            </a:endParaRPr>
          </a:p>
        </p:txBody>
      </p:sp>
    </p:spTree>
    <p:extLst>
      <p:ext uri="{BB962C8B-B14F-4D97-AF65-F5344CB8AC3E}">
        <p14:creationId xmlns:p14="http://schemas.microsoft.com/office/powerpoint/2010/main" val="1312571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p:cNvSpPr>
            <a:spLocks noGrp="1"/>
          </p:cNvSpPr>
          <p:nvPr>
            <p:ph type="title"/>
          </p:nvPr>
        </p:nvSpPr>
        <p:spPr>
          <a:xfrm>
            <a:off x="391882" y="263548"/>
            <a:ext cx="10772502" cy="953589"/>
          </a:xfrm>
        </p:spPr>
        <p:txBody>
          <a:bodyPr>
            <a:normAutofit/>
          </a:bodyPr>
          <a:lstStyle/>
          <a:p>
            <a:r>
              <a:rPr lang="es-US" b="1" dirty="0" smtClean="0">
                <a:solidFill>
                  <a:schemeClr val="tx2"/>
                </a:solidFill>
              </a:rPr>
              <a:t>1. ESPECIFICAR LA INFORMACIÓN REQUERIDA</a:t>
            </a:r>
            <a:endParaRPr lang="es-CO" b="1" dirty="0">
              <a:solidFill>
                <a:schemeClr val="tx2"/>
              </a:solidFill>
            </a:endParaRPr>
          </a:p>
        </p:txBody>
      </p:sp>
      <p:sp>
        <p:nvSpPr>
          <p:cNvPr id="19" name="CuadroTexto 18"/>
          <p:cNvSpPr txBox="1"/>
          <p:nvPr/>
        </p:nvSpPr>
        <p:spPr>
          <a:xfrm>
            <a:off x="743492" y="1605672"/>
            <a:ext cx="10758353" cy="1077218"/>
          </a:xfrm>
          <a:prstGeom prst="rect">
            <a:avLst/>
          </a:prstGeom>
          <a:noFill/>
        </p:spPr>
        <p:txBody>
          <a:bodyPr wrap="square" rtlCol="0">
            <a:spAutoFit/>
          </a:bodyPr>
          <a:lstStyle/>
          <a:p>
            <a:pPr marL="457200" indent="-457200">
              <a:buFont typeface="Arial" panose="020B0604020202020204" pitchFamily="34" charset="0"/>
              <a:buChar char="•"/>
            </a:pPr>
            <a:r>
              <a:rPr lang="es-CO" sz="3200" dirty="0" smtClean="0">
                <a:latin typeface="Century Gothic" panose="020B0502020202020204" pitchFamily="34" charset="0"/>
              </a:rPr>
              <a:t> Resulta </a:t>
            </a:r>
            <a:r>
              <a:rPr lang="es-CO" sz="3200" dirty="0">
                <a:latin typeface="Century Gothic" panose="020B0502020202020204" pitchFamily="34" charset="0"/>
              </a:rPr>
              <a:t>útil revisar el </a:t>
            </a:r>
            <a:r>
              <a:rPr lang="es-CO" sz="3200" dirty="0" smtClean="0">
                <a:latin typeface="Century Gothic" panose="020B0502020202020204" pitchFamily="34" charset="0"/>
              </a:rPr>
              <a:t>problema – objetivos  </a:t>
            </a:r>
            <a:r>
              <a:rPr lang="es-CO" sz="3200" dirty="0">
                <a:latin typeface="Century Gothic" panose="020B0502020202020204" pitchFamily="34" charset="0"/>
              </a:rPr>
              <a:t>y el método de investigación, así como la hipótesis</a:t>
            </a:r>
            <a:r>
              <a:rPr lang="es-CO" sz="3200" dirty="0" smtClean="0">
                <a:latin typeface="Century Gothic" panose="020B0502020202020204" pitchFamily="34" charset="0"/>
              </a:rPr>
              <a:t>.</a:t>
            </a:r>
            <a:endParaRPr lang="es-CO" sz="3200" dirty="0">
              <a:latin typeface="Century Gothic" panose="020B0502020202020204" pitchFamily="34" charset="0"/>
            </a:endParaRPr>
          </a:p>
        </p:txBody>
      </p:sp>
      <p:sp>
        <p:nvSpPr>
          <p:cNvPr id="20" name="CuadroTexto 19"/>
          <p:cNvSpPr txBox="1"/>
          <p:nvPr/>
        </p:nvSpPr>
        <p:spPr>
          <a:xfrm>
            <a:off x="743492" y="1042332"/>
            <a:ext cx="9745982" cy="861774"/>
          </a:xfrm>
          <a:prstGeom prst="rect">
            <a:avLst/>
          </a:prstGeom>
          <a:noFill/>
        </p:spPr>
        <p:txBody>
          <a:bodyPr wrap="square" rtlCol="0">
            <a:spAutoFit/>
          </a:bodyPr>
          <a:lstStyle/>
          <a:p>
            <a:pPr marL="457200" indent="-457200">
              <a:buFont typeface="Arial" panose="020B0604020202020204" pitchFamily="34" charset="0"/>
              <a:buChar char="•"/>
            </a:pPr>
            <a:r>
              <a:rPr lang="es-CO" sz="3200" dirty="0" smtClean="0">
                <a:latin typeface="Century Gothic" panose="020B0502020202020204" pitchFamily="34" charset="0"/>
              </a:rPr>
              <a:t> </a:t>
            </a:r>
            <a:r>
              <a:rPr lang="es-CO" sz="3200" dirty="0">
                <a:latin typeface="Century Gothic" panose="020B0502020202020204" pitchFamily="34" charset="0"/>
              </a:rPr>
              <a:t>Listar las necesidades de información. </a:t>
            </a:r>
          </a:p>
          <a:p>
            <a:endParaRPr lang="es-CO" dirty="0"/>
          </a:p>
        </p:txBody>
      </p:sp>
      <p:sp>
        <p:nvSpPr>
          <p:cNvPr id="7" name="CuadroTexto 6"/>
          <p:cNvSpPr txBox="1"/>
          <p:nvPr/>
        </p:nvSpPr>
        <p:spPr>
          <a:xfrm>
            <a:off x="1149533" y="2859766"/>
            <a:ext cx="10894422" cy="584775"/>
          </a:xfrm>
          <a:prstGeom prst="rect">
            <a:avLst/>
          </a:prstGeom>
          <a:noFill/>
        </p:spPr>
        <p:txBody>
          <a:bodyPr wrap="square" rtlCol="0">
            <a:spAutoFit/>
          </a:bodyPr>
          <a:lstStyle/>
          <a:p>
            <a:r>
              <a:rPr lang="es-US" sz="3200" b="1" dirty="0" smtClean="0">
                <a:solidFill>
                  <a:schemeClr val="tx2"/>
                </a:solidFill>
                <a:latin typeface="Century Gothic" panose="020B0502020202020204" pitchFamily="34" charset="0"/>
              </a:rPr>
              <a:t>2. TIPO DE MÉTODO DE </a:t>
            </a:r>
            <a:r>
              <a:rPr lang="es-US" sz="3200" b="1" dirty="0" smtClean="0">
                <a:solidFill>
                  <a:schemeClr val="tx2"/>
                </a:solidFill>
                <a:latin typeface="Century Gothic" panose="020B0502020202020204" pitchFamily="34" charset="0"/>
              </a:rPr>
              <a:t>ENCUESTA</a:t>
            </a:r>
            <a:endParaRPr lang="es-CO" sz="3200" b="1" dirty="0">
              <a:latin typeface="Century Gothic" panose="020B0502020202020204" pitchFamily="34" charset="0"/>
            </a:endParaRPr>
          </a:p>
        </p:txBody>
      </p:sp>
      <p:sp>
        <p:nvSpPr>
          <p:cNvPr id="8" name="CuadroTexto 7"/>
          <p:cNvSpPr txBox="1"/>
          <p:nvPr/>
        </p:nvSpPr>
        <p:spPr>
          <a:xfrm>
            <a:off x="7383232" y="3519081"/>
            <a:ext cx="4660723" cy="2985433"/>
          </a:xfrm>
          <a:prstGeom prst="rect">
            <a:avLst/>
          </a:prstGeom>
          <a:noFill/>
        </p:spPr>
        <p:txBody>
          <a:bodyPr wrap="square" rtlCol="0">
            <a:spAutoFit/>
          </a:bodyPr>
          <a:lstStyle/>
          <a:p>
            <a:pPr marL="457200" indent="-457200">
              <a:buFont typeface="Arial" panose="020B0604020202020204" pitchFamily="34" charset="0"/>
              <a:buChar char="•"/>
            </a:pPr>
            <a:r>
              <a:rPr lang="es-US" sz="3200" b="1" dirty="0" smtClean="0">
                <a:latin typeface="Century Gothic" panose="020B0502020202020204" pitchFamily="34" charset="0"/>
              </a:rPr>
              <a:t>Técnica: </a:t>
            </a:r>
            <a:r>
              <a:rPr lang="es-US" sz="3200" dirty="0" smtClean="0">
                <a:latin typeface="Century Gothic" panose="020B0502020202020204" pitchFamily="34" charset="0"/>
              </a:rPr>
              <a:t>Es la encuesta.</a:t>
            </a:r>
          </a:p>
          <a:p>
            <a:pPr marL="457200" indent="-457200">
              <a:buFont typeface="Arial" panose="020B0604020202020204" pitchFamily="34" charset="0"/>
              <a:buChar char="•"/>
            </a:pPr>
            <a:r>
              <a:rPr lang="es-US" sz="3200" b="1" dirty="0" smtClean="0">
                <a:latin typeface="Century Gothic" panose="020B0502020202020204" pitchFamily="34" charset="0"/>
              </a:rPr>
              <a:t>Instrumento: </a:t>
            </a:r>
            <a:r>
              <a:rPr lang="es-US" sz="3200" dirty="0" smtClean="0">
                <a:latin typeface="Century Gothic" panose="020B0502020202020204" pitchFamily="34" charset="0"/>
              </a:rPr>
              <a:t>Es el cuestionario.</a:t>
            </a:r>
          </a:p>
          <a:p>
            <a:endParaRPr lang="es-US" sz="2000" dirty="0" smtClean="0">
              <a:latin typeface="Century Gothic" panose="020B0502020202020204" pitchFamily="34" charset="0"/>
            </a:endParaRPr>
          </a:p>
          <a:p>
            <a:r>
              <a:rPr lang="es-US" sz="2000" b="1" dirty="0" smtClean="0">
                <a:latin typeface="Century Gothic" panose="020B0502020202020204" pitchFamily="34" charset="0"/>
              </a:rPr>
              <a:t>Cada método de encuesta tiene sus ventajas y desventajas.</a:t>
            </a:r>
            <a:endParaRPr lang="es-CO" sz="2000" b="1" dirty="0">
              <a:latin typeface="Century Gothic" panose="020B0502020202020204" pitchFamily="34" charset="0"/>
            </a:endParaRPr>
          </a:p>
        </p:txBody>
      </p:sp>
      <p:pic>
        <p:nvPicPr>
          <p:cNvPr id="9" name="Imagen 8"/>
          <p:cNvPicPr>
            <a:picLocks noChangeAspect="1"/>
          </p:cNvPicPr>
          <p:nvPr/>
        </p:nvPicPr>
        <p:blipFill>
          <a:blip r:embed="rId2"/>
          <a:stretch>
            <a:fillRect/>
          </a:stretch>
        </p:blipFill>
        <p:spPr>
          <a:xfrm>
            <a:off x="391882" y="3546045"/>
            <a:ext cx="6991350" cy="3219450"/>
          </a:xfrm>
          <a:prstGeom prst="rect">
            <a:avLst/>
          </a:prstGeom>
        </p:spPr>
      </p:pic>
    </p:spTree>
    <p:extLst>
      <p:ext uri="{BB962C8B-B14F-4D97-AF65-F5344CB8AC3E}">
        <p14:creationId xmlns:p14="http://schemas.microsoft.com/office/powerpoint/2010/main" val="2119983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p:cNvSpPr>
            <a:spLocks noGrp="1"/>
          </p:cNvSpPr>
          <p:nvPr>
            <p:ph type="title"/>
          </p:nvPr>
        </p:nvSpPr>
        <p:spPr>
          <a:xfrm>
            <a:off x="178524" y="589994"/>
            <a:ext cx="11156768" cy="953589"/>
          </a:xfrm>
        </p:spPr>
        <p:txBody>
          <a:bodyPr>
            <a:normAutofit fontScale="90000"/>
          </a:bodyPr>
          <a:lstStyle/>
          <a:p>
            <a:r>
              <a:rPr lang="es-US" b="1" dirty="0" smtClean="0">
                <a:solidFill>
                  <a:schemeClr val="tx2"/>
                </a:solidFill>
              </a:rPr>
              <a:t>3. DETERMINAR EL CONTENIDO DE LAS PREGUNTAS INDIVIDUALES</a:t>
            </a:r>
            <a:endParaRPr lang="es-CO" b="1" dirty="0">
              <a:solidFill>
                <a:schemeClr val="tx2"/>
              </a:solidFill>
            </a:endParaRPr>
          </a:p>
        </p:txBody>
      </p:sp>
      <p:sp>
        <p:nvSpPr>
          <p:cNvPr id="2" name="CuadroTexto 1"/>
          <p:cNvSpPr txBox="1"/>
          <p:nvPr/>
        </p:nvSpPr>
        <p:spPr>
          <a:xfrm>
            <a:off x="461008" y="1584496"/>
            <a:ext cx="11379926" cy="861774"/>
          </a:xfrm>
          <a:prstGeom prst="rect">
            <a:avLst/>
          </a:prstGeom>
          <a:noFill/>
        </p:spPr>
        <p:txBody>
          <a:bodyPr wrap="square" rtlCol="0">
            <a:spAutoFit/>
          </a:bodyPr>
          <a:lstStyle/>
          <a:p>
            <a:r>
              <a:rPr lang="es-CO" sz="3200" dirty="0">
                <a:latin typeface="Century Gothic" panose="020B0502020202020204" pitchFamily="34" charset="0"/>
              </a:rPr>
              <a:t>¿Que incluir en cada pregunta?</a:t>
            </a:r>
          </a:p>
          <a:p>
            <a:endParaRPr lang="es-CO" dirty="0"/>
          </a:p>
        </p:txBody>
      </p:sp>
      <p:sp>
        <p:nvSpPr>
          <p:cNvPr id="3" name="CuadroTexto 2"/>
          <p:cNvSpPr txBox="1"/>
          <p:nvPr/>
        </p:nvSpPr>
        <p:spPr>
          <a:xfrm>
            <a:off x="461008" y="2329510"/>
            <a:ext cx="11269438" cy="1077218"/>
          </a:xfrm>
          <a:prstGeom prst="rect">
            <a:avLst/>
          </a:prstGeom>
          <a:noFill/>
        </p:spPr>
        <p:txBody>
          <a:bodyPr wrap="square" rtlCol="0">
            <a:spAutoFit/>
          </a:bodyPr>
          <a:lstStyle/>
          <a:p>
            <a:pPr marL="457200" indent="-457200">
              <a:buFont typeface="Arial" panose="020B0604020202020204" pitchFamily="34" charset="0"/>
              <a:buChar char="•"/>
            </a:pPr>
            <a:r>
              <a:rPr lang="es-CO" sz="3200" dirty="0">
                <a:latin typeface="Century Gothic" panose="020B0502020202020204" pitchFamily="34" charset="0"/>
              </a:rPr>
              <a:t>Cada pregunta debe contribuir a la información requerida o servir para algún propósito.</a:t>
            </a:r>
          </a:p>
        </p:txBody>
      </p:sp>
      <p:sp>
        <p:nvSpPr>
          <p:cNvPr id="6" name="CuadroTexto 5"/>
          <p:cNvSpPr txBox="1"/>
          <p:nvPr/>
        </p:nvSpPr>
        <p:spPr>
          <a:xfrm>
            <a:off x="461008" y="4993752"/>
            <a:ext cx="11379926" cy="1077218"/>
          </a:xfrm>
          <a:prstGeom prst="rect">
            <a:avLst/>
          </a:prstGeom>
          <a:noFill/>
        </p:spPr>
        <p:txBody>
          <a:bodyPr wrap="square" rtlCol="0">
            <a:spAutoFit/>
          </a:bodyPr>
          <a:lstStyle/>
          <a:p>
            <a:pPr marL="457200" indent="-457200">
              <a:buFont typeface="Arial" panose="020B0604020202020204" pitchFamily="34" charset="0"/>
              <a:buChar char="•"/>
            </a:pPr>
            <a:r>
              <a:rPr lang="es-CO" sz="3200" dirty="0">
                <a:latin typeface="Century Gothic" panose="020B0502020202020204" pitchFamily="34" charset="0"/>
              </a:rPr>
              <a:t>Se pueden hacer preguntas de la </a:t>
            </a:r>
            <a:r>
              <a:rPr lang="es-CO" sz="3200" dirty="0" smtClean="0">
                <a:latin typeface="Century Gothic" panose="020B0502020202020204" pitchFamily="34" charset="0"/>
              </a:rPr>
              <a:t>competencia (otra empresa) </a:t>
            </a:r>
            <a:r>
              <a:rPr lang="es-CO" sz="3200" dirty="0">
                <a:latin typeface="Century Gothic" panose="020B0502020202020204" pitchFamily="34" charset="0"/>
              </a:rPr>
              <a:t>para ocultar al patrocinador.</a:t>
            </a:r>
          </a:p>
        </p:txBody>
      </p:sp>
      <p:sp>
        <p:nvSpPr>
          <p:cNvPr id="7" name="CuadroTexto 6"/>
          <p:cNvSpPr txBox="1"/>
          <p:nvPr/>
        </p:nvSpPr>
        <p:spPr>
          <a:xfrm>
            <a:off x="433114" y="3669216"/>
            <a:ext cx="11325226" cy="1077218"/>
          </a:xfrm>
          <a:prstGeom prst="rect">
            <a:avLst/>
          </a:prstGeom>
          <a:noFill/>
        </p:spPr>
        <p:txBody>
          <a:bodyPr wrap="square" rtlCol="0">
            <a:spAutoFit/>
          </a:bodyPr>
          <a:lstStyle/>
          <a:p>
            <a:pPr marL="457200" indent="-457200">
              <a:buFont typeface="Arial" panose="020B0604020202020204" pitchFamily="34" charset="0"/>
              <a:buChar char="•"/>
            </a:pPr>
            <a:r>
              <a:rPr lang="es-CO" sz="3200" dirty="0">
                <a:latin typeface="Century Gothic" panose="020B0502020202020204" pitchFamily="34" charset="0"/>
              </a:rPr>
              <a:t>Se pueden duplicar preguntas con diferente redacción con la finalidad de evaluar la validez.</a:t>
            </a:r>
          </a:p>
        </p:txBody>
      </p:sp>
    </p:spTree>
    <p:extLst>
      <p:ext uri="{BB962C8B-B14F-4D97-AF65-F5344CB8AC3E}">
        <p14:creationId xmlns:p14="http://schemas.microsoft.com/office/powerpoint/2010/main" val="662416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p:cNvSpPr>
            <a:spLocks noGrp="1"/>
          </p:cNvSpPr>
          <p:nvPr>
            <p:ph type="title"/>
          </p:nvPr>
        </p:nvSpPr>
        <p:spPr>
          <a:xfrm>
            <a:off x="178524" y="589994"/>
            <a:ext cx="11156768" cy="953589"/>
          </a:xfrm>
        </p:spPr>
        <p:txBody>
          <a:bodyPr>
            <a:normAutofit/>
          </a:bodyPr>
          <a:lstStyle/>
          <a:p>
            <a:r>
              <a:rPr lang="es-US" b="1" dirty="0" smtClean="0">
                <a:solidFill>
                  <a:schemeClr val="tx2"/>
                </a:solidFill>
              </a:rPr>
              <a:t>4. DISEÑO DE LAS PREGUNTAS</a:t>
            </a:r>
            <a:endParaRPr lang="es-CO" b="1" dirty="0">
              <a:solidFill>
                <a:schemeClr val="tx2"/>
              </a:solidFill>
            </a:endParaRPr>
          </a:p>
        </p:txBody>
      </p:sp>
      <p:sp>
        <p:nvSpPr>
          <p:cNvPr id="2" name="CuadroTexto 1"/>
          <p:cNvSpPr txBox="1"/>
          <p:nvPr/>
        </p:nvSpPr>
        <p:spPr>
          <a:xfrm>
            <a:off x="461008" y="1358492"/>
            <a:ext cx="11379926" cy="861774"/>
          </a:xfrm>
          <a:prstGeom prst="rect">
            <a:avLst/>
          </a:prstGeom>
          <a:noFill/>
        </p:spPr>
        <p:txBody>
          <a:bodyPr wrap="square" rtlCol="0">
            <a:spAutoFit/>
          </a:bodyPr>
          <a:lstStyle/>
          <a:p>
            <a:r>
              <a:rPr lang="es-US" sz="3200" b="1" dirty="0" smtClean="0">
                <a:solidFill>
                  <a:schemeClr val="tx2"/>
                </a:solidFill>
                <a:latin typeface="Century Gothic" panose="020B0502020202020204" pitchFamily="34" charset="0"/>
              </a:rPr>
              <a:t>4.1. Decidir </a:t>
            </a:r>
            <a:r>
              <a:rPr lang="es-US" sz="3200" b="1" dirty="0">
                <a:solidFill>
                  <a:schemeClr val="tx2"/>
                </a:solidFill>
                <a:latin typeface="Century Gothic" panose="020B0502020202020204" pitchFamily="34" charset="0"/>
              </a:rPr>
              <a:t>la estructura de las preguntas</a:t>
            </a:r>
            <a:endParaRPr lang="es-CO" sz="3200" b="1" dirty="0">
              <a:solidFill>
                <a:schemeClr val="tx2"/>
              </a:solidFill>
              <a:latin typeface="Century Gothic" panose="020B0502020202020204" pitchFamily="34" charset="0"/>
            </a:endParaRPr>
          </a:p>
          <a:p>
            <a:endParaRPr lang="es-CO" dirty="0"/>
          </a:p>
        </p:txBody>
      </p:sp>
      <p:sp>
        <p:nvSpPr>
          <p:cNvPr id="7" name="CuadroTexto 6"/>
          <p:cNvSpPr txBox="1"/>
          <p:nvPr/>
        </p:nvSpPr>
        <p:spPr>
          <a:xfrm>
            <a:off x="6404608" y="2015383"/>
            <a:ext cx="5019674" cy="4893647"/>
          </a:xfrm>
          <a:prstGeom prst="rect">
            <a:avLst/>
          </a:prstGeom>
          <a:noFill/>
        </p:spPr>
        <p:txBody>
          <a:bodyPr wrap="square" rtlCol="0">
            <a:spAutoFit/>
          </a:bodyPr>
          <a:lstStyle/>
          <a:p>
            <a:pPr algn="just"/>
            <a:r>
              <a:rPr lang="es-CO" sz="2400" b="1" dirty="0">
                <a:latin typeface="Century Gothic" panose="020B0502020202020204" pitchFamily="34" charset="0"/>
              </a:rPr>
              <a:t>Pregunta sin estructura: </a:t>
            </a:r>
            <a:r>
              <a:rPr lang="es-CO" sz="2400" dirty="0">
                <a:latin typeface="Century Gothic" panose="020B0502020202020204" pitchFamily="34" charset="0"/>
              </a:rPr>
              <a:t>Son preguntas abiertas que los encuestados responden en sus propias palabras. Ej. ¿Porque razón acostumbra a desayunar en Sanborns? Por que me gusta la vista del restaurante, el lugar es agradable</a:t>
            </a:r>
            <a:r>
              <a:rPr lang="es-CO" sz="2400" dirty="0" smtClean="0">
                <a:latin typeface="Century Gothic" panose="020B0502020202020204" pitchFamily="34" charset="0"/>
              </a:rPr>
              <a:t>.</a:t>
            </a:r>
          </a:p>
          <a:p>
            <a:pPr algn="just"/>
            <a:endParaRPr lang="es-US" sz="2400" dirty="0">
              <a:latin typeface="Century Gothic" panose="020B0502020202020204" pitchFamily="34" charset="0"/>
            </a:endParaRPr>
          </a:p>
          <a:p>
            <a:pPr marL="342900" indent="-342900" algn="just">
              <a:buFont typeface="Arial" panose="020B0604020202020204" pitchFamily="34" charset="0"/>
              <a:buChar char="•"/>
            </a:pPr>
            <a:r>
              <a:rPr lang="es-US" sz="2400" dirty="0" smtClean="0">
                <a:latin typeface="Century Gothic" panose="020B0502020202020204" pitchFamily="34" charset="0"/>
              </a:rPr>
              <a:t>Se emplea muy poco</a:t>
            </a:r>
          </a:p>
          <a:p>
            <a:pPr marL="285750" indent="-285750" algn="just">
              <a:buFont typeface="Arial" panose="020B0604020202020204" pitchFamily="34" charset="0"/>
              <a:buChar char="•"/>
            </a:pPr>
            <a:r>
              <a:rPr lang="es-CO" sz="2400" dirty="0">
                <a:latin typeface="Century Gothic" panose="020B0502020202020204" pitchFamily="34" charset="0"/>
              </a:rPr>
              <a:t>Son útiles en la investigación exploratoria.</a:t>
            </a:r>
          </a:p>
          <a:p>
            <a:pPr algn="just"/>
            <a:endParaRPr lang="es-CO" sz="2400" dirty="0">
              <a:latin typeface="Century Gothic" panose="020B0502020202020204" pitchFamily="34" charset="0"/>
            </a:endParaRPr>
          </a:p>
        </p:txBody>
      </p:sp>
      <p:pic>
        <p:nvPicPr>
          <p:cNvPr id="4" name="Imagen 3"/>
          <p:cNvPicPr>
            <a:picLocks noChangeAspect="1"/>
          </p:cNvPicPr>
          <p:nvPr/>
        </p:nvPicPr>
        <p:blipFill>
          <a:blip r:embed="rId2"/>
          <a:stretch>
            <a:fillRect/>
          </a:stretch>
        </p:blipFill>
        <p:spPr>
          <a:xfrm>
            <a:off x="319766" y="2220266"/>
            <a:ext cx="5943600" cy="4276725"/>
          </a:xfrm>
          <a:prstGeom prst="rect">
            <a:avLst/>
          </a:prstGeom>
        </p:spPr>
      </p:pic>
    </p:spTree>
    <p:extLst>
      <p:ext uri="{BB962C8B-B14F-4D97-AF65-F5344CB8AC3E}">
        <p14:creationId xmlns:p14="http://schemas.microsoft.com/office/powerpoint/2010/main" val="28752786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p:cNvSpPr>
            <a:spLocks noGrp="1"/>
          </p:cNvSpPr>
          <p:nvPr>
            <p:ph type="title"/>
          </p:nvPr>
        </p:nvSpPr>
        <p:spPr>
          <a:xfrm>
            <a:off x="604699" y="246778"/>
            <a:ext cx="10486206" cy="953589"/>
          </a:xfrm>
        </p:spPr>
        <p:txBody>
          <a:bodyPr>
            <a:normAutofit/>
          </a:bodyPr>
          <a:lstStyle/>
          <a:p>
            <a:pPr algn="l"/>
            <a:r>
              <a:rPr lang="es-US" b="1" dirty="0" smtClean="0">
                <a:solidFill>
                  <a:schemeClr val="tx2"/>
                </a:solidFill>
              </a:rPr>
              <a:t>Tipos de preguntas</a:t>
            </a:r>
            <a:endParaRPr lang="es-CO" b="1" dirty="0">
              <a:solidFill>
                <a:schemeClr val="tx2"/>
              </a:solidFill>
            </a:endParaRPr>
          </a:p>
        </p:txBody>
      </p:sp>
      <p:sp>
        <p:nvSpPr>
          <p:cNvPr id="2" name="CuadroTexto 1"/>
          <p:cNvSpPr txBox="1"/>
          <p:nvPr/>
        </p:nvSpPr>
        <p:spPr>
          <a:xfrm>
            <a:off x="604699" y="1046478"/>
            <a:ext cx="11315704" cy="1384995"/>
          </a:xfrm>
          <a:prstGeom prst="rect">
            <a:avLst/>
          </a:prstGeom>
          <a:noFill/>
        </p:spPr>
        <p:txBody>
          <a:bodyPr wrap="square" rtlCol="0">
            <a:spAutoFit/>
          </a:bodyPr>
          <a:lstStyle/>
          <a:p>
            <a:r>
              <a:rPr lang="es-CO" sz="2800" b="1" dirty="0">
                <a:solidFill>
                  <a:schemeClr val="tx2"/>
                </a:solidFill>
                <a:latin typeface="Century Gothic" panose="020B0502020202020204" pitchFamily="34" charset="0"/>
              </a:rPr>
              <a:t>Preguntas de Opción Múltiple: </a:t>
            </a:r>
            <a:r>
              <a:rPr lang="es-CO" sz="2800" dirty="0">
                <a:latin typeface="Century Gothic" panose="020B0502020202020204" pitchFamily="34" charset="0"/>
              </a:rPr>
              <a:t>El investigador proporciona opciones de respuestas y se pide a los encuestados que seleccione una o más de las alternativas </a:t>
            </a:r>
            <a:r>
              <a:rPr lang="es-CO" sz="2800" dirty="0" smtClean="0">
                <a:latin typeface="Century Gothic" panose="020B0502020202020204" pitchFamily="34" charset="0"/>
              </a:rPr>
              <a:t>dadas.</a:t>
            </a:r>
          </a:p>
        </p:txBody>
      </p:sp>
      <p:sp>
        <p:nvSpPr>
          <p:cNvPr id="6" name="CuadroTexto 5"/>
          <p:cNvSpPr txBox="1"/>
          <p:nvPr/>
        </p:nvSpPr>
        <p:spPr>
          <a:xfrm>
            <a:off x="604698" y="4584122"/>
            <a:ext cx="11379926" cy="1631216"/>
          </a:xfrm>
          <a:prstGeom prst="rect">
            <a:avLst/>
          </a:prstGeom>
          <a:noFill/>
        </p:spPr>
        <p:txBody>
          <a:bodyPr wrap="square" rtlCol="0">
            <a:spAutoFit/>
          </a:bodyPr>
          <a:lstStyle/>
          <a:p>
            <a:r>
              <a:rPr lang="es-US" sz="2000" dirty="0" smtClean="0">
                <a:solidFill>
                  <a:srgbClr val="C00000"/>
                </a:solidFill>
                <a:latin typeface="Century Gothic" panose="020B0502020202020204" pitchFamily="34" charset="0"/>
              </a:rPr>
              <a:t>Observaciones</a:t>
            </a:r>
            <a:endParaRPr lang="es-CO" sz="2000" dirty="0">
              <a:solidFill>
                <a:srgbClr val="C00000"/>
              </a:solidFill>
              <a:latin typeface="Century Gothic" panose="020B0502020202020204" pitchFamily="34" charset="0"/>
            </a:endParaRPr>
          </a:p>
          <a:p>
            <a:pPr marL="285750" indent="-285750">
              <a:buFont typeface="Arial" panose="020B0604020202020204" pitchFamily="34" charset="0"/>
              <a:buChar char="•"/>
            </a:pPr>
            <a:r>
              <a:rPr lang="es-CO" sz="2000" dirty="0" smtClean="0">
                <a:latin typeface="Century Gothic" panose="020B0502020202020204" pitchFamily="34" charset="0"/>
              </a:rPr>
              <a:t>Las </a:t>
            </a:r>
            <a:r>
              <a:rPr lang="es-CO" sz="2000" dirty="0">
                <a:latin typeface="Century Gothic" panose="020B0502020202020204" pitchFamily="34" charset="0"/>
              </a:rPr>
              <a:t>alternativas de respuestas deben incluir el conjunto de todas las posibles opciones.</a:t>
            </a:r>
          </a:p>
          <a:p>
            <a:pPr marL="285750" indent="-285750">
              <a:buFont typeface="Arial" panose="020B0604020202020204" pitchFamily="34" charset="0"/>
              <a:buChar char="•"/>
            </a:pPr>
            <a:r>
              <a:rPr lang="es-CO" sz="2000" dirty="0" smtClean="0">
                <a:latin typeface="Century Gothic" panose="020B0502020202020204" pitchFamily="34" charset="0"/>
              </a:rPr>
              <a:t>Incluir </a:t>
            </a:r>
            <a:r>
              <a:rPr lang="es-CO" sz="2000" dirty="0">
                <a:latin typeface="Century Gothic" panose="020B0502020202020204" pitchFamily="34" charset="0"/>
              </a:rPr>
              <a:t>una alternativa con la etiqueta “Otros”.</a:t>
            </a:r>
          </a:p>
          <a:p>
            <a:pPr marL="285750" indent="-285750">
              <a:buFont typeface="Arial" panose="020B0604020202020204" pitchFamily="34" charset="0"/>
              <a:buChar char="•"/>
            </a:pPr>
            <a:r>
              <a:rPr lang="es-CO" sz="2000" dirty="0" smtClean="0">
                <a:latin typeface="Century Gothic" panose="020B0502020202020204" pitchFamily="34" charset="0"/>
              </a:rPr>
              <a:t>Tiende </a:t>
            </a:r>
            <a:r>
              <a:rPr lang="es-CO" sz="2000" dirty="0">
                <a:latin typeface="Century Gothic" panose="020B0502020202020204" pitchFamily="34" charset="0"/>
              </a:rPr>
              <a:t>a generar sesgo, ya que los encuestados tienen a elegir la primera opción.</a:t>
            </a:r>
          </a:p>
          <a:p>
            <a:pPr marL="285750" indent="-285750">
              <a:buFont typeface="Arial" panose="020B0604020202020204" pitchFamily="34" charset="0"/>
              <a:buChar char="•"/>
            </a:pPr>
            <a:r>
              <a:rPr lang="es-CO" sz="2000" dirty="0" smtClean="0">
                <a:latin typeface="Century Gothic" panose="020B0502020202020204" pitchFamily="34" charset="0"/>
              </a:rPr>
              <a:t>La </a:t>
            </a:r>
            <a:r>
              <a:rPr lang="es-CO" sz="2000" dirty="0">
                <a:latin typeface="Century Gothic" panose="020B0502020202020204" pitchFamily="34" charset="0"/>
              </a:rPr>
              <a:t>codificación y el proceso de datos son mucho menores en costo y tiempo.</a:t>
            </a:r>
          </a:p>
        </p:txBody>
      </p:sp>
      <p:sp>
        <p:nvSpPr>
          <p:cNvPr id="7" name="CuadroTexto 6"/>
          <p:cNvSpPr txBox="1"/>
          <p:nvPr/>
        </p:nvSpPr>
        <p:spPr>
          <a:xfrm>
            <a:off x="604698" y="2431473"/>
            <a:ext cx="10720527" cy="1938992"/>
          </a:xfrm>
          <a:prstGeom prst="rect">
            <a:avLst/>
          </a:prstGeom>
          <a:noFill/>
        </p:spPr>
        <p:txBody>
          <a:bodyPr wrap="square" rtlCol="0">
            <a:spAutoFit/>
          </a:bodyPr>
          <a:lstStyle/>
          <a:p>
            <a:r>
              <a:rPr lang="es-CO" sz="2000" b="1" dirty="0">
                <a:latin typeface="Century Gothic" panose="020B0502020202020204" pitchFamily="34" charset="0"/>
              </a:rPr>
              <a:t>Ejemplo: Cuáles son los restaurantes de </a:t>
            </a:r>
            <a:r>
              <a:rPr lang="es-CO" sz="2000" b="1" dirty="0" err="1">
                <a:latin typeface="Century Gothic" panose="020B0502020202020204" pitchFamily="34" charset="0"/>
              </a:rPr>
              <a:t>fast</a:t>
            </a:r>
            <a:r>
              <a:rPr lang="es-CO" sz="2000" b="1" dirty="0">
                <a:latin typeface="Century Gothic" panose="020B0502020202020204" pitchFamily="34" charset="0"/>
              </a:rPr>
              <a:t> </a:t>
            </a:r>
            <a:r>
              <a:rPr lang="es-CO" sz="2000" b="1" dirty="0" err="1">
                <a:latin typeface="Century Gothic" panose="020B0502020202020204" pitchFamily="34" charset="0"/>
              </a:rPr>
              <a:t>food</a:t>
            </a:r>
            <a:r>
              <a:rPr lang="es-CO" sz="2000" b="1" dirty="0">
                <a:latin typeface="Century Gothic" panose="020B0502020202020204" pitchFamily="34" charset="0"/>
              </a:rPr>
              <a:t> que prefiere?</a:t>
            </a:r>
          </a:p>
          <a:p>
            <a:r>
              <a:rPr lang="es-CO" sz="2000" dirty="0">
                <a:latin typeface="Century Gothic" panose="020B0502020202020204" pitchFamily="34" charset="0"/>
              </a:rPr>
              <a:t>1. </a:t>
            </a:r>
            <a:r>
              <a:rPr lang="es-CO" sz="2000" dirty="0" err="1">
                <a:latin typeface="Century Gothic" panose="020B0502020202020204" pitchFamily="34" charset="0"/>
              </a:rPr>
              <a:t>Domino´s</a:t>
            </a:r>
            <a:r>
              <a:rPr lang="es-CO" sz="2000" dirty="0">
                <a:latin typeface="Century Gothic" panose="020B0502020202020204" pitchFamily="34" charset="0"/>
              </a:rPr>
              <a:t> Pizza                      (       )</a:t>
            </a:r>
          </a:p>
          <a:p>
            <a:r>
              <a:rPr lang="es-CO" sz="2000" dirty="0">
                <a:latin typeface="Century Gothic" panose="020B0502020202020204" pitchFamily="34" charset="0"/>
              </a:rPr>
              <a:t>2. </a:t>
            </a:r>
            <a:r>
              <a:rPr lang="es-CO" sz="2000" dirty="0" err="1">
                <a:latin typeface="Century Gothic" panose="020B0502020202020204" pitchFamily="34" charset="0"/>
              </a:rPr>
              <a:t>Church´s</a:t>
            </a:r>
            <a:r>
              <a:rPr lang="es-CO" sz="2000" dirty="0">
                <a:latin typeface="Century Gothic" panose="020B0502020202020204" pitchFamily="34" charset="0"/>
              </a:rPr>
              <a:t> </a:t>
            </a:r>
            <a:r>
              <a:rPr lang="es-CO" sz="2000" dirty="0" err="1">
                <a:latin typeface="Century Gothic" panose="020B0502020202020204" pitchFamily="34" charset="0"/>
              </a:rPr>
              <a:t>Chicken</a:t>
            </a:r>
            <a:r>
              <a:rPr lang="es-CO" sz="2000" dirty="0">
                <a:latin typeface="Century Gothic" panose="020B0502020202020204" pitchFamily="34" charset="0"/>
              </a:rPr>
              <a:t>                 (       )</a:t>
            </a:r>
          </a:p>
          <a:p>
            <a:r>
              <a:rPr lang="es-CO" sz="2000" dirty="0">
                <a:latin typeface="Century Gothic" panose="020B0502020202020204" pitchFamily="34" charset="0"/>
              </a:rPr>
              <a:t>3. KFC                                          (       )</a:t>
            </a:r>
          </a:p>
          <a:p>
            <a:r>
              <a:rPr lang="es-CO" sz="2000" dirty="0">
                <a:latin typeface="Century Gothic" panose="020B0502020202020204" pitchFamily="34" charset="0"/>
              </a:rPr>
              <a:t>4. Pizza </a:t>
            </a:r>
            <a:r>
              <a:rPr lang="es-CO" sz="2000" dirty="0" err="1">
                <a:latin typeface="Century Gothic" panose="020B0502020202020204" pitchFamily="34" charset="0"/>
              </a:rPr>
              <a:t>Hut</a:t>
            </a:r>
            <a:r>
              <a:rPr lang="es-CO" sz="2000" dirty="0">
                <a:latin typeface="Century Gothic" panose="020B0502020202020204" pitchFamily="34" charset="0"/>
              </a:rPr>
              <a:t>                                  (       )</a:t>
            </a:r>
          </a:p>
          <a:p>
            <a:r>
              <a:rPr lang="es-CO" sz="2000" dirty="0">
                <a:latin typeface="Century Gothic" panose="020B0502020202020204" pitchFamily="34" charset="0"/>
              </a:rPr>
              <a:t>5. </a:t>
            </a:r>
            <a:r>
              <a:rPr lang="es-CO" sz="2000" dirty="0" err="1">
                <a:latin typeface="Century Gothic" panose="020B0502020202020204" pitchFamily="34" charset="0"/>
              </a:rPr>
              <a:t>Cheff</a:t>
            </a:r>
            <a:r>
              <a:rPr lang="es-CO" sz="2000" dirty="0">
                <a:latin typeface="Century Gothic" panose="020B0502020202020204" pitchFamily="34" charset="0"/>
              </a:rPr>
              <a:t> </a:t>
            </a:r>
            <a:r>
              <a:rPr lang="es-CO" sz="2000" dirty="0" err="1">
                <a:latin typeface="Century Gothic" panose="020B0502020202020204" pitchFamily="34" charset="0"/>
              </a:rPr>
              <a:t>Chicken</a:t>
            </a:r>
            <a:r>
              <a:rPr lang="es-CO" sz="2000" dirty="0">
                <a:latin typeface="Century Gothic" panose="020B0502020202020204" pitchFamily="34" charset="0"/>
              </a:rPr>
              <a:t>                        (       </a:t>
            </a:r>
            <a:r>
              <a:rPr lang="es-CO" sz="2000" dirty="0" smtClean="0">
                <a:latin typeface="Century Gothic" panose="020B0502020202020204" pitchFamily="34" charset="0"/>
              </a:rPr>
              <a:t>)</a:t>
            </a:r>
            <a:endParaRPr lang="es-CO" sz="2000" dirty="0">
              <a:latin typeface="Century Gothic" panose="020B0502020202020204" pitchFamily="34" charset="0"/>
            </a:endParaRPr>
          </a:p>
        </p:txBody>
      </p:sp>
    </p:spTree>
    <p:extLst>
      <p:ext uri="{BB962C8B-B14F-4D97-AF65-F5344CB8AC3E}">
        <p14:creationId xmlns:p14="http://schemas.microsoft.com/office/powerpoint/2010/main" val="3268940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12074" y="3530862"/>
            <a:ext cx="11379926" cy="2308324"/>
          </a:xfrm>
          <a:prstGeom prst="rect">
            <a:avLst/>
          </a:prstGeom>
          <a:noFill/>
        </p:spPr>
        <p:txBody>
          <a:bodyPr wrap="square" rtlCol="0">
            <a:spAutoFit/>
          </a:bodyPr>
          <a:lstStyle/>
          <a:p>
            <a:r>
              <a:rPr lang="es-CO" sz="2400" b="1" dirty="0" smtClean="0">
                <a:solidFill>
                  <a:srgbClr val="C00000"/>
                </a:solidFill>
                <a:latin typeface="Century Gothic" panose="020B0502020202020204" pitchFamily="34" charset="0"/>
              </a:rPr>
              <a:t>Observación:</a:t>
            </a:r>
            <a:r>
              <a:rPr lang="es-CO" sz="2400" dirty="0" smtClean="0">
                <a:solidFill>
                  <a:srgbClr val="C00000"/>
                </a:solidFill>
                <a:latin typeface="Century Gothic" panose="020B0502020202020204" pitchFamily="34" charset="0"/>
              </a:rPr>
              <a:t> </a:t>
            </a:r>
            <a:endParaRPr lang="es-CO" sz="2400" dirty="0">
              <a:solidFill>
                <a:srgbClr val="C00000"/>
              </a:solidFill>
              <a:latin typeface="Century Gothic" panose="020B0502020202020204" pitchFamily="34" charset="0"/>
            </a:endParaRPr>
          </a:p>
          <a:p>
            <a:pPr marL="285750" indent="-285750">
              <a:buFont typeface="Arial" panose="020B0604020202020204" pitchFamily="34" charset="0"/>
              <a:buChar char="•"/>
            </a:pPr>
            <a:r>
              <a:rPr lang="es-CO" sz="2400" dirty="0" smtClean="0">
                <a:latin typeface="Century Gothic" panose="020B0502020202020204" pitchFamily="34" charset="0"/>
              </a:rPr>
              <a:t>Se </a:t>
            </a:r>
            <a:r>
              <a:rPr lang="es-CO" sz="2400" dirty="0">
                <a:latin typeface="Century Gothic" panose="020B0502020202020204" pitchFamily="34" charset="0"/>
              </a:rPr>
              <a:t>complementan con una alternativa neutral como: </a:t>
            </a:r>
          </a:p>
          <a:p>
            <a:pPr marL="285750" indent="-285750">
              <a:buFont typeface="Arial" panose="020B0604020202020204" pitchFamily="34" charset="0"/>
              <a:buChar char="•"/>
            </a:pPr>
            <a:r>
              <a:rPr lang="es-CO" sz="2400" dirty="0" smtClean="0">
                <a:latin typeface="Century Gothic" panose="020B0502020202020204" pitchFamily="34" charset="0"/>
              </a:rPr>
              <a:t>No </a:t>
            </a:r>
            <a:r>
              <a:rPr lang="es-CO" sz="2400" dirty="0">
                <a:latin typeface="Century Gothic" panose="020B0502020202020204" pitchFamily="34" charset="0"/>
              </a:rPr>
              <a:t>lo se</a:t>
            </a:r>
          </a:p>
          <a:p>
            <a:pPr marL="285750" indent="-285750">
              <a:buFont typeface="Arial" panose="020B0604020202020204" pitchFamily="34" charset="0"/>
              <a:buChar char="•"/>
            </a:pPr>
            <a:r>
              <a:rPr lang="es-CO" sz="2400" dirty="0" smtClean="0">
                <a:latin typeface="Century Gothic" panose="020B0502020202020204" pitchFamily="34" charset="0"/>
              </a:rPr>
              <a:t>Ambos</a:t>
            </a:r>
            <a:endParaRPr lang="es-CO" sz="2400" dirty="0">
              <a:latin typeface="Century Gothic" panose="020B0502020202020204" pitchFamily="34" charset="0"/>
            </a:endParaRPr>
          </a:p>
          <a:p>
            <a:pPr marL="285750" indent="-285750">
              <a:buFont typeface="Arial" panose="020B0604020202020204" pitchFamily="34" charset="0"/>
              <a:buChar char="•"/>
            </a:pPr>
            <a:r>
              <a:rPr lang="es-CO" sz="2400" dirty="0" smtClean="0">
                <a:latin typeface="Century Gothic" panose="020B0502020202020204" pitchFamily="34" charset="0"/>
              </a:rPr>
              <a:t>Ninguna</a:t>
            </a:r>
            <a:endParaRPr lang="es-CO" sz="2400" dirty="0">
              <a:latin typeface="Century Gothic" panose="020B0502020202020204" pitchFamily="34" charset="0"/>
            </a:endParaRPr>
          </a:p>
          <a:p>
            <a:pPr marL="285750" indent="-285750">
              <a:buFont typeface="Arial" panose="020B0604020202020204" pitchFamily="34" charset="0"/>
              <a:buChar char="•"/>
            </a:pPr>
            <a:r>
              <a:rPr lang="es-CO" sz="2400" dirty="0" smtClean="0">
                <a:latin typeface="Century Gothic" panose="020B0502020202020204" pitchFamily="34" charset="0"/>
              </a:rPr>
              <a:t>Su </a:t>
            </a:r>
            <a:r>
              <a:rPr lang="es-CO" sz="2400" dirty="0">
                <a:latin typeface="Century Gothic" panose="020B0502020202020204" pitchFamily="34" charset="0"/>
              </a:rPr>
              <a:t>codificación es rápida </a:t>
            </a:r>
          </a:p>
        </p:txBody>
      </p:sp>
      <p:sp>
        <p:nvSpPr>
          <p:cNvPr id="3" name="CuadroTexto 2"/>
          <p:cNvSpPr txBox="1"/>
          <p:nvPr/>
        </p:nvSpPr>
        <p:spPr>
          <a:xfrm>
            <a:off x="571496" y="838189"/>
            <a:ext cx="11269438" cy="2062103"/>
          </a:xfrm>
          <a:prstGeom prst="rect">
            <a:avLst/>
          </a:prstGeom>
          <a:noFill/>
        </p:spPr>
        <p:txBody>
          <a:bodyPr wrap="square" rtlCol="0">
            <a:spAutoFit/>
          </a:bodyPr>
          <a:lstStyle/>
          <a:p>
            <a:r>
              <a:rPr lang="es-CO" sz="3200" b="1" dirty="0">
                <a:solidFill>
                  <a:schemeClr val="tx2"/>
                </a:solidFill>
                <a:latin typeface="Century Gothic" panose="020B0502020202020204" pitchFamily="34" charset="0"/>
              </a:rPr>
              <a:t>Preguntas dicotómicas.-</a:t>
            </a:r>
            <a:r>
              <a:rPr lang="es-CO" sz="3200" dirty="0">
                <a:latin typeface="Century Gothic" panose="020B0502020202020204" pitchFamily="34" charset="0"/>
              </a:rPr>
              <a:t>Solo tienen 2 alternativas de respuesta: </a:t>
            </a:r>
            <a:endParaRPr lang="es-CO" sz="3200" b="1" dirty="0" smtClean="0">
              <a:latin typeface="Century Gothic" panose="020B0502020202020204" pitchFamily="34" charset="0"/>
            </a:endParaRPr>
          </a:p>
          <a:p>
            <a:r>
              <a:rPr lang="es-CO" sz="3200" b="1" dirty="0" smtClean="0">
                <a:latin typeface="Century Gothic" panose="020B0502020202020204" pitchFamily="34" charset="0"/>
              </a:rPr>
              <a:t>          </a:t>
            </a:r>
            <a:r>
              <a:rPr lang="es-CO" sz="2800" b="1" dirty="0" smtClean="0">
                <a:latin typeface="Century Gothic" panose="020B0502020202020204" pitchFamily="34" charset="0"/>
              </a:rPr>
              <a:t>                     SI</a:t>
            </a:r>
            <a:r>
              <a:rPr lang="es-CO" sz="2800" dirty="0">
                <a:latin typeface="Century Gothic" panose="020B0502020202020204" pitchFamily="34" charset="0"/>
              </a:rPr>
              <a:t>	</a:t>
            </a:r>
            <a:r>
              <a:rPr lang="es-CO" sz="2800" dirty="0" smtClean="0">
                <a:latin typeface="Century Gothic" panose="020B0502020202020204" pitchFamily="34" charset="0"/>
              </a:rPr>
              <a:t>               </a:t>
            </a:r>
            <a:r>
              <a:rPr lang="es-CO" sz="2800" b="1" dirty="0" smtClean="0">
                <a:latin typeface="Century Gothic" panose="020B0502020202020204" pitchFamily="34" charset="0"/>
              </a:rPr>
              <a:t>ACUERDO</a:t>
            </a:r>
            <a:r>
              <a:rPr lang="es-CO" sz="2800" dirty="0">
                <a:latin typeface="Century Gothic" panose="020B0502020202020204" pitchFamily="34" charset="0"/>
              </a:rPr>
              <a:t>	</a:t>
            </a:r>
          </a:p>
          <a:p>
            <a:r>
              <a:rPr lang="es-CO" sz="2800" dirty="0" smtClean="0">
                <a:latin typeface="Century Gothic" panose="020B0502020202020204" pitchFamily="34" charset="0"/>
              </a:rPr>
              <a:t>                                NO</a:t>
            </a:r>
            <a:r>
              <a:rPr lang="es-CO" sz="2800" dirty="0">
                <a:latin typeface="Century Gothic" panose="020B0502020202020204" pitchFamily="34" charset="0"/>
              </a:rPr>
              <a:t>	</a:t>
            </a:r>
            <a:r>
              <a:rPr lang="es-CO" sz="2800" dirty="0" smtClean="0">
                <a:latin typeface="Century Gothic" panose="020B0502020202020204" pitchFamily="34" charset="0"/>
              </a:rPr>
              <a:t>          DESACUERDO</a:t>
            </a:r>
            <a:r>
              <a:rPr lang="es-CO" sz="2800" dirty="0">
                <a:latin typeface="Century Gothic" panose="020B0502020202020204" pitchFamily="34" charset="0"/>
              </a:rPr>
              <a:t>	</a:t>
            </a:r>
          </a:p>
        </p:txBody>
      </p:sp>
    </p:spTree>
    <p:extLst>
      <p:ext uri="{BB962C8B-B14F-4D97-AF65-F5344CB8AC3E}">
        <p14:creationId xmlns:p14="http://schemas.microsoft.com/office/powerpoint/2010/main" val="3219773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564287" y="715511"/>
            <a:ext cx="11379926" cy="954107"/>
          </a:xfrm>
          <a:prstGeom prst="rect">
            <a:avLst/>
          </a:prstGeom>
          <a:noFill/>
        </p:spPr>
        <p:txBody>
          <a:bodyPr wrap="square" rtlCol="0">
            <a:spAutoFit/>
          </a:bodyPr>
          <a:lstStyle/>
          <a:p>
            <a:r>
              <a:rPr lang="es-US" sz="3600" b="1" dirty="0" smtClean="0">
                <a:solidFill>
                  <a:schemeClr val="tx2"/>
                </a:solidFill>
                <a:latin typeface="Century Gothic" panose="020B0502020202020204" pitchFamily="34" charset="0"/>
              </a:rPr>
              <a:t>Preguntas de Escala</a:t>
            </a:r>
            <a:endParaRPr lang="es-CO" sz="3600" b="1" dirty="0">
              <a:solidFill>
                <a:schemeClr val="tx2"/>
              </a:solidFill>
              <a:latin typeface="Century Gothic" panose="020B0502020202020204" pitchFamily="34" charset="0"/>
            </a:endParaRPr>
          </a:p>
          <a:p>
            <a:endParaRPr lang="es-CO" sz="2000" dirty="0"/>
          </a:p>
        </p:txBody>
      </p:sp>
      <p:sp>
        <p:nvSpPr>
          <p:cNvPr id="3" name="CuadroTexto 2"/>
          <p:cNvSpPr txBox="1"/>
          <p:nvPr/>
        </p:nvSpPr>
        <p:spPr>
          <a:xfrm>
            <a:off x="516252" y="1571865"/>
            <a:ext cx="11269438" cy="1323439"/>
          </a:xfrm>
          <a:prstGeom prst="rect">
            <a:avLst/>
          </a:prstGeom>
          <a:noFill/>
        </p:spPr>
        <p:txBody>
          <a:bodyPr wrap="square" rtlCol="0">
            <a:spAutoFit/>
          </a:bodyPr>
          <a:lstStyle/>
          <a:p>
            <a:pPr marL="457200" indent="-457200">
              <a:buFont typeface="Arial" panose="020B0604020202020204" pitchFamily="34" charset="0"/>
              <a:buChar char="•"/>
            </a:pPr>
            <a:r>
              <a:rPr lang="es-US" sz="2400" b="1" dirty="0" smtClean="0">
                <a:solidFill>
                  <a:schemeClr val="tx2"/>
                </a:solidFill>
                <a:latin typeface="Century Gothic" panose="020B0502020202020204" pitchFamily="34" charset="0"/>
              </a:rPr>
              <a:t>Preguntas de Escala de Likert.- </a:t>
            </a:r>
            <a:r>
              <a:rPr lang="es-CO" sz="2400" dirty="0">
                <a:latin typeface="Century Gothic" panose="020B0502020202020204" pitchFamily="34" charset="0"/>
              </a:rPr>
              <a:t>Afirmación con la que el encuestado indica su grado de acuerdo o desacuerdo.</a:t>
            </a:r>
          </a:p>
          <a:p>
            <a:pPr marL="457200" indent="-457200">
              <a:buFont typeface="Arial" panose="020B0604020202020204" pitchFamily="34" charset="0"/>
              <a:buChar char="•"/>
            </a:pPr>
            <a:endParaRPr lang="es-CO" sz="3200" dirty="0">
              <a:latin typeface="Century Gothic" panose="020B0502020202020204" pitchFamily="34" charset="0"/>
            </a:endParaRPr>
          </a:p>
        </p:txBody>
      </p:sp>
      <p:sp>
        <p:nvSpPr>
          <p:cNvPr id="6" name="CuadroTexto 5"/>
          <p:cNvSpPr txBox="1"/>
          <p:nvPr/>
        </p:nvSpPr>
        <p:spPr>
          <a:xfrm>
            <a:off x="516252" y="2525972"/>
            <a:ext cx="11379926" cy="1477328"/>
          </a:xfrm>
          <a:prstGeom prst="rect">
            <a:avLst/>
          </a:prstGeom>
          <a:noFill/>
        </p:spPr>
        <p:txBody>
          <a:bodyPr wrap="square" rtlCol="0">
            <a:spAutoFit/>
          </a:bodyPr>
          <a:lstStyle/>
          <a:p>
            <a:r>
              <a:rPr lang="es-CO" sz="2400" b="1" dirty="0">
                <a:latin typeface="Century Gothic" panose="020B0502020202020204" pitchFamily="34" charset="0"/>
              </a:rPr>
              <a:t>Ejemplo:</a:t>
            </a:r>
          </a:p>
          <a:p>
            <a:r>
              <a:rPr lang="es-CO" sz="2400" dirty="0" smtClean="0">
                <a:latin typeface="Century Gothic" panose="020B0502020202020204" pitchFamily="34" charset="0"/>
              </a:rPr>
              <a:t>Generalmente </a:t>
            </a:r>
            <a:r>
              <a:rPr lang="es-CO" sz="2400" dirty="0">
                <a:latin typeface="Century Gothic" panose="020B0502020202020204" pitchFamily="34" charset="0"/>
              </a:rPr>
              <a:t>los helados de Dairy Queen tienen más productos que los de Mc </a:t>
            </a:r>
            <a:r>
              <a:rPr lang="es-CO" sz="2400" dirty="0" err="1">
                <a:latin typeface="Century Gothic" panose="020B0502020202020204" pitchFamily="34" charset="0"/>
              </a:rPr>
              <a:t>Donald´s</a:t>
            </a:r>
            <a:r>
              <a:rPr lang="es-CO" dirty="0"/>
              <a:t>.</a:t>
            </a:r>
          </a:p>
          <a:p>
            <a:r>
              <a:rPr lang="es-CO" dirty="0"/>
              <a:t>	</a:t>
            </a:r>
          </a:p>
        </p:txBody>
      </p:sp>
      <p:sp>
        <p:nvSpPr>
          <p:cNvPr id="7" name="CuadroTexto 6"/>
          <p:cNvSpPr txBox="1"/>
          <p:nvPr/>
        </p:nvSpPr>
        <p:spPr>
          <a:xfrm>
            <a:off x="543602" y="4167156"/>
            <a:ext cx="11325226" cy="1384995"/>
          </a:xfrm>
          <a:prstGeom prst="rect">
            <a:avLst/>
          </a:prstGeom>
          <a:noFill/>
        </p:spPr>
        <p:txBody>
          <a:bodyPr wrap="square" rtlCol="0">
            <a:spAutoFit/>
          </a:bodyPr>
          <a:lstStyle/>
          <a:p>
            <a:r>
              <a:rPr lang="es-CO" sz="2000" b="1" dirty="0" smtClean="0"/>
              <a:t>Totalmente                De acuerdo             Ni </a:t>
            </a:r>
            <a:r>
              <a:rPr lang="es-CO" sz="2000" b="1" dirty="0"/>
              <a:t>acuerdo </a:t>
            </a:r>
            <a:r>
              <a:rPr lang="es-CO" sz="2000" b="1" dirty="0" smtClean="0"/>
              <a:t>ni              En desacuerdo            Totalmente en</a:t>
            </a:r>
          </a:p>
          <a:p>
            <a:r>
              <a:rPr lang="es-CO" sz="2000" b="1" dirty="0" smtClean="0"/>
              <a:t>de Acuerdo                                              desacuerdo                                                    </a:t>
            </a:r>
            <a:r>
              <a:rPr lang="es-CO" sz="2000" b="1" dirty="0" err="1" smtClean="0"/>
              <a:t>desacuerdo</a:t>
            </a:r>
            <a:endParaRPr lang="es-CO" sz="2000" dirty="0"/>
          </a:p>
          <a:p>
            <a:r>
              <a:rPr lang="es-CO" sz="2000" b="1" dirty="0" smtClean="0"/>
              <a:t>1 ________</a:t>
            </a:r>
            <a:r>
              <a:rPr lang="es-CO" sz="2000" dirty="0" smtClean="0"/>
              <a:t>	            </a:t>
            </a:r>
            <a:r>
              <a:rPr lang="es-CO" sz="2000" b="1" dirty="0" smtClean="0"/>
              <a:t>2 </a:t>
            </a:r>
            <a:r>
              <a:rPr lang="es-CO" sz="2000" b="1" dirty="0"/>
              <a:t>________</a:t>
            </a:r>
            <a:r>
              <a:rPr lang="es-CO" sz="2000" dirty="0"/>
              <a:t>	</a:t>
            </a:r>
            <a:r>
              <a:rPr lang="es-CO" sz="2000" dirty="0" smtClean="0"/>
              <a:t>          </a:t>
            </a:r>
            <a:r>
              <a:rPr lang="es-CO" sz="2000" b="1" dirty="0" smtClean="0"/>
              <a:t>3 _______             </a:t>
            </a:r>
            <a:r>
              <a:rPr lang="es-CO" sz="2000" dirty="0"/>
              <a:t>	</a:t>
            </a:r>
            <a:r>
              <a:rPr lang="es-CO" sz="2000" dirty="0" smtClean="0"/>
              <a:t>    </a:t>
            </a:r>
            <a:r>
              <a:rPr lang="es-CO" sz="2000" b="1" dirty="0" smtClean="0"/>
              <a:t>4 ________                  5 </a:t>
            </a:r>
            <a:r>
              <a:rPr lang="es-CO" sz="2000" b="1" dirty="0"/>
              <a:t>___________</a:t>
            </a:r>
            <a:endParaRPr lang="es-CO" sz="2000" dirty="0"/>
          </a:p>
          <a:p>
            <a:r>
              <a:rPr lang="es-CO" sz="2400" dirty="0"/>
              <a:t>		</a:t>
            </a:r>
          </a:p>
        </p:txBody>
      </p:sp>
    </p:spTree>
    <p:extLst>
      <p:ext uri="{BB962C8B-B14F-4D97-AF65-F5344CB8AC3E}">
        <p14:creationId xmlns:p14="http://schemas.microsoft.com/office/powerpoint/2010/main" val="1183859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Go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Gota</Template>
  <TotalTime>383</TotalTime>
  <Words>1466</Words>
  <Application>Microsoft Office PowerPoint</Application>
  <PresentationFormat>Panorámica</PresentationFormat>
  <Paragraphs>189</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Century Gothic</vt:lpstr>
      <vt:lpstr>Tw Cen MT</vt:lpstr>
      <vt:lpstr>Gota</vt:lpstr>
      <vt:lpstr>DISEÑO DE UN CUESTIONARIO COMO INSTRUMENTO DE INVESTIGACIÓN</vt:lpstr>
      <vt:lpstr>OBJETIVOS DEL CUESTIONARIO</vt:lpstr>
      <vt:lpstr>PROCESO DE DISEÑO DE UN CUESTIONARIO</vt:lpstr>
      <vt:lpstr>1. ESPECIFICAR LA INFORMACIÓN REQUERIDA</vt:lpstr>
      <vt:lpstr>3. DETERMINAR EL CONTENIDO DE LAS PREGUNTAS INDIVIDUALES</vt:lpstr>
      <vt:lpstr>4. DISEÑO DE LAS PREGUNTAS</vt:lpstr>
      <vt:lpstr>Tipos de preguntas</vt:lpstr>
      <vt:lpstr>Presentación de PowerPoint</vt:lpstr>
      <vt:lpstr>Presentación de PowerPoint</vt:lpstr>
      <vt:lpstr>Presentación de PowerPoint</vt:lpstr>
      <vt:lpstr>Presentación de PowerPoint</vt:lpstr>
      <vt:lpstr>Presentación de PowerPoint</vt:lpstr>
      <vt:lpstr>Presentación de PowerPoint</vt:lpstr>
      <vt:lpstr>4.2. Determinar la redacción de las preguntas </vt:lpstr>
      <vt:lpstr>Presentación de PowerPoint</vt:lpstr>
      <vt:lpstr>EJEMPLO PRÁCTICO DE UN CUESTIONARIO</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UN CUESTIONARIO COMO INSTRUMENTO DE INVESTIGACIÓN</dc:title>
  <dc:creator>DIEGO HIDALGO</dc:creator>
  <cp:lastModifiedBy>DIEGO HIDALGO</cp:lastModifiedBy>
  <cp:revision>37</cp:revision>
  <dcterms:created xsi:type="dcterms:W3CDTF">2020-05-05T23:11:34Z</dcterms:created>
  <dcterms:modified xsi:type="dcterms:W3CDTF">2020-12-22T04:47:03Z</dcterms:modified>
</cp:coreProperties>
</file>