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5"/>
  </p:notesMasterIdLst>
  <p:sldIdLst>
    <p:sldId id="375" r:id="rId2"/>
    <p:sldId id="304" r:id="rId3"/>
    <p:sldId id="305" r:id="rId4"/>
    <p:sldId id="306" r:id="rId5"/>
    <p:sldId id="376" r:id="rId6"/>
    <p:sldId id="307" r:id="rId7"/>
    <p:sldId id="381" r:id="rId8"/>
    <p:sldId id="374" r:id="rId9"/>
    <p:sldId id="382" r:id="rId10"/>
    <p:sldId id="383" r:id="rId11"/>
    <p:sldId id="384" r:id="rId12"/>
    <p:sldId id="385" r:id="rId13"/>
    <p:sldId id="387" r:id="rId14"/>
    <p:sldId id="388" r:id="rId15"/>
    <p:sldId id="390" r:id="rId16"/>
    <p:sldId id="389" r:id="rId17"/>
    <p:sldId id="386" r:id="rId18"/>
    <p:sldId id="391" r:id="rId19"/>
    <p:sldId id="380" r:id="rId20"/>
    <p:sldId id="309" r:id="rId21"/>
    <p:sldId id="392" r:id="rId22"/>
    <p:sldId id="310" r:id="rId23"/>
    <p:sldId id="311" r:id="rId24"/>
    <p:sldId id="377" r:id="rId25"/>
    <p:sldId id="378" r:id="rId26"/>
    <p:sldId id="379" r:id="rId27"/>
    <p:sldId id="312" r:id="rId28"/>
    <p:sldId id="313" r:id="rId29"/>
    <p:sldId id="314" r:id="rId30"/>
    <p:sldId id="393" r:id="rId31"/>
    <p:sldId id="315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02" r:id="rId40"/>
    <p:sldId id="401" r:id="rId41"/>
    <p:sldId id="403" r:id="rId42"/>
    <p:sldId id="404" r:id="rId43"/>
    <p:sldId id="405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6398133-2B14-4969-9568-D74A889AE959}">
          <p14:sldIdLst>
            <p14:sldId id="375"/>
            <p14:sldId id="304"/>
            <p14:sldId id="305"/>
            <p14:sldId id="306"/>
            <p14:sldId id="376"/>
            <p14:sldId id="307"/>
            <p14:sldId id="381"/>
            <p14:sldId id="374"/>
            <p14:sldId id="382"/>
            <p14:sldId id="383"/>
            <p14:sldId id="384"/>
            <p14:sldId id="385"/>
            <p14:sldId id="387"/>
            <p14:sldId id="388"/>
            <p14:sldId id="390"/>
            <p14:sldId id="389"/>
            <p14:sldId id="386"/>
            <p14:sldId id="391"/>
          </p14:sldIdLst>
        </p14:section>
        <p14:section name="Sección sin título" id="{7ECB12CF-B7E4-4C87-BCB2-7E0CA3346034}">
          <p14:sldIdLst>
            <p14:sldId id="380"/>
            <p14:sldId id="309"/>
            <p14:sldId id="392"/>
            <p14:sldId id="310"/>
            <p14:sldId id="311"/>
            <p14:sldId id="377"/>
            <p14:sldId id="378"/>
            <p14:sldId id="379"/>
            <p14:sldId id="312"/>
            <p14:sldId id="313"/>
            <p14:sldId id="314"/>
            <p14:sldId id="393"/>
            <p14:sldId id="315"/>
            <p14:sldId id="394"/>
            <p14:sldId id="395"/>
            <p14:sldId id="396"/>
            <p14:sldId id="397"/>
            <p14:sldId id="398"/>
            <p14:sldId id="399"/>
            <p14:sldId id="400"/>
            <p14:sldId id="402"/>
            <p14:sldId id="401"/>
            <p14:sldId id="403"/>
            <p14:sldId id="404"/>
            <p14:sldId id="4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2657" autoAdjust="0"/>
  </p:normalViewPr>
  <p:slideViewPr>
    <p:cSldViewPr snapToGrid="0">
      <p:cViewPr varScale="1">
        <p:scale>
          <a:sx n="67" d="100"/>
          <a:sy n="67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281F0-7A91-4A67-B39C-78C3615450C1}" type="datetimeFigureOut">
              <a:rPr lang="es-EC" smtClean="0"/>
              <a:t>7/5/2020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0A6FD-E1F7-4CC8-9128-CE086320D46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105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0A6FD-E1F7-4CC8-9128-CE086320D465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4580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0A6FD-E1F7-4CC8-9128-CE086320D465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770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1CEA-6561-4512-BAC6-2E8A82974DA8}" type="datetimeFigureOut">
              <a:rPr lang="es-EC" smtClean="0"/>
              <a:t>7/5/2020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D2BE84C-A9EE-4B41-944D-2527E4A51ADB}" type="slidenum">
              <a:rPr lang="es-EC" smtClean="0"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58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1CEA-6561-4512-BAC6-2E8A82974DA8}" type="datetimeFigureOut">
              <a:rPr lang="es-EC" smtClean="0"/>
              <a:t>7/5/2020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E84C-A9EE-4B41-944D-2527E4A51ADB}" type="slidenum">
              <a:rPr lang="es-EC" smtClean="0"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43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1CEA-6561-4512-BAC6-2E8A82974DA8}" type="datetimeFigureOut">
              <a:rPr lang="es-EC" smtClean="0"/>
              <a:t>7/5/2020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E84C-A9EE-4B41-944D-2527E4A51ADB}" type="slidenum">
              <a:rPr lang="es-EC" smtClean="0"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29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1CEA-6561-4512-BAC6-2E8A82974DA8}" type="datetimeFigureOut">
              <a:rPr lang="es-EC" smtClean="0"/>
              <a:t>7/5/2020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E84C-A9EE-4B41-944D-2527E4A51ADB}" type="slidenum">
              <a:rPr lang="es-EC" smtClean="0"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13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1CEA-6561-4512-BAC6-2E8A82974DA8}" type="datetimeFigureOut">
              <a:rPr lang="es-EC" smtClean="0"/>
              <a:t>7/5/2020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E84C-A9EE-4B41-944D-2527E4A51ADB}" type="slidenum">
              <a:rPr lang="es-EC" smtClean="0"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66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1CEA-6561-4512-BAC6-2E8A82974DA8}" type="datetimeFigureOut">
              <a:rPr lang="es-EC" smtClean="0"/>
              <a:t>7/5/2020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E84C-A9EE-4B41-944D-2527E4A51ADB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56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1CEA-6561-4512-BAC6-2E8A82974DA8}" type="datetimeFigureOut">
              <a:rPr lang="es-EC" smtClean="0"/>
              <a:t>7/5/2020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E84C-A9EE-4B41-944D-2527E4A51ADB}" type="slidenum">
              <a:rPr lang="es-EC" smtClean="0"/>
              <a:t>‹Nº›</a:t>
            </a:fld>
            <a:endParaRPr lang="es-EC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19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1CEA-6561-4512-BAC6-2E8A82974DA8}" type="datetimeFigureOut">
              <a:rPr lang="es-EC" smtClean="0"/>
              <a:t>7/5/2020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E84C-A9EE-4B41-944D-2527E4A51ADB}" type="slidenum">
              <a:rPr lang="es-EC" smtClean="0"/>
              <a:t>‹Nº›</a:t>
            </a:fld>
            <a:endParaRPr lang="es-EC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14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1CEA-6561-4512-BAC6-2E8A82974DA8}" type="datetimeFigureOut">
              <a:rPr lang="es-EC" smtClean="0"/>
              <a:t>7/5/2020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E84C-A9EE-4B41-944D-2527E4A51A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084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1CEA-6561-4512-BAC6-2E8A82974DA8}" type="datetimeFigureOut">
              <a:rPr lang="es-EC" smtClean="0"/>
              <a:t>7/5/2020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E84C-A9EE-4B41-944D-2527E4A51ADB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27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B2441CEA-6561-4512-BAC6-2E8A82974DA8}" type="datetimeFigureOut">
              <a:rPr lang="es-EC" smtClean="0"/>
              <a:t>7/5/2020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E84C-A9EE-4B41-944D-2527E4A51ADB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33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41CEA-6561-4512-BAC6-2E8A82974DA8}" type="datetimeFigureOut">
              <a:rPr lang="es-EC" smtClean="0"/>
              <a:t>7/5/2020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D2BE84C-A9EE-4B41-944D-2527E4A51ADB}" type="slidenum">
              <a:rPr lang="es-EC" smtClean="0"/>
              <a:t>‹Nº›</a:t>
            </a:fld>
            <a:endParaRPr lang="es-EC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00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EC5FC-A8C3-4245-B56F-1BF0A2B9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LEUCEMIAS AGUDAS</a:t>
            </a:r>
          </a:p>
        </p:txBody>
      </p:sp>
      <p:pic>
        <p:nvPicPr>
          <p:cNvPr id="8194" name="Picture 2" descr="https://player.slideplayer.es/86/14059776/slides/slide_17.jpg">
            <a:extLst>
              <a:ext uri="{FF2B5EF4-FFF2-40B4-BE49-F238E27FC236}">
                <a16:creationId xmlns:a16="http://schemas.microsoft.com/office/drawing/2014/main" id="{BE06452F-C5FB-41BD-A2E2-3E1BFF2EC2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71788" y="2040817"/>
            <a:ext cx="5300664" cy="382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31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8FB52-7678-4E04-86F9-129FDC10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LEUCEMIA MIELOIDE FAB</a:t>
            </a:r>
          </a:p>
        </p:txBody>
      </p:sp>
      <p:pic>
        <p:nvPicPr>
          <p:cNvPr id="16386" name="Picture 2" descr="https://player.slideplayer.es/86/14059776/slides/slide_29.jpg">
            <a:extLst>
              <a:ext uri="{FF2B5EF4-FFF2-40B4-BE49-F238E27FC236}">
                <a16:creationId xmlns:a16="http://schemas.microsoft.com/office/drawing/2014/main" id="{1777BE46-584D-475B-A147-0289F40156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57389" y="2016125"/>
            <a:ext cx="6637602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83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676F9-3CB4-49BB-9E58-BC80B66D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LEUCEMIA MIELOIDE FAB</a:t>
            </a:r>
          </a:p>
        </p:txBody>
      </p:sp>
      <p:pic>
        <p:nvPicPr>
          <p:cNvPr id="17410" name="Picture 2" descr="https://player.slideplayer.es/86/14059776/slides/slide_30.jpg">
            <a:extLst>
              <a:ext uri="{FF2B5EF4-FFF2-40B4-BE49-F238E27FC236}">
                <a16:creationId xmlns:a16="http://schemas.microsoft.com/office/drawing/2014/main" id="{FC4F7AD4-319F-4B92-ACB3-F93BF77F87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00289" y="2016125"/>
            <a:ext cx="6294702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618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95417-37AF-4EA1-8376-9F951D0A3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LEUCEMIA MIELOIDE FAB</a:t>
            </a:r>
          </a:p>
        </p:txBody>
      </p:sp>
      <p:pic>
        <p:nvPicPr>
          <p:cNvPr id="18434" name="Picture 2" descr="https://player.slideplayer.es/86/14059776/slides/slide_31.jpg">
            <a:extLst>
              <a:ext uri="{FF2B5EF4-FFF2-40B4-BE49-F238E27FC236}">
                <a16:creationId xmlns:a16="http://schemas.microsoft.com/office/drawing/2014/main" id="{558E7513-9436-4570-AD1F-E75FE6C058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71639" y="2016125"/>
            <a:ext cx="6923352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166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5477A-FDD4-4249-98D5-17075B1A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LEUCEMIA MIELOIDE FAB</a:t>
            </a:r>
          </a:p>
        </p:txBody>
      </p:sp>
      <p:pic>
        <p:nvPicPr>
          <p:cNvPr id="19460" name="Picture 4" descr="https://player.slideplayer.es/86/14059776/slides/slide_32.jpg">
            <a:extLst>
              <a:ext uri="{FF2B5EF4-FFF2-40B4-BE49-F238E27FC236}">
                <a16:creationId xmlns:a16="http://schemas.microsoft.com/office/drawing/2014/main" id="{8A1759A7-B130-4CDA-94B5-190EED09A1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85925" y="2016125"/>
            <a:ext cx="6909065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835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5328-F15B-4241-A6EF-2EA51CFE1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LEUCEMIA MIELOIDE FAB</a:t>
            </a:r>
          </a:p>
        </p:txBody>
      </p:sp>
      <p:pic>
        <p:nvPicPr>
          <p:cNvPr id="20482" name="Picture 2" descr="https://player.slideplayer.es/86/14059776/slides/slide_33.jpg">
            <a:extLst>
              <a:ext uri="{FF2B5EF4-FFF2-40B4-BE49-F238E27FC236}">
                <a16:creationId xmlns:a16="http://schemas.microsoft.com/office/drawing/2014/main" id="{61B0F831-5266-4E94-9ED2-4FE5FA7755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71639" y="2016125"/>
            <a:ext cx="6923352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478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F81BFB-8712-4258-B91A-BE266774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LEUCEMIA MIELOIDE FAB</a:t>
            </a:r>
          </a:p>
        </p:txBody>
      </p:sp>
      <p:pic>
        <p:nvPicPr>
          <p:cNvPr id="22530" name="Picture 2" descr="https://player.slideplayer.es/86/14059776/slides/slide_34.jpg">
            <a:extLst>
              <a:ext uri="{FF2B5EF4-FFF2-40B4-BE49-F238E27FC236}">
                <a16:creationId xmlns:a16="http://schemas.microsoft.com/office/drawing/2014/main" id="{A256D733-4FA0-4FE5-A1CA-BFBC4CB574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85925" y="2016125"/>
            <a:ext cx="6909065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232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784BB-96EB-4180-8B3F-22D376DC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LEUCEMIA MIELOIDE FAB</a:t>
            </a:r>
          </a:p>
        </p:txBody>
      </p:sp>
      <p:pic>
        <p:nvPicPr>
          <p:cNvPr id="21506" name="Picture 2" descr="https://player.slideplayer.es/86/14059776/slides/slide_35.jpg">
            <a:extLst>
              <a:ext uri="{FF2B5EF4-FFF2-40B4-BE49-F238E27FC236}">
                <a16:creationId xmlns:a16="http://schemas.microsoft.com/office/drawing/2014/main" id="{CF040F01-C196-49B3-8F07-1EFB62F58D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34697" y="2016125"/>
            <a:ext cx="7060294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947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00C3C-E542-4296-A0FF-C9C81961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LEUCEMIA MIELOIDE FAB</a:t>
            </a:r>
          </a:p>
        </p:txBody>
      </p:sp>
      <p:pic>
        <p:nvPicPr>
          <p:cNvPr id="23554" name="Picture 2" descr="https://player.slideplayer.es/86/14059776/slides/slide_36.jpg">
            <a:extLst>
              <a:ext uri="{FF2B5EF4-FFF2-40B4-BE49-F238E27FC236}">
                <a16:creationId xmlns:a16="http://schemas.microsoft.com/office/drawing/2014/main" id="{BD906CA6-4FEF-4086-A920-EA21CF7586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34697" y="2016125"/>
            <a:ext cx="7060294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781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20F4B-7B35-4364-AD37-F8FA5D7A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LEUCEMIA MIELOIDE FAB</a:t>
            </a:r>
          </a:p>
        </p:txBody>
      </p:sp>
      <p:pic>
        <p:nvPicPr>
          <p:cNvPr id="24578" name="Picture 2" descr="https://player.slideplayer.es/86/14059776/slides/slide_37.jpg">
            <a:extLst>
              <a:ext uri="{FF2B5EF4-FFF2-40B4-BE49-F238E27FC236}">
                <a16:creationId xmlns:a16="http://schemas.microsoft.com/office/drawing/2014/main" id="{E012E5F0-18F2-4544-B3B5-1B0807DE33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43063" y="2016125"/>
            <a:ext cx="6951927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031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1D6E5-47FF-49A3-9A22-C6F720D96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LEUCEMIA MIELOIDE</a:t>
            </a:r>
          </a:p>
        </p:txBody>
      </p:sp>
      <p:pic>
        <p:nvPicPr>
          <p:cNvPr id="13314" name="Picture 2" descr="https://player.slideplayer.es/86/14059776/slides/slide_23.jpg">
            <a:extLst>
              <a:ext uri="{FF2B5EF4-FFF2-40B4-BE49-F238E27FC236}">
                <a16:creationId xmlns:a16="http://schemas.microsoft.com/office/drawing/2014/main" id="{711B3C1F-B6D8-4DAF-84D6-6144D1FBA3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00225" y="2016125"/>
            <a:ext cx="6794765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6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413FCE3-7726-4756-82C6-D6D85E6925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8225" y="186753"/>
            <a:ext cx="3257550" cy="182897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DDFFF8B-0473-479C-9ED7-8DA9E350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LEUCEMIAS AGUDAS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F9DCEA-1788-480D-A3D7-768F9C4E2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37749"/>
          </a:xfrm>
        </p:spPr>
        <p:txBody>
          <a:bodyPr>
            <a:noAutofit/>
          </a:bodyPr>
          <a:lstStyle/>
          <a:p>
            <a:r>
              <a:rPr lang="es-EC" dirty="0"/>
              <a:t>SON ENFERMEDADES CLONALES MALIGNAS DE LAS CELULAS HEMATOPOYETICAS DE LA MEDULA OSEA </a:t>
            </a:r>
          </a:p>
          <a:p>
            <a:r>
              <a:rPr lang="es-EC" dirty="0"/>
              <a:t>SE CARACTERIZAN POR LA PRESENCIA DE BLASTOS QUE SUSTITUYEN PROGRESIVAMENTE AL TEJIDO HEMATOPOYETICO  NORMAL POR LO QUE OCASIONAN UN DESCENSO PROGRESIVO DE LAS TRES LINEAS </a:t>
            </a:r>
          </a:p>
          <a:p>
            <a:r>
              <a:rPr lang="es-EC" dirty="0"/>
              <a:t>ESTA PATOLOGIA SE CARACTERIZA POR ALTERACION CLONAL QUE LES CONFIERE VENTAJA PROLIFERATIVA, INCAPACIDAD PARA LA DIFERENCIACION CON LA CONSIGUIENTE PERSISTENCIA DE ESTADOS INMADUROS EN FORMA DE BLASTOS MAYOR A 20% EN MEDULA OSEA O SANGRE PERIFERICA</a:t>
            </a:r>
          </a:p>
        </p:txBody>
      </p:sp>
    </p:spTree>
    <p:extLst>
      <p:ext uri="{BB962C8B-B14F-4D97-AF65-F5344CB8AC3E}">
        <p14:creationId xmlns:p14="http://schemas.microsoft.com/office/powerpoint/2010/main" val="224742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93FA82-7C95-4B1A-931C-2374CA8D8F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5313" y="1334505"/>
            <a:ext cx="3680162" cy="26562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32E01DF-AAF5-4BE0-B169-DF41FE64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LEUCEMIAS AGUDAS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B9EC07-7624-4A88-BADD-693D54FD7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dirty="0"/>
              <a:t>CLASIFICACION OMS CITOGENETICOS Y CLINICOS</a:t>
            </a:r>
          </a:p>
          <a:p>
            <a:r>
              <a:rPr lang="es-EC" dirty="0">
                <a:solidFill>
                  <a:srgbClr val="FF0000"/>
                </a:solidFill>
              </a:rPr>
              <a:t>LAM CON ALTERACIONES GENETICAS RECURRENTES</a:t>
            </a:r>
          </a:p>
          <a:p>
            <a:r>
              <a:rPr lang="es-EC" dirty="0">
                <a:highlight>
                  <a:srgbClr val="FFFF00"/>
                </a:highlight>
              </a:rPr>
              <a:t>LAM con translocaciones/inversiones balanceadas</a:t>
            </a:r>
          </a:p>
          <a:p>
            <a:r>
              <a:rPr lang="es-EC" dirty="0"/>
              <a:t>LAM con t(8;21)(proteína AML/ETO o RUNX1/RUNX1T1</a:t>
            </a:r>
          </a:p>
          <a:p>
            <a:r>
              <a:rPr lang="es-EC" dirty="0"/>
              <a:t>LAM con inv16 o t(16;16) (PROTEINA CBFB-MYH11</a:t>
            </a:r>
          </a:p>
          <a:p>
            <a:r>
              <a:rPr lang="es-EC" dirty="0"/>
              <a:t>LEUCEMIA PROMIELOCITICA AGUDA CON t(15;17)(PROTEINA PML-RARA)</a:t>
            </a:r>
          </a:p>
          <a:p>
            <a:r>
              <a:rPr lang="es-EC" dirty="0"/>
              <a:t>OTRAS</a:t>
            </a:r>
          </a:p>
          <a:p>
            <a:r>
              <a:rPr lang="es-EC" dirty="0"/>
              <a:t>LAM   CON t(9;11) </a:t>
            </a:r>
          </a:p>
        </p:txBody>
      </p:sp>
    </p:spTree>
    <p:extLst>
      <p:ext uri="{BB962C8B-B14F-4D97-AF65-F5344CB8AC3E}">
        <p14:creationId xmlns:p14="http://schemas.microsoft.com/office/powerpoint/2010/main" val="495824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A8A9B-F336-4CD7-84BB-8ECB617C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dirty="0"/>
              <a:t>LEUCEMIAS AGUDAS</a:t>
            </a:r>
          </a:p>
        </p:txBody>
      </p:sp>
      <p:pic>
        <p:nvPicPr>
          <p:cNvPr id="25602" name="Picture 2" descr="https://player.slideplayer.es/86/14059776/slides/slide_38.jpg">
            <a:extLst>
              <a:ext uri="{FF2B5EF4-FFF2-40B4-BE49-F238E27FC236}">
                <a16:creationId xmlns:a16="http://schemas.microsoft.com/office/drawing/2014/main" id="{2D4AB3CF-CEE5-4D92-B704-B864D0545C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34696" y="2016125"/>
            <a:ext cx="7523428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897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B8303-005D-44CF-9CAD-D8427849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LEUCEMIAS AGUDAS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15CC50-51D5-450A-87A1-B6B33B6C9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EC" dirty="0"/>
              <a:t>LAM con t(6;9)</a:t>
            </a:r>
          </a:p>
          <a:p>
            <a:r>
              <a:rPr lang="es-EC" dirty="0"/>
              <a:t>LAM con </a:t>
            </a:r>
            <a:r>
              <a:rPr lang="es-EC" dirty="0" err="1"/>
              <a:t>inv</a:t>
            </a:r>
            <a:r>
              <a:rPr lang="es-EC" dirty="0"/>
              <a:t>(3) o t(3;3)</a:t>
            </a:r>
          </a:p>
          <a:p>
            <a:r>
              <a:rPr lang="es-EC" dirty="0"/>
              <a:t>LAM </a:t>
            </a:r>
            <a:r>
              <a:rPr lang="es-EC" dirty="0" err="1"/>
              <a:t>megacarioblastica</a:t>
            </a:r>
            <a:r>
              <a:rPr lang="es-EC" dirty="0"/>
              <a:t> con t(1;22)</a:t>
            </a:r>
          </a:p>
          <a:p>
            <a:r>
              <a:rPr lang="es-EC" dirty="0">
                <a:highlight>
                  <a:srgbClr val="FFFF00"/>
                </a:highlight>
              </a:rPr>
              <a:t>LAM con mutaciones génicas NPM/CEBPA</a:t>
            </a:r>
          </a:p>
          <a:p>
            <a:r>
              <a:rPr lang="es-EC" dirty="0">
                <a:solidFill>
                  <a:srgbClr val="FF0000"/>
                </a:solidFill>
              </a:rPr>
              <a:t>LAM CON DISPLASIA MULTILINEAL   </a:t>
            </a:r>
            <a:r>
              <a:rPr lang="es-EC" dirty="0"/>
              <a:t>SECUNDARIAS SMD /SMP</a:t>
            </a:r>
          </a:p>
          <a:p>
            <a:r>
              <a:rPr lang="es-EC" dirty="0">
                <a:solidFill>
                  <a:srgbClr val="FF0000"/>
                </a:solidFill>
              </a:rPr>
              <a:t>LAM YSMD o SPM/SMD </a:t>
            </a:r>
            <a:r>
              <a:rPr lang="es-EC" dirty="0"/>
              <a:t>SECUNDARIO A TRATAMIENTO</a:t>
            </a:r>
          </a:p>
          <a:p>
            <a:r>
              <a:rPr lang="es-EC" dirty="0">
                <a:solidFill>
                  <a:srgbClr val="FF0000"/>
                </a:solidFill>
              </a:rPr>
              <a:t>LAM no incluida en otras categorías</a:t>
            </a:r>
            <a:r>
              <a:rPr lang="es-EC" dirty="0"/>
              <a:t>. Incluyen variantes descritas en la clasificación FAB que no entran  en otras categorías: LAM </a:t>
            </a:r>
            <a:r>
              <a:rPr lang="es-EC" dirty="0" err="1"/>
              <a:t>minimamente</a:t>
            </a:r>
            <a:r>
              <a:rPr lang="es-EC" dirty="0"/>
              <a:t> diferenciada, LAM sin maduración, LAM con maduración, LAM </a:t>
            </a:r>
            <a:r>
              <a:rPr lang="es-EC" dirty="0" err="1"/>
              <a:t>mielomonocitica</a:t>
            </a:r>
            <a:r>
              <a:rPr lang="es-EC" dirty="0"/>
              <a:t>, LAM </a:t>
            </a:r>
            <a:r>
              <a:rPr lang="es-EC" dirty="0" err="1"/>
              <a:t>monoblastica</a:t>
            </a:r>
            <a:r>
              <a:rPr lang="es-EC" dirty="0"/>
              <a:t> y leucemia </a:t>
            </a:r>
            <a:r>
              <a:rPr lang="es-EC" dirty="0" err="1"/>
              <a:t>monocitica</a:t>
            </a:r>
            <a:r>
              <a:rPr lang="es-EC" dirty="0"/>
              <a:t>, Leucemia aguda eritroide, Leucemia aguda eritroide, leucemia aguda </a:t>
            </a:r>
            <a:r>
              <a:rPr lang="es-EC" dirty="0" err="1"/>
              <a:t>megacarioblastica</a:t>
            </a:r>
            <a:r>
              <a:rPr lang="es-EC" dirty="0"/>
              <a:t>, Leucemia aguda basófila, </a:t>
            </a:r>
            <a:r>
              <a:rPr lang="es-EC" dirty="0" err="1"/>
              <a:t>Panmielosis</a:t>
            </a:r>
            <a:r>
              <a:rPr lang="es-EC" dirty="0"/>
              <a:t> aguda con </a:t>
            </a:r>
            <a:r>
              <a:rPr lang="es-EC" dirty="0" err="1"/>
              <a:t>mielofibrosis</a:t>
            </a:r>
            <a:endParaRPr lang="es-EC" dirty="0"/>
          </a:p>
          <a:p>
            <a:r>
              <a:rPr lang="es-EC" dirty="0">
                <a:solidFill>
                  <a:srgbClr val="FF0000"/>
                </a:solidFill>
              </a:rPr>
              <a:t>SARCOMA GRANULOCITICA</a:t>
            </a:r>
          </a:p>
          <a:p>
            <a:r>
              <a:rPr lang="es-EC" dirty="0">
                <a:solidFill>
                  <a:srgbClr val="FF0000"/>
                </a:solidFill>
              </a:rPr>
              <a:t>PROLIFERACIONES MIELOIDES ASOCIADAS A SINDROME DE DAWN</a:t>
            </a:r>
          </a:p>
          <a:p>
            <a:r>
              <a:rPr lang="es-EC" dirty="0">
                <a:solidFill>
                  <a:srgbClr val="FF0000"/>
                </a:solidFill>
              </a:rPr>
              <a:t>LEUCEMIAS DE CELULAS DENDRITICAS PLASMACITOIDES</a:t>
            </a:r>
          </a:p>
          <a:p>
            <a:pPr marL="0" indent="0">
              <a:buNone/>
            </a:pPr>
            <a:r>
              <a:rPr lang="es-EC" dirty="0">
                <a:solidFill>
                  <a:srgbClr val="FF0000"/>
                </a:solidFill>
              </a:rPr>
              <a:t>  </a:t>
            </a:r>
          </a:p>
          <a:p>
            <a:endParaRPr lang="es-EC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82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80002-486F-4159-979D-6CF43B1A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LEUCEMIAS AGUDAS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C310BB-E67A-428E-9AD9-16E0FCF39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CLASIFICACION DE LAS LEUCEMIAS AGUDAS LINFOBLASTICAS</a:t>
            </a:r>
          </a:p>
          <a:p>
            <a:r>
              <a:rPr lang="es-EC" dirty="0"/>
              <a:t>CLASIFICACION MORFOLOGICA:</a:t>
            </a:r>
          </a:p>
          <a:p>
            <a:r>
              <a:rPr lang="es-EC" dirty="0"/>
              <a:t>L1. LAL de blastos pequeños</a:t>
            </a:r>
          </a:p>
          <a:p>
            <a:r>
              <a:rPr lang="es-EC" dirty="0"/>
              <a:t>L2. LAL de blastos grandes</a:t>
            </a:r>
          </a:p>
          <a:p>
            <a:r>
              <a:rPr lang="es-EC" dirty="0"/>
              <a:t>L3. LAL tipo Burkitt, con citoplasma vacuolado y típica imagen histológica de en cielo estrellado.</a:t>
            </a:r>
          </a:p>
        </p:txBody>
      </p:sp>
    </p:spTree>
    <p:extLst>
      <p:ext uri="{BB962C8B-B14F-4D97-AF65-F5344CB8AC3E}">
        <p14:creationId xmlns:p14="http://schemas.microsoft.com/office/powerpoint/2010/main" val="1028126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CD82D-A58D-4569-9D62-20E25FFD1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CLASIFICACION</a:t>
            </a:r>
          </a:p>
        </p:txBody>
      </p:sp>
      <p:pic>
        <p:nvPicPr>
          <p:cNvPr id="10242" name="Picture 2" descr="https://player.slideplayer.es/86/14059776/slides/slide_20.jpg">
            <a:extLst>
              <a:ext uri="{FF2B5EF4-FFF2-40B4-BE49-F238E27FC236}">
                <a16:creationId xmlns:a16="http://schemas.microsoft.com/office/drawing/2014/main" id="{9F297301-B8E4-434A-8F21-9B6890B2D3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473" y="2016125"/>
            <a:ext cx="4599517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14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2D2B1-DD7C-4E55-AFCE-E16C8C27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CLASIFICACION</a:t>
            </a:r>
          </a:p>
        </p:txBody>
      </p:sp>
      <p:pic>
        <p:nvPicPr>
          <p:cNvPr id="11266" name="Picture 2" descr="https://player.slideplayer.es/86/14059776/slides/slide_21.jpg">
            <a:extLst>
              <a:ext uri="{FF2B5EF4-FFF2-40B4-BE49-F238E27FC236}">
                <a16:creationId xmlns:a16="http://schemas.microsoft.com/office/drawing/2014/main" id="{9C696D0D-3455-47B1-95E2-9AEC50C125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473" y="2016125"/>
            <a:ext cx="4599517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18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3B249-BA9A-456E-8792-4691AA8F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LEUCEMIA AGUDAS LINFOIDES</a:t>
            </a:r>
          </a:p>
        </p:txBody>
      </p:sp>
      <p:pic>
        <p:nvPicPr>
          <p:cNvPr id="12290" name="Picture 2" descr="https://player.slideplayer.es/86/14059776/slides/slide_22.jpg">
            <a:extLst>
              <a:ext uri="{FF2B5EF4-FFF2-40B4-BE49-F238E27FC236}">
                <a16:creationId xmlns:a16="http://schemas.microsoft.com/office/drawing/2014/main" id="{8E0ADCA0-E0F1-4520-B43D-7B770B04B4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473" y="2016125"/>
            <a:ext cx="4599517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8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07FE7-1E07-434C-A280-38708D7CF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Leucemia aguda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7B6252-0FA9-46EE-A414-54866D7F9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C" dirty="0"/>
              <a:t>Clasificación Inmunológica</a:t>
            </a:r>
          </a:p>
          <a:p>
            <a:r>
              <a:rPr lang="es-EC" dirty="0"/>
              <a:t>Inmunofenotipo B/leucemia linfoblástica B(DEFINIDO POR LOS MARCADORES CD70a citoplasmático,CD22 citoplasmático, CD19 positivos):</a:t>
            </a:r>
          </a:p>
          <a:p>
            <a:r>
              <a:rPr lang="es-EC" dirty="0"/>
              <a:t>LAL-B1, </a:t>
            </a:r>
            <a:r>
              <a:rPr lang="es-EC" dirty="0" err="1"/>
              <a:t>preB</a:t>
            </a:r>
            <a:r>
              <a:rPr lang="es-EC" dirty="0"/>
              <a:t> o </a:t>
            </a:r>
            <a:r>
              <a:rPr lang="es-EC" dirty="0" err="1"/>
              <a:t>proB</a:t>
            </a:r>
            <a:r>
              <a:rPr lang="es-EC" dirty="0"/>
              <a:t>: (PRECURSOR B) se caracteriza por la positividad de marcadores  inmaduros (</a:t>
            </a:r>
            <a:r>
              <a:rPr lang="es-EC" dirty="0" err="1"/>
              <a:t>TdT</a:t>
            </a:r>
            <a:r>
              <a:rPr lang="es-EC" dirty="0"/>
              <a:t>+ y CD 34+) y negatividad de marcadores maduros( CD20). CD10 negativo.</a:t>
            </a:r>
          </a:p>
          <a:p>
            <a:r>
              <a:rPr lang="es-EC" dirty="0"/>
              <a:t>LAL-B2  (B COMUN)se caracteriza por positividad para el marcador CALLA  o CD10</a:t>
            </a:r>
          </a:p>
          <a:p>
            <a:r>
              <a:rPr lang="es-EC" dirty="0"/>
              <a:t>LAL-B3( PRE B) sus células presentan por su estadio algo mayor de maduración, cadenas pesadas de inmunoglobulinas intracitoplasmáticas que son  negativas en los estadios anteriores.  </a:t>
            </a:r>
          </a:p>
        </p:txBody>
      </p:sp>
    </p:spTree>
    <p:extLst>
      <p:ext uri="{BB962C8B-B14F-4D97-AF65-F5344CB8AC3E}">
        <p14:creationId xmlns:p14="http://schemas.microsoft.com/office/powerpoint/2010/main" val="3900707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1E1328-3DD5-4D48-A4DF-95ECF7EE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Leucemias agudas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07D3AE-C405-4D75-98AD-55C80EADC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C" dirty="0" err="1"/>
              <a:t>Clasificacion</a:t>
            </a:r>
            <a:r>
              <a:rPr lang="es-EC" dirty="0"/>
              <a:t> inmunológica:</a:t>
            </a:r>
          </a:p>
          <a:p>
            <a:r>
              <a:rPr lang="es-EC" dirty="0"/>
              <a:t>LALB4 o leucemia aguda linfoblástica B madura  o tipo Burkitt. El rasgo distintivo es que los blastos tienen debido a su madurez inmunoglobulinas de superficie positivos. Son negativo para </a:t>
            </a:r>
            <a:r>
              <a:rPr lang="es-EC" dirty="0" err="1"/>
              <a:t>TdT</a:t>
            </a:r>
            <a:r>
              <a:rPr lang="es-EC" dirty="0"/>
              <a:t>. Son positivas para CD20+</a:t>
            </a:r>
          </a:p>
          <a:p>
            <a:r>
              <a:rPr lang="es-EC" dirty="0"/>
              <a:t>LAL-B1, LAL-B2,LAL-B3 pueden corresponder a variantes morfológicas L1 o L2, mientras que LAL - B4 corresponde a  la variante L3</a:t>
            </a:r>
          </a:p>
          <a:p>
            <a:r>
              <a:rPr lang="es-EC" dirty="0"/>
              <a:t>Inmunofenotipo T /Leucemia linfoblástica T(definido por el marcador CD3 citoplasmático+)son </a:t>
            </a:r>
            <a:r>
              <a:rPr lang="es-EC" dirty="0" err="1"/>
              <a:t>TdT</a:t>
            </a:r>
            <a:r>
              <a:rPr lang="es-EC" dirty="0"/>
              <a:t> + y se corresponden con las formas  L1 y L2. </a:t>
            </a:r>
            <a:r>
              <a:rPr lang="es-EC" dirty="0" err="1"/>
              <a:t>Tambien</a:t>
            </a:r>
            <a:r>
              <a:rPr lang="es-EC" dirty="0"/>
              <a:t> presentan cuatro variantes: LAL- T1 o pro-T, LAL-T2 o pre-T,LAL-T3 o cortical y LAL-T4  o madura. Las mas frecuentes L1 en niños, L2 en adultos y la menos frecuentes es L3</a:t>
            </a:r>
          </a:p>
        </p:txBody>
      </p:sp>
    </p:spTree>
    <p:extLst>
      <p:ext uri="{BB962C8B-B14F-4D97-AF65-F5344CB8AC3E}">
        <p14:creationId xmlns:p14="http://schemas.microsoft.com/office/powerpoint/2010/main" val="4180511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9F261-B45F-4F73-AE83-9485B2F4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LEUCEMIAS AGUDAS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B61C3F-D22A-495B-8BB2-C36B4CD50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C" dirty="0"/>
              <a:t>CARACTERISTICA CITOLOGICAS E HISTOQUIMICAS</a:t>
            </a:r>
          </a:p>
          <a:p>
            <a:r>
              <a:rPr lang="es-EC" dirty="0"/>
              <a:t>LOS BLASTOS MIELOIDES SE CARACTERIZAN POR TENER GRANULACIONES Y BASTONES DE AUER EN LAS VARIEDADES M1, M2, M3 Y M4. LOS BLASTOS LINFOIDES NO TIENEN GRANULACIONES , Y SEGÚN SU TAMAÑO Y VACUOLIZACION DIVIDEN LAS LEUCEMIAS LINFOBLASTICAS EN L1 (BLASTOS PEQUEÑOS) L2 (BLASTOS INTERMEDIOS O GRANDES) Y L3 (BLASTOS  CON ABUNDANTE VACUOLIZACION E IMAGEN HISTOLOGICA  EN CIELO ESTRELLADO</a:t>
            </a:r>
          </a:p>
          <a:p>
            <a:r>
              <a:rPr lang="es-EC" dirty="0"/>
              <a:t>TIENEN CARACTERISTICAS CITOQUIMICAS PROPIAS POR EJEMPLO MPO Y SUDAN NEGRO SON PROPIOS DE M1, M2 Y M3, LAS ESTERASAS INESPECIFICAS CON COMPONENTE MONOCITICO M4 M5, LA TINCION DE PAS  ES MAS CARACTERISTICAS DE LAS LEUCEMIAS AGUDAS LINFOBLASTICAS Y LA ERITROLEUCEMIA,LA FOSFATASA ACIDA DE LA M5 Y LA LAL –T, LAS VACUOLAS  DE LA L3 O BURKITT SON OIL RED POSITIVAS</a:t>
            </a:r>
          </a:p>
        </p:txBody>
      </p:sp>
    </p:spTree>
    <p:extLst>
      <p:ext uri="{BB962C8B-B14F-4D97-AF65-F5344CB8AC3E}">
        <p14:creationId xmlns:p14="http://schemas.microsoft.com/office/powerpoint/2010/main" val="290435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17F294F-C484-4C2F-882E-399E39C411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763" y="1113212"/>
            <a:ext cx="3328987" cy="21859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8AC9DC0-1A30-4EBE-AD17-86F95B56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LEUCEMIAS AGUDAS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293BC7-8496-4296-8913-20E37FC97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10181054" cy="40377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C" sz="2600" b="1" dirty="0"/>
              <a:t>ETIOLOGIA</a:t>
            </a:r>
          </a:p>
          <a:p>
            <a:r>
              <a:rPr lang="es-EC" dirty="0"/>
              <a:t>RADIACION IONIZANTE</a:t>
            </a:r>
          </a:p>
          <a:p>
            <a:r>
              <a:rPr lang="es-EC" dirty="0"/>
              <a:t>FACTORES GENETICOS: GEMELOS UNIVITELINOS</a:t>
            </a:r>
          </a:p>
          <a:p>
            <a:r>
              <a:rPr lang="es-EC" dirty="0"/>
              <a:t>INESTABILIDAD CROMOSOMICA:ANEMIA FANCONI, ATAXIA TELANGIECTASIA, NEUROFIBROMATOSIS</a:t>
            </a:r>
          </a:p>
          <a:p>
            <a:r>
              <a:rPr lang="es-EC" dirty="0"/>
              <a:t>SINDROME DE DAWN </a:t>
            </a:r>
          </a:p>
          <a:p>
            <a:r>
              <a:rPr lang="es-EC" dirty="0"/>
              <a:t>SINDROME LI-FRAUMENI</a:t>
            </a:r>
          </a:p>
          <a:p>
            <a:r>
              <a:rPr lang="es-EC" dirty="0"/>
              <a:t>FACTORES QUIMICOS: BENCENO, HUMO DE TABACO,QUIMIOTERPIA: AGENTES ALQUILANTES)CICLOFOSFAMIDA, MELFALAN, BUSULFAN, CLORAMBUCILO, INHIBIDORES DE LA TOPOISOMERASA(ANTRACICLINAS)</a:t>
            </a:r>
          </a:p>
        </p:txBody>
      </p:sp>
    </p:spTree>
    <p:extLst>
      <p:ext uri="{BB962C8B-B14F-4D97-AF65-F5344CB8AC3E}">
        <p14:creationId xmlns:p14="http://schemas.microsoft.com/office/powerpoint/2010/main" val="3717321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3CB7B-EE33-452B-B905-1BCD7CBF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CUADRO CLINICA</a:t>
            </a:r>
          </a:p>
        </p:txBody>
      </p:sp>
      <p:pic>
        <p:nvPicPr>
          <p:cNvPr id="26626" name="Picture 2" descr="https://player.slideplayer.es/86/14059776/slides/slide_46.jpg">
            <a:extLst>
              <a:ext uri="{FF2B5EF4-FFF2-40B4-BE49-F238E27FC236}">
                <a16:creationId xmlns:a16="http://schemas.microsoft.com/office/drawing/2014/main" id="{2BACB2D7-DC7D-40F7-A738-E3A29DC36C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95361" y="1987550"/>
            <a:ext cx="4599517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996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F997B13-B19E-4C0D-8F69-4143B1EB88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7" r="4323" b="9375"/>
          <a:stretch/>
        </p:blipFill>
        <p:spPr>
          <a:xfrm>
            <a:off x="7202356" y="637691"/>
            <a:ext cx="4556256" cy="275608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4B7B489-1ACC-4000-871A-FA4A95D3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3554"/>
            <a:ext cx="9520158" cy="1049235"/>
          </a:xfrm>
        </p:spPr>
        <p:txBody>
          <a:bodyPr>
            <a:normAutofit/>
          </a:bodyPr>
          <a:lstStyle/>
          <a:p>
            <a:r>
              <a:rPr lang="es-EC" sz="4800" b="1" dirty="0"/>
              <a:t>CUADRO CLINICO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53CBEA-92A4-41A9-97A0-FD99110C1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377070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C" sz="2400" b="1" dirty="0"/>
              <a:t>SINDROME INFILTRATIVO</a:t>
            </a:r>
          </a:p>
          <a:p>
            <a:r>
              <a:rPr lang="es-EC" dirty="0"/>
              <a:t>HIGADO       	HEPATOMEGALIA 50%</a:t>
            </a:r>
          </a:p>
          <a:p>
            <a:r>
              <a:rPr lang="es-EC" dirty="0"/>
              <a:t>BAZO            	ESPLENOMEGALIA 50%</a:t>
            </a:r>
          </a:p>
          <a:p>
            <a:r>
              <a:rPr lang="es-EC" dirty="0"/>
              <a:t>PIEL              	LEUCEMIA CUTIS: SARCOMA GRANULOCITICO O CLOROMAS :MASA AISLADO DE BLASTOS (t 8;21)LMA M2</a:t>
            </a:r>
          </a:p>
          <a:p>
            <a:r>
              <a:rPr lang="es-EC" dirty="0"/>
              <a:t>GANGLIOS               LINFADENOPATIA</a:t>
            </a:r>
          </a:p>
          <a:p>
            <a:r>
              <a:rPr lang="es-EC" dirty="0"/>
              <a:t>HUESOS             DOLOR OSEO (PSEUDOREUMATICO POR INFILTRACION MEDULAR)</a:t>
            </a:r>
          </a:p>
          <a:p>
            <a:r>
              <a:rPr lang="es-EC" dirty="0"/>
              <a:t>ENCIAS  (GINGIVORRAGIA), SNC  LLA 5-15% CON AFECTACION NEUROMENINGEA(CEFALEA PAPILEDEMA,PARALISIS DE NERVIOS CRANEALES), TESTICULO LLA NIÑOS.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79308C3-D6C9-4BA1-9125-D40AA8ADE5D4}"/>
              </a:ext>
            </a:extLst>
          </p:cNvPr>
          <p:cNvCxnSpPr>
            <a:cxnSpLocks/>
          </p:cNvCxnSpPr>
          <p:nvPr/>
        </p:nvCxnSpPr>
        <p:spPr>
          <a:xfrm>
            <a:off x="2856089" y="2674584"/>
            <a:ext cx="3499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5D8829F5-4085-4AC2-B1B3-E422689E1A12}"/>
              </a:ext>
            </a:extLst>
          </p:cNvPr>
          <p:cNvCxnSpPr>
            <a:cxnSpLocks/>
          </p:cNvCxnSpPr>
          <p:nvPr/>
        </p:nvCxnSpPr>
        <p:spPr>
          <a:xfrm>
            <a:off x="2528712" y="3059289"/>
            <a:ext cx="6773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15F24B93-8111-4131-B890-05F529EFDD7E}"/>
              </a:ext>
            </a:extLst>
          </p:cNvPr>
          <p:cNvCxnSpPr>
            <a:cxnSpLocks/>
          </p:cNvCxnSpPr>
          <p:nvPr/>
        </p:nvCxnSpPr>
        <p:spPr>
          <a:xfrm>
            <a:off x="2370667" y="3429000"/>
            <a:ext cx="8353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A9B531AE-B3BE-4B1F-8D3D-AABC0A6EE6F1}"/>
              </a:ext>
            </a:extLst>
          </p:cNvPr>
          <p:cNvCxnSpPr>
            <a:cxnSpLocks/>
          </p:cNvCxnSpPr>
          <p:nvPr/>
        </p:nvCxnSpPr>
        <p:spPr>
          <a:xfrm>
            <a:off x="3070578" y="4195939"/>
            <a:ext cx="5870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08B8E62B-A402-4B39-A2A1-AF18C8F1A7A9}"/>
              </a:ext>
            </a:extLst>
          </p:cNvPr>
          <p:cNvCxnSpPr>
            <a:cxnSpLocks/>
          </p:cNvCxnSpPr>
          <p:nvPr/>
        </p:nvCxnSpPr>
        <p:spPr>
          <a:xfrm>
            <a:off x="2788355" y="4569355"/>
            <a:ext cx="5644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295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BAF0A47-CC07-46A1-AE47-DFBC807D73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4" t="22129" r="4310"/>
          <a:stretch/>
        </p:blipFill>
        <p:spPr>
          <a:xfrm>
            <a:off x="8383091" y="1133131"/>
            <a:ext cx="2671763" cy="355282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988B9B-13C6-464F-AF64-47E7CB0AA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CUADRO CLINICO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746A01-33F5-4F2D-85AF-12650FD8A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/>
              <a:t>MULTIPLES MANIFESTACIONES INESPECIFICAS ( 3 MESES )</a:t>
            </a:r>
          </a:p>
          <a:p>
            <a:pPr marL="0" indent="0">
              <a:buNone/>
            </a:pPr>
            <a:r>
              <a:rPr lang="es-EC" dirty="0"/>
              <a:t>PRESENTACION:</a:t>
            </a:r>
          </a:p>
          <a:p>
            <a:pPr marL="0" indent="0">
              <a:buNone/>
            </a:pPr>
            <a:r>
              <a:rPr lang="es-EC" dirty="0"/>
              <a:t>-FATIGA( PRIMER SINTOMA  EN 50%),</a:t>
            </a:r>
          </a:p>
          <a:p>
            <a:pPr marL="0" indent="0">
              <a:buNone/>
            </a:pPr>
            <a:r>
              <a:rPr lang="es-EC" dirty="0"/>
              <a:t>-INFECCIONES/ FIEBRE  (10%)</a:t>
            </a:r>
          </a:p>
          <a:p>
            <a:pPr marL="0" indent="0">
              <a:buNone/>
            </a:pPr>
            <a:r>
              <a:rPr lang="es-EC" dirty="0"/>
              <a:t>-HEMORRAGIA (5%)</a:t>
            </a:r>
          </a:p>
          <a:p>
            <a:pPr marL="0" indent="0">
              <a:buNone/>
            </a:pPr>
            <a:r>
              <a:rPr lang="es-EC" dirty="0"/>
              <a:t>-DOLORES  OSEOS; ADENOPATIAS;TOS; CEFALALGIAS  O SUDORES</a:t>
            </a:r>
          </a:p>
          <a:p>
            <a:pPr marL="0" indent="0">
              <a:buNone/>
            </a:pPr>
            <a:r>
              <a:rPr lang="es-EC" dirty="0"/>
              <a:t>-PALIDEZ, DISNEA DE ESFUERZO Y FATIGA.</a:t>
            </a:r>
          </a:p>
        </p:txBody>
      </p:sp>
    </p:spTree>
    <p:extLst>
      <p:ext uri="{BB962C8B-B14F-4D97-AF65-F5344CB8AC3E}">
        <p14:creationId xmlns:p14="http://schemas.microsoft.com/office/powerpoint/2010/main" val="2824180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174D3-0A97-4D51-82D6-2E9F51146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CUADRO CLINICO</a:t>
            </a:r>
          </a:p>
        </p:txBody>
      </p:sp>
      <p:pic>
        <p:nvPicPr>
          <p:cNvPr id="27650" name="Picture 2" descr="https://player.slideplayer.es/86/14059776/slides/slide_49.jpg">
            <a:extLst>
              <a:ext uri="{FF2B5EF4-FFF2-40B4-BE49-F238E27FC236}">
                <a16:creationId xmlns:a16="http://schemas.microsoft.com/office/drawing/2014/main" id="{68FFB727-BEE0-4315-BD0E-DB12045BAE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14525" y="2016125"/>
            <a:ext cx="6680465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812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D46A278-27B6-4B07-BA91-C04DF9511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9" b="23107"/>
          <a:stretch/>
        </p:blipFill>
        <p:spPr>
          <a:xfrm>
            <a:off x="6413874" y="548855"/>
            <a:ext cx="5568576" cy="27717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BF4BAF-5BF4-4284-A8DA-6F1FCC1FC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DIAGNOSTICO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7BDB30-DC82-439A-8315-41B5F181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3813568"/>
          </a:xfrm>
        </p:spPr>
        <p:txBody>
          <a:bodyPr>
            <a:normAutofit fontScale="92500" lnSpcReduction="10000"/>
          </a:bodyPr>
          <a:lstStyle/>
          <a:p>
            <a:r>
              <a:rPr lang="es-EC" dirty="0"/>
              <a:t>BIOMETRIA HEMATICA</a:t>
            </a:r>
          </a:p>
          <a:p>
            <a:r>
              <a:rPr lang="es-EC" dirty="0"/>
              <a:t>FROTIS DE SANGRE PERIFERICA (BLASTOS)</a:t>
            </a:r>
          </a:p>
          <a:p>
            <a:r>
              <a:rPr lang="es-EC" dirty="0"/>
              <a:t>QUIMICA SANGUINEA (LDH CARGA TUMORAL)</a:t>
            </a:r>
          </a:p>
          <a:p>
            <a:r>
              <a:rPr lang="es-EC" dirty="0"/>
              <a:t>CALCIO,ACIDO URICO (BLOQUEO RENAL), PRUEBAS DE FUNCION HEPATICA  TGO Y TGP PARA VER INFILTRACION HEPATICA.</a:t>
            </a:r>
          </a:p>
          <a:p>
            <a:r>
              <a:rPr lang="es-EC" dirty="0"/>
              <a:t>ASPIRADO DE MEDULA OSEA</a:t>
            </a:r>
          </a:p>
          <a:p>
            <a:r>
              <a:rPr lang="es-EC" dirty="0"/>
              <a:t>INMUNOFENOTIPO: DIAGNOSTICO, PRONOSTICO</a:t>
            </a:r>
          </a:p>
          <a:p>
            <a:r>
              <a:rPr lang="es-EC" dirty="0"/>
              <a:t>CARIOTIPO Y CITOGENETICA : PRONOSTICO PARA VER LA POSIBILIDAD DE TRATAMIENTO AGRESIVO</a:t>
            </a:r>
          </a:p>
        </p:txBody>
      </p:sp>
    </p:spTree>
    <p:extLst>
      <p:ext uri="{BB962C8B-B14F-4D97-AF65-F5344CB8AC3E}">
        <p14:creationId xmlns:p14="http://schemas.microsoft.com/office/powerpoint/2010/main" val="1396986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571DA2C-396F-4C08-B3D3-A58A5E40A6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1" t="19845" r="2051" b="19043"/>
          <a:stretch/>
        </p:blipFill>
        <p:spPr>
          <a:xfrm>
            <a:off x="6900511" y="363596"/>
            <a:ext cx="4876800" cy="298031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EA26EDC-F359-4E4D-994F-A0220027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DIAGNOSTICO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DE4B06-AB06-473B-A003-3F0D00935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38707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C" sz="2400" b="1" dirty="0"/>
              <a:t>LABORATORIO: </a:t>
            </a:r>
          </a:p>
          <a:p>
            <a:pPr marL="0" indent="0">
              <a:buNone/>
            </a:pPr>
            <a:r>
              <a:rPr lang="es-EC" dirty="0"/>
              <a:t>-ANEMIA NORMOCITICA NORMOCROMICA </a:t>
            </a:r>
          </a:p>
          <a:p>
            <a:pPr marL="0" indent="0">
              <a:buNone/>
            </a:pPr>
            <a:r>
              <a:rPr lang="es-EC" dirty="0"/>
              <a:t>-LEUCOCITOSIS MAS PRESENCIA DE BLASTOS</a:t>
            </a:r>
          </a:p>
          <a:p>
            <a:pPr marL="0" indent="0">
              <a:buNone/>
            </a:pPr>
            <a:r>
              <a:rPr lang="es-EC" dirty="0"/>
              <a:t>-MAYOR  A 100000 LEUCOSTASIS        DISFUNCION OCULAR Y CEREBROVASCULAR O SANGRADO</a:t>
            </a:r>
          </a:p>
          <a:p>
            <a:pPr marL="0" indent="0">
              <a:buNone/>
            </a:pPr>
            <a:r>
              <a:rPr lang="es-EC" dirty="0"/>
              <a:t>-MADURACION ASINCRONICA (HIATO LEUCEMICO)</a:t>
            </a:r>
          </a:p>
          <a:p>
            <a:pPr marL="0" indent="0">
              <a:buNone/>
            </a:pPr>
            <a:r>
              <a:rPr lang="es-EC" dirty="0"/>
              <a:t>-LEUCOCITOSIS EN LA MITAD DE LOS CASOS</a:t>
            </a:r>
          </a:p>
          <a:p>
            <a:pPr marL="0" indent="0">
              <a:buNone/>
            </a:pPr>
            <a:r>
              <a:rPr lang="es-EC" dirty="0"/>
              <a:t>LEUCOCITOS NORMALES EN LA CUARTA  PARTE DE LOS CASOS</a:t>
            </a:r>
          </a:p>
          <a:p>
            <a:pPr marL="0" indent="0">
              <a:buNone/>
            </a:pPr>
            <a:r>
              <a:rPr lang="es-EC" dirty="0"/>
              <a:t>LEUCOPENIA EN LA CUARTA PARTE DE LOS CASOS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0D7B8A2-B0A5-4898-8462-16DA3B65FFB9}"/>
              </a:ext>
            </a:extLst>
          </p:cNvPr>
          <p:cNvCxnSpPr>
            <a:cxnSpLocks/>
          </p:cNvCxnSpPr>
          <p:nvPr/>
        </p:nvCxnSpPr>
        <p:spPr>
          <a:xfrm>
            <a:off x="5052131" y="3392840"/>
            <a:ext cx="282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792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91E7B-9FEC-4628-8418-6B135760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DIAGNOSTICO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C579B5-243A-42E1-8738-B72B0FBCA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3542106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-OJO PUEDE HABER LEUCEMIA SIN LEUCOCITOSIS POR EJEMPLO LEUCOPENIA, PANCITOPENIA.</a:t>
            </a:r>
          </a:p>
          <a:p>
            <a:pPr marL="0" indent="0">
              <a:buNone/>
            </a:pPr>
            <a:r>
              <a:rPr lang="es-EC" dirty="0"/>
              <a:t>TROMBOCITOPENIA </a:t>
            </a:r>
            <a:r>
              <a:rPr lang="es-EC" dirty="0" err="1"/>
              <a:t>TROMBOCITOPENIA</a:t>
            </a:r>
            <a:r>
              <a:rPr lang="es-EC" dirty="0"/>
              <a:t>  MENOR 100000, 25% MENOR A 25000, PLAQUETAS GRANDES, ABIGARRADAS, GRANULACIONES ANORMALES Y DISFUNCIONALES.</a:t>
            </a:r>
          </a:p>
          <a:p>
            <a:pPr marL="0" indent="0">
              <a:buNone/>
            </a:pPr>
            <a:r>
              <a:rPr lang="es-EC" dirty="0"/>
              <a:t>FROTIS : BLASTOS EN SP 5% SE DEBE REALIZAR AMO CON MAS DEL 20% SE CONFIRMA  LEUCEMIA AGUDA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F64BD0-0313-4308-82E0-86007F2348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9" t="61274"/>
          <a:stretch/>
        </p:blipFill>
        <p:spPr>
          <a:xfrm>
            <a:off x="7529513" y="167856"/>
            <a:ext cx="2919411" cy="176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99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9E5C7-6A70-4552-AC0E-EE6D47377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DIAGNOSTICO</a:t>
            </a:r>
          </a:p>
        </p:txBody>
      </p:sp>
      <p:pic>
        <p:nvPicPr>
          <p:cNvPr id="28674" name="Picture 2" descr="https://player.slideplayer.es/86/14059776/slides/slide_52.jpg">
            <a:extLst>
              <a:ext uri="{FF2B5EF4-FFF2-40B4-BE49-F238E27FC236}">
                <a16:creationId xmlns:a16="http://schemas.microsoft.com/office/drawing/2014/main" id="{312FC8A9-74DA-415F-8831-E84825C286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00213" y="2016125"/>
            <a:ext cx="6894777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858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A78FD-59C8-4F7B-9A88-C2E6F9E2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INMUNOFENOTIPO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E6C65D-C397-4B67-8759-6222629F1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C" dirty="0"/>
              <a:t>-LA PRESENCIA DE ANTIGENOS DE SUPERFICIE EN LAS CELULAS HEMATOPOYETICAS TIENEN UN PAPEL  IMPORTANTE EN LA IDENTIFICACION  Y CLASIFICACION DEL LINAGE Y ESTADO MADURATIVO DE ESTAS CELULAS.</a:t>
            </a:r>
          </a:p>
          <a:p>
            <a:pPr marL="0" indent="0" algn="just">
              <a:buNone/>
            </a:pPr>
            <a:endParaRPr lang="es-EC" dirty="0"/>
          </a:p>
          <a:p>
            <a:pPr marL="0" indent="0" algn="just">
              <a:buNone/>
            </a:pPr>
            <a:r>
              <a:rPr lang="es-EC" dirty="0"/>
              <a:t>-EL INMUNOFENOTIPO ES UN GRANDE AVANCE COMO AUXILIO DIAGNOSTICO, PRONOSTICO Y TRATAMIENTO DE INNUMERABLES ENFERMEDADES HEMATOLOGICAS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9C670C-440D-4F2A-9D9E-2C16F684C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255" y="561522"/>
            <a:ext cx="1725196" cy="129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11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377AA7-784C-47AF-9FBF-451E9512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TRATAMIENTO</a:t>
            </a:r>
          </a:p>
        </p:txBody>
      </p:sp>
      <p:pic>
        <p:nvPicPr>
          <p:cNvPr id="30722" name="Picture 2" descr="https://player.slideplayer.es/86/14059776/slides/slide_55.jpg">
            <a:extLst>
              <a:ext uri="{FF2B5EF4-FFF2-40B4-BE49-F238E27FC236}">
                <a16:creationId xmlns:a16="http://schemas.microsoft.com/office/drawing/2014/main" id="{4867F5C6-3D5A-4D0B-9077-2DB36E64CB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28825" y="2016125"/>
            <a:ext cx="6566165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39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142568-3ECC-4B85-9414-7CD2F5DD0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550" y="1438275"/>
            <a:ext cx="3981450" cy="398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E5E90B-FFFA-47B5-ABA0-E3B301F6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LEUCEMIAS AGUDAS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7FA3F8-2BB3-4010-928B-2B49A7BE6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38850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C" sz="2400" b="1" dirty="0"/>
              <a:t>ETIOLOGIA</a:t>
            </a:r>
          </a:p>
          <a:p>
            <a:r>
              <a:rPr lang="es-EC" dirty="0"/>
              <a:t>EVOLUCION CLONAL DE ENFERMEDADES HEMATOLOGICAS PREVIAS COMO SD MIELODISPLASICA,SD MIELOPROLIFERATIVA, ANEMIA APLASICA HEMOGLOBINURIA PAROXISTICA NOCTURNA</a:t>
            </a:r>
          </a:p>
          <a:p>
            <a:r>
              <a:rPr lang="es-EC" dirty="0"/>
              <a:t>INCIDENCIA:CONSTITUYEN 3 % DE LAS NEOPLASIAS Y 50 % DE TODAS LAS LEUCEMIAS:</a:t>
            </a:r>
          </a:p>
          <a:p>
            <a:r>
              <a:rPr lang="es-EC" dirty="0"/>
              <a:t>LEUCEMIA AGUDA  LINFOBLASTICA (LAL) MAS FRECUENTE EN LA EDAD PEDIATRICA CON PICO DE INCIDENCIA 2 A 5 AÑOS</a:t>
            </a:r>
          </a:p>
          <a:p>
            <a:r>
              <a:rPr lang="es-EC" dirty="0"/>
              <a:t>LEUCEMIA AGUDA MIELOBLASTICA(LAM) MAS FRECUENTE EN LOS ADULTOS  EDAD MEDIA A LOS 60 AÑOS, TAMBIEN ES FRECUENTE EN LOS NEONATOS</a:t>
            </a:r>
          </a:p>
        </p:txBody>
      </p:sp>
    </p:spTree>
    <p:extLst>
      <p:ext uri="{BB962C8B-B14F-4D97-AF65-F5344CB8AC3E}">
        <p14:creationId xmlns:p14="http://schemas.microsoft.com/office/powerpoint/2010/main" val="814426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F9A25-D9D7-4D70-805B-17B0246B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TRATAMIENTO</a:t>
            </a:r>
          </a:p>
        </p:txBody>
      </p:sp>
      <p:pic>
        <p:nvPicPr>
          <p:cNvPr id="29698" name="Picture 2" descr="https://player.slideplayer.es/86/14059776/slides/slide_56.jpg">
            <a:extLst>
              <a:ext uri="{FF2B5EF4-FFF2-40B4-BE49-F238E27FC236}">
                <a16:creationId xmlns:a16="http://schemas.microsoft.com/office/drawing/2014/main" id="{FD5A6665-0879-493D-8DE8-78EEDE9521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14575" y="2016125"/>
            <a:ext cx="6280415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949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B985B81-31F9-479C-9A91-06558D58E2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400" y="137107"/>
            <a:ext cx="2814638" cy="4200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B2C6B6F-C650-4B02-9B02-4E5EBD06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4800" b="1" dirty="0"/>
              <a:t>TRATAMIENTO DE LA LMA M3</a:t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E0CE33-52B6-428E-97E6-BF8AA8EF6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3450613"/>
          </a:xfrm>
        </p:spPr>
        <p:txBody>
          <a:bodyPr>
            <a:normAutofit/>
          </a:bodyPr>
          <a:lstStyle/>
          <a:p>
            <a:r>
              <a:rPr lang="es-EC" dirty="0"/>
              <a:t>TERAPIA DIRIGIDA CONTRA BLANCOS  MOLECULARES PML RAR ALFA:</a:t>
            </a:r>
          </a:p>
          <a:p>
            <a:r>
              <a:rPr lang="es-EC" dirty="0"/>
              <a:t>TRATAMIENTO EN BASE AL ATRA (acido </a:t>
            </a:r>
            <a:r>
              <a:rPr lang="es-EC" dirty="0" err="1"/>
              <a:t>holotrans</a:t>
            </a:r>
            <a:r>
              <a:rPr lang="es-EC" dirty="0"/>
              <a:t> retinoico)como agente único produce  recaídas.</a:t>
            </a:r>
          </a:p>
          <a:p>
            <a:r>
              <a:rPr lang="es-EC" dirty="0"/>
              <a:t>POR LO QUE SE DEBE COMBINAR ATRA /</a:t>
            </a:r>
            <a:r>
              <a:rPr lang="es-EC" dirty="0" err="1"/>
              <a:t>antraciclico</a:t>
            </a:r>
            <a:r>
              <a:rPr lang="es-EC" dirty="0"/>
              <a:t> (doxorrubicina, </a:t>
            </a:r>
            <a:r>
              <a:rPr lang="es-EC" dirty="0" err="1"/>
              <a:t>daunorrubicina</a:t>
            </a:r>
            <a:r>
              <a:rPr lang="es-EC" dirty="0"/>
              <a:t>.</a:t>
            </a:r>
          </a:p>
          <a:p>
            <a:r>
              <a:rPr lang="es-EC" dirty="0"/>
              <a:t>Solo en los pacientes que tienen la  t (15/17) ola proteína de fusión  PML RAR alfa.</a:t>
            </a:r>
          </a:p>
        </p:txBody>
      </p:sp>
    </p:spTree>
    <p:extLst>
      <p:ext uri="{BB962C8B-B14F-4D97-AF65-F5344CB8AC3E}">
        <p14:creationId xmlns:p14="http://schemas.microsoft.com/office/powerpoint/2010/main" val="20617600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01C1D6-E25D-4948-8707-E3A7E317F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74" y="2457450"/>
            <a:ext cx="2619375" cy="28860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B2D6C72-72B7-440F-BE6B-1D39BDD4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PRONÓSTICO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400B3C-9F3D-43DB-B6D3-27ECFF80E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C" dirty="0"/>
              <a:t>+LLA: 90% CON TRATAMIENTO ANTILEUCEMICO (NIÑOS ) LOGRAN REMISION DE LA ENFERMEDAD.</a:t>
            </a:r>
          </a:p>
          <a:p>
            <a:pPr marL="0" indent="0">
              <a:buNone/>
            </a:pPr>
            <a:r>
              <a:rPr lang="es-EC" dirty="0"/>
              <a:t>SOBREVIDA LIBRE DE ENFERMEDAD  A 5 AÑOS DEL 60% 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EN CAMBIO EN LOS PACIENTES CON </a:t>
            </a:r>
          </a:p>
          <a:p>
            <a:pPr marL="0" indent="0">
              <a:buNone/>
            </a:pPr>
            <a:r>
              <a:rPr lang="es-EC" dirty="0"/>
              <a:t>+LMA: 60%  A  70 % LOGRAN REMISION  DE LA ENFERMEDAD </a:t>
            </a:r>
          </a:p>
          <a:p>
            <a:pPr marL="0" indent="0">
              <a:buNone/>
            </a:pPr>
            <a:r>
              <a:rPr lang="es-EC" dirty="0"/>
              <a:t>SOBREVIDA  LIBRE  DE ENFERMEDAD A 5 AÑOS  DEL 20 %</a:t>
            </a:r>
          </a:p>
          <a:p>
            <a:pPr marL="0" indent="0">
              <a:buNone/>
            </a:pPr>
            <a:r>
              <a:rPr lang="es-EC" dirty="0"/>
              <a:t>LMA ES DE PEOR PRONOSTICO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627128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C7C93-93F7-44B5-B8A7-C28B3571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21" y="886721"/>
            <a:ext cx="9520158" cy="1049235"/>
          </a:xfrm>
        </p:spPr>
        <p:txBody>
          <a:bodyPr>
            <a:normAutofit/>
          </a:bodyPr>
          <a:lstStyle/>
          <a:p>
            <a:r>
              <a:rPr lang="es-EC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3AA11AF-C048-45A1-9BBD-6CCD176D8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55" y="2195674"/>
            <a:ext cx="5663407" cy="3775605"/>
          </a:xfrm>
        </p:spPr>
      </p:pic>
    </p:spTree>
    <p:extLst>
      <p:ext uri="{BB962C8B-B14F-4D97-AF65-F5344CB8AC3E}">
        <p14:creationId xmlns:p14="http://schemas.microsoft.com/office/powerpoint/2010/main" val="31564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E712D-0AF0-402D-B4B4-9805EAB98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LEUCEMIAS AGUDAS</a:t>
            </a:r>
          </a:p>
        </p:txBody>
      </p:sp>
      <p:pic>
        <p:nvPicPr>
          <p:cNvPr id="9218" name="Picture 2" descr="https://player.slideplayer.es/86/14059776/slides/slide_18.jpg">
            <a:extLst>
              <a:ext uri="{FF2B5EF4-FFF2-40B4-BE49-F238E27FC236}">
                <a16:creationId xmlns:a16="http://schemas.microsoft.com/office/drawing/2014/main" id="{FA9C2EA3-4187-43A1-8D14-13F56A9B2B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1825" y="2016125"/>
            <a:ext cx="5423165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68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3148169-F228-40C1-B36C-BBE53D777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234412"/>
            <a:ext cx="2476499" cy="281906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D11F62-EE50-446D-B083-2D582C30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LEUCEMIAS AGUDAS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64602B-FC93-4C22-B544-F9582A115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3450613"/>
          </a:xfrm>
        </p:spPr>
        <p:txBody>
          <a:bodyPr>
            <a:normAutofit fontScale="92500" lnSpcReduction="20000"/>
          </a:bodyPr>
          <a:lstStyle/>
          <a:p>
            <a:r>
              <a:rPr lang="es-EC" sz="2200" b="1" dirty="0"/>
              <a:t>CLASIFICACION: </a:t>
            </a:r>
          </a:p>
          <a:p>
            <a:pPr marL="0" indent="0">
              <a:buNone/>
            </a:pPr>
            <a:r>
              <a:rPr lang="es-EC" sz="2200" b="1" dirty="0"/>
              <a:t>DESDE EL PUNTO DE VISTA ETIOLOGICO:  </a:t>
            </a:r>
            <a:r>
              <a:rPr lang="es-EC" dirty="0"/>
              <a:t>SE CLASIFICAN EN LEUCEMIAS DE NOVO Y LEUCEMIAS SECUNDARIAS(RADIOY QUIMIOTERAPIA Y EVOLUCION CLONAL DE OTRA ENFERMEDAD HEMATOLOGICA)</a:t>
            </a:r>
          </a:p>
          <a:p>
            <a:pPr marL="0" indent="0">
              <a:buNone/>
            </a:pPr>
            <a:r>
              <a:rPr lang="es-EC" sz="2200" b="1" dirty="0"/>
              <a:t>SEGÚN LA LINEA HEMATOLOGICA DE ORIGEN:</a:t>
            </a:r>
          </a:p>
          <a:p>
            <a:r>
              <a:rPr lang="es-EC" dirty="0"/>
              <a:t>LEUCEMIAS  AGUDAS MIELOBLASTICAS(SERIE ROJA O ERITROIDE, SERIE LEUCOCITARIA O GRANULOCITICA Y SERIE PLAQUETARIA) LA PRESENCIA DE MIELOPEROXIDASA POSITIVA, BASTONES DE AUER </a:t>
            </a:r>
          </a:p>
          <a:p>
            <a:r>
              <a:rPr lang="es-EC" dirty="0"/>
              <a:t>LEUCEMIAS AGUDAS LINFOBLASTICAS(LINEA LINFOIDE B O T )</a:t>
            </a:r>
          </a:p>
        </p:txBody>
      </p:sp>
    </p:spTree>
    <p:extLst>
      <p:ext uri="{BB962C8B-B14F-4D97-AF65-F5344CB8AC3E}">
        <p14:creationId xmlns:p14="http://schemas.microsoft.com/office/powerpoint/2010/main" val="391300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DB520-4E11-4EDA-87AA-576CD1D1B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LEUCEMIAS AGUDAS</a:t>
            </a:r>
          </a:p>
        </p:txBody>
      </p:sp>
      <p:pic>
        <p:nvPicPr>
          <p:cNvPr id="14338" name="Picture 2" descr="https://player.slideplayer.es/86/14059776/slides/slide_27.jpg">
            <a:extLst>
              <a:ext uri="{FF2B5EF4-FFF2-40B4-BE49-F238E27FC236}">
                <a16:creationId xmlns:a16="http://schemas.microsoft.com/office/drawing/2014/main" id="{2311F829-2E9B-449C-AEA3-CA06E55A82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95473" y="2016125"/>
            <a:ext cx="4599517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0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5A8E3-BD82-4232-AF55-AB0D715B4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CLASIFICACION</a:t>
            </a:r>
          </a:p>
        </p:txBody>
      </p:sp>
      <p:pic>
        <p:nvPicPr>
          <p:cNvPr id="7170" name="Picture 2" descr="https://player.slideplayer.es/86/14059776/slides/slide_14.jpg">
            <a:extLst>
              <a:ext uri="{FF2B5EF4-FFF2-40B4-BE49-F238E27FC236}">
                <a16:creationId xmlns:a16="http://schemas.microsoft.com/office/drawing/2014/main" id="{98A4BD3A-FC31-4A7B-AC9A-0F4D0495DF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28801" y="2016125"/>
            <a:ext cx="6766190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70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E0684-312D-41C8-B31E-D0D1AE086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/>
              <a:t>LEUCEMIA MIELOIDE FAB</a:t>
            </a:r>
          </a:p>
        </p:txBody>
      </p:sp>
      <p:pic>
        <p:nvPicPr>
          <p:cNvPr id="15362" name="Picture 2" descr="https://player.slideplayer.es/86/14059776/slides/slide_28.jpg">
            <a:extLst>
              <a:ext uri="{FF2B5EF4-FFF2-40B4-BE49-F238E27FC236}">
                <a16:creationId xmlns:a16="http://schemas.microsoft.com/office/drawing/2014/main" id="{7ACBC925-FCAA-4A49-911F-F80B71F1A1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28813" y="2016125"/>
            <a:ext cx="6666177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363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ía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5308</TotalTime>
  <Words>1344</Words>
  <Application>Microsoft Office PowerPoint</Application>
  <PresentationFormat>Panorámica</PresentationFormat>
  <Paragraphs>147</Paragraphs>
  <Slides>43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7" baseType="lpstr">
      <vt:lpstr>Arial</vt:lpstr>
      <vt:lpstr>Calibri</vt:lpstr>
      <vt:lpstr>Palatino Linotype</vt:lpstr>
      <vt:lpstr>Galería</vt:lpstr>
      <vt:lpstr>LEUCEMIAS AGUDAS</vt:lpstr>
      <vt:lpstr>LEUCEMIAS AGUDAS</vt:lpstr>
      <vt:lpstr>LEUCEMIAS AGUDAS </vt:lpstr>
      <vt:lpstr>LEUCEMIAS AGUDAS</vt:lpstr>
      <vt:lpstr>LEUCEMIAS AGUDAS</vt:lpstr>
      <vt:lpstr>LEUCEMIAS AGUDAS</vt:lpstr>
      <vt:lpstr>LEUCEMIAS AGUDAS</vt:lpstr>
      <vt:lpstr>CLASIFICACION</vt:lpstr>
      <vt:lpstr>LEUCEMIA MIELOIDE FAB</vt:lpstr>
      <vt:lpstr>LEUCEMIA MIELOIDE FAB</vt:lpstr>
      <vt:lpstr>LEUCEMIA MIELOIDE FAB</vt:lpstr>
      <vt:lpstr>LEUCEMIA MIELOIDE FAB</vt:lpstr>
      <vt:lpstr>LEUCEMIA MIELOIDE FAB</vt:lpstr>
      <vt:lpstr>LEUCEMIA MIELOIDE FAB</vt:lpstr>
      <vt:lpstr>LEUCEMIA MIELOIDE FAB</vt:lpstr>
      <vt:lpstr>LEUCEMIA MIELOIDE FAB</vt:lpstr>
      <vt:lpstr>LEUCEMIA MIELOIDE FAB</vt:lpstr>
      <vt:lpstr>LEUCEMIA MIELOIDE FAB</vt:lpstr>
      <vt:lpstr>LEUCEMIA MIELOIDE</vt:lpstr>
      <vt:lpstr>LEUCEMIAS AGUDAS</vt:lpstr>
      <vt:lpstr>LEUCEMIAS AGUDAS</vt:lpstr>
      <vt:lpstr>LEUCEMIAS AGUDAS</vt:lpstr>
      <vt:lpstr>LEUCEMIAS AGUDAS</vt:lpstr>
      <vt:lpstr>CLASIFICACION</vt:lpstr>
      <vt:lpstr>CLASIFICACION</vt:lpstr>
      <vt:lpstr>LEUCEMIA AGUDAS LINFOIDES</vt:lpstr>
      <vt:lpstr>Leucemia aguda</vt:lpstr>
      <vt:lpstr>Leucemias agudas</vt:lpstr>
      <vt:lpstr>LEUCEMIAS AGUDAS</vt:lpstr>
      <vt:lpstr>CUADRO CLINICA</vt:lpstr>
      <vt:lpstr>CUADRO CLINICO</vt:lpstr>
      <vt:lpstr>CUADRO CLINICO</vt:lpstr>
      <vt:lpstr>CUADRO CLINICO</vt:lpstr>
      <vt:lpstr>DIAGNOSTICO</vt:lpstr>
      <vt:lpstr>DIAGNOSTICO</vt:lpstr>
      <vt:lpstr>DIAGNOSTICO</vt:lpstr>
      <vt:lpstr>DIAGNOSTICO</vt:lpstr>
      <vt:lpstr>INMUNOFENOTIPO</vt:lpstr>
      <vt:lpstr>TRATAMIENTO</vt:lpstr>
      <vt:lpstr>TRATAMIENTO</vt:lpstr>
      <vt:lpstr>TRATAMIENTO DE LA LMA M3 </vt:lpstr>
      <vt:lpstr>PRONÓSTICO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ANEMIAS</dc:title>
  <dc:creator>Usuario</dc:creator>
  <cp:lastModifiedBy>HIPOLITO ALCIBIADES PAULA</cp:lastModifiedBy>
  <cp:revision>224</cp:revision>
  <dcterms:created xsi:type="dcterms:W3CDTF">2020-04-22T20:32:38Z</dcterms:created>
  <dcterms:modified xsi:type="dcterms:W3CDTF">2020-05-08T02:24:54Z</dcterms:modified>
</cp:coreProperties>
</file>