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178" autoAdjust="0"/>
  </p:normalViewPr>
  <p:slideViewPr>
    <p:cSldViewPr>
      <p:cViewPr varScale="1">
        <p:scale>
          <a:sx n="47" d="100"/>
          <a:sy n="47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43804D-57C7-44CC-B1C6-05AB3EC4F4DB}" type="datetimeFigureOut">
              <a:rPr lang="en-GB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160838-5E6B-46D7-BD6F-041B4E5A94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74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60838-5E6B-46D7-BD6F-041B4E5A945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B6B1A-91FA-4A9A-B1AB-F02B57D3CD2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3982E6-6E0D-456F-A400-08150F33DDF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GB" smtClean="0"/>
          </a:p>
          <a:p>
            <a:pPr marL="171450" indent="-171450"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1538F0-04FE-4301-9B43-2CE3AB5376E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C62408-17F0-4023-A223-A744B3012D6B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1E8BD-E5FD-47F9-82C9-093259F47D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4-Point Star 6"/>
          <p:cNvSpPr/>
          <p:nvPr userDrawn="1"/>
        </p:nvSpPr>
        <p:spPr>
          <a:xfrm rot="2700000">
            <a:off x="7985920" y="4314031"/>
            <a:ext cx="144462" cy="142875"/>
          </a:xfrm>
          <a:prstGeom prst="star4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4-Point Star 7"/>
          <p:cNvSpPr/>
          <p:nvPr userDrawn="1"/>
        </p:nvSpPr>
        <p:spPr>
          <a:xfrm rot="2700000">
            <a:off x="857251" y="5691187"/>
            <a:ext cx="144462" cy="144463"/>
          </a:xfrm>
          <a:prstGeom prst="star4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ounded Rectangle 8"/>
          <p:cNvSpPr/>
          <p:nvPr userDrawn="1"/>
        </p:nvSpPr>
        <p:spPr>
          <a:xfrm>
            <a:off x="711200" y="2205038"/>
            <a:ext cx="7748588" cy="1295400"/>
          </a:xfrm>
          <a:prstGeom prst="round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D3E22F-A836-49D7-99E0-7E411427F74D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B31ADB-A725-48A2-A46A-AD4B7E2807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B6C652-4907-4903-8117-16CC6AE6F0B3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1B9583-76E6-48BC-A561-460380B5338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D2D57B-DD10-47F8-BDD3-2440539D12BD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65E02F-28F1-48A8-9B2C-6EC89D990D4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-212725" y="198438"/>
            <a:ext cx="7448550" cy="1295400"/>
          </a:xfrm>
          <a:prstGeom prst="round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A013B2-30A1-4773-8F29-1F8585820D5D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CB1008-972D-4AC5-966B-ECA6FF21AE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E8ED55-0073-4617-8AF0-8EFCD796E318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463DEE-1D19-4FE2-8F56-89F4F3D5609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3B4619-AF40-436F-875C-830386BA7103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763DFB-43F6-452A-A62B-80176D3292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912582-401F-4F63-A7EA-DC2101B6B3FC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2F3F-404A-4F2E-B2DE-A4D3E172CB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57B8C2-AF47-4AAF-9150-BB29207F5C97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589D3F-3C6B-463D-BC16-DE45B9F635F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C8E52C-A501-49E4-A7DB-ADF5C52BC961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E853F0-E94C-480D-836D-38CFE1A96B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963D86-B74D-4DAC-8F44-F43D8048035C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7E5276-33F0-42C3-BE33-E710175802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5AEB7A25-EB2B-4B1F-80D4-34A066831155}" type="datetimeFigureOut">
              <a:rPr lang="en-GB" smtClean="0"/>
              <a:pPr>
                <a:defRPr/>
              </a:pPr>
              <a:t>15/03/2012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C0A034B-AF23-43C5-A958-2D5C04BEDDC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13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2163" y="5254625"/>
            <a:ext cx="17716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638" y="5886450"/>
            <a:ext cx="26860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84238" y="5732463"/>
            <a:ext cx="3644900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6" cstate="print"/>
          <a:srcRect r="65535"/>
          <a:stretch>
            <a:fillRect/>
          </a:stretch>
        </p:blipFill>
        <p:spPr bwMode="auto">
          <a:xfrm>
            <a:off x="8027988" y="4365625"/>
            <a:ext cx="1116012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54888" y="188913"/>
            <a:ext cx="166846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276872"/>
            <a:ext cx="7406640" cy="2120256"/>
          </a:xfrm>
        </p:spPr>
        <p:txBody>
          <a:bodyPr/>
          <a:lstStyle/>
          <a:p>
            <a:pPr eaLnBrk="1" hangingPunct="1"/>
            <a:r>
              <a:rPr lang="en-GB" cap="none" dirty="0" smtClean="0"/>
              <a:t>Gerunds and </a:t>
            </a:r>
            <a:r>
              <a:rPr lang="en-GB" cap="none" dirty="0" smtClean="0"/>
              <a:t>Infinitives</a:t>
            </a:r>
            <a:br>
              <a:rPr lang="en-GB" cap="none" dirty="0" smtClean="0"/>
            </a:br>
            <a:r>
              <a:rPr lang="en-GB" cap="none" dirty="0" smtClean="0"/>
              <a:t/>
            </a:r>
            <a:br>
              <a:rPr lang="en-GB" cap="none" dirty="0" smtClean="0"/>
            </a:br>
            <a:r>
              <a:rPr lang="en-GB" sz="2800" dirty="0" smtClean="0"/>
              <a:t>With a change in meaning</a:t>
            </a:r>
            <a:endParaRPr lang="en-GB" sz="2800" cap="none" dirty="0" smtClean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17526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FF"/>
                </a:solidFill>
              </a:rPr>
              <a:t>With a change in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+ Infinitive </a:t>
            </a:r>
          </a:p>
          <a:p>
            <a:pPr>
              <a:buNone/>
            </a:pPr>
            <a:r>
              <a:rPr lang="en-GB" dirty="0" smtClean="0"/>
              <a:t>I need to clean my car</a:t>
            </a:r>
          </a:p>
          <a:p>
            <a:pPr>
              <a:buNone/>
            </a:pPr>
            <a:r>
              <a:rPr lang="en-GB" sz="2800" dirty="0" smtClean="0">
                <a:latin typeface="Verdana" pitchFamily="34" charset="0"/>
              </a:rPr>
              <a:t>(active)</a:t>
            </a:r>
          </a:p>
          <a:p>
            <a:pPr>
              <a:buNone/>
            </a:pPr>
            <a:endParaRPr lang="en-GB" sz="2800" dirty="0" smtClean="0">
              <a:latin typeface="Verdana" pitchFamily="34" charset="0"/>
            </a:endParaRPr>
          </a:p>
          <a:p>
            <a:r>
              <a:rPr lang="en-GB" sz="2800" dirty="0" smtClean="0">
                <a:latin typeface="Verdana" pitchFamily="34" charset="0"/>
              </a:rPr>
              <a:t>need + gerund </a:t>
            </a:r>
          </a:p>
          <a:p>
            <a:pPr>
              <a:buNone/>
            </a:pPr>
            <a:r>
              <a:rPr lang="en-GB" sz="2800" dirty="0" smtClean="0">
                <a:latin typeface="Verdana" pitchFamily="34" charset="0"/>
              </a:rPr>
              <a:t>My car needs cleaning</a:t>
            </a:r>
          </a:p>
          <a:p>
            <a:pPr>
              <a:buNone/>
            </a:pPr>
            <a:r>
              <a:rPr lang="en-GB" sz="2800" dirty="0" smtClean="0">
                <a:latin typeface="Verdana" pitchFamily="34" charset="0"/>
              </a:rPr>
              <a:t>(passive)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stop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stop + gerund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They stopped talking when the bell rang.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(to end an activity)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stop + infinitive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We stopped to buy petrol on our way to Bristol.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(the reason for stopping)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remember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100" smtClean="0"/>
              <a:t>remember + gerund</a:t>
            </a:r>
          </a:p>
          <a:p>
            <a:pPr eaLnBrk="1" hangingPunct="1">
              <a:buFont typeface="Arial" charset="0"/>
              <a:buNone/>
            </a:pPr>
            <a:r>
              <a:rPr lang="en-GB" sz="3100" smtClean="0"/>
              <a:t>I remember singing funny songs with my grandfather</a:t>
            </a:r>
          </a:p>
          <a:p>
            <a:pPr eaLnBrk="1" hangingPunct="1">
              <a:buFont typeface="Arial" charset="0"/>
              <a:buNone/>
            </a:pPr>
            <a:r>
              <a:rPr lang="en-GB" sz="3100" smtClean="0"/>
              <a:t>(a memory)</a:t>
            </a:r>
          </a:p>
          <a:p>
            <a:pPr eaLnBrk="1" hangingPunct="1"/>
            <a:r>
              <a:rPr lang="en-GB" sz="3100" smtClean="0"/>
              <a:t>remember + infinitive</a:t>
            </a:r>
          </a:p>
          <a:p>
            <a:pPr eaLnBrk="1" hangingPunct="1">
              <a:buFont typeface="Arial" charset="0"/>
              <a:buNone/>
            </a:pPr>
            <a:r>
              <a:rPr lang="en-GB" sz="3100" smtClean="0"/>
              <a:t>I remembered to put the rubbish outside</a:t>
            </a:r>
          </a:p>
          <a:p>
            <a:pPr eaLnBrk="1" hangingPunct="1">
              <a:buFont typeface="Arial" charset="0"/>
              <a:buNone/>
            </a:pPr>
            <a:r>
              <a:rPr lang="en-GB" sz="3100" smtClean="0"/>
              <a:t>(I did 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forget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forget + gerund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I forget reading this book before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( I read it but I have no memory of it)</a:t>
            </a:r>
          </a:p>
          <a:p>
            <a:pPr eaLnBrk="1" hangingPunct="1">
              <a:buFont typeface="Arial" charset="0"/>
              <a:buNone/>
            </a:pPr>
            <a:endParaRPr lang="en-GB" smtClean="0"/>
          </a:p>
          <a:p>
            <a:pPr eaLnBrk="1" hangingPunct="1"/>
            <a:r>
              <a:rPr lang="en-GB" smtClean="0"/>
              <a:t>forget + infinitive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I forgot to turn my car lights off and ended up with a flat battery.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(I didn’t do it)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try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dirty="0" smtClean="0"/>
              <a:t>try + gerund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I have tried taking </a:t>
            </a:r>
            <a:r>
              <a:rPr lang="en-GB" dirty="0" err="1" smtClean="0"/>
              <a:t>paracetamol</a:t>
            </a:r>
            <a:r>
              <a:rPr lang="en-GB" dirty="0" smtClean="0"/>
              <a:t> and having a massage but my neck still hurts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(the various processes tried to reach an aim)</a:t>
            </a:r>
          </a:p>
          <a:p>
            <a:pPr eaLnBrk="1" hangingPunct="1"/>
            <a:r>
              <a:rPr lang="en-GB" dirty="0" smtClean="0"/>
              <a:t>try + infinitive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I tried to catch the mouse but it was too quick</a:t>
            </a:r>
          </a:p>
          <a:p>
            <a:pPr eaLnBrk="1" hangingPunct="1">
              <a:buFont typeface="Arial" charset="0"/>
              <a:buNone/>
            </a:pPr>
            <a:r>
              <a:rPr lang="en-GB" dirty="0" smtClean="0"/>
              <a:t>(my aim)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 regret (hate)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187624" y="1557338"/>
            <a:ext cx="7581726" cy="4525962"/>
          </a:xfrm>
        </p:spPr>
        <p:txBody>
          <a:bodyPr/>
          <a:lstStyle/>
          <a:p>
            <a:pPr marL="0" indent="0" eaLnBrk="1" hangingPunct="1"/>
            <a:r>
              <a:rPr lang="en-GB" dirty="0" smtClean="0"/>
              <a:t>regret + gerund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/>
              <a:t>I regret dropping out of university.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/>
              <a:t>(I wish I hadn’t done it)</a:t>
            </a:r>
          </a:p>
          <a:p>
            <a:pPr marL="0" indent="0" eaLnBrk="1" hangingPunct="1">
              <a:buFont typeface="Arial" charset="0"/>
              <a:buNone/>
            </a:pPr>
            <a:endParaRPr lang="en-GB" dirty="0" smtClean="0"/>
          </a:p>
          <a:p>
            <a:pPr marL="0" indent="0" eaLnBrk="1" hangingPunct="1"/>
            <a:r>
              <a:rPr lang="en-GB" dirty="0" smtClean="0"/>
              <a:t>regret + infinitive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/>
              <a:t>I regret to tell you/to inform you that your application wasn’t successful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/>
              <a:t>regret/hate to tell/inform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cap="none" smtClean="0"/>
              <a:t>go 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go on + gerund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She went on talking even though I had asked her to be quiet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(to continue doing something)</a:t>
            </a:r>
          </a:p>
          <a:p>
            <a:pPr marL="0" indent="0" eaLnBrk="1" hangingPunct="1"/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go on + infinitive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They went on to open five more branches after the success of their first restaurant.</a:t>
            </a:r>
          </a:p>
          <a:p>
            <a:pPr marL="0" indent="0" eaLnBrk="1" hangingPunct="1">
              <a:buFont typeface="Arial" charset="0"/>
              <a:buNone/>
            </a:pPr>
            <a:r>
              <a:rPr lang="en-GB" dirty="0" smtClean="0">
                <a:ea typeface="Arial Unicode MS" pitchFamily="34" charset="-128"/>
                <a:cs typeface="Arial Unicode MS" pitchFamily="34" charset="-128"/>
              </a:rPr>
              <a:t>(what they did afterwards) </a:t>
            </a:r>
          </a:p>
          <a:p>
            <a:pPr marL="0" indent="0" eaLnBrk="1" hangingPunct="1">
              <a:buFont typeface="Arial" charset="0"/>
              <a:buNone/>
            </a:pPr>
            <a:endParaRPr lang="en-GB" dirty="0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GB" cap="none" smtClean="0"/>
              <a:t>like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Verdana" pitchFamily="34" charset="0"/>
              </a:rPr>
              <a:t>like + gerund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I like walking in the countryside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(enjoy)</a:t>
            </a:r>
          </a:p>
          <a:p>
            <a:r>
              <a:rPr lang="en-GB" sz="2800" dirty="0" smtClean="0">
                <a:latin typeface="Verdana" pitchFamily="34" charset="0"/>
              </a:rPr>
              <a:t>like + infinitive</a:t>
            </a:r>
          </a:p>
          <a:p>
            <a:endParaRPr lang="en-GB" sz="2800" dirty="0" smtClean="0">
              <a:latin typeface="Verdana" pitchFamily="34" charset="0"/>
            </a:endParaRP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I like to do the house work before breakfast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(prefer)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*the difference is very small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GB" cap="none" smtClean="0"/>
              <a:t>mean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Verdana" pitchFamily="34" charset="0"/>
              </a:rPr>
              <a:t>mean + gerund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We have to be at the airport by 7am. It means getting up at 5am.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(involve)</a:t>
            </a:r>
          </a:p>
          <a:p>
            <a:r>
              <a:rPr lang="en-GB" sz="2800" dirty="0" smtClean="0">
                <a:latin typeface="Verdana" pitchFamily="34" charset="0"/>
              </a:rPr>
              <a:t>mean + infinitive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I’m sorry I didn’t mean to tear the paper.</a:t>
            </a:r>
          </a:p>
          <a:p>
            <a:pPr>
              <a:buFont typeface="Arial" charset="0"/>
              <a:buNone/>
            </a:pPr>
            <a:r>
              <a:rPr lang="en-GB" sz="2800" dirty="0" smtClean="0">
                <a:latin typeface="Verdana" pitchFamily="34" charset="0"/>
              </a:rPr>
              <a:t>(It wasn’t my intention/it was an accident)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369</Words>
  <Application>Microsoft Office PowerPoint</Application>
  <PresentationFormat>On-screen Show (4:3)</PresentationFormat>
  <Paragraphs>75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Gerunds and Infinitives  With a change in meaning</vt:lpstr>
      <vt:lpstr>stop</vt:lpstr>
      <vt:lpstr>remember</vt:lpstr>
      <vt:lpstr>forget</vt:lpstr>
      <vt:lpstr>try</vt:lpstr>
      <vt:lpstr> regret (hate)</vt:lpstr>
      <vt:lpstr>go on</vt:lpstr>
      <vt:lpstr>like</vt:lpstr>
      <vt:lpstr>mean</vt:lpstr>
      <vt:lpstr>need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Bignell</dc:creator>
  <cp:lastModifiedBy>Administrator</cp:lastModifiedBy>
  <cp:revision>25</cp:revision>
  <dcterms:created xsi:type="dcterms:W3CDTF">2011-09-19T14:34:47Z</dcterms:created>
  <dcterms:modified xsi:type="dcterms:W3CDTF">2012-03-15T18:55:09Z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bd921946-a313-4066-9c92-b49caccafcb7</vt:lpwstr>
  </property>
</Properties>
</file>