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3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99F3-5121-4633-BA1F-A775E3BB7973}" type="datetimeFigureOut">
              <a:rPr lang="el-GR" smtClean="0"/>
              <a:pPr/>
              <a:t>2/3/2016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7353-9C83-4C71-8294-8A40E6265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772400" cy="1362075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2">
                    <a:lumMod val="50000"/>
                  </a:schemeClr>
                </a:solidFill>
              </a:rPr>
              <a:t>GERUNDS AND INFINITIVES</a:t>
            </a:r>
            <a:endParaRPr lang="el-G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563888" y="4293096"/>
            <a:ext cx="5580112" cy="151216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PART 1: GERUNDS</a:t>
            </a:r>
            <a:endParaRPr lang="el-G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accent2">
                    <a:lumMod val="50000"/>
                  </a:schemeClr>
                </a:solidFill>
                <a:latin typeface="Eras Bold ITC" pitchFamily="34" charset="0"/>
              </a:rPr>
              <a:t>THE END</a:t>
            </a:r>
            <a:endParaRPr lang="el-GR" sz="9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GERUNDS-FORM</a:t>
            </a:r>
            <a:endParaRPr lang="el-GR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39552" y="1916832"/>
            <a:ext cx="2016224" cy="100811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playing</a:t>
            </a:r>
            <a:endParaRPr lang="el-G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l-GR" dirty="0"/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827584" y="4509120"/>
            <a:ext cx="2376264" cy="100811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swimming</a:t>
            </a:r>
            <a:endParaRPr lang="el-G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l-GR" dirty="0"/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6300192" y="1844824"/>
            <a:ext cx="2160240" cy="100811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studying</a:t>
            </a:r>
            <a:endParaRPr lang="el-G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l-GR" dirty="0"/>
          </a:p>
        </p:txBody>
      </p:sp>
      <p:sp>
        <p:nvSpPr>
          <p:cNvPr id="16" name="15 - Στρογγυλεμένο ορθογώνιο"/>
          <p:cNvSpPr/>
          <p:nvPr/>
        </p:nvSpPr>
        <p:spPr>
          <a:xfrm>
            <a:off x="3707904" y="2996952"/>
            <a:ext cx="2016224" cy="100811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giving</a:t>
            </a:r>
            <a:endParaRPr lang="el-G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l-GR" dirty="0"/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6444208" y="4653136"/>
            <a:ext cx="2376264" cy="100811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collecting</a:t>
            </a:r>
            <a:endParaRPr lang="el-G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</a:rPr>
              <a:t>GERUNDS-USE</a:t>
            </a:r>
            <a:endParaRPr lang="el-GR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1520" y="2924944"/>
            <a:ext cx="8424936" cy="3201219"/>
          </a:xfrm>
        </p:spPr>
        <p:txBody>
          <a:bodyPr/>
          <a:lstStyle/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Collecting</a:t>
            </a:r>
            <a:r>
              <a:rPr lang="en-US" dirty="0" smtClean="0"/>
              <a:t> flowers is my hobby.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 like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collecting</a:t>
            </a:r>
            <a:r>
              <a:rPr lang="en-US" dirty="0" smtClean="0"/>
              <a:t> flowers.</a:t>
            </a:r>
            <a:endParaRPr lang="el-GR" dirty="0"/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323528" y="1340768"/>
            <a:ext cx="8280920" cy="85496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As the subject or object of a sentence</a:t>
            </a:r>
            <a:endParaRPr kumimoji="0" lang="el-G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http://www.mobilephun.com/wp-content/uploads/2012/12/Collect-Flow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996952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864096"/>
          </a:xfr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2. After prepositions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5400600" cy="4525963"/>
          </a:xfrm>
        </p:spPr>
        <p:txBody>
          <a:bodyPr/>
          <a:lstStyle/>
          <a:p>
            <a:r>
              <a:rPr lang="en-US" dirty="0" smtClean="0"/>
              <a:t>They are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interested in </a:t>
            </a:r>
            <a:r>
              <a:rPr lang="en-US" dirty="0" smtClean="0"/>
              <a:t>study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archaeology.</a:t>
            </a:r>
          </a:p>
          <a:p>
            <a:r>
              <a:rPr lang="en-US" dirty="0" smtClean="0"/>
              <a:t>They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dream of </a:t>
            </a:r>
            <a:r>
              <a:rPr lang="en-US" dirty="0" smtClean="0"/>
              <a:t>becom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archaeologists.</a:t>
            </a:r>
          </a:p>
          <a:p>
            <a:r>
              <a:rPr lang="en-US" dirty="0" smtClean="0"/>
              <a:t>They are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crazy about </a:t>
            </a:r>
            <a:r>
              <a:rPr lang="en-US" dirty="0" smtClean="0"/>
              <a:t>discover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ancient cities.</a:t>
            </a:r>
          </a:p>
          <a:p>
            <a:r>
              <a:rPr lang="en-US" dirty="0" smtClean="0"/>
              <a:t>They are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tired of </a:t>
            </a:r>
            <a:r>
              <a:rPr lang="en-US" dirty="0" smtClean="0"/>
              <a:t>digg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in the sand.</a:t>
            </a:r>
            <a:endParaRPr lang="el-GR" dirty="0"/>
          </a:p>
        </p:txBody>
      </p:sp>
      <p:pic>
        <p:nvPicPr>
          <p:cNvPr id="16387" name="Picture 3" descr="C:\Users\john\Desktop\archaeology-cartoon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700808"/>
            <a:ext cx="2511921" cy="3240360"/>
          </a:xfrm>
          <a:prstGeom prst="rect">
            <a:avLst/>
          </a:prstGeom>
          <a:noFill/>
        </p:spPr>
      </p:pic>
      <p:sp>
        <p:nvSpPr>
          <p:cNvPr id="7" name="6 - Στρογγυλεμένο ορθογώνιο"/>
          <p:cNvSpPr/>
          <p:nvPr/>
        </p:nvSpPr>
        <p:spPr>
          <a:xfrm>
            <a:off x="2195736" y="5373216"/>
            <a:ext cx="3888432" cy="108012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Other expressions</a:t>
            </a:r>
            <a:r>
              <a:rPr lang="en-US" sz="2000" dirty="0" smtClean="0"/>
              <a:t>: good at/ bad at/ keen on/ bored with/ fed up with/ afraid of</a:t>
            </a:r>
            <a:endParaRPr lang="el-GR" sz="20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75240" cy="940966"/>
          </a:xfr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After specific verbs such as:</a:t>
            </a:r>
            <a:endParaRPr lang="el-G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251520" y="2708920"/>
            <a:ext cx="2304256" cy="396044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  <a:r>
              <a:rPr lang="en-US" sz="2400" dirty="0" smtClean="0"/>
              <a:t>ike</a:t>
            </a:r>
            <a:endParaRPr lang="en-US" sz="2400" dirty="0"/>
          </a:p>
          <a:p>
            <a:pPr algn="ctr"/>
            <a:r>
              <a:rPr lang="en-US" sz="2400" dirty="0"/>
              <a:t>h</a:t>
            </a:r>
            <a:r>
              <a:rPr lang="en-US" sz="2400" dirty="0" smtClean="0"/>
              <a:t>ate</a:t>
            </a:r>
          </a:p>
          <a:p>
            <a:pPr algn="ctr"/>
            <a:r>
              <a:rPr lang="en-US" sz="2400" dirty="0"/>
              <a:t>d</a:t>
            </a:r>
            <a:r>
              <a:rPr lang="en-US" sz="2400" dirty="0" smtClean="0"/>
              <a:t>islike</a:t>
            </a:r>
            <a:endParaRPr lang="en-US" sz="2400" dirty="0"/>
          </a:p>
          <a:p>
            <a:pPr algn="ctr"/>
            <a:r>
              <a:rPr lang="en-US" sz="2400" dirty="0" smtClean="0"/>
              <a:t> can’t stand mind</a:t>
            </a:r>
          </a:p>
          <a:p>
            <a:pPr algn="ctr"/>
            <a:r>
              <a:rPr lang="en-US" sz="2000" b="1" dirty="0" smtClean="0"/>
              <a:t> look forward to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enjoy</a:t>
            </a:r>
          </a:p>
          <a:p>
            <a:pPr algn="ctr"/>
            <a:r>
              <a:rPr lang="en-US" sz="2400" dirty="0" smtClean="0"/>
              <a:t> prefer</a:t>
            </a:r>
          </a:p>
          <a:p>
            <a:pPr algn="ctr"/>
            <a:r>
              <a:rPr lang="en-US" sz="2400" dirty="0" smtClean="0"/>
              <a:t>fancy</a:t>
            </a:r>
          </a:p>
          <a:p>
            <a:pPr algn="ctr"/>
            <a:r>
              <a:rPr lang="en-US" sz="2400" dirty="0" smtClean="0"/>
              <a:t>feel like</a:t>
            </a:r>
            <a:endParaRPr lang="el-GR" sz="2400" dirty="0" smtClean="0"/>
          </a:p>
          <a:p>
            <a:pPr algn="ctr"/>
            <a:endParaRPr lang="el-GR" sz="2400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3347864" y="3140968"/>
            <a:ext cx="2448272" cy="338437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r>
              <a:rPr lang="en-US" sz="2400" dirty="0" smtClean="0"/>
              <a:t>tart</a:t>
            </a:r>
          </a:p>
          <a:p>
            <a:pPr algn="ctr"/>
            <a:r>
              <a:rPr lang="en-US" sz="2400" dirty="0" smtClean="0"/>
              <a:t>stop</a:t>
            </a:r>
          </a:p>
          <a:p>
            <a:pPr algn="ctr"/>
            <a:r>
              <a:rPr lang="en-US" sz="2400" dirty="0" smtClean="0"/>
              <a:t>continue</a:t>
            </a:r>
          </a:p>
          <a:p>
            <a:pPr algn="ctr"/>
            <a:r>
              <a:rPr lang="en-US" sz="2400" dirty="0" smtClean="0"/>
              <a:t>Begin</a:t>
            </a:r>
          </a:p>
          <a:p>
            <a:pPr algn="ctr"/>
            <a:r>
              <a:rPr lang="en-US" sz="2400" dirty="0" smtClean="0"/>
              <a:t>finish</a:t>
            </a:r>
          </a:p>
          <a:p>
            <a:pPr algn="ctr"/>
            <a:r>
              <a:rPr lang="en-US" sz="2400" dirty="0" smtClean="0"/>
              <a:t>quit</a:t>
            </a:r>
          </a:p>
          <a:p>
            <a:pPr algn="ctr"/>
            <a:r>
              <a:rPr lang="en-US" sz="2400" dirty="0"/>
              <a:t>g</a:t>
            </a:r>
            <a:r>
              <a:rPr lang="en-US" sz="2400" dirty="0" smtClean="0"/>
              <a:t>ive up</a:t>
            </a:r>
          </a:p>
          <a:p>
            <a:pPr algn="ctr"/>
            <a:r>
              <a:rPr lang="en-US" sz="2400" dirty="0" err="1" smtClean="0"/>
              <a:t>practise</a:t>
            </a:r>
            <a:endParaRPr lang="el-GR" sz="2400" dirty="0" smtClean="0"/>
          </a:p>
          <a:p>
            <a:pPr algn="ctr"/>
            <a:endParaRPr lang="el-GR" sz="2400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6588224" y="3140968"/>
            <a:ext cx="2304256" cy="338437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  <a:r>
              <a:rPr lang="en-US" sz="2400" dirty="0" smtClean="0"/>
              <a:t>emember</a:t>
            </a:r>
          </a:p>
          <a:p>
            <a:pPr algn="ctr"/>
            <a:r>
              <a:rPr lang="en-US" sz="2400" dirty="0"/>
              <a:t>f</a:t>
            </a:r>
            <a:r>
              <a:rPr lang="en-US" sz="2400" dirty="0" smtClean="0"/>
              <a:t>orget</a:t>
            </a:r>
          </a:p>
          <a:p>
            <a:pPr algn="ctr"/>
            <a:r>
              <a:rPr lang="en-US" sz="2400" dirty="0"/>
              <a:t>a</a:t>
            </a:r>
            <a:r>
              <a:rPr lang="en-US" sz="2400" dirty="0" smtClean="0"/>
              <a:t>void</a:t>
            </a:r>
          </a:p>
          <a:p>
            <a:pPr algn="ctr"/>
            <a:r>
              <a:rPr lang="en-US" sz="2400" dirty="0"/>
              <a:t>c</a:t>
            </a:r>
            <a:r>
              <a:rPr lang="en-US" sz="2400" dirty="0" smtClean="0"/>
              <a:t>an’t help</a:t>
            </a:r>
            <a:endParaRPr lang="el-GR" sz="2400" dirty="0"/>
          </a:p>
        </p:txBody>
      </p:sp>
      <p:sp>
        <p:nvSpPr>
          <p:cNvPr id="11" name="10 - Καρδιά"/>
          <p:cNvSpPr/>
          <p:nvPr/>
        </p:nvSpPr>
        <p:spPr>
          <a:xfrm>
            <a:off x="179512" y="1772816"/>
            <a:ext cx="936104" cy="792088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7410" name="Picture 2" descr="http://i1059.photobucket.com/albums/t430/LongBombCQ/st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484784"/>
            <a:ext cx="1152128" cy="1080120"/>
          </a:xfrm>
          <a:prstGeom prst="rect">
            <a:avLst/>
          </a:prstGeom>
          <a:noFill/>
        </p:spPr>
      </p:pic>
      <p:pic>
        <p:nvPicPr>
          <p:cNvPr id="17412" name="Picture 4" descr="http://i1059.photobucket.com/albums/t430/LongBombCQ/st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484784"/>
            <a:ext cx="1151037" cy="1151037"/>
          </a:xfrm>
          <a:prstGeom prst="rect">
            <a:avLst/>
          </a:prstGeom>
          <a:noFill/>
        </p:spPr>
      </p:pic>
      <p:pic>
        <p:nvPicPr>
          <p:cNvPr id="17414" name="Picture 6" descr="http://cliparts.co/cliparts/Lcd/edo/Lcdedonc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486918"/>
            <a:ext cx="1296144" cy="1257739"/>
          </a:xfrm>
          <a:prstGeom prst="rect">
            <a:avLst/>
          </a:prstGeom>
          <a:noFill/>
        </p:spPr>
      </p:pic>
      <p:sp>
        <p:nvSpPr>
          <p:cNvPr id="15" name="14 - Κεραυνός"/>
          <p:cNvSpPr/>
          <p:nvPr/>
        </p:nvSpPr>
        <p:spPr>
          <a:xfrm>
            <a:off x="1115616" y="1268760"/>
            <a:ext cx="936104" cy="93610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Καρδιά"/>
          <p:cNvSpPr/>
          <p:nvPr/>
        </p:nvSpPr>
        <p:spPr>
          <a:xfrm>
            <a:off x="1331640" y="1772816"/>
            <a:ext cx="936104" cy="792088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10" grpId="0" animBg="1"/>
      <p:bldP spid="11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  <a:t>Examples</a:t>
            </a:r>
            <a:endParaRPr lang="el-GR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5842992" cy="964704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enjoy</a:t>
            </a:r>
            <a:r>
              <a:rPr lang="en-US" dirty="0" smtClean="0"/>
              <a:t> watch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football on T.V. </a:t>
            </a:r>
            <a:endParaRPr lang="el-GR" dirty="0"/>
          </a:p>
        </p:txBody>
      </p:sp>
      <p:pic>
        <p:nvPicPr>
          <p:cNvPr id="18434" name="Picture 2" descr="http://thumbs.dreamstime.com/z/tv-fanatic-4-102205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836712"/>
            <a:ext cx="1728192" cy="1636577"/>
          </a:xfrm>
          <a:prstGeom prst="rect">
            <a:avLst/>
          </a:prstGeom>
          <a:noFill/>
        </p:spPr>
      </p:pic>
      <p:pic>
        <p:nvPicPr>
          <p:cNvPr id="18436" name="Picture 4" descr="http://3.bp.blogspot.com/_K6ud-T8KsLQ/SnNljwLWnlI/AAAAAAAAAis/xFNJAnZBogQ/s400/bus_carto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64904"/>
            <a:ext cx="1800200" cy="1517907"/>
          </a:xfrm>
          <a:prstGeom prst="rect">
            <a:avLst/>
          </a:prstGeom>
          <a:noFill/>
        </p:spPr>
      </p:pic>
      <p:sp>
        <p:nvSpPr>
          <p:cNvPr id="7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59832" y="2996952"/>
            <a:ext cx="5842992" cy="964704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hate</a:t>
            </a:r>
            <a:r>
              <a:rPr lang="en-US" dirty="0" smtClean="0"/>
              <a:t> travell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by coach. </a:t>
            </a:r>
            <a:endParaRPr lang="el-GR" dirty="0"/>
          </a:p>
        </p:txBody>
      </p:sp>
      <p:pic>
        <p:nvPicPr>
          <p:cNvPr id="18438" name="Picture 6" descr="http://watermarked.cutcaster.com/cutcaster-photo-100505953-Girl-playing-guit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509120"/>
            <a:ext cx="1882686" cy="1522884"/>
          </a:xfrm>
          <a:prstGeom prst="rect">
            <a:avLst/>
          </a:prstGeom>
          <a:noFill/>
        </p:spPr>
      </p:pic>
      <p:sp>
        <p:nvSpPr>
          <p:cNvPr id="9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7544" y="4653136"/>
            <a:ext cx="5842992" cy="964704"/>
          </a:xfrm>
        </p:spPr>
        <p:txBody>
          <a:bodyPr/>
          <a:lstStyle/>
          <a:p>
            <a:r>
              <a:rPr lang="en-US" dirty="0" smtClean="0"/>
              <a:t>She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started</a:t>
            </a:r>
            <a:r>
              <a:rPr lang="en-US" dirty="0" smtClean="0"/>
              <a:t> play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the guitar two years ago.</a:t>
            </a:r>
            <a:endParaRPr lang="el-G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</a:rPr>
              <a:t>Examples</a:t>
            </a:r>
            <a:endParaRPr lang="el-GR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608512" cy="1108720"/>
          </a:xfrm>
        </p:spPr>
        <p:txBody>
          <a:bodyPr/>
          <a:lstStyle/>
          <a:p>
            <a:r>
              <a:rPr lang="en-US" dirty="0" smtClean="0"/>
              <a:t>He is trying to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quit</a:t>
            </a:r>
            <a:r>
              <a:rPr lang="en-US" dirty="0" smtClean="0"/>
              <a:t> smok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.</a:t>
            </a:r>
            <a:endParaRPr lang="el-GR" dirty="0"/>
          </a:p>
        </p:txBody>
      </p:sp>
      <p:pic>
        <p:nvPicPr>
          <p:cNvPr id="19458" name="Picture 2" descr="http://cdn.xl.thumbs.canstockphoto.com/canstock15224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980728"/>
            <a:ext cx="2422401" cy="1696556"/>
          </a:xfrm>
          <a:prstGeom prst="rect">
            <a:avLst/>
          </a:prstGeom>
          <a:noFill/>
        </p:spPr>
      </p:pic>
      <p:sp>
        <p:nvSpPr>
          <p:cNvPr id="6" name="5 - Επεξήγηση με σύννεφο"/>
          <p:cNvSpPr/>
          <p:nvPr/>
        </p:nvSpPr>
        <p:spPr>
          <a:xfrm>
            <a:off x="2267744" y="2564904"/>
            <a:ext cx="3960440" cy="2232248"/>
          </a:xfrm>
          <a:prstGeom prst="cloudCallou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b="1" dirty="0"/>
          </a:p>
        </p:txBody>
      </p:sp>
      <p:pic>
        <p:nvPicPr>
          <p:cNvPr id="19460" name="Picture 4" descr="http://thumbs.dreamstime.com/x/children-building-sand-castle-147824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852936"/>
            <a:ext cx="1338683" cy="1628800"/>
          </a:xfrm>
          <a:prstGeom prst="rect">
            <a:avLst/>
          </a:prstGeom>
          <a:noFill/>
        </p:spPr>
      </p:pic>
      <p:pic>
        <p:nvPicPr>
          <p:cNvPr id="19462" name="Picture 6" descr="http://www.cliparthut.com/clip-arts/147/face-pro-clip-art-1477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5" y="4385508"/>
            <a:ext cx="1872208" cy="1914249"/>
          </a:xfrm>
          <a:prstGeom prst="rect">
            <a:avLst/>
          </a:prstGeom>
          <a:noFill/>
        </p:spPr>
      </p:pic>
      <p:sp>
        <p:nvSpPr>
          <p:cNvPr id="8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35488" y="4941168"/>
            <a:ext cx="4608512" cy="11087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Do you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remember</a:t>
            </a:r>
            <a:r>
              <a:rPr lang="en-US" dirty="0" smtClean="0"/>
              <a:t> build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sandcastles when we were kids?</a:t>
            </a:r>
            <a:endParaRPr lang="el-G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 +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ing</a:t>
            </a:r>
            <a:endParaRPr lang="el-G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923928" y="2132856"/>
            <a:ext cx="4474840" cy="1468760"/>
          </a:xfrm>
        </p:spPr>
        <p:txBody>
          <a:bodyPr/>
          <a:lstStyle/>
          <a:p>
            <a:r>
              <a:rPr lang="en-US" dirty="0" smtClean="0"/>
              <a:t>We’re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going</a:t>
            </a:r>
            <a:r>
              <a:rPr lang="en-US" dirty="0" smtClean="0"/>
              <a:t> shopp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tomorrow.</a:t>
            </a:r>
            <a:endParaRPr lang="el-GR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611560" y="4365104"/>
            <a:ext cx="2160240" cy="216024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Other:</a:t>
            </a:r>
            <a:br>
              <a:rPr lang="en-US" sz="2400" dirty="0" smtClean="0"/>
            </a:br>
            <a:r>
              <a:rPr lang="en-US" sz="2400" dirty="0" smtClean="0"/>
              <a:t>go shopping</a:t>
            </a:r>
          </a:p>
          <a:p>
            <a:pPr algn="ctr"/>
            <a:r>
              <a:rPr lang="en-US" sz="2400" dirty="0" smtClean="0"/>
              <a:t>go swimming</a:t>
            </a:r>
          </a:p>
          <a:p>
            <a:pPr algn="ctr"/>
            <a:r>
              <a:rPr lang="en-US" sz="2400" dirty="0" smtClean="0"/>
              <a:t>go fishing</a:t>
            </a:r>
          </a:p>
          <a:p>
            <a:pPr algn="ctr"/>
            <a:r>
              <a:rPr lang="en-US" sz="2400" dirty="0"/>
              <a:t>g</a:t>
            </a:r>
            <a:r>
              <a:rPr lang="en-US" sz="2400" dirty="0" smtClean="0"/>
              <a:t>o skiing</a:t>
            </a:r>
          </a:p>
          <a:p>
            <a:pPr algn="ctr"/>
            <a:r>
              <a:rPr lang="en-US" sz="2400" dirty="0" smtClean="0"/>
              <a:t>etc.</a:t>
            </a:r>
            <a:endParaRPr lang="el-GR" sz="2400" dirty="0"/>
          </a:p>
        </p:txBody>
      </p:sp>
      <p:pic>
        <p:nvPicPr>
          <p:cNvPr id="20482" name="Picture 2" descr="http://vrtec-duplek.splet.arnes.si/files/2014/10/obla%C4%8Di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2627784" cy="19670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4" name="Picture 4" descr="https://encrypted-tbn3.gstatic.com/images?q=tbn:ANd9GcTJMijNY8jL5-HTA8qwI7rumxWFqYE4S93kADA6yDxiiieE172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645024"/>
            <a:ext cx="2664296" cy="199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779912" y="5749280"/>
            <a:ext cx="5148064" cy="1108720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go</a:t>
            </a:r>
            <a:r>
              <a:rPr lang="en-US" dirty="0" smtClean="0"/>
              <a:t> swimm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twice a week.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be/get used to +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ing</a:t>
            </a:r>
            <a:endParaRPr lang="el-G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27584" y="5157192"/>
            <a:ext cx="7416824" cy="968971"/>
          </a:xfrm>
        </p:spPr>
        <p:txBody>
          <a:bodyPr/>
          <a:lstStyle/>
          <a:p>
            <a:r>
              <a:rPr lang="en-US" dirty="0" smtClean="0"/>
              <a:t>I’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 used to </a:t>
            </a:r>
            <a:r>
              <a:rPr lang="en-US" dirty="0" smtClean="0"/>
              <a:t>gett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ing</a:t>
            </a:r>
            <a:r>
              <a:rPr lang="en-US" dirty="0" smtClean="0"/>
              <a:t> up early in the morning.</a:t>
            </a:r>
            <a:endParaRPr lang="el-GR" dirty="0"/>
          </a:p>
        </p:txBody>
      </p:sp>
      <p:pic>
        <p:nvPicPr>
          <p:cNvPr id="21507" name="Picture 3" descr="C:\Users\john\Desktop\canstock64812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5616624" cy="288686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202</Words>
  <Application>Microsoft Office PowerPoint</Application>
  <PresentationFormat>Προβολή στην οθόνη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GERUNDS AND INFINITIVES</vt:lpstr>
      <vt:lpstr>GERUNDS-FORM</vt:lpstr>
      <vt:lpstr>GERUNDS-USE</vt:lpstr>
      <vt:lpstr>2. After prepositions</vt:lpstr>
      <vt:lpstr>3. After specific verbs such as:</vt:lpstr>
      <vt:lpstr>Examples</vt:lpstr>
      <vt:lpstr>Examples</vt:lpstr>
      <vt:lpstr>4. Go +  ing</vt:lpstr>
      <vt:lpstr>5. be/get used to + ing</vt:lpstr>
      <vt:lpstr>THE END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Gerunds and infinitives</dc:title>
  <dc:creator>john ks</dc:creator>
  <cp:lastModifiedBy>john ks</cp:lastModifiedBy>
  <cp:revision>17</cp:revision>
  <dcterms:created xsi:type="dcterms:W3CDTF">2016-02-09T18:49:44Z</dcterms:created>
  <dcterms:modified xsi:type="dcterms:W3CDTF">2016-03-02T15:12:34Z</dcterms:modified>
</cp:coreProperties>
</file>