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1317C84-C5A5-4997-ABB5-3F72A4B77C66}" type="datetimeFigureOut">
              <a:rPr lang="id-ID" smtClean="0"/>
              <a:pPr/>
              <a:t>22/08/2011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002249D-9C7D-4414-BFFF-BA27D4CDC44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7C84-C5A5-4997-ABB5-3F72A4B77C66}" type="datetimeFigureOut">
              <a:rPr lang="id-ID" smtClean="0"/>
              <a:pPr/>
              <a:t>22/08/2011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249D-9C7D-4414-BFFF-BA27D4CDC44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random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7C84-C5A5-4997-ABB5-3F72A4B77C66}" type="datetimeFigureOut">
              <a:rPr lang="id-ID" smtClean="0"/>
              <a:pPr/>
              <a:t>22/08/2011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249D-9C7D-4414-BFFF-BA27D4CDC44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random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1317C84-C5A5-4997-ABB5-3F72A4B77C66}" type="datetimeFigureOut">
              <a:rPr lang="id-ID" smtClean="0"/>
              <a:pPr/>
              <a:t>22/08/2011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02249D-9C7D-4414-BFFF-BA27D4CDC44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p:transition spd="med">
    <p:random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1317C84-C5A5-4997-ABB5-3F72A4B77C66}" type="datetimeFigureOut">
              <a:rPr lang="id-ID" smtClean="0"/>
              <a:pPr/>
              <a:t>22/08/2011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002249D-9C7D-4414-BFFF-BA27D4CDC44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7C84-C5A5-4997-ABB5-3F72A4B77C66}" type="datetimeFigureOut">
              <a:rPr lang="id-ID" smtClean="0"/>
              <a:pPr/>
              <a:t>22/08/2011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249D-9C7D-4414-BFFF-BA27D4CDC44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random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7C84-C5A5-4997-ABB5-3F72A4B77C66}" type="datetimeFigureOut">
              <a:rPr lang="id-ID" smtClean="0"/>
              <a:pPr/>
              <a:t>22/08/2011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249D-9C7D-4414-BFFF-BA27D4CDC44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317C84-C5A5-4997-ABB5-3F72A4B77C66}" type="datetimeFigureOut">
              <a:rPr lang="id-ID" smtClean="0"/>
              <a:pPr/>
              <a:t>22/08/2011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02249D-9C7D-4414-BFFF-BA27D4CDC44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p:transition spd="med">
    <p:random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7C84-C5A5-4997-ABB5-3F72A4B77C66}" type="datetimeFigureOut">
              <a:rPr lang="id-ID" smtClean="0"/>
              <a:pPr/>
              <a:t>22/08/2011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249D-9C7D-4414-BFFF-BA27D4CDC44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random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1317C84-C5A5-4997-ABB5-3F72A4B77C66}" type="datetimeFigureOut">
              <a:rPr lang="id-ID" smtClean="0"/>
              <a:pPr/>
              <a:t>22/08/2011</a:t>
            </a:fld>
            <a:endParaRPr lang="id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02249D-9C7D-4414-BFFF-BA27D4CDC44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317C84-C5A5-4997-ABB5-3F72A4B77C66}" type="datetimeFigureOut">
              <a:rPr lang="id-ID" smtClean="0"/>
              <a:pPr/>
              <a:t>22/08/2011</a:t>
            </a:fld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02249D-9C7D-4414-BFFF-BA27D4CDC44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p:transition spd="med">
    <p:random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1317C84-C5A5-4997-ABB5-3F72A4B77C66}" type="datetimeFigureOut">
              <a:rPr lang="id-ID" smtClean="0"/>
              <a:pPr/>
              <a:t>22/08/2011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02249D-9C7D-4414-BFFF-BA27D4CDC44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404664"/>
            <a:ext cx="6316216" cy="1445546"/>
          </a:xfrm>
        </p:spPr>
        <p:txBody>
          <a:bodyPr>
            <a:noAutofit/>
          </a:bodyPr>
          <a:lstStyle/>
          <a:p>
            <a:pPr algn="ctr"/>
            <a:r>
              <a:rPr lang="en-US" sz="48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In this section we will study about</a:t>
            </a:r>
            <a:endParaRPr lang="id-ID" sz="4800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8208912" cy="4608512"/>
          </a:xfrm>
        </p:spPr>
        <p:txBody>
          <a:bodyPr/>
          <a:lstStyle/>
          <a:p>
            <a:pPr marL="1798638" lvl="0"/>
            <a:r>
              <a:rPr lang="en-US" sz="2000" dirty="0" smtClean="0"/>
              <a:t>A. KINDS OF QUESTIONS</a:t>
            </a:r>
            <a:endParaRPr lang="id-ID" sz="2000" dirty="0" smtClean="0"/>
          </a:p>
          <a:p>
            <a:pPr marL="2684463" lvl="0" defTabSz="1962150">
              <a:buFont typeface="+mj-lt"/>
              <a:buAutoNum type="arabicPeriod"/>
            </a:pPr>
            <a:r>
              <a:rPr lang="en-US" dirty="0" smtClean="0"/>
              <a:t>Yes-No Questions</a:t>
            </a:r>
            <a:endParaRPr lang="id-ID" dirty="0" smtClean="0"/>
          </a:p>
          <a:p>
            <a:pPr marL="2684463" lvl="0" defTabSz="1962150">
              <a:buFont typeface="+mj-lt"/>
              <a:buAutoNum type="arabicPeriod"/>
            </a:pPr>
            <a:r>
              <a:rPr lang="en-US" dirty="0" smtClean="0"/>
              <a:t>Question tag</a:t>
            </a:r>
            <a:endParaRPr lang="id-ID" dirty="0" smtClean="0"/>
          </a:p>
          <a:p>
            <a:pPr marL="2684463" lvl="0" defTabSz="1962150">
              <a:buFont typeface="+mj-lt"/>
              <a:buAutoNum type="arabicPeriod"/>
            </a:pPr>
            <a:r>
              <a:rPr lang="en-US" dirty="0" smtClean="0"/>
              <a:t>Question-Word-Questions</a:t>
            </a:r>
            <a:endParaRPr lang="id-ID" dirty="0" smtClean="0"/>
          </a:p>
          <a:p>
            <a:pPr marL="1798638"/>
            <a:r>
              <a:rPr lang="en-US" dirty="0" smtClean="0"/>
              <a:t> </a:t>
            </a:r>
          </a:p>
          <a:p>
            <a:pPr marL="1798638"/>
            <a:endParaRPr lang="id-ID" dirty="0" smtClean="0"/>
          </a:p>
          <a:p>
            <a:pPr marL="1798638" lvl="0"/>
            <a:r>
              <a:rPr lang="en-US" dirty="0" smtClean="0"/>
              <a:t>B. GERUNDS</a:t>
            </a:r>
          </a:p>
          <a:p>
            <a:pPr marL="1798638" lvl="0"/>
            <a:endParaRPr lang="en-US" dirty="0" smtClean="0"/>
          </a:p>
          <a:p>
            <a:pPr marL="1798638" lvl="0"/>
            <a:endParaRPr lang="id-ID" dirty="0" smtClean="0"/>
          </a:p>
          <a:p>
            <a:pPr marL="1798638" lvl="0"/>
            <a:r>
              <a:rPr lang="en-US" dirty="0" smtClean="0"/>
              <a:t>C. ENOUGH &amp; TOO</a:t>
            </a:r>
            <a:endParaRPr lang="id-ID" dirty="0" smtClean="0"/>
          </a:p>
          <a:p>
            <a:endParaRPr lang="id-ID" dirty="0"/>
          </a:p>
        </p:txBody>
      </p:sp>
      <p:pic>
        <p:nvPicPr>
          <p:cNvPr id="4" name="Picture 3" descr="Luffy_Flag___One_Pie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645024"/>
            <a:ext cx="3384376" cy="2948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rand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ds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412776"/>
            <a:ext cx="3195828" cy="4677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2. </a:t>
            </a:r>
            <a:r>
              <a:rPr lang="id-ID" dirty="0" smtClean="0">
                <a:solidFill>
                  <a:schemeClr val="tx1"/>
                </a:solidFill>
              </a:rPr>
              <a:t>If the sentence is negative, add the </a:t>
            </a:r>
            <a:r>
              <a:rPr lang="id-ID" dirty="0" smtClean="0">
                <a:solidFill>
                  <a:schemeClr val="accent1"/>
                </a:solidFill>
              </a:rPr>
              <a:t>positive</a:t>
            </a:r>
            <a:r>
              <a:rPr lang="id-ID" dirty="0" smtClean="0">
                <a:solidFill>
                  <a:schemeClr val="tx1"/>
                </a:solidFill>
              </a:rPr>
              <a:t> question.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Example: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457200" indent="-457200">
              <a:lnSpc>
                <a:spcPct val="150000"/>
              </a:lnSpc>
              <a:buFont typeface="+mj-lt"/>
              <a:buAutoNum type="alphaLcPeriod"/>
            </a:pPr>
            <a:r>
              <a:rPr lang="id-ID" sz="2800" dirty="0" smtClean="0"/>
              <a:t>The driver didn’t know the address, </a:t>
            </a:r>
            <a:r>
              <a:rPr lang="id-ID" sz="2800" dirty="0" smtClean="0">
                <a:solidFill>
                  <a:srgbClr val="00B0F0"/>
                </a:solidFill>
              </a:rPr>
              <a:t>did</a:t>
            </a:r>
            <a:r>
              <a:rPr lang="id-ID" sz="2800" dirty="0" smtClean="0"/>
              <a:t> he?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lphaLcPeriod"/>
            </a:pPr>
            <a:r>
              <a:rPr lang="id-ID" sz="2800" dirty="0" smtClean="0"/>
              <a:t>They can’t see the match, </a:t>
            </a:r>
            <a:r>
              <a:rPr lang="id-ID" sz="2800" dirty="0" smtClean="0">
                <a:solidFill>
                  <a:srgbClr val="00B0F0"/>
                </a:solidFill>
              </a:rPr>
              <a:t>can</a:t>
            </a:r>
            <a:r>
              <a:rPr lang="id-ID" sz="2800" dirty="0" smtClean="0"/>
              <a:t> they?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lphaLcPeriod"/>
            </a:pPr>
            <a:r>
              <a:rPr lang="id-ID" sz="2800" dirty="0" smtClean="0"/>
              <a:t>Father oughtn’t to stay there, </a:t>
            </a:r>
            <a:r>
              <a:rPr lang="id-ID" sz="2800" dirty="0" smtClean="0">
                <a:solidFill>
                  <a:srgbClr val="00B0F0"/>
                </a:solidFill>
              </a:rPr>
              <a:t>ought</a:t>
            </a:r>
            <a:r>
              <a:rPr lang="id-ID" sz="2800" dirty="0" smtClean="0"/>
              <a:t> he?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lphaLcPeriod"/>
            </a:pPr>
            <a:r>
              <a:rPr lang="id-ID" sz="2800" dirty="0" smtClean="0"/>
              <a:t>The girls haven’t to buy dresses, </a:t>
            </a:r>
            <a:r>
              <a:rPr lang="id-ID" sz="2800" dirty="0" smtClean="0">
                <a:solidFill>
                  <a:srgbClr val="00B0F0"/>
                </a:solidFill>
              </a:rPr>
              <a:t>have</a:t>
            </a:r>
            <a:r>
              <a:rPr lang="id-ID" sz="2800" dirty="0" smtClean="0"/>
              <a:t> they?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eriod"/>
            </a:pPr>
            <a:r>
              <a:rPr lang="id-ID" sz="2800" dirty="0" smtClean="0"/>
              <a:t>The nurses aren’t kind, </a:t>
            </a:r>
            <a:r>
              <a:rPr lang="id-ID" sz="2800" dirty="0" smtClean="0">
                <a:solidFill>
                  <a:srgbClr val="00B0F0"/>
                </a:solidFill>
              </a:rPr>
              <a:t>are</a:t>
            </a:r>
            <a:r>
              <a:rPr lang="id-ID" sz="2800" dirty="0" smtClean="0"/>
              <a:t> they?</a:t>
            </a:r>
            <a:endParaRPr lang="id-ID" sz="2800" dirty="0"/>
          </a:p>
        </p:txBody>
      </p:sp>
    </p:spTree>
  </p:cSld>
  <p:clrMapOvr>
    <a:masterClrMapping/>
  </p:clrMapOvr>
  <p:transition spd="med">
    <p:rand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496944" cy="6669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b="1" dirty="0" smtClean="0">
                <a:solidFill>
                  <a:srgbClr val="8064A2"/>
                </a:solidFill>
                <a:latin typeface="Comic Sans MS"/>
                <a:ea typeface="Times New Roman"/>
                <a:cs typeface="Times New Roman"/>
              </a:rPr>
              <a:t>Notes:</a:t>
            </a:r>
            <a:endParaRPr lang="en-US" b="1" dirty="0" smtClean="0">
              <a:solidFill>
                <a:srgbClr val="8064A2"/>
              </a:solidFill>
              <a:latin typeface="Comic Sans MS"/>
              <a:ea typeface="Times New Roman"/>
              <a:cs typeface="Times New Roman"/>
            </a:endParaRPr>
          </a:p>
          <a:p>
            <a:pPr marL="457200" indent="-457200">
              <a:buNone/>
            </a:pPr>
            <a:r>
              <a:rPr lang="en-US" b="1" dirty="0" smtClean="0">
                <a:solidFill>
                  <a:srgbClr val="000000"/>
                </a:solidFill>
                <a:latin typeface="Comic Sans MS"/>
                <a:ea typeface="Times New Roman"/>
                <a:cs typeface="Times New Roman"/>
              </a:rPr>
              <a:t>a. </a:t>
            </a:r>
            <a:r>
              <a:rPr lang="id-ID" b="1" dirty="0" smtClean="0">
                <a:solidFill>
                  <a:srgbClr val="000000"/>
                </a:solidFill>
                <a:latin typeface="Comic Sans MS"/>
                <a:ea typeface="Times New Roman"/>
                <a:cs typeface="Times New Roman"/>
              </a:rPr>
              <a:t>Positive sentence using </a:t>
            </a:r>
            <a:r>
              <a:rPr lang="id-ID" b="1" u="sng" dirty="0" smtClean="0">
                <a:solidFill>
                  <a:srgbClr val="000000"/>
                </a:solidFill>
                <a:highlight>
                  <a:srgbClr val="FFFF00"/>
                </a:highlight>
                <a:latin typeface="Comic Sans MS"/>
                <a:ea typeface="Times New Roman"/>
                <a:cs typeface="Times New Roman"/>
              </a:rPr>
              <a:t>am</a:t>
            </a:r>
            <a:r>
              <a:rPr lang="id-ID" b="1" dirty="0" smtClean="0">
                <a:solidFill>
                  <a:srgbClr val="000000"/>
                </a:solidFill>
                <a:highlight>
                  <a:srgbClr val="FFFF00"/>
                </a:highlight>
                <a:latin typeface="Comic Sans MS"/>
                <a:ea typeface="Times New Roman"/>
                <a:cs typeface="Times New Roman"/>
              </a:rPr>
              <a:t> </a:t>
            </a:r>
            <a:r>
              <a:rPr lang="id-ID" b="1" dirty="0" smtClean="0">
                <a:solidFill>
                  <a:srgbClr val="000000"/>
                </a:solidFill>
                <a:latin typeface="Comic Sans MS"/>
                <a:ea typeface="Times New Roman"/>
                <a:cs typeface="Times New Roman"/>
              </a:rPr>
              <a:t>is followed by </a:t>
            </a:r>
            <a:r>
              <a:rPr lang="id-ID" b="1" u="sng" dirty="0" smtClean="0">
                <a:solidFill>
                  <a:srgbClr val="000000"/>
                </a:solidFill>
                <a:highlight>
                  <a:srgbClr val="FFFF00"/>
                </a:highlight>
                <a:latin typeface="Comic Sans MS"/>
                <a:ea typeface="Times New Roman"/>
                <a:cs typeface="Times New Roman"/>
              </a:rPr>
              <a:t>aren’t I</a:t>
            </a:r>
            <a:r>
              <a:rPr lang="id-ID" b="1" dirty="0" smtClean="0">
                <a:solidFill>
                  <a:srgbClr val="000000"/>
                </a:solidFill>
                <a:highlight>
                  <a:srgbClr val="FFFF00"/>
                </a:highlight>
                <a:latin typeface="Comic Sans MS"/>
                <a:ea typeface="Times New Roman"/>
                <a:cs typeface="Times New Roman"/>
              </a:rPr>
              <a:t>?</a:t>
            </a:r>
            <a:endParaRPr lang="en-US" b="1" dirty="0" smtClean="0">
              <a:solidFill>
                <a:srgbClr val="000000"/>
              </a:solidFill>
              <a:highlight>
                <a:srgbClr val="FFFF00"/>
              </a:highlight>
              <a:latin typeface="Comic Sans MS"/>
              <a:cs typeface="Times New Roman"/>
            </a:endParaRPr>
          </a:p>
          <a:p>
            <a:pPr marL="180340" algn="just">
              <a:lnSpc>
                <a:spcPct val="150000"/>
              </a:lnSpc>
              <a:spcAft>
                <a:spcPts val="0"/>
              </a:spcAft>
              <a:buNone/>
              <a:tabLst>
                <a:tab pos="900430" algn="l"/>
              </a:tabLst>
            </a:pPr>
            <a:r>
              <a:rPr lang="id-ID" b="1" dirty="0" smtClean="0">
                <a:solidFill>
                  <a:srgbClr val="8064A2"/>
                </a:solidFill>
                <a:latin typeface="Comic Sans MS"/>
                <a:ea typeface="Times New Roman"/>
                <a:cs typeface="Times New Roman"/>
              </a:rPr>
              <a:t>Example :</a:t>
            </a:r>
            <a:endParaRPr lang="en-US" b="1" dirty="0" smtClean="0">
              <a:solidFill>
                <a:srgbClr val="8064A2"/>
              </a:solidFill>
              <a:latin typeface="Comic Sans MS"/>
              <a:ea typeface="Times New Roman"/>
              <a:cs typeface="Times New Roman"/>
            </a:endParaRPr>
          </a:p>
          <a:p>
            <a:pPr marL="180340" algn="just">
              <a:lnSpc>
                <a:spcPct val="150000"/>
              </a:lnSpc>
              <a:spcAft>
                <a:spcPts val="0"/>
              </a:spcAft>
              <a:buFontTx/>
              <a:buChar char="-"/>
              <a:tabLst>
                <a:tab pos="900430" algn="l"/>
              </a:tabLst>
            </a:pPr>
            <a:r>
              <a:rPr lang="id-ID" sz="3200" b="1" dirty="0" smtClean="0">
                <a:solidFill>
                  <a:srgbClr val="8064A2"/>
                </a:solidFill>
                <a:latin typeface="Comic Sans MS"/>
                <a:ea typeface="Times New Roman"/>
                <a:cs typeface="Times New Roman"/>
              </a:rPr>
              <a:t>I </a:t>
            </a:r>
            <a:r>
              <a:rPr lang="id-ID" sz="3200" b="1" dirty="0" smtClean="0">
                <a:solidFill>
                  <a:srgbClr val="8064A2"/>
                </a:solidFill>
                <a:highlight>
                  <a:srgbClr val="FFFF00"/>
                </a:highlight>
                <a:latin typeface="Comic Sans MS"/>
                <a:ea typeface="Times New Roman"/>
                <a:cs typeface="Times New Roman"/>
              </a:rPr>
              <a:t>am </a:t>
            </a:r>
            <a:r>
              <a:rPr lang="id-ID" sz="3200" b="1" dirty="0" smtClean="0">
                <a:solidFill>
                  <a:srgbClr val="8064A2"/>
                </a:solidFill>
                <a:latin typeface="Comic Sans MS"/>
                <a:ea typeface="Times New Roman"/>
                <a:cs typeface="Times New Roman"/>
              </a:rPr>
              <a:t>early, </a:t>
            </a:r>
            <a:r>
              <a:rPr lang="id-ID" sz="3200" b="1" dirty="0" smtClean="0">
                <a:solidFill>
                  <a:srgbClr val="FF0000"/>
                </a:solidFill>
                <a:highlight>
                  <a:srgbClr val="FFFF00"/>
                </a:highlight>
                <a:latin typeface="Comic Sans MS"/>
                <a:ea typeface="Times New Roman"/>
                <a:cs typeface="Times New Roman"/>
              </a:rPr>
              <a:t>aren’t</a:t>
            </a:r>
            <a:r>
              <a:rPr lang="id-ID" sz="3200" b="1" dirty="0" smtClean="0">
                <a:solidFill>
                  <a:srgbClr val="FF0000"/>
                </a:solidFill>
                <a:latin typeface="Comic Sans MS"/>
                <a:ea typeface="Times New Roman"/>
                <a:cs typeface="Times New Roman"/>
              </a:rPr>
              <a:t> </a:t>
            </a:r>
            <a:r>
              <a:rPr lang="id-ID" sz="3200" b="1" dirty="0" smtClean="0">
                <a:solidFill>
                  <a:srgbClr val="8064A2"/>
                </a:solidFill>
                <a:latin typeface="Comic Sans MS"/>
                <a:ea typeface="Times New Roman"/>
                <a:cs typeface="Times New Roman"/>
              </a:rPr>
              <a:t>I?</a:t>
            </a:r>
            <a:endParaRPr lang="en-US" sz="3200" dirty="0" smtClean="0">
              <a:latin typeface="Calibri"/>
              <a:ea typeface="Times New Roman"/>
              <a:cs typeface="Times New Roman"/>
            </a:endParaRPr>
          </a:p>
          <a:p>
            <a:pPr marL="180340" algn="just">
              <a:lnSpc>
                <a:spcPct val="150000"/>
              </a:lnSpc>
              <a:spcAft>
                <a:spcPts val="0"/>
              </a:spcAft>
              <a:buFontTx/>
              <a:buChar char="-"/>
              <a:tabLst>
                <a:tab pos="900430" algn="l"/>
              </a:tabLst>
            </a:pPr>
            <a:r>
              <a:rPr lang="id-ID" sz="3200" b="1" dirty="0" smtClean="0">
                <a:solidFill>
                  <a:srgbClr val="8064A2"/>
                </a:solidFill>
                <a:latin typeface="Comic Sans MS"/>
                <a:ea typeface="Times New Roman"/>
                <a:cs typeface="Times New Roman"/>
              </a:rPr>
              <a:t>I </a:t>
            </a:r>
            <a:r>
              <a:rPr lang="id-ID" sz="3200" b="1" dirty="0" smtClean="0">
                <a:solidFill>
                  <a:srgbClr val="8064A2"/>
                </a:solidFill>
                <a:highlight>
                  <a:srgbClr val="FFFF00"/>
                </a:highlight>
                <a:latin typeface="Comic Sans MS"/>
                <a:ea typeface="Times New Roman"/>
                <a:cs typeface="Times New Roman"/>
              </a:rPr>
              <a:t>am </a:t>
            </a:r>
            <a:r>
              <a:rPr lang="id-ID" sz="3200" b="1" dirty="0" smtClean="0">
                <a:solidFill>
                  <a:srgbClr val="8064A2"/>
                </a:solidFill>
                <a:latin typeface="Comic Sans MS"/>
                <a:ea typeface="Times New Roman"/>
                <a:cs typeface="Times New Roman"/>
              </a:rPr>
              <a:t>with you, </a:t>
            </a:r>
            <a:r>
              <a:rPr lang="id-ID" sz="3200" b="1" dirty="0" smtClean="0">
                <a:solidFill>
                  <a:srgbClr val="FF0000"/>
                </a:solidFill>
                <a:highlight>
                  <a:srgbClr val="FFFF00"/>
                </a:highlight>
                <a:latin typeface="Comic Sans MS"/>
                <a:ea typeface="Times New Roman"/>
                <a:cs typeface="Times New Roman"/>
              </a:rPr>
              <a:t>aren’t</a:t>
            </a:r>
            <a:r>
              <a:rPr lang="id-ID" sz="3200" b="1" dirty="0" smtClean="0">
                <a:solidFill>
                  <a:srgbClr val="8064A2"/>
                </a:solidFill>
                <a:highlight>
                  <a:srgbClr val="FFFF00"/>
                </a:highlight>
                <a:latin typeface="Comic Sans MS"/>
                <a:ea typeface="Times New Roman"/>
                <a:cs typeface="Times New Roman"/>
              </a:rPr>
              <a:t> </a:t>
            </a:r>
            <a:r>
              <a:rPr lang="id-ID" sz="3200" b="1" dirty="0" smtClean="0">
                <a:solidFill>
                  <a:srgbClr val="8064A2"/>
                </a:solidFill>
                <a:latin typeface="Comic Sans MS"/>
                <a:ea typeface="Times New Roman"/>
                <a:cs typeface="Times New Roman"/>
              </a:rPr>
              <a:t>I?</a:t>
            </a:r>
            <a:endParaRPr lang="id-ID" sz="3200" dirty="0" smtClean="0">
              <a:latin typeface="Calibri"/>
              <a:ea typeface="Times New Roman"/>
              <a:cs typeface="Calibri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tabLst>
                <a:tab pos="900430" algn="l"/>
                <a:tab pos="2790825" algn="l"/>
              </a:tabLst>
            </a:pPr>
            <a:r>
              <a:rPr lang="id-ID" sz="3200" b="1" i="1" dirty="0" smtClean="0">
                <a:solidFill>
                  <a:srgbClr val="FF0000"/>
                </a:solidFill>
                <a:latin typeface="Comic Sans MS"/>
                <a:ea typeface="Times New Roman"/>
                <a:cs typeface="Times New Roman"/>
              </a:rPr>
              <a:t>But</a:t>
            </a:r>
            <a:endParaRPr lang="en-US" sz="3200" b="1" i="1" dirty="0" smtClean="0">
              <a:solidFill>
                <a:srgbClr val="FF0000"/>
              </a:solidFill>
              <a:latin typeface="Comic Sans MS"/>
              <a:ea typeface="Times New Roman"/>
              <a:cs typeface="Times New Roman"/>
            </a:endParaRPr>
          </a:p>
          <a:p>
            <a:pPr indent="180340">
              <a:lnSpc>
                <a:spcPct val="150000"/>
              </a:lnSpc>
              <a:spcAft>
                <a:spcPts val="0"/>
              </a:spcAft>
              <a:buFontTx/>
              <a:buChar char="-"/>
              <a:tabLst>
                <a:tab pos="900430" algn="l"/>
                <a:tab pos="2790825" algn="l"/>
              </a:tabLst>
            </a:pPr>
            <a:r>
              <a:rPr lang="id-ID" sz="3200" b="1" dirty="0" smtClean="0">
                <a:solidFill>
                  <a:srgbClr val="8064A2"/>
                </a:solidFill>
                <a:latin typeface="Comic Sans MS"/>
                <a:ea typeface="Times New Roman"/>
                <a:cs typeface="Times New Roman"/>
              </a:rPr>
              <a:t>I </a:t>
            </a:r>
            <a:r>
              <a:rPr lang="id-ID" sz="3200" b="1" dirty="0" smtClean="0">
                <a:solidFill>
                  <a:srgbClr val="FF0000"/>
                </a:solidFill>
                <a:highlight>
                  <a:srgbClr val="FFFF00"/>
                </a:highlight>
                <a:latin typeface="Comic Sans MS"/>
                <a:ea typeface="Times New Roman"/>
                <a:cs typeface="Times New Roman"/>
              </a:rPr>
              <a:t>am not</a:t>
            </a:r>
            <a:r>
              <a:rPr lang="id-ID" sz="3200" b="1" dirty="0" smtClean="0">
                <a:solidFill>
                  <a:srgbClr val="8064A2"/>
                </a:solidFill>
                <a:highlight>
                  <a:srgbClr val="FFFF00"/>
                </a:highlight>
                <a:latin typeface="Comic Sans MS"/>
                <a:ea typeface="Times New Roman"/>
                <a:cs typeface="Times New Roman"/>
              </a:rPr>
              <a:t> </a:t>
            </a:r>
            <a:r>
              <a:rPr lang="id-ID" sz="3200" b="1" dirty="0" smtClean="0">
                <a:solidFill>
                  <a:srgbClr val="8064A2"/>
                </a:solidFill>
                <a:latin typeface="Comic Sans MS"/>
                <a:ea typeface="Times New Roman"/>
                <a:cs typeface="Times New Roman"/>
              </a:rPr>
              <a:t>a driver, am I?</a:t>
            </a:r>
            <a:endParaRPr lang="en-US" sz="3200" dirty="0" smtClean="0">
              <a:latin typeface="Calibri"/>
              <a:ea typeface="Times New Roman"/>
              <a:cs typeface="Times New Roman"/>
            </a:endParaRPr>
          </a:p>
          <a:p>
            <a:pPr indent="180340">
              <a:lnSpc>
                <a:spcPct val="150000"/>
              </a:lnSpc>
              <a:spcAft>
                <a:spcPts val="0"/>
              </a:spcAft>
              <a:buFontTx/>
              <a:buChar char="-"/>
              <a:tabLst>
                <a:tab pos="900430" algn="l"/>
                <a:tab pos="2790825" algn="l"/>
              </a:tabLst>
            </a:pPr>
            <a:r>
              <a:rPr lang="id-ID" sz="3200" b="1" dirty="0" smtClean="0">
                <a:solidFill>
                  <a:srgbClr val="8064A2"/>
                </a:solidFill>
                <a:latin typeface="Comic Sans MS"/>
                <a:ea typeface="Times New Roman"/>
                <a:cs typeface="Times New Roman"/>
              </a:rPr>
              <a:t>I </a:t>
            </a:r>
            <a:r>
              <a:rPr lang="id-ID" sz="3200" b="1" dirty="0" smtClean="0">
                <a:solidFill>
                  <a:srgbClr val="FF0000"/>
                </a:solidFill>
                <a:highlight>
                  <a:srgbClr val="FFFF00"/>
                </a:highlight>
                <a:latin typeface="Comic Sans MS"/>
                <a:ea typeface="Times New Roman"/>
                <a:cs typeface="Times New Roman"/>
              </a:rPr>
              <a:t>am not </a:t>
            </a:r>
            <a:r>
              <a:rPr lang="id-ID" sz="3200" b="1" dirty="0" smtClean="0">
                <a:solidFill>
                  <a:srgbClr val="8064A2"/>
                </a:solidFill>
                <a:latin typeface="Comic Sans MS"/>
                <a:ea typeface="Times New Roman"/>
                <a:cs typeface="Times New Roman"/>
              </a:rPr>
              <a:t>sick, am I?</a:t>
            </a:r>
            <a:endParaRPr lang="id-ID" sz="3200" dirty="0" smtClean="0">
              <a:latin typeface="Calibri"/>
              <a:ea typeface="Times New Roman"/>
              <a:cs typeface="Calibri"/>
            </a:endParaRPr>
          </a:p>
          <a:p>
            <a:pPr>
              <a:buNone/>
            </a:pPr>
            <a:endParaRPr lang="id-ID" dirty="0"/>
          </a:p>
        </p:txBody>
      </p:sp>
      <p:pic>
        <p:nvPicPr>
          <p:cNvPr id="4" name="Picture 3" descr="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988840"/>
            <a:ext cx="2808312" cy="2808312"/>
          </a:xfrm>
          <a:prstGeom prst="rect">
            <a:avLst/>
          </a:prstGeom>
        </p:spPr>
      </p:pic>
    </p:spTree>
  </p:cSld>
  <p:clrMapOvr>
    <a:masterClrMapping/>
  </p:clrMapOvr>
  <p:transition spd="med">
    <p:rand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KEAR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8748464" cy="6846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931224" cy="6336704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b. </a:t>
            </a:r>
            <a:r>
              <a:rPr lang="id-ID" sz="2800" b="1" dirty="0" smtClean="0"/>
              <a:t>Subject of a question tag is</a:t>
            </a:r>
            <a:r>
              <a:rPr lang="id-ID" sz="2800" b="1" u="sng" dirty="0" smtClean="0"/>
              <a:t> always a pronoun</a:t>
            </a:r>
            <a:endParaRPr lang="en-US" sz="2800" b="1" u="sng" dirty="0" smtClean="0"/>
          </a:p>
          <a:p>
            <a:pPr>
              <a:buFont typeface="Wingdings" pitchFamily="2" charset="2"/>
              <a:buChar char="Ø"/>
            </a:pPr>
            <a:endParaRPr lang="en-US" sz="2800" b="1" u="sng" dirty="0" smtClean="0"/>
          </a:p>
          <a:p>
            <a:pPr>
              <a:buNone/>
            </a:pPr>
            <a:endParaRPr lang="en-US" sz="2800" b="1" u="sng" dirty="0" smtClean="0"/>
          </a:p>
          <a:p>
            <a:pPr>
              <a:buNone/>
            </a:pPr>
            <a:endParaRPr lang="en-US" sz="2800" b="1" u="sng" dirty="0" smtClean="0"/>
          </a:p>
          <a:p>
            <a:pPr>
              <a:buNone/>
            </a:pPr>
            <a:endParaRPr lang="en-US" sz="2800" b="1" u="sng" dirty="0" smtClean="0"/>
          </a:p>
          <a:p>
            <a:pPr>
              <a:buNone/>
            </a:pPr>
            <a:endParaRPr lang="en-US" sz="2800" b="1" u="sng" dirty="0" smtClean="0"/>
          </a:p>
          <a:p>
            <a:pPr>
              <a:buNone/>
            </a:pPr>
            <a:endParaRPr lang="en-US" sz="2800" b="1" u="sng" dirty="0" smtClean="0"/>
          </a:p>
          <a:p>
            <a:pPr>
              <a:buNone/>
            </a:pPr>
            <a:endParaRPr lang="en-US" sz="2800" b="1" u="sng" dirty="0" smtClean="0"/>
          </a:p>
          <a:p>
            <a:pPr>
              <a:buNone/>
            </a:pPr>
            <a:r>
              <a:rPr lang="id-ID" sz="2800" b="1" dirty="0" smtClean="0">
                <a:solidFill>
                  <a:srgbClr val="C00000"/>
                </a:solidFill>
                <a:latin typeface="Comic Sans MS"/>
                <a:ea typeface="Times New Roman"/>
                <a:cs typeface="Times New Roman"/>
              </a:rPr>
              <a:t>Example:</a:t>
            </a:r>
            <a:endParaRPr lang="en-US" sz="2800" b="1" dirty="0" smtClean="0">
              <a:solidFill>
                <a:srgbClr val="C00000"/>
              </a:solidFill>
              <a:latin typeface="Comic Sans MS"/>
              <a:ea typeface="Times New Roman"/>
              <a:cs typeface="Times New Roman"/>
            </a:endParaRPr>
          </a:p>
          <a:p>
            <a:pPr marL="180340" algn="just">
              <a:lnSpc>
                <a:spcPct val="150000"/>
              </a:lnSpc>
              <a:spcAft>
                <a:spcPts val="0"/>
              </a:spcAft>
              <a:buFontTx/>
              <a:buChar char="-"/>
              <a:tabLst>
                <a:tab pos="900430" algn="l"/>
                <a:tab pos="2790825" algn="l"/>
              </a:tabLst>
            </a:pPr>
            <a:r>
              <a:rPr lang="id-ID" sz="2800" b="1" dirty="0" smtClean="0">
                <a:solidFill>
                  <a:srgbClr val="C00000"/>
                </a:solidFill>
                <a:latin typeface="Comic Sans MS"/>
                <a:ea typeface="Times New Roman"/>
                <a:cs typeface="Times New Roman"/>
              </a:rPr>
              <a:t>Bob could not go there, could </a:t>
            </a:r>
            <a:r>
              <a:rPr lang="id-ID" sz="2800" b="1" dirty="0" smtClean="0">
                <a:solidFill>
                  <a:srgbClr val="C00000"/>
                </a:solidFill>
                <a:highlight>
                  <a:srgbClr val="FFFF00"/>
                </a:highlight>
                <a:latin typeface="Comic Sans MS"/>
                <a:ea typeface="Times New Roman"/>
                <a:cs typeface="Times New Roman"/>
              </a:rPr>
              <a:t>he</a:t>
            </a:r>
            <a:r>
              <a:rPr lang="id-ID" sz="2800" b="1" dirty="0" smtClean="0">
                <a:solidFill>
                  <a:srgbClr val="C00000"/>
                </a:solidFill>
                <a:latin typeface="Comic Sans MS"/>
                <a:ea typeface="Times New Roman"/>
                <a:cs typeface="Times New Roman"/>
              </a:rPr>
              <a:t>?</a:t>
            </a:r>
            <a:endParaRPr lang="en-US" sz="2800" dirty="0" smtClean="0">
              <a:solidFill>
                <a:srgbClr val="C00000"/>
              </a:solidFill>
              <a:latin typeface="Calibri"/>
              <a:ea typeface="Times New Roman"/>
              <a:cs typeface="Times New Roman"/>
            </a:endParaRPr>
          </a:p>
          <a:p>
            <a:pPr marL="180340" algn="just">
              <a:lnSpc>
                <a:spcPct val="150000"/>
              </a:lnSpc>
              <a:spcAft>
                <a:spcPts val="0"/>
              </a:spcAft>
              <a:buFontTx/>
              <a:buChar char="-"/>
              <a:tabLst>
                <a:tab pos="900430" algn="l"/>
                <a:tab pos="2790825" algn="l"/>
              </a:tabLst>
            </a:pPr>
            <a:r>
              <a:rPr lang="id-ID" sz="2800" b="1" dirty="0" smtClean="0">
                <a:solidFill>
                  <a:srgbClr val="C00000"/>
                </a:solidFill>
                <a:latin typeface="Comic Sans MS"/>
                <a:ea typeface="Times New Roman"/>
                <a:cs typeface="Times New Roman"/>
              </a:rPr>
              <a:t>The nurses have done it, haven’t </a:t>
            </a:r>
            <a:r>
              <a:rPr lang="id-ID" sz="2800" b="1" dirty="0" smtClean="0">
                <a:solidFill>
                  <a:srgbClr val="C00000"/>
                </a:solidFill>
                <a:highlight>
                  <a:srgbClr val="FFFF00"/>
                </a:highlight>
                <a:latin typeface="Comic Sans MS"/>
                <a:ea typeface="Times New Roman"/>
                <a:cs typeface="Times New Roman"/>
              </a:rPr>
              <a:t>they</a:t>
            </a:r>
            <a:r>
              <a:rPr lang="id-ID" sz="2800" b="1" dirty="0" smtClean="0">
                <a:solidFill>
                  <a:schemeClr val="accent1"/>
                </a:solidFill>
                <a:latin typeface="Comic Sans MS"/>
                <a:ea typeface="Times New Roman"/>
                <a:cs typeface="Times New Roman"/>
              </a:rPr>
              <a:t>?</a:t>
            </a:r>
            <a:endParaRPr lang="id-ID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rand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UFFYCRYINGTOLITTLE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676456" cy="6651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8820472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b="1" dirty="0" smtClean="0">
                <a:latin typeface="Comic Sans MS"/>
                <a:ea typeface="Times New Roman"/>
                <a:cs typeface="Times New Roman"/>
              </a:rPr>
              <a:t>c. </a:t>
            </a:r>
            <a:r>
              <a:rPr lang="id-ID" sz="2800" b="1" dirty="0" smtClean="0">
                <a:latin typeface="Comic Sans MS"/>
                <a:ea typeface="Times New Roman"/>
                <a:cs typeface="Times New Roman"/>
              </a:rPr>
              <a:t>The sentence which have </a:t>
            </a:r>
            <a:r>
              <a:rPr lang="en-US" sz="2800" b="1" dirty="0" smtClean="0">
                <a:latin typeface="Comic Sans MS"/>
                <a:ea typeface="Times New Roman"/>
                <a:cs typeface="Times New Roman"/>
              </a:rPr>
              <a:t>t</a:t>
            </a:r>
            <a:r>
              <a:rPr lang="id-ID" sz="2800" b="1" dirty="0" smtClean="0">
                <a:latin typeface="Comic Sans MS"/>
                <a:ea typeface="Times New Roman"/>
                <a:cs typeface="Times New Roman"/>
              </a:rPr>
              <a:t>he components such as </a:t>
            </a:r>
            <a:r>
              <a:rPr lang="id-ID" sz="2800" b="1" dirty="0" smtClean="0">
                <a:highlight>
                  <a:srgbClr val="FFFF00"/>
                </a:highlight>
                <a:latin typeface="Comic Sans MS"/>
                <a:ea typeface="Times New Roman"/>
                <a:cs typeface="Times New Roman"/>
              </a:rPr>
              <a:t>neither, no(adj), none, no one, nobody, nothing, scarcely, barely, hardly, hardly ever, seldom, never</a:t>
            </a:r>
            <a:r>
              <a:rPr lang="id-ID" sz="2800" b="1" dirty="0" smtClean="0">
                <a:latin typeface="Comic Sans MS"/>
                <a:ea typeface="Times New Roman"/>
                <a:cs typeface="Times New Roman"/>
              </a:rPr>
              <a:t>, is </a:t>
            </a:r>
            <a:r>
              <a:rPr lang="id-ID" sz="2800" b="1" dirty="0" smtClean="0">
                <a:highlight>
                  <a:srgbClr val="FFFF00"/>
                </a:highlight>
                <a:latin typeface="Comic Sans MS"/>
                <a:ea typeface="Times New Roman"/>
                <a:cs typeface="Times New Roman"/>
              </a:rPr>
              <a:t>considered as negative sentence</a:t>
            </a:r>
            <a:r>
              <a:rPr lang="id-ID" sz="2800" b="1" dirty="0" smtClean="0">
                <a:latin typeface="Comic Sans MS"/>
                <a:ea typeface="Times New Roman"/>
                <a:cs typeface="Times New Roman"/>
              </a:rPr>
              <a:t>, so it is followed by positive question.</a:t>
            </a:r>
            <a:endParaRPr lang="en-US" sz="2800" b="1" dirty="0" smtClean="0">
              <a:latin typeface="Comic Sans MS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2800" b="1" dirty="0" smtClean="0">
              <a:latin typeface="Comic Sans MS"/>
              <a:cs typeface="Times New Roman"/>
            </a:endParaRPr>
          </a:p>
          <a:p>
            <a:pPr>
              <a:lnSpc>
                <a:spcPct val="150000"/>
              </a:lnSpc>
              <a:buNone/>
            </a:pPr>
            <a:r>
              <a:rPr lang="id-ID" sz="2800" b="1" dirty="0" smtClean="0"/>
              <a:t>Example:</a:t>
            </a:r>
            <a:endParaRPr lang="en-US" sz="2800" b="1" dirty="0" smtClean="0"/>
          </a:p>
          <a:p>
            <a:pPr>
              <a:buFontTx/>
              <a:buChar char="-"/>
            </a:pPr>
            <a:r>
              <a:rPr lang="id-ID" sz="2800" b="1" dirty="0" smtClean="0"/>
              <a:t>I have </a:t>
            </a:r>
            <a:r>
              <a:rPr lang="id-ID" sz="2800" b="1" dirty="0" smtClean="0">
                <a:solidFill>
                  <a:srgbClr val="FF0000"/>
                </a:solidFill>
              </a:rPr>
              <a:t>no</a:t>
            </a:r>
            <a:r>
              <a:rPr lang="id-ID" sz="2800" b="1" dirty="0" smtClean="0"/>
              <a:t> cars, </a:t>
            </a:r>
            <a:r>
              <a:rPr lang="id-ID" sz="2800" b="1" dirty="0" smtClean="0">
                <a:solidFill>
                  <a:srgbClr val="FF0000"/>
                </a:solidFill>
              </a:rPr>
              <a:t>do</a:t>
            </a:r>
            <a:r>
              <a:rPr lang="id-ID" sz="2800" b="1" dirty="0" smtClean="0"/>
              <a:t> I?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id-ID" sz="2800" b="1" dirty="0" smtClean="0"/>
              <a:t>Peter hardly </a:t>
            </a:r>
            <a:r>
              <a:rPr lang="id-ID" sz="2800" b="1" dirty="0" smtClean="0">
                <a:solidFill>
                  <a:srgbClr val="FF0000"/>
                </a:solidFill>
              </a:rPr>
              <a:t>ever</a:t>
            </a:r>
            <a:r>
              <a:rPr lang="id-ID" sz="2800" b="1" dirty="0" smtClean="0"/>
              <a:t> goes to parties, </a:t>
            </a:r>
            <a:r>
              <a:rPr lang="id-ID" sz="2800" b="1" dirty="0" smtClean="0">
                <a:solidFill>
                  <a:srgbClr val="FF0000"/>
                </a:solidFill>
              </a:rPr>
              <a:t>does</a:t>
            </a:r>
            <a:r>
              <a:rPr lang="id-ID" sz="2800" b="1" dirty="0" smtClean="0"/>
              <a:t> he</a:t>
            </a:r>
            <a:r>
              <a:rPr lang="en-US" sz="2800" b="1" dirty="0" smtClean="0"/>
              <a:t>?</a:t>
            </a:r>
            <a:endParaRPr lang="id-ID" sz="2800" dirty="0"/>
          </a:p>
        </p:txBody>
      </p:sp>
    </p:spTree>
  </p:cSld>
  <p:clrMapOvr>
    <a:masterClrMapping/>
  </p:clrMapOvr>
  <p:transition spd="med">
    <p:rand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80396_167306133314996_100001068325208_343510_617783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6625"/>
            <a:ext cx="8424936" cy="6796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d. </a:t>
            </a:r>
            <a:r>
              <a:rPr lang="id-ID" b="1" dirty="0" smtClean="0">
                <a:solidFill>
                  <a:srgbClr val="FF0000"/>
                </a:solidFill>
              </a:rPr>
              <a:t>Not</a:t>
            </a:r>
            <a:r>
              <a:rPr lang="id-ID" b="1" dirty="0" smtClean="0"/>
              <a:t> is always written : </a:t>
            </a:r>
            <a:r>
              <a:rPr lang="id-ID" b="1" dirty="0" smtClean="0">
                <a:solidFill>
                  <a:srgbClr val="FF0000"/>
                </a:solidFill>
              </a:rPr>
              <a:t>n’t</a:t>
            </a:r>
            <a:r>
              <a:rPr lang="id-ID" b="1" dirty="0" smtClean="0"/>
              <a:t> (except </a:t>
            </a:r>
            <a:r>
              <a:rPr lang="id-ID" b="1" dirty="0" smtClean="0">
                <a:solidFill>
                  <a:srgbClr val="FF0000"/>
                </a:solidFill>
              </a:rPr>
              <a:t>won’t, shan’t</a:t>
            </a:r>
            <a:r>
              <a:rPr lang="id-ID" b="1" dirty="0" smtClean="0"/>
              <a:t>)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id-ID" b="1" dirty="0" smtClean="0">
                <a:solidFill>
                  <a:srgbClr val="5F497A"/>
                </a:solidFill>
                <a:latin typeface="Comic Sans MS"/>
                <a:ea typeface="Times New Roman"/>
                <a:cs typeface="Times New Roman"/>
              </a:rPr>
              <a:t>Example:</a:t>
            </a:r>
            <a:endParaRPr lang="en-US" b="1" dirty="0" smtClean="0">
              <a:solidFill>
                <a:srgbClr val="5F497A"/>
              </a:solidFill>
              <a:latin typeface="Comic Sans MS"/>
              <a:cs typeface="Times New Roman"/>
            </a:endParaRPr>
          </a:p>
          <a:p>
            <a:pPr>
              <a:buNone/>
            </a:pPr>
            <a:endParaRPr lang="en-US" b="1" dirty="0" smtClean="0">
              <a:solidFill>
                <a:srgbClr val="5F497A"/>
              </a:solidFill>
              <a:latin typeface="Comic Sans MS"/>
              <a:cs typeface="Times New Roman"/>
            </a:endParaRPr>
          </a:p>
          <a:p>
            <a:pPr>
              <a:buNone/>
            </a:pPr>
            <a:endParaRPr lang="en-US" b="1" dirty="0" smtClean="0">
              <a:solidFill>
                <a:srgbClr val="5F497A"/>
              </a:solidFill>
              <a:latin typeface="Comic Sans MS"/>
              <a:cs typeface="Times New Roman"/>
            </a:endParaRPr>
          </a:p>
          <a:p>
            <a:pPr>
              <a:buNone/>
            </a:pPr>
            <a:endParaRPr lang="en-US" b="1" dirty="0" smtClean="0">
              <a:solidFill>
                <a:srgbClr val="5F497A"/>
              </a:solidFill>
              <a:latin typeface="Comic Sans MS"/>
              <a:cs typeface="Times New Roman"/>
            </a:endParaRPr>
          </a:p>
          <a:p>
            <a:pPr marL="180340" algn="just">
              <a:lnSpc>
                <a:spcPct val="150000"/>
              </a:lnSpc>
              <a:spcAft>
                <a:spcPts val="0"/>
              </a:spcAft>
              <a:buFontTx/>
              <a:buChar char="-"/>
              <a:tabLst>
                <a:tab pos="900430" algn="l"/>
                <a:tab pos="2790825" algn="l"/>
              </a:tabLst>
            </a:pPr>
            <a:r>
              <a:rPr lang="id-ID" b="1" dirty="0" smtClean="0">
                <a:latin typeface="Comic Sans MS"/>
                <a:ea typeface="Times New Roman"/>
                <a:cs typeface="Times New Roman"/>
              </a:rPr>
              <a:t>Tom will come,</a:t>
            </a:r>
            <a:r>
              <a:rPr lang="id-ID" b="1" dirty="0" smtClean="0">
                <a:solidFill>
                  <a:srgbClr val="5F497A"/>
                </a:solidFill>
                <a:latin typeface="Comic Sans MS"/>
                <a:ea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ea typeface="Times New Roman"/>
                <a:cs typeface="Times New Roman"/>
              </a:rPr>
              <a:t>won’t</a:t>
            </a:r>
            <a:r>
              <a:rPr lang="en-US" b="1" dirty="0" smtClean="0">
                <a:solidFill>
                  <a:srgbClr val="5F497A"/>
                </a:solidFill>
                <a:latin typeface="Comic Sans MS"/>
                <a:ea typeface="Times New Roman"/>
                <a:cs typeface="Times New Roman"/>
              </a:rPr>
              <a:t> </a:t>
            </a:r>
            <a:r>
              <a:rPr lang="id-ID" b="1" dirty="0" smtClean="0">
                <a:latin typeface="Comic Sans MS"/>
                <a:ea typeface="Times New Roman"/>
                <a:cs typeface="Times New Roman"/>
              </a:rPr>
              <a:t>he</a:t>
            </a:r>
            <a:r>
              <a:rPr lang="id-ID" b="1" dirty="0" smtClean="0">
                <a:solidFill>
                  <a:srgbClr val="5F497A"/>
                </a:solidFill>
                <a:latin typeface="Comic Sans MS"/>
                <a:ea typeface="Times New Roman"/>
                <a:cs typeface="Times New Roman"/>
              </a:rPr>
              <a:t>?</a:t>
            </a:r>
            <a:endParaRPr lang="en-US" dirty="0" smtClean="0">
              <a:latin typeface="Calibri"/>
              <a:ea typeface="Times New Roman"/>
              <a:cs typeface="Times New Roman"/>
            </a:endParaRPr>
          </a:p>
          <a:p>
            <a:pPr marL="180340" algn="just">
              <a:lnSpc>
                <a:spcPct val="150000"/>
              </a:lnSpc>
              <a:spcAft>
                <a:spcPts val="0"/>
              </a:spcAft>
              <a:buFontTx/>
              <a:buChar char="-"/>
              <a:tabLst>
                <a:tab pos="900430" algn="l"/>
                <a:tab pos="2790825" algn="l"/>
              </a:tabLst>
            </a:pPr>
            <a:r>
              <a:rPr lang="id-ID" b="1" dirty="0" smtClean="0">
                <a:latin typeface="Comic Sans MS"/>
                <a:ea typeface="Times New Roman"/>
                <a:cs typeface="Times New Roman"/>
              </a:rPr>
              <a:t>I shall do it</a:t>
            </a:r>
            <a:r>
              <a:rPr lang="id-ID" b="1" dirty="0" smtClean="0">
                <a:solidFill>
                  <a:srgbClr val="5F497A"/>
                </a:solidFill>
                <a:latin typeface="Comic Sans MS"/>
                <a:ea typeface="Times New Roman"/>
                <a:cs typeface="Times New Roman"/>
              </a:rPr>
              <a:t>, </a:t>
            </a:r>
            <a:r>
              <a:rPr lang="id-ID" b="1" dirty="0" smtClean="0">
                <a:solidFill>
                  <a:srgbClr val="FF0000"/>
                </a:solidFill>
              </a:rPr>
              <a:t>shan’t </a:t>
            </a:r>
            <a:r>
              <a:rPr lang="id-ID" b="1" dirty="0" smtClean="0">
                <a:latin typeface="Comic Sans MS"/>
                <a:ea typeface="Times New Roman"/>
                <a:cs typeface="Times New Roman"/>
              </a:rPr>
              <a:t>I?</a:t>
            </a:r>
            <a:endParaRPr lang="en-US" dirty="0" smtClean="0">
              <a:latin typeface="Calibri"/>
              <a:ea typeface="Times New Roman"/>
              <a:cs typeface="Times New Roman"/>
            </a:endParaRPr>
          </a:p>
          <a:p>
            <a:pPr marL="180340" algn="just">
              <a:lnSpc>
                <a:spcPct val="150000"/>
              </a:lnSpc>
              <a:spcAft>
                <a:spcPts val="0"/>
              </a:spcAft>
              <a:buFontTx/>
              <a:buChar char="-"/>
              <a:tabLst>
                <a:tab pos="900430" algn="l"/>
                <a:tab pos="2790825" algn="l"/>
              </a:tabLst>
            </a:pPr>
            <a:r>
              <a:rPr lang="id-ID" b="1" dirty="0" smtClean="0">
                <a:latin typeface="Comic Sans MS"/>
                <a:ea typeface="Times New Roman"/>
                <a:cs typeface="Times New Roman"/>
              </a:rPr>
              <a:t>The boy likes the kite</a:t>
            </a:r>
            <a:r>
              <a:rPr lang="id-ID" b="1" dirty="0" smtClean="0">
                <a:solidFill>
                  <a:srgbClr val="5F497A"/>
                </a:solidFill>
                <a:latin typeface="Comic Sans MS"/>
                <a:ea typeface="Times New Roman"/>
                <a:cs typeface="Times New Roman"/>
              </a:rPr>
              <a:t>, </a:t>
            </a:r>
            <a:r>
              <a:rPr lang="id-ID" b="1" dirty="0" smtClean="0">
                <a:solidFill>
                  <a:srgbClr val="FF0000"/>
                </a:solidFill>
                <a:latin typeface="Comic Sans MS"/>
                <a:ea typeface="Times New Roman"/>
                <a:cs typeface="Times New Roman"/>
              </a:rPr>
              <a:t>doesn’t</a:t>
            </a:r>
            <a:r>
              <a:rPr lang="id-ID" b="1" dirty="0" smtClean="0">
                <a:solidFill>
                  <a:srgbClr val="5F497A"/>
                </a:solidFill>
                <a:latin typeface="Comic Sans MS"/>
                <a:ea typeface="Times New Roman"/>
                <a:cs typeface="Times New Roman"/>
              </a:rPr>
              <a:t> </a:t>
            </a:r>
            <a:r>
              <a:rPr lang="id-ID" b="1" dirty="0" smtClean="0">
                <a:latin typeface="Comic Sans MS"/>
                <a:ea typeface="Times New Roman"/>
                <a:cs typeface="Times New Roman"/>
              </a:rPr>
              <a:t>he</a:t>
            </a:r>
            <a:endParaRPr lang="id-ID" dirty="0"/>
          </a:p>
        </p:txBody>
      </p:sp>
    </p:spTree>
  </p:cSld>
  <p:clrMapOvr>
    <a:masterClrMapping/>
  </p:clrMapOvr>
  <p:transition spd="med">
    <p:rand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892" y="0"/>
            <a:ext cx="8807805" cy="659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e. </a:t>
            </a:r>
            <a:r>
              <a:rPr lang="id-ID" sz="3200" b="1" dirty="0" smtClean="0"/>
              <a:t>If the subject is </a:t>
            </a:r>
            <a:r>
              <a:rPr lang="id-ID" sz="3200" b="1" dirty="0" smtClean="0">
                <a:solidFill>
                  <a:srgbClr val="FF0000"/>
                </a:solidFill>
              </a:rPr>
              <a:t>no</a:t>
            </a:r>
            <a:r>
              <a:rPr lang="en-US" sz="3200" b="1" dirty="0" smtClean="0">
                <a:solidFill>
                  <a:srgbClr val="FF0000"/>
                </a:solidFill>
              </a:rPr>
              <a:t> one</a:t>
            </a:r>
            <a:r>
              <a:rPr lang="id-ID" sz="3200" b="1" dirty="0" smtClean="0">
                <a:solidFill>
                  <a:srgbClr val="FF0000"/>
                </a:solidFill>
              </a:rPr>
              <a:t>, any, some, every, neither, none</a:t>
            </a:r>
            <a:r>
              <a:rPr lang="id-ID" sz="3200" b="1" dirty="0" smtClean="0"/>
              <a:t>. The pronoun is </a:t>
            </a:r>
            <a:r>
              <a:rPr lang="id-ID" sz="3200" b="1" dirty="0" smtClean="0">
                <a:solidFill>
                  <a:srgbClr val="FF0000"/>
                </a:solidFill>
              </a:rPr>
              <a:t>they</a:t>
            </a:r>
            <a:r>
              <a:rPr lang="id-ID" sz="3200" b="1" dirty="0" smtClean="0"/>
              <a:t>.</a:t>
            </a:r>
            <a:endParaRPr lang="en-US" sz="3200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id-ID" b="1" dirty="0" smtClean="0"/>
              <a:t>Example: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 marL="180340" algn="just">
              <a:lnSpc>
                <a:spcPct val="150000"/>
              </a:lnSpc>
              <a:spcAft>
                <a:spcPts val="0"/>
              </a:spcAft>
              <a:buFontTx/>
              <a:buChar char="-"/>
              <a:tabLst>
                <a:tab pos="900430" algn="l"/>
                <a:tab pos="2790825" algn="l"/>
              </a:tabLst>
            </a:pPr>
            <a:r>
              <a:rPr lang="id-ID" b="1" dirty="0" smtClean="0">
                <a:solidFill>
                  <a:srgbClr val="595959"/>
                </a:solidFill>
                <a:highlight>
                  <a:srgbClr val="FFFF00"/>
                </a:highlight>
                <a:latin typeface="Comic Sans MS"/>
                <a:ea typeface="Times New Roman"/>
                <a:cs typeface="Times New Roman"/>
              </a:rPr>
              <a:t>None</a:t>
            </a:r>
            <a:r>
              <a:rPr lang="id-ID" b="1" dirty="0" smtClean="0">
                <a:solidFill>
                  <a:srgbClr val="595959"/>
                </a:solidFill>
                <a:latin typeface="Comic Sans MS"/>
                <a:ea typeface="Times New Roman"/>
                <a:cs typeface="Times New Roman"/>
              </a:rPr>
              <a:t> of the bottles are broken, are </a:t>
            </a:r>
            <a:r>
              <a:rPr lang="id-ID" b="1" dirty="0" smtClean="0">
                <a:solidFill>
                  <a:srgbClr val="595959"/>
                </a:solidFill>
                <a:highlight>
                  <a:srgbClr val="FFFF00"/>
                </a:highlight>
                <a:latin typeface="Comic Sans MS"/>
                <a:ea typeface="Times New Roman"/>
                <a:cs typeface="Times New Roman"/>
              </a:rPr>
              <a:t>they</a:t>
            </a:r>
            <a:r>
              <a:rPr lang="id-ID" b="1" dirty="0" smtClean="0">
                <a:solidFill>
                  <a:srgbClr val="595959"/>
                </a:solidFill>
                <a:latin typeface="Comic Sans MS"/>
                <a:ea typeface="Times New Roman"/>
                <a:cs typeface="Times New Roman"/>
              </a:rPr>
              <a:t>?</a:t>
            </a:r>
            <a:endParaRPr lang="en-US" dirty="0" smtClean="0">
              <a:latin typeface="Calibri"/>
              <a:ea typeface="Times New Roman"/>
              <a:cs typeface="Times New Roman"/>
            </a:endParaRPr>
          </a:p>
          <a:p>
            <a:pPr marL="180340" algn="just">
              <a:lnSpc>
                <a:spcPct val="150000"/>
              </a:lnSpc>
              <a:spcAft>
                <a:spcPts val="0"/>
              </a:spcAft>
              <a:buFontTx/>
              <a:buChar char="-"/>
              <a:tabLst>
                <a:tab pos="900430" algn="l"/>
                <a:tab pos="2790825" algn="l"/>
              </a:tabLst>
            </a:pPr>
            <a:r>
              <a:rPr lang="id-ID" b="1" dirty="0" smtClean="0">
                <a:solidFill>
                  <a:srgbClr val="595959"/>
                </a:solidFill>
                <a:highlight>
                  <a:srgbClr val="FFFF00"/>
                </a:highlight>
                <a:latin typeface="Comic Sans MS"/>
                <a:ea typeface="Times New Roman"/>
                <a:cs typeface="Times New Roman"/>
              </a:rPr>
              <a:t>Neither</a:t>
            </a:r>
            <a:r>
              <a:rPr lang="id-ID" b="1" dirty="0" smtClean="0">
                <a:solidFill>
                  <a:srgbClr val="595959"/>
                </a:solidFill>
                <a:latin typeface="Comic Sans MS"/>
                <a:ea typeface="Times New Roman"/>
                <a:cs typeface="Times New Roman"/>
              </a:rPr>
              <a:t> of them complained, did </a:t>
            </a:r>
            <a:r>
              <a:rPr lang="id-ID" b="1" dirty="0" smtClean="0">
                <a:solidFill>
                  <a:srgbClr val="595959"/>
                </a:solidFill>
                <a:highlight>
                  <a:srgbClr val="FFFF00"/>
                </a:highlight>
                <a:latin typeface="Comic Sans MS"/>
                <a:ea typeface="Times New Roman"/>
                <a:cs typeface="Times New Roman"/>
              </a:rPr>
              <a:t>they</a:t>
            </a:r>
            <a:r>
              <a:rPr lang="id-ID" b="1" dirty="0" smtClean="0">
                <a:solidFill>
                  <a:srgbClr val="595959"/>
                </a:solidFill>
                <a:latin typeface="Comic Sans MS"/>
                <a:ea typeface="Times New Roman"/>
                <a:cs typeface="Times New Roman"/>
              </a:rPr>
              <a:t>?</a:t>
            </a:r>
            <a:endParaRPr lang="en-US" dirty="0" smtClean="0">
              <a:latin typeface="Calibri"/>
              <a:ea typeface="Times New Roman"/>
              <a:cs typeface="Times New Roman"/>
            </a:endParaRPr>
          </a:p>
          <a:p>
            <a:pPr marL="180340" algn="just">
              <a:lnSpc>
                <a:spcPct val="150000"/>
              </a:lnSpc>
              <a:spcAft>
                <a:spcPts val="0"/>
              </a:spcAft>
              <a:buFontTx/>
              <a:buChar char="-"/>
              <a:tabLst>
                <a:tab pos="900430" algn="l"/>
                <a:tab pos="2790825" algn="l"/>
              </a:tabLst>
            </a:pPr>
            <a:r>
              <a:rPr lang="id-ID" b="1" dirty="0" smtClean="0">
                <a:solidFill>
                  <a:srgbClr val="595959"/>
                </a:solidFill>
                <a:highlight>
                  <a:srgbClr val="FFFF00"/>
                </a:highlight>
                <a:latin typeface="Comic Sans MS"/>
                <a:ea typeface="Times New Roman"/>
                <a:cs typeface="Times New Roman"/>
              </a:rPr>
              <a:t>Everyone</a:t>
            </a:r>
            <a:r>
              <a:rPr lang="id-ID" b="1" dirty="0" smtClean="0">
                <a:solidFill>
                  <a:srgbClr val="595959"/>
                </a:solidFill>
                <a:latin typeface="Comic Sans MS"/>
                <a:ea typeface="Times New Roman"/>
                <a:cs typeface="Times New Roman"/>
              </a:rPr>
              <a:t> warned you, didn’t </a:t>
            </a:r>
            <a:r>
              <a:rPr lang="id-ID" b="1" dirty="0" smtClean="0">
                <a:solidFill>
                  <a:srgbClr val="595959"/>
                </a:solidFill>
                <a:highlight>
                  <a:srgbClr val="FFFF00"/>
                </a:highlight>
                <a:latin typeface="Comic Sans MS"/>
                <a:ea typeface="Times New Roman"/>
                <a:cs typeface="Times New Roman"/>
              </a:rPr>
              <a:t>they</a:t>
            </a:r>
            <a:r>
              <a:rPr lang="id-ID" b="1" dirty="0" smtClean="0">
                <a:solidFill>
                  <a:srgbClr val="595959"/>
                </a:solidFill>
                <a:latin typeface="Comic Sans MS"/>
                <a:ea typeface="Times New Roman"/>
                <a:cs typeface="Times New Roman"/>
              </a:rPr>
              <a:t>?</a:t>
            </a:r>
            <a:endParaRPr lang="en-US" dirty="0" smtClean="0">
              <a:latin typeface="Calibri"/>
              <a:ea typeface="Times New Roman"/>
              <a:cs typeface="Times New Roman"/>
            </a:endParaRPr>
          </a:p>
          <a:p>
            <a:pPr marL="180340" algn="just">
              <a:lnSpc>
                <a:spcPct val="150000"/>
              </a:lnSpc>
              <a:spcAft>
                <a:spcPts val="0"/>
              </a:spcAft>
              <a:buFontTx/>
              <a:buChar char="-"/>
              <a:tabLst>
                <a:tab pos="900430" algn="l"/>
                <a:tab pos="2790825" algn="l"/>
              </a:tabLst>
            </a:pPr>
            <a:r>
              <a:rPr lang="id-ID" b="1" dirty="0" smtClean="0">
                <a:solidFill>
                  <a:srgbClr val="595959"/>
                </a:solidFill>
                <a:highlight>
                  <a:srgbClr val="FFFF00"/>
                </a:highlight>
                <a:latin typeface="Comic Sans MS"/>
                <a:ea typeface="Times New Roman"/>
                <a:cs typeface="Times New Roman"/>
              </a:rPr>
              <a:t>Someone</a:t>
            </a:r>
            <a:r>
              <a:rPr lang="id-ID" b="1" dirty="0" smtClean="0">
                <a:solidFill>
                  <a:srgbClr val="595959"/>
                </a:solidFill>
                <a:latin typeface="Comic Sans MS"/>
                <a:ea typeface="Times New Roman"/>
                <a:cs typeface="Times New Roman"/>
              </a:rPr>
              <a:t> will help, won’t </a:t>
            </a:r>
            <a:r>
              <a:rPr lang="id-ID" b="1" dirty="0" smtClean="0">
                <a:solidFill>
                  <a:srgbClr val="595959"/>
                </a:solidFill>
                <a:highlight>
                  <a:srgbClr val="FFFF00"/>
                </a:highlight>
                <a:latin typeface="Comic Sans MS"/>
                <a:ea typeface="Times New Roman"/>
                <a:cs typeface="Times New Roman"/>
              </a:rPr>
              <a:t>they</a:t>
            </a:r>
            <a:r>
              <a:rPr lang="id-ID" b="1" dirty="0" smtClean="0">
                <a:solidFill>
                  <a:srgbClr val="595959"/>
                </a:solidFill>
                <a:latin typeface="Comic Sans MS"/>
                <a:ea typeface="Times New Roman"/>
                <a:cs typeface="Times New Roman"/>
              </a:rPr>
              <a:t>?</a:t>
            </a:r>
            <a:endParaRPr lang="id-ID" dirty="0" smtClean="0">
              <a:latin typeface="Calibri"/>
              <a:ea typeface="Times New Roman"/>
              <a:cs typeface="Calibri"/>
            </a:endParaRP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ransition spd="med">
    <p:rand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-16783"/>
            <a:ext cx="7416824" cy="6825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f. </a:t>
            </a:r>
            <a:r>
              <a:rPr lang="id-ID" sz="3200" b="1" dirty="0" smtClean="0">
                <a:solidFill>
                  <a:srgbClr val="FF0000"/>
                </a:solidFill>
              </a:rPr>
              <a:t>Let’s</a:t>
            </a:r>
            <a:r>
              <a:rPr lang="id-ID" sz="3200" b="1" dirty="0" smtClean="0"/>
              <a:t> is followed by question tag </a:t>
            </a:r>
            <a:r>
              <a:rPr lang="id-ID" sz="3200" b="1" dirty="0" smtClean="0">
                <a:solidFill>
                  <a:srgbClr val="FF0000"/>
                </a:solidFill>
              </a:rPr>
              <a:t>shall we.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id-ID" b="1" dirty="0" smtClean="0">
                <a:solidFill>
                  <a:srgbClr val="1F497D"/>
                </a:solidFill>
                <a:latin typeface="Comic Sans MS"/>
                <a:ea typeface="Times New Roman"/>
                <a:cs typeface="Times New Roman"/>
              </a:rPr>
              <a:t>Example:</a:t>
            </a:r>
            <a:endParaRPr lang="en-US" b="1" dirty="0" smtClean="0">
              <a:solidFill>
                <a:srgbClr val="1F497D"/>
              </a:solidFill>
              <a:latin typeface="Comic Sans MS"/>
              <a:ea typeface="Times New Roman"/>
              <a:cs typeface="Times New Roman"/>
            </a:endParaRPr>
          </a:p>
          <a:p>
            <a:pPr>
              <a:buNone/>
            </a:pPr>
            <a:endParaRPr lang="en-US" b="1" dirty="0" smtClean="0">
              <a:solidFill>
                <a:srgbClr val="1F497D"/>
              </a:solidFill>
              <a:latin typeface="Comic Sans MS"/>
              <a:cs typeface="Times New Roman"/>
            </a:endParaRPr>
          </a:p>
          <a:p>
            <a:pPr>
              <a:buNone/>
            </a:pPr>
            <a:r>
              <a:rPr lang="id-ID" b="1" dirty="0" smtClean="0">
                <a:solidFill>
                  <a:srgbClr val="1F497D"/>
                </a:solidFill>
                <a:latin typeface="Comic Sans MS"/>
                <a:ea typeface="Times New Roman"/>
                <a:cs typeface="Times New Roman"/>
              </a:rPr>
              <a:t>- </a:t>
            </a:r>
            <a:r>
              <a:rPr lang="id-ID" b="1" dirty="0" smtClean="0">
                <a:solidFill>
                  <a:srgbClr val="1F497D"/>
                </a:solidFill>
                <a:highlight>
                  <a:srgbClr val="FFFF00"/>
                </a:highlight>
                <a:latin typeface="Comic Sans MS"/>
                <a:ea typeface="Times New Roman"/>
                <a:cs typeface="Times New Roman"/>
              </a:rPr>
              <a:t>Let’s</a:t>
            </a:r>
            <a:r>
              <a:rPr lang="id-ID" b="1" dirty="0" smtClean="0">
                <a:solidFill>
                  <a:srgbClr val="1F497D"/>
                </a:solidFill>
                <a:latin typeface="Comic Sans MS"/>
                <a:ea typeface="Times New Roman"/>
                <a:cs typeface="Times New Roman"/>
              </a:rPr>
              <a:t> go, </a:t>
            </a:r>
            <a:r>
              <a:rPr lang="id-ID" b="1" dirty="0" smtClean="0">
                <a:solidFill>
                  <a:srgbClr val="1F497D"/>
                </a:solidFill>
                <a:highlight>
                  <a:srgbClr val="FFFF00"/>
                </a:highlight>
                <a:latin typeface="Comic Sans MS"/>
                <a:ea typeface="Times New Roman"/>
                <a:cs typeface="Times New Roman"/>
              </a:rPr>
              <a:t>shall we</a:t>
            </a:r>
            <a:r>
              <a:rPr lang="id-ID" b="1" dirty="0" smtClean="0">
                <a:solidFill>
                  <a:srgbClr val="1F497D"/>
                </a:solidFill>
                <a:latin typeface="Comic Sans MS"/>
                <a:ea typeface="Times New Roman"/>
                <a:cs typeface="Times New Roman"/>
              </a:rPr>
              <a:t>?</a:t>
            </a:r>
            <a:endParaRPr lang="id-ID" dirty="0"/>
          </a:p>
        </p:txBody>
      </p:sp>
    </p:spTree>
  </p:cSld>
  <p:clrMapOvr>
    <a:masterClrMapping/>
  </p:clrMapOvr>
  <p:transition spd="med">
    <p:rand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76672"/>
            <a:ext cx="3434531" cy="1221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EXERCISES</a:t>
            </a:r>
            <a:br>
              <a:rPr lang="id-ID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id-ID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Add the questin tags!</a:t>
            </a:r>
            <a:endParaRPr lang="id-ID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7467600" cy="4873752"/>
          </a:xfrm>
        </p:spPr>
        <p:txBody>
          <a:bodyPr numCol="2">
            <a:normAutofit fontScale="70000" lnSpcReduction="20000"/>
          </a:bodyPr>
          <a:lstStyle/>
          <a:p>
            <a:pPr marL="457200" lvl="0" indent="-457200">
              <a:lnSpc>
                <a:spcPct val="160000"/>
              </a:lnSpc>
              <a:buFont typeface="+mj-lt"/>
              <a:buAutoNum type="arabicPeriod"/>
            </a:pPr>
            <a:r>
              <a:rPr lang="id-ID" dirty="0" smtClean="0"/>
              <a:t>Father saw no one there.</a:t>
            </a:r>
          </a:p>
          <a:p>
            <a:pPr marL="457200" lvl="0" indent="-457200">
              <a:lnSpc>
                <a:spcPct val="160000"/>
              </a:lnSpc>
              <a:buFont typeface="+mj-lt"/>
              <a:buAutoNum type="arabicPeriod"/>
            </a:pPr>
            <a:r>
              <a:rPr lang="id-ID" dirty="0" smtClean="0"/>
              <a:t>The child can’t eat it.</a:t>
            </a:r>
          </a:p>
          <a:p>
            <a:pPr marL="457200" lvl="0" indent="-457200">
              <a:lnSpc>
                <a:spcPct val="160000"/>
              </a:lnSpc>
              <a:buFont typeface="+mj-lt"/>
              <a:buAutoNum type="arabicPeriod"/>
            </a:pPr>
            <a:r>
              <a:rPr lang="id-ID" dirty="0" smtClean="0"/>
              <a:t>Nobody has found them.</a:t>
            </a:r>
          </a:p>
          <a:p>
            <a:pPr marL="457200" lvl="0" indent="-457200">
              <a:lnSpc>
                <a:spcPct val="160000"/>
              </a:lnSpc>
              <a:buFont typeface="+mj-lt"/>
              <a:buAutoNum type="arabicPeriod"/>
            </a:pPr>
            <a:r>
              <a:rPr lang="id-ID" dirty="0" smtClean="0"/>
              <a:t>The small cat doesn’t eat fish.</a:t>
            </a:r>
          </a:p>
          <a:p>
            <a:pPr marL="457200" lvl="0" indent="-457200">
              <a:lnSpc>
                <a:spcPct val="160000"/>
              </a:lnSpc>
              <a:buFont typeface="+mj-lt"/>
              <a:buAutoNum type="arabicPeriod"/>
            </a:pPr>
            <a:r>
              <a:rPr lang="id-ID" dirty="0" smtClean="0"/>
              <a:t>Neither of them will do it.</a:t>
            </a:r>
          </a:p>
          <a:p>
            <a:pPr marL="457200" lvl="0" indent="-457200">
              <a:lnSpc>
                <a:spcPct val="160000"/>
              </a:lnSpc>
              <a:buFont typeface="+mj-lt"/>
              <a:buAutoNum type="arabicPeriod"/>
            </a:pPr>
            <a:r>
              <a:rPr lang="id-ID" dirty="0" smtClean="0"/>
              <a:t>The drivers have time.</a:t>
            </a:r>
          </a:p>
          <a:p>
            <a:pPr marL="457200" lvl="0" indent="-457200">
              <a:lnSpc>
                <a:spcPct val="160000"/>
              </a:lnSpc>
              <a:buFont typeface="+mj-lt"/>
              <a:buAutoNum type="arabicPeriod"/>
            </a:pPr>
            <a:r>
              <a:rPr lang="id-ID" dirty="0" smtClean="0"/>
              <a:t>You knew that.</a:t>
            </a:r>
          </a:p>
          <a:p>
            <a:pPr marL="457200" lvl="0" indent="-457200">
              <a:lnSpc>
                <a:spcPct val="160000"/>
              </a:lnSpc>
              <a:buFont typeface="+mj-lt"/>
              <a:buAutoNum type="arabicPeriod"/>
            </a:pPr>
            <a:r>
              <a:rPr lang="id-ID" dirty="0" smtClean="0"/>
              <a:t>The girl plays well.</a:t>
            </a:r>
          </a:p>
          <a:p>
            <a:pPr marL="457200" lvl="0" indent="-457200">
              <a:lnSpc>
                <a:spcPct val="160000"/>
              </a:lnSpc>
              <a:buFont typeface="+mj-lt"/>
              <a:buAutoNum type="arabicPeriod"/>
            </a:pPr>
            <a:r>
              <a:rPr lang="id-ID" dirty="0" smtClean="0"/>
              <a:t>Susan used to live here.</a:t>
            </a:r>
          </a:p>
          <a:p>
            <a:pPr marL="457200" lvl="0" indent="-457200">
              <a:lnSpc>
                <a:spcPct val="160000"/>
              </a:lnSpc>
              <a:buFont typeface="+mj-lt"/>
              <a:buAutoNum type="arabicPeriod"/>
            </a:pPr>
            <a:r>
              <a:rPr lang="id-ID" dirty="0" smtClean="0"/>
              <a:t>I was right.</a:t>
            </a:r>
          </a:p>
          <a:p>
            <a:pPr marL="457200" lvl="0" indent="-457200">
              <a:lnSpc>
                <a:spcPct val="160000"/>
              </a:lnSpc>
              <a:buFont typeface="+mj-lt"/>
              <a:buAutoNum type="arabicPeriod"/>
            </a:pPr>
            <a:r>
              <a:rPr lang="id-ID" dirty="0" smtClean="0"/>
              <a:t>No one will agree with you.</a:t>
            </a:r>
          </a:p>
          <a:p>
            <a:pPr marL="457200" lvl="0" indent="-457200">
              <a:lnSpc>
                <a:spcPct val="160000"/>
              </a:lnSpc>
              <a:buFont typeface="+mj-lt"/>
              <a:buAutoNum type="arabicPeriod"/>
            </a:pPr>
            <a:r>
              <a:rPr lang="id-ID" dirty="0" smtClean="0"/>
              <a:t>You won’t be long.</a:t>
            </a:r>
          </a:p>
          <a:p>
            <a:pPr marL="457200" lvl="0" indent="-457200">
              <a:lnSpc>
                <a:spcPct val="160000"/>
              </a:lnSpc>
              <a:buFont typeface="+mj-lt"/>
              <a:buAutoNum type="arabicPeriod"/>
            </a:pPr>
            <a:r>
              <a:rPr lang="id-ID" dirty="0" smtClean="0"/>
              <a:t>The teacher didn’t find it.</a:t>
            </a:r>
          </a:p>
          <a:p>
            <a:pPr marL="457200" lvl="0" indent="-457200">
              <a:lnSpc>
                <a:spcPct val="160000"/>
              </a:lnSpc>
              <a:buFont typeface="+mj-lt"/>
              <a:buAutoNum type="arabicPeriod"/>
            </a:pPr>
            <a:r>
              <a:rPr lang="id-ID" dirty="0" smtClean="0"/>
              <a:t>The students must pay it.</a:t>
            </a:r>
          </a:p>
          <a:p>
            <a:pPr marL="457200" lvl="0" indent="-457200">
              <a:lnSpc>
                <a:spcPct val="160000"/>
              </a:lnSpc>
              <a:buFont typeface="+mj-lt"/>
              <a:buAutoNum type="arabicPeriod"/>
            </a:pPr>
            <a:r>
              <a:rPr lang="id-ID" dirty="0" smtClean="0"/>
              <a:t>I hardly play cards.</a:t>
            </a:r>
          </a:p>
          <a:p>
            <a:pPr marL="457200" lvl="0" indent="-457200">
              <a:lnSpc>
                <a:spcPct val="160000"/>
              </a:lnSpc>
              <a:buFont typeface="+mj-lt"/>
              <a:buAutoNum type="arabicPeriod"/>
            </a:pPr>
            <a:r>
              <a:rPr lang="id-ID" dirty="0" smtClean="0"/>
              <a:t>The woman doesn’t know you.</a:t>
            </a:r>
          </a:p>
          <a:p>
            <a:pPr marL="457200" lvl="0" indent="-457200">
              <a:lnSpc>
                <a:spcPct val="160000"/>
              </a:lnSpc>
              <a:buFont typeface="+mj-lt"/>
              <a:buAutoNum type="arabicPeriod"/>
            </a:pPr>
            <a:r>
              <a:rPr lang="id-ID" dirty="0" smtClean="0"/>
              <a:t>I needn’t say anything.</a:t>
            </a:r>
          </a:p>
          <a:p>
            <a:pPr marL="457200" lvl="0" indent="-457200">
              <a:lnSpc>
                <a:spcPct val="160000"/>
              </a:lnSpc>
              <a:buFont typeface="+mj-lt"/>
              <a:buAutoNum type="arabicPeriod"/>
            </a:pPr>
            <a:r>
              <a:rPr lang="id-ID" dirty="0" smtClean="0"/>
              <a:t>You won’t tell anyone.</a:t>
            </a:r>
          </a:p>
          <a:p>
            <a:pPr marL="457200" lvl="0" indent="-457200">
              <a:lnSpc>
                <a:spcPct val="160000"/>
              </a:lnSpc>
              <a:buFont typeface="+mj-lt"/>
              <a:buAutoNum type="arabicPeriod"/>
            </a:pPr>
            <a:r>
              <a:rPr lang="id-ID" dirty="0" smtClean="0"/>
              <a:t>The dress isn’t expensive.</a:t>
            </a:r>
          </a:p>
          <a:p>
            <a:pPr marL="457200" lvl="0" indent="-457200">
              <a:lnSpc>
                <a:spcPct val="160000"/>
              </a:lnSpc>
              <a:buFont typeface="+mj-lt"/>
              <a:buAutoNum type="arabicPeriod"/>
            </a:pPr>
            <a:r>
              <a:rPr lang="id-ID" dirty="0" smtClean="0"/>
              <a:t>Somebody has taken my pen.</a:t>
            </a:r>
          </a:p>
          <a:p>
            <a:pPr marL="457200" lvl="0" indent="-457200">
              <a:buFont typeface="+mj-lt"/>
              <a:buAutoNum type="arabicPeriod"/>
            </a:pPr>
            <a:endParaRPr lang="id-ID" dirty="0" smtClean="0"/>
          </a:p>
        </p:txBody>
      </p:sp>
    </p:spTree>
  </p:cSld>
  <p:clrMapOvr>
    <a:masterClrMapping/>
  </p:clrMapOvr>
  <p:transition spd="med">
    <p:rand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hk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1" y="1772816"/>
            <a:ext cx="8616957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91264" cy="936104"/>
          </a:xfrm>
        </p:spPr>
        <p:txBody>
          <a:bodyPr>
            <a:normAutofit/>
          </a:bodyPr>
          <a:lstStyle/>
          <a:p>
            <a:r>
              <a:rPr lang="id-ID" sz="4800" b="1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lgerian"/>
                <a:ea typeface="Times New Roman"/>
                <a:cs typeface="Times New Roman"/>
              </a:rPr>
              <a:t>ANSWERING QUESTION TAGS</a:t>
            </a:r>
            <a:endParaRPr lang="id-ID" sz="4800" b="1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hh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0"/>
            <a:ext cx="3310738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1. </a:t>
            </a:r>
            <a:r>
              <a:rPr lang="id-ID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Positive Statements.</a:t>
            </a:r>
            <a:r>
              <a:rPr lang="id-ID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Times New Roman"/>
                <a:cs typeface="Times New Roman"/>
              </a:rPr>
              <a:t/>
            </a:r>
            <a:br>
              <a:rPr lang="id-ID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Times New Roman"/>
                <a:cs typeface="Times New Roman"/>
              </a:rPr>
            </a:br>
            <a:endParaRPr lang="id-ID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id-I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Positive statement and nenegative question tag: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ea typeface="Times New Roman"/>
            </a:endParaRPr>
          </a:p>
          <a:p>
            <a:endParaRPr lang="en-US" b="1" dirty="0" smtClean="0">
              <a:solidFill>
                <a:srgbClr val="00B050"/>
              </a:solidFill>
              <a:latin typeface="Times New Roman"/>
            </a:endParaRPr>
          </a:p>
          <a:p>
            <a:pPr marL="450215" algn="just">
              <a:lnSpc>
                <a:spcPct val="150000"/>
              </a:lnSpc>
              <a:spcAft>
                <a:spcPts val="0"/>
              </a:spcAft>
              <a:buNone/>
              <a:tabLst>
                <a:tab pos="1260475" algn="l"/>
              </a:tabLst>
            </a:pPr>
            <a:r>
              <a:rPr lang="en-US" sz="2000" b="1" dirty="0" smtClean="0">
                <a:latin typeface="Times New Roman"/>
                <a:ea typeface="Times New Roman"/>
              </a:rPr>
              <a:t>a. </a:t>
            </a:r>
            <a:r>
              <a:rPr lang="id-ID" sz="2000" b="1" dirty="0" smtClean="0">
                <a:latin typeface="Times New Roman"/>
                <a:ea typeface="Times New Roman"/>
              </a:rPr>
              <a:t>If we agree with the positive statement, we answer </a:t>
            </a:r>
            <a:r>
              <a:rPr lang="id-ID" sz="2000" b="1" u="sng" dirty="0" smtClean="0">
                <a:latin typeface="Times New Roman"/>
                <a:ea typeface="Times New Roman"/>
              </a:rPr>
              <a:t>Yes</a:t>
            </a:r>
            <a:endParaRPr lang="en-US" sz="2000" b="1" u="sng" dirty="0" smtClean="0">
              <a:latin typeface="Times New Roman"/>
              <a:ea typeface="Times New Roman"/>
              <a:cs typeface="Calibri"/>
            </a:endParaRPr>
          </a:p>
          <a:p>
            <a:pPr marL="450215" lvl="0" algn="just">
              <a:lnSpc>
                <a:spcPct val="150000"/>
              </a:lnSpc>
              <a:buNone/>
              <a:tabLst>
                <a:tab pos="1260475" algn="l"/>
              </a:tabLst>
            </a:pPr>
            <a:r>
              <a:rPr lang="id-ID" sz="2000" b="1" dirty="0" smtClean="0">
                <a:latin typeface="Times New Roman"/>
                <a:ea typeface="Times New Roman"/>
                <a:cs typeface="Calibri"/>
              </a:rPr>
              <a:t>Example</a:t>
            </a:r>
            <a:r>
              <a:rPr lang="id-ID" sz="2000" b="1" dirty="0" smtClean="0">
                <a:solidFill>
                  <a:srgbClr val="00B050"/>
                </a:solidFill>
                <a:latin typeface="Times New Roman"/>
                <a:ea typeface="Times New Roman"/>
                <a:cs typeface="Calibri"/>
              </a:rPr>
              <a:t>:	</a:t>
            </a:r>
            <a:r>
              <a:rPr lang="id-ID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Calibri"/>
              </a:rPr>
              <a:t>The world is round, isn’t it?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Calibri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	</a:t>
            </a:r>
            <a:r>
              <a:rPr lang="id-ID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Calibri"/>
              </a:rPr>
              <a:t>Yes, it is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Calibri"/>
              </a:rPr>
              <a:t>.</a:t>
            </a:r>
            <a:r>
              <a:rPr lang="id-ID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Calibri"/>
              </a:rPr>
              <a:t> (agree) </a:t>
            </a:r>
            <a:endParaRPr lang="en-US" sz="2000" b="1" dirty="0" smtClean="0">
              <a:solidFill>
                <a:srgbClr val="00B050"/>
              </a:solidFill>
              <a:latin typeface="Times New Roman"/>
              <a:ea typeface="Times New Roman"/>
              <a:cs typeface="Calibri"/>
            </a:endParaRPr>
          </a:p>
          <a:p>
            <a:pPr marL="450215" algn="just">
              <a:lnSpc>
                <a:spcPct val="150000"/>
              </a:lnSpc>
              <a:spcAft>
                <a:spcPts val="0"/>
              </a:spcAft>
              <a:buNone/>
              <a:tabLst>
                <a:tab pos="1260475" algn="l"/>
              </a:tabLst>
            </a:pPr>
            <a:endParaRPr lang="en-US" sz="2000" b="1" dirty="0" smtClean="0">
              <a:solidFill>
                <a:srgbClr val="00B050"/>
              </a:solidFill>
              <a:latin typeface="Times New Roman"/>
              <a:ea typeface="Times New Roman"/>
              <a:cs typeface="Calibri"/>
            </a:endParaRPr>
          </a:p>
          <a:p>
            <a:pPr marL="342900" indent="-254000" algn="just">
              <a:lnSpc>
                <a:spcPct val="150000"/>
              </a:lnSpc>
              <a:buNone/>
            </a:pPr>
            <a:r>
              <a:rPr lang="en-US" sz="2000" b="1" dirty="0" smtClean="0">
                <a:latin typeface="Times New Roman"/>
                <a:ea typeface="Times New Roman"/>
                <a:cs typeface="Times New Roman"/>
              </a:rPr>
              <a:t>b. </a:t>
            </a:r>
            <a:r>
              <a:rPr lang="id-ID" sz="2000" b="1" dirty="0" smtClean="0">
                <a:latin typeface="Times New Roman"/>
                <a:ea typeface="Times New Roman"/>
                <a:cs typeface="Times New Roman"/>
              </a:rPr>
              <a:t>If we disagree with the positive statement, we answer </a:t>
            </a:r>
            <a:r>
              <a:rPr lang="id-ID" sz="2000" b="1" u="sng" dirty="0" smtClean="0">
                <a:latin typeface="Times New Roman"/>
                <a:ea typeface="Times New Roman"/>
                <a:cs typeface="Times New Roman"/>
              </a:rPr>
              <a:t>No</a:t>
            </a:r>
            <a:r>
              <a:rPr lang="id-ID" sz="2000" b="1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 smtClean="0">
              <a:latin typeface="Calibri"/>
              <a:ea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00B050"/>
                </a:solidFill>
                <a:latin typeface="Calibri"/>
                <a:ea typeface="Times New Roman"/>
                <a:cs typeface="Times New Roman"/>
              </a:rPr>
              <a:t>	</a:t>
            </a:r>
            <a:r>
              <a:rPr lang="id-ID" sz="2000" b="1" dirty="0" smtClean="0">
                <a:latin typeface="Times New Roman"/>
                <a:ea typeface="Times New Roman"/>
                <a:cs typeface="Calibri"/>
              </a:rPr>
              <a:t>Example</a:t>
            </a:r>
            <a:r>
              <a:rPr lang="id-ID" sz="2000" b="1" dirty="0" smtClean="0">
                <a:solidFill>
                  <a:srgbClr val="00B050"/>
                </a:solidFill>
                <a:latin typeface="Times New Roman"/>
                <a:ea typeface="Times New Roman"/>
                <a:cs typeface="Calibri"/>
              </a:rPr>
              <a:t>:</a:t>
            </a:r>
            <a:r>
              <a:rPr lang="en-US" sz="2000" b="1" dirty="0" smtClean="0">
                <a:solidFill>
                  <a:srgbClr val="00B05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id-ID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Calibri"/>
              </a:rPr>
              <a:t>The fire looks cold, doesn’t it?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Calibri"/>
              </a:rPr>
              <a:t>	</a:t>
            </a:r>
            <a:r>
              <a:rPr lang="id-ID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No, it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id-ID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doesn’t. (disagree) </a:t>
            </a:r>
            <a:endParaRPr lang="id-ID" sz="2000" dirty="0" smtClean="0">
              <a:solidFill>
                <a:srgbClr val="FF0000"/>
              </a:solidFill>
              <a:latin typeface="Calibri"/>
              <a:ea typeface="Times New Roman"/>
              <a:cs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None/>
            </a:pPr>
            <a:endParaRPr lang="en-US" sz="2000" b="1" dirty="0" smtClean="0">
              <a:solidFill>
                <a:srgbClr val="00B050"/>
              </a:solidFill>
              <a:latin typeface="Times New Roman"/>
              <a:ea typeface="Times New Roman"/>
              <a:cs typeface="Calibri"/>
            </a:endParaRPr>
          </a:p>
          <a:p>
            <a:pPr>
              <a:buNone/>
            </a:pPr>
            <a:endParaRPr lang="id-ID" sz="2000" dirty="0"/>
          </a:p>
        </p:txBody>
      </p:sp>
      <p:sp>
        <p:nvSpPr>
          <p:cNvPr id="4" name="Right Arrow 3"/>
          <p:cNvSpPr/>
          <p:nvPr/>
        </p:nvSpPr>
        <p:spPr>
          <a:xfrm>
            <a:off x="5076056" y="3573016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ight Arrow 4"/>
          <p:cNvSpPr/>
          <p:nvPr/>
        </p:nvSpPr>
        <p:spPr>
          <a:xfrm>
            <a:off x="5364088" y="5157192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 spd="med">
    <p:rand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MUGOMUJANK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700808"/>
            <a:ext cx="3456384" cy="4615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A. KINDS OF QUESTIONS</a:t>
            </a:r>
            <a:endParaRPr lang="id-ID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rand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796950"/>
          </a:xfrm>
        </p:spPr>
        <p:txBody>
          <a:bodyPr/>
          <a:lstStyle/>
          <a:p>
            <a:r>
              <a:rPr 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</a:t>
            </a:r>
            <a:r>
              <a:rPr lang="id-ID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Negative Statements</a:t>
            </a:r>
            <a:endParaRPr lang="id-ID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24744"/>
            <a:ext cx="8820472" cy="573325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id-I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Negative statement and positive question tag: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ea typeface="Times New Roman"/>
            </a:endParaRPr>
          </a:p>
          <a:p>
            <a:pPr>
              <a:buNone/>
            </a:pP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</a:endParaRPr>
          </a:p>
          <a:p>
            <a:pPr lvl="0" algn="ctr">
              <a:buNone/>
            </a:pPr>
            <a:r>
              <a:rPr lang="en-US" b="1" dirty="0" smtClean="0"/>
              <a:t>a. </a:t>
            </a:r>
            <a:r>
              <a:rPr lang="id-ID" sz="2000" b="1" dirty="0" smtClean="0"/>
              <a:t>If we agree with the positive statement, we answer </a:t>
            </a:r>
            <a:r>
              <a:rPr lang="id-ID" sz="2000" b="1" u="sng" dirty="0" smtClean="0"/>
              <a:t>No.</a:t>
            </a:r>
            <a:endParaRPr lang="id-ID" sz="2000" dirty="0" smtClean="0"/>
          </a:p>
          <a:p>
            <a:pPr>
              <a:buNone/>
            </a:pPr>
            <a:r>
              <a:rPr lang="en-US" sz="2000" b="1" dirty="0" smtClean="0"/>
              <a:t>		</a:t>
            </a:r>
            <a:r>
              <a:rPr lang="id-ID" sz="2000" b="1" dirty="0" smtClean="0"/>
              <a:t>Example:</a:t>
            </a:r>
            <a:r>
              <a:rPr lang="en-US" sz="2000" b="1" dirty="0" smtClean="0"/>
              <a:t> 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		</a:t>
            </a:r>
            <a:r>
              <a:rPr lang="id-ID" sz="2000" b="1" dirty="0" smtClean="0">
                <a:solidFill>
                  <a:srgbClr val="FF0000"/>
                </a:solidFill>
              </a:rPr>
              <a:t>Water doesn’t boil at 50° C, does it?</a:t>
            </a:r>
            <a:r>
              <a:rPr lang="en-US" sz="2000" dirty="0" smtClean="0">
                <a:solidFill>
                  <a:srgbClr val="FF0000"/>
                </a:solidFill>
              </a:rPr>
              <a:t> 	         </a:t>
            </a:r>
            <a:r>
              <a:rPr lang="id-ID" sz="2000" b="1" dirty="0" smtClean="0">
                <a:solidFill>
                  <a:srgbClr val="FF0000"/>
                </a:solidFill>
              </a:rPr>
              <a:t>No, it doesn’t. (agree)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450215" indent="-269875" algn="just">
              <a:lnSpc>
                <a:spcPct val="150000"/>
              </a:lnSpc>
              <a:spcAft>
                <a:spcPts val="0"/>
              </a:spcAft>
              <a:buNone/>
              <a:tabLst>
                <a:tab pos="450215" algn="l"/>
              </a:tabLst>
            </a:pPr>
            <a:r>
              <a:rPr lang="en-US" sz="2000" b="1" dirty="0" smtClean="0"/>
              <a:t>		b.</a:t>
            </a:r>
            <a:r>
              <a:rPr lang="id-ID" sz="2000" b="1" dirty="0" smtClean="0"/>
              <a:t> </a:t>
            </a:r>
            <a:r>
              <a:rPr lang="id-ID" sz="2000" b="1" dirty="0" smtClean="0">
                <a:latin typeface="Times New Roman"/>
                <a:ea typeface="Times New Roman"/>
                <a:cs typeface="Calibri"/>
              </a:rPr>
              <a:t>If we disagree with the positive statement, we answer </a:t>
            </a:r>
            <a:r>
              <a:rPr lang="id-ID" sz="2000" b="1" u="sng" dirty="0" smtClean="0">
                <a:latin typeface="Times New Roman"/>
                <a:ea typeface="Times New Roman"/>
                <a:cs typeface="Calibri"/>
              </a:rPr>
              <a:t>Yes.</a:t>
            </a:r>
            <a:endParaRPr lang="id-ID" sz="2000" dirty="0" smtClean="0">
              <a:latin typeface="Calibri"/>
              <a:ea typeface="Times New Roman"/>
              <a:cs typeface="Calibri"/>
            </a:endParaRPr>
          </a:p>
          <a:p>
            <a:pPr marL="450215" algn="just">
              <a:lnSpc>
                <a:spcPct val="150000"/>
              </a:lnSpc>
              <a:spcAft>
                <a:spcPts val="0"/>
              </a:spcAft>
              <a:buNone/>
              <a:tabLst>
                <a:tab pos="900113" algn="l"/>
              </a:tabLst>
            </a:pPr>
            <a:r>
              <a:rPr lang="en-US" sz="2000" b="1" dirty="0" smtClean="0">
                <a:latin typeface="Times New Roman"/>
                <a:ea typeface="Times New Roman"/>
                <a:cs typeface="Calibri"/>
              </a:rPr>
              <a:t>		</a:t>
            </a:r>
            <a:r>
              <a:rPr lang="id-ID" sz="2000" b="1" dirty="0" smtClean="0">
                <a:latin typeface="Times New Roman"/>
                <a:ea typeface="Times New Roman"/>
                <a:cs typeface="Calibri"/>
              </a:rPr>
              <a:t>Example:</a:t>
            </a:r>
            <a:r>
              <a:rPr lang="en-US" sz="2000" b="1" dirty="0" smtClean="0">
                <a:latin typeface="Times New Roman"/>
                <a:ea typeface="Times New Roman"/>
                <a:cs typeface="Calibri"/>
              </a:rPr>
              <a:t> </a:t>
            </a:r>
            <a:endParaRPr lang="en-US" sz="2000" b="1" dirty="0" smtClean="0">
              <a:solidFill>
                <a:srgbClr val="00B050"/>
              </a:solidFill>
              <a:latin typeface="Times New Roman"/>
              <a:ea typeface="Times New Roman"/>
              <a:cs typeface="Calibri"/>
            </a:endParaRPr>
          </a:p>
          <a:p>
            <a:pPr marL="176213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88900" algn="l"/>
              </a:tabLst>
            </a:pPr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Calibri"/>
              </a:rPr>
              <a:t>	</a:t>
            </a:r>
            <a:r>
              <a:rPr lang="id-ID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Calibri"/>
              </a:rPr>
              <a:t>The World War One didn’t end in 1919, did it?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Calibri"/>
              </a:rPr>
              <a:t> </a:t>
            </a:r>
          </a:p>
          <a:p>
            <a:pPr marL="900113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88900" algn="l"/>
              </a:tabLst>
            </a:pPr>
            <a:endParaRPr lang="en-US" sz="2000" b="1" dirty="0" smtClean="0">
              <a:solidFill>
                <a:srgbClr val="FF0000"/>
              </a:solidFill>
              <a:latin typeface="Times New Roman"/>
              <a:ea typeface="Times New Roman"/>
              <a:cs typeface="Calibri"/>
            </a:endParaRPr>
          </a:p>
          <a:p>
            <a:pPr marL="900113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88900" algn="l"/>
              </a:tabLst>
            </a:pPr>
            <a:r>
              <a:rPr lang="id-ID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Calibri"/>
              </a:rPr>
              <a:t>Yes, it did. (disagree)</a:t>
            </a:r>
            <a:endParaRPr lang="id-ID" sz="2000" dirty="0" smtClean="0">
              <a:solidFill>
                <a:srgbClr val="FF0000"/>
              </a:solidFill>
              <a:latin typeface="Calibri"/>
              <a:ea typeface="Times New Roman"/>
              <a:cs typeface="Calibri"/>
            </a:endParaRPr>
          </a:p>
          <a:p>
            <a:pPr>
              <a:buNone/>
            </a:pPr>
            <a:endParaRPr lang="id-ID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220072" y="3212976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Down Arrow 5"/>
          <p:cNvSpPr/>
          <p:nvPr/>
        </p:nvSpPr>
        <p:spPr>
          <a:xfrm>
            <a:off x="1691680" y="5661248"/>
            <a:ext cx="122413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 spd="med">
    <p:rand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US" sz="6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Yes-No Questions</a:t>
            </a:r>
            <a:endParaRPr lang="id-ID" sz="6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124744"/>
            <a:ext cx="8136904" cy="57332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id-ID" sz="2000" dirty="0" smtClean="0"/>
              <a:t>MAKING YES-NO QUESTIONS</a:t>
            </a:r>
            <a:endParaRPr lang="en-US" sz="2000" dirty="0" smtClean="0"/>
          </a:p>
          <a:p>
            <a:pPr algn="just">
              <a:buNone/>
            </a:pPr>
            <a:r>
              <a:rPr lang="id-ID" dirty="0" smtClean="0"/>
              <a:t>Positive sentences can be changed into Yes-No Questions</a:t>
            </a:r>
            <a:r>
              <a:rPr lang="en-US" dirty="0" smtClean="0"/>
              <a:t>.</a:t>
            </a:r>
            <a:endParaRPr lang="id-ID" dirty="0" smtClean="0"/>
          </a:p>
          <a:p>
            <a:pPr algn="just">
              <a:buNone/>
            </a:pPr>
            <a:r>
              <a:rPr lang="id-ID" b="1" dirty="0" smtClean="0"/>
              <a:t>Steps to change positive sentences into Yes-no questions:</a:t>
            </a:r>
            <a:endParaRPr lang="id-ID" dirty="0" smtClean="0"/>
          </a:p>
          <a:p>
            <a:pPr marL="457200" lvl="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id-ID" b="1" dirty="0" smtClean="0"/>
              <a:t>Move to be (is, am, are) and to do (do, does, did) to the beginning of the sentence.</a:t>
            </a:r>
            <a:endParaRPr lang="id-ID" dirty="0" smtClean="0"/>
          </a:p>
          <a:p>
            <a:pPr marL="457200" lvl="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id-ID" b="1" dirty="0" smtClean="0"/>
              <a:t>Change subject(s) to pronoun.</a:t>
            </a:r>
            <a:endParaRPr lang="id-ID" dirty="0" smtClean="0"/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id-ID" b="1" dirty="0" smtClean="0"/>
              <a:t>Put the rest of the sentence and add a question mark (?</a:t>
            </a:r>
            <a:r>
              <a:rPr lang="en-US" b="1" dirty="0" smtClean="0"/>
              <a:t>).</a:t>
            </a:r>
            <a:endParaRPr lang="id-ID" dirty="0"/>
          </a:p>
        </p:txBody>
      </p:sp>
      <p:pic>
        <p:nvPicPr>
          <p:cNvPr id="5" name="Picture 4" descr="zorofla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933056"/>
            <a:ext cx="2543175" cy="1428750"/>
          </a:xfrm>
          <a:prstGeom prst="rect">
            <a:avLst/>
          </a:prstGeom>
        </p:spPr>
      </p:pic>
    </p:spTree>
  </p:cSld>
  <p:clrMapOvr>
    <a:masterClrMapping/>
  </p:clrMapOvr>
  <p:transition spd="med">
    <p:rand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There are 5 pronouns that must be changed if we make yes-no questions from positive sentence :</a:t>
            </a:r>
            <a:endParaRPr lang="id-ID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5257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d-ID" b="1" dirty="0" smtClean="0"/>
              <a:t>Positive Sentence (+)	Yes-no questions (?)</a:t>
            </a:r>
            <a:endParaRPr lang="en-US" b="1" dirty="0" smtClean="0"/>
          </a:p>
          <a:p>
            <a:pPr>
              <a:buFont typeface="Wingdings" pitchFamily="2" charset="2"/>
              <a:buChar char="v"/>
            </a:pPr>
            <a:endParaRPr lang="en-US" b="1" dirty="0" smtClean="0"/>
          </a:p>
          <a:p>
            <a:pPr>
              <a:buFont typeface="Wingdings" pitchFamily="2" charset="2"/>
              <a:buChar char="v"/>
            </a:pPr>
            <a:endParaRPr lang="id-ID" dirty="0" smtClean="0"/>
          </a:p>
          <a:p>
            <a:pPr marL="457200" lvl="0" indent="-457200">
              <a:buFont typeface="+mj-lt"/>
              <a:buAutoNum type="arabicPeriod"/>
            </a:pPr>
            <a:r>
              <a:rPr lang="id-ID" b="1" dirty="0" smtClean="0"/>
              <a:t>I am........................	</a:t>
            </a:r>
            <a:r>
              <a:rPr lang="en-US" b="1" dirty="0" smtClean="0"/>
              <a:t>	</a:t>
            </a:r>
            <a:r>
              <a:rPr lang="id-ID" b="1" dirty="0" smtClean="0"/>
              <a:t> Am I...................?</a:t>
            </a:r>
            <a:endParaRPr lang="id-ID" dirty="0" smtClean="0"/>
          </a:p>
          <a:p>
            <a:pPr marL="457200" lvl="0" indent="-457200">
              <a:buFont typeface="+mj-lt"/>
              <a:buAutoNum type="arabicPeriod"/>
            </a:pPr>
            <a:r>
              <a:rPr lang="id-ID" b="1" dirty="0" smtClean="0"/>
              <a:t>You are </a:t>
            </a:r>
            <a:r>
              <a:rPr lang="en-US" b="1" dirty="0" smtClean="0"/>
              <a:t>…..</a:t>
            </a:r>
            <a:r>
              <a:rPr lang="id-ID" b="1" dirty="0" smtClean="0"/>
              <a:t>..............	</a:t>
            </a:r>
            <a:r>
              <a:rPr lang="en-US" b="1" dirty="0" smtClean="0"/>
              <a:t>	</a:t>
            </a:r>
            <a:r>
              <a:rPr lang="id-ID" b="1" dirty="0" smtClean="0"/>
              <a:t>Are you.........................?</a:t>
            </a:r>
            <a:endParaRPr lang="id-ID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b="1" dirty="0" smtClean="0"/>
              <a:t>She is ………</a:t>
            </a:r>
            <a:r>
              <a:rPr lang="id-ID" b="1" dirty="0" smtClean="0"/>
              <a:t>..............	</a:t>
            </a:r>
            <a:r>
              <a:rPr lang="en-US" b="1" dirty="0" smtClean="0"/>
              <a:t>	Is She</a:t>
            </a:r>
            <a:r>
              <a:rPr lang="id-ID" b="1" dirty="0" smtClean="0"/>
              <a:t>.....................?</a:t>
            </a:r>
            <a:endParaRPr lang="id-ID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b="1" dirty="0" smtClean="0"/>
              <a:t>She learns English.</a:t>
            </a:r>
            <a:r>
              <a:rPr lang="id-ID" b="1" dirty="0" smtClean="0"/>
              <a:t>..	</a:t>
            </a:r>
            <a:r>
              <a:rPr lang="en-US" b="1" dirty="0" smtClean="0"/>
              <a:t>	Does she</a:t>
            </a:r>
            <a:r>
              <a:rPr lang="id-ID" b="1" dirty="0" smtClean="0"/>
              <a:t>.....................?</a:t>
            </a:r>
            <a:endParaRPr lang="id-ID" dirty="0" smtClean="0"/>
          </a:p>
          <a:p>
            <a:pPr marL="457200" lvl="0" indent="-457200">
              <a:buFont typeface="+mj-lt"/>
              <a:buAutoNum type="arabicPeriod"/>
            </a:pPr>
            <a:r>
              <a:rPr lang="id-ID" b="1" dirty="0" smtClean="0"/>
              <a:t>You and I are..........	</a:t>
            </a:r>
            <a:r>
              <a:rPr lang="en-US" b="1" dirty="0" smtClean="0"/>
              <a:t>	</a:t>
            </a:r>
            <a:r>
              <a:rPr lang="id-ID" b="1" dirty="0" smtClean="0"/>
              <a:t>Are we.......................?</a:t>
            </a:r>
            <a:endParaRPr lang="id-ID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I speak English……….		</a:t>
            </a:r>
            <a:r>
              <a:rPr lang="en-US" b="1" smtClean="0"/>
              <a:t>Do </a:t>
            </a:r>
            <a:r>
              <a:rPr lang="en-US" b="1" smtClean="0"/>
              <a:t>I………………………?</a:t>
            </a:r>
            <a:endParaRPr lang="id-ID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95936" y="3212976"/>
            <a:ext cx="10081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51920" y="3717032"/>
            <a:ext cx="10081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23928" y="4149080"/>
            <a:ext cx="10081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95936" y="4509120"/>
            <a:ext cx="10081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923928" y="5013176"/>
            <a:ext cx="10081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95936" y="5445224"/>
            <a:ext cx="10081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Example </a:t>
            </a:r>
            <a:r>
              <a:rPr lang="id-ID" b="1" dirty="0" smtClean="0"/>
              <a:t>: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lnSpc>
                <a:spcPct val="200000"/>
              </a:lnSpc>
            </a:pPr>
            <a:r>
              <a:rPr lang="id-ID" sz="1800" b="1" dirty="0" smtClean="0"/>
              <a:t>Jane is a nurse	</a:t>
            </a:r>
            <a:r>
              <a:rPr lang="en-US" sz="1800" b="1" dirty="0" smtClean="0"/>
              <a:t>		</a:t>
            </a:r>
            <a:r>
              <a:rPr lang="id-ID" sz="1800" b="1" dirty="0" smtClean="0"/>
              <a:t>Is she a nurse?</a:t>
            </a:r>
            <a:endParaRPr lang="id-ID" sz="1800" dirty="0" smtClean="0"/>
          </a:p>
          <a:p>
            <a:pPr lvl="0">
              <a:lnSpc>
                <a:spcPct val="200000"/>
              </a:lnSpc>
            </a:pPr>
            <a:r>
              <a:rPr lang="id-ID" sz="1800" b="1" dirty="0" smtClean="0"/>
              <a:t>Tom and Tim are students	Are they students?</a:t>
            </a:r>
            <a:endParaRPr lang="id-ID" sz="1800" dirty="0" smtClean="0"/>
          </a:p>
          <a:p>
            <a:pPr lvl="0">
              <a:lnSpc>
                <a:spcPct val="200000"/>
              </a:lnSpc>
            </a:pPr>
            <a:r>
              <a:rPr lang="id-ID" sz="1800" b="1" dirty="0" smtClean="0"/>
              <a:t>The cat is black	</a:t>
            </a:r>
            <a:r>
              <a:rPr lang="en-US" sz="1800" b="1" dirty="0" smtClean="0"/>
              <a:t>	</a:t>
            </a:r>
            <a:r>
              <a:rPr lang="id-ID" sz="1800" b="1" dirty="0" smtClean="0"/>
              <a:t>Is it black?</a:t>
            </a:r>
            <a:endParaRPr lang="id-ID" sz="1800" dirty="0" smtClean="0"/>
          </a:p>
          <a:p>
            <a:pPr lvl="0">
              <a:lnSpc>
                <a:spcPct val="200000"/>
              </a:lnSpc>
            </a:pPr>
            <a:r>
              <a:rPr lang="id-ID" sz="1800" b="1" dirty="0" smtClean="0"/>
              <a:t>James </a:t>
            </a:r>
            <a:r>
              <a:rPr lang="en-US" sz="1800" b="1" dirty="0" smtClean="0"/>
              <a:t>learns English</a:t>
            </a:r>
            <a:r>
              <a:rPr lang="id-ID" sz="1800" b="1" dirty="0" smtClean="0"/>
              <a:t>	</a:t>
            </a:r>
            <a:r>
              <a:rPr lang="en-US" sz="1800" b="1" dirty="0" smtClean="0"/>
              <a:t>	Does James learn English</a:t>
            </a:r>
            <a:r>
              <a:rPr lang="id-ID" sz="1800" b="1" dirty="0" smtClean="0"/>
              <a:t>?</a:t>
            </a:r>
            <a:endParaRPr lang="id-ID" sz="1800" dirty="0" smtClean="0"/>
          </a:p>
          <a:p>
            <a:pPr lvl="0">
              <a:lnSpc>
                <a:spcPct val="200000"/>
              </a:lnSpc>
            </a:pPr>
            <a:r>
              <a:rPr lang="en-US" sz="1800" b="1" dirty="0" smtClean="0"/>
              <a:t>I learn English</a:t>
            </a:r>
            <a:r>
              <a:rPr lang="id-ID" sz="1800" b="1" dirty="0" smtClean="0"/>
              <a:t>	</a:t>
            </a:r>
            <a:r>
              <a:rPr lang="en-US" sz="1800" b="1" dirty="0" smtClean="0"/>
              <a:t>	Do I learn English</a:t>
            </a:r>
            <a:r>
              <a:rPr lang="id-ID" sz="1800" b="1" dirty="0" smtClean="0"/>
              <a:t>?</a:t>
            </a:r>
            <a:endParaRPr lang="id-ID" sz="1800" dirty="0" smtClean="0"/>
          </a:p>
          <a:p>
            <a:endParaRPr lang="id-ID" dirty="0"/>
          </a:p>
        </p:txBody>
      </p:sp>
      <p:sp>
        <p:nvSpPr>
          <p:cNvPr id="4" name="Right Arrow 3"/>
          <p:cNvSpPr/>
          <p:nvPr/>
        </p:nvSpPr>
        <p:spPr>
          <a:xfrm>
            <a:off x="3203848" y="1916832"/>
            <a:ext cx="72008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ight Arrow 4"/>
          <p:cNvSpPr/>
          <p:nvPr/>
        </p:nvSpPr>
        <p:spPr>
          <a:xfrm>
            <a:off x="3779912" y="2564904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ight Arrow 5"/>
          <p:cNvSpPr/>
          <p:nvPr/>
        </p:nvSpPr>
        <p:spPr>
          <a:xfrm>
            <a:off x="2627784" y="3212976"/>
            <a:ext cx="151216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ight Arrow 6"/>
          <p:cNvSpPr/>
          <p:nvPr/>
        </p:nvSpPr>
        <p:spPr>
          <a:xfrm>
            <a:off x="3275856" y="3861048"/>
            <a:ext cx="72008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ight Arrow 7"/>
          <p:cNvSpPr/>
          <p:nvPr/>
        </p:nvSpPr>
        <p:spPr>
          <a:xfrm>
            <a:off x="2699792" y="4509120"/>
            <a:ext cx="129614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8" descr="zororide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22757">
            <a:off x="4977590" y="3915288"/>
            <a:ext cx="3240360" cy="2761544"/>
          </a:xfrm>
          <a:prstGeom prst="rect">
            <a:avLst/>
          </a:prstGeom>
        </p:spPr>
      </p:pic>
      <p:sp>
        <p:nvSpPr>
          <p:cNvPr id="10" name="5-Point Star 9"/>
          <p:cNvSpPr/>
          <p:nvPr/>
        </p:nvSpPr>
        <p:spPr>
          <a:xfrm>
            <a:off x="323528" y="501317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 spd="med">
    <p:rand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id-ID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EXERCISES </a:t>
            </a:r>
            <a:r>
              <a:rPr lang="en-US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en-US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id-ID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id-ID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id-ID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Make </a:t>
            </a:r>
            <a:r>
              <a:rPr lang="en-US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id-ID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yes-no questions from the sentences</a:t>
            </a:r>
            <a:endParaRPr lang="id-ID" b="1" cap="none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/>
              <a:t>The girl is Alice.</a:t>
            </a:r>
            <a:r>
              <a:rPr lang="en-US" dirty="0" smtClean="0"/>
              <a:t>	Is she Alice?</a:t>
            </a:r>
            <a:endParaRPr lang="id-ID" dirty="0" smtClean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/>
              <a:t>We are students in England.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/>
              <a:t>They are pens for the teacher.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/>
              <a:t>This is a ship.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/>
              <a:t>Ann and I are fine.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/>
              <a:t>You and Edward are drivers.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/>
              <a:t>The class is big.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/>
              <a:t>The dog and the cat are black.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/>
              <a:t>The nurse speaks to the parents.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/>
              <a:t>We like the food in the restaurant.</a:t>
            </a:r>
          </a:p>
          <a:p>
            <a:endParaRPr lang="id-ID" dirty="0"/>
          </a:p>
        </p:txBody>
      </p:sp>
      <p:pic>
        <p:nvPicPr>
          <p:cNvPr id="4" name="Picture 3" descr="sanjifla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916832"/>
            <a:ext cx="3280512" cy="3514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rand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gdsg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221088"/>
            <a:ext cx="2420888" cy="24208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 lnSpcReduction="10000"/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 startAt="11"/>
            </a:pPr>
            <a:r>
              <a:rPr lang="id-ID" dirty="0" smtClean="0"/>
              <a:t>The tall boy talks to mother.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 startAt="11"/>
            </a:pPr>
            <a:r>
              <a:rPr lang="id-ID" dirty="0" smtClean="0"/>
              <a:t>The teacher teaches the students well.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 startAt="11"/>
            </a:pPr>
            <a:r>
              <a:rPr lang="id-ID" dirty="0" smtClean="0"/>
              <a:t>Tom and you read the story.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 startAt="11"/>
            </a:pPr>
            <a:r>
              <a:rPr lang="id-ID" dirty="0" smtClean="0"/>
              <a:t>James drinks coffee and eat the bread.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 startAt="11"/>
            </a:pPr>
            <a:r>
              <a:rPr lang="id-ID" dirty="0" smtClean="0"/>
              <a:t>The cities are ugly.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 startAt="11"/>
            </a:pPr>
            <a:r>
              <a:rPr lang="id-ID" dirty="0" smtClean="0"/>
              <a:t>The car is long and white.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 startAt="11"/>
            </a:pPr>
            <a:r>
              <a:rPr lang="id-ID" dirty="0" smtClean="0"/>
              <a:t>The country is beautiful and interesting.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 startAt="11"/>
            </a:pPr>
            <a:r>
              <a:rPr lang="id-ID" dirty="0" smtClean="0"/>
              <a:t>The short letters are on the table.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 startAt="11"/>
            </a:pPr>
            <a:r>
              <a:rPr lang="id-ID" dirty="0" smtClean="0"/>
              <a:t>You are from United States.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 startAt="11"/>
            </a:pPr>
            <a:r>
              <a:rPr lang="id-ID" dirty="0" smtClean="0"/>
              <a:t>The cat drinks the water on the plate.</a:t>
            </a:r>
          </a:p>
          <a:p>
            <a:endParaRPr lang="id-ID" dirty="0"/>
          </a:p>
        </p:txBody>
      </p:sp>
    </p:spTree>
  </p:cSld>
  <p:clrMapOvr>
    <a:masterClrMapping/>
  </p:clrMapOvr>
  <p:transition spd="med">
    <p:rand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nji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736976"/>
            <a:ext cx="2121024" cy="2121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43000" lvl="0" indent="-1143000" algn="ctr"/>
            <a:r>
              <a:rPr lang="en-US" sz="6000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2. Question tag</a:t>
            </a:r>
            <a:endParaRPr lang="id-ID" sz="6000" b="1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5313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220000"/>
              </a:lnSpc>
              <a:buFont typeface="Wingdings" pitchFamily="2" charset="2"/>
              <a:buChar char="Ø"/>
            </a:pPr>
            <a:r>
              <a:rPr lang="id-ID" sz="7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Question tags is </a:t>
            </a:r>
            <a:r>
              <a:rPr lang="id-ID" sz="7600" b="1" i="1" u="sng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short addition after a sentence to express agreement or stress. In Bahasa we use the word “bukan”.</a:t>
            </a:r>
            <a:endParaRPr lang="id-ID" sz="7600" i="1" u="sng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Font typeface="Wingdings" pitchFamily="2" charset="2"/>
              <a:buChar char="Ø"/>
            </a:pPr>
            <a:endParaRPr lang="id-ID" dirty="0"/>
          </a:p>
        </p:txBody>
      </p:sp>
    </p:spTree>
  </p:cSld>
  <p:clrMapOvr>
    <a:masterClrMapping/>
  </p:clrMapOvr>
  <p:transition spd="med">
    <p:rand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492896"/>
            <a:ext cx="1181789" cy="3160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40352" cy="980728"/>
          </a:xfrm>
        </p:spPr>
        <p:txBody>
          <a:bodyPr>
            <a:normAutofit/>
          </a:bodyPr>
          <a:lstStyle/>
          <a:p>
            <a:r>
              <a:rPr lang="id-ID" sz="40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Steps in making question tags:</a:t>
            </a:r>
            <a:endParaRPr lang="id-ID" sz="40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2420888"/>
            <a:ext cx="7673280" cy="4053064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id-ID" dirty="0" smtClean="0"/>
              <a:t>Example : </a:t>
            </a:r>
            <a:endParaRPr lang="en-US" dirty="0" smtClean="0"/>
          </a:p>
          <a:p>
            <a:pPr marL="457200" indent="-457200">
              <a:buFont typeface="+mj-lt"/>
              <a:buAutoNum type="alphaLcParenR"/>
            </a:pPr>
            <a:endParaRPr lang="en-US" dirty="0" smtClean="0"/>
          </a:p>
          <a:p>
            <a:pPr marL="457200" indent="-457200">
              <a:buFont typeface="+mj-lt"/>
              <a:buAutoNum type="alphaLcParenR"/>
            </a:pPr>
            <a:r>
              <a:rPr lang="id-ID" dirty="0" smtClean="0"/>
              <a:t>Jane comes late, </a:t>
            </a:r>
            <a:r>
              <a:rPr lang="id-ID" dirty="0" smtClean="0">
                <a:solidFill>
                  <a:srgbClr val="00B0F0"/>
                </a:solidFill>
              </a:rPr>
              <a:t>doesn’t</a:t>
            </a:r>
            <a:r>
              <a:rPr lang="id-ID" dirty="0" smtClean="0"/>
              <a:t> she?</a:t>
            </a:r>
          </a:p>
          <a:p>
            <a:pPr marL="457200" lvl="0" indent="-457200">
              <a:buFont typeface="+mj-lt"/>
              <a:buAutoNum type="alphaLcParenR"/>
            </a:pPr>
            <a:r>
              <a:rPr lang="id-ID" dirty="0" smtClean="0"/>
              <a:t>The nurse is helping them, </a:t>
            </a:r>
            <a:r>
              <a:rPr lang="id-ID" dirty="0" smtClean="0">
                <a:solidFill>
                  <a:srgbClr val="00B0F0"/>
                </a:solidFill>
              </a:rPr>
              <a:t>isn’t</a:t>
            </a:r>
            <a:r>
              <a:rPr lang="id-ID" dirty="0" smtClean="0"/>
              <a:t> she?</a:t>
            </a:r>
          </a:p>
          <a:p>
            <a:pPr marL="457200" lvl="0" indent="-457200">
              <a:buFont typeface="+mj-lt"/>
              <a:buAutoNum type="alphaLcParenR"/>
            </a:pPr>
            <a:r>
              <a:rPr lang="id-ID" dirty="0" smtClean="0"/>
              <a:t>Susan will do it, </a:t>
            </a:r>
            <a:r>
              <a:rPr lang="id-ID" dirty="0" smtClean="0">
                <a:solidFill>
                  <a:srgbClr val="00B0F0"/>
                </a:solidFill>
              </a:rPr>
              <a:t>won’t</a:t>
            </a:r>
            <a:r>
              <a:rPr lang="id-ID" dirty="0" smtClean="0"/>
              <a:t> she?</a:t>
            </a:r>
          </a:p>
          <a:p>
            <a:pPr marL="457200" lvl="0" indent="-457200">
              <a:buFont typeface="+mj-lt"/>
              <a:buAutoNum type="alphaLcParenR"/>
            </a:pPr>
            <a:r>
              <a:rPr lang="id-ID" dirty="0" smtClean="0"/>
              <a:t>The dog has bitten you, </a:t>
            </a:r>
            <a:r>
              <a:rPr lang="id-ID" dirty="0" smtClean="0">
                <a:solidFill>
                  <a:srgbClr val="00B0F0"/>
                </a:solidFill>
              </a:rPr>
              <a:t>hasn’t</a:t>
            </a:r>
            <a:r>
              <a:rPr lang="id-ID" dirty="0" smtClean="0"/>
              <a:t> it?</a:t>
            </a:r>
          </a:p>
          <a:p>
            <a:pPr marL="457200" lvl="0" indent="-457200">
              <a:buFont typeface="+mj-lt"/>
              <a:buAutoNum type="alphaLcParenR"/>
            </a:pPr>
            <a:r>
              <a:rPr lang="id-ID" dirty="0" smtClean="0"/>
              <a:t>There were some flowers on the table, </a:t>
            </a:r>
            <a:r>
              <a:rPr lang="id-ID" dirty="0" smtClean="0">
                <a:solidFill>
                  <a:srgbClr val="00B0F0"/>
                </a:solidFill>
              </a:rPr>
              <a:t>weren’t</a:t>
            </a:r>
            <a:r>
              <a:rPr lang="id-ID" dirty="0" smtClean="0"/>
              <a:t> there?</a:t>
            </a:r>
          </a:p>
          <a:p>
            <a:pPr marL="457200" indent="-457200">
              <a:buFont typeface="+mj-lt"/>
              <a:buAutoNum type="alphaLcParenR"/>
            </a:pPr>
            <a:endParaRPr lang="id-ID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340768"/>
            <a:ext cx="7467600" cy="1143000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id-ID" sz="4000" dirty="0" smtClean="0"/>
              <a:t>If the sentence is positive, add the </a:t>
            </a:r>
            <a:r>
              <a:rPr lang="id-ID" sz="4000" dirty="0" smtClean="0">
                <a:solidFill>
                  <a:srgbClr val="00B0F0"/>
                </a:solidFill>
              </a:rPr>
              <a:t>negative</a:t>
            </a:r>
            <a:r>
              <a:rPr lang="id-ID" sz="4000" dirty="0" smtClean="0"/>
              <a:t> question. </a:t>
            </a:r>
            <a:endParaRPr lang="en-US" sz="4000" dirty="0" smtClean="0"/>
          </a:p>
        </p:txBody>
      </p:sp>
    </p:spTree>
  </p:cSld>
  <p:clrMapOvr>
    <a:masterClrMapping/>
  </p:clrMapOvr>
  <p:transition spd="med">
    <p:rand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383</TotalTime>
  <Words>781</Words>
  <Application>Microsoft Office PowerPoint</Application>
  <PresentationFormat>On-screen Show (4:3)</PresentationFormat>
  <Paragraphs>170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Oriel</vt:lpstr>
      <vt:lpstr>In this section we will study about</vt:lpstr>
      <vt:lpstr>A. KINDS OF QUESTIONS</vt:lpstr>
      <vt:lpstr>Yes-No Questions</vt:lpstr>
      <vt:lpstr>There are 5 pronouns that must be changed if we make yes-no questions from positive sentence :</vt:lpstr>
      <vt:lpstr>Example : </vt:lpstr>
      <vt:lpstr>EXERCISES   Make  yes-no questions from the sentences</vt:lpstr>
      <vt:lpstr>Slide 7</vt:lpstr>
      <vt:lpstr>2. Question tag</vt:lpstr>
      <vt:lpstr>Steps in making question tags:</vt:lpstr>
      <vt:lpstr>2. If the sentence is negative, add the positive question.</vt:lpstr>
      <vt:lpstr>Slide 11</vt:lpstr>
      <vt:lpstr>Slide 12</vt:lpstr>
      <vt:lpstr>Slide 13</vt:lpstr>
      <vt:lpstr>Slide 14</vt:lpstr>
      <vt:lpstr>Slide 15</vt:lpstr>
      <vt:lpstr>Slide 16</vt:lpstr>
      <vt:lpstr>EXERCISES Add the questin tags!</vt:lpstr>
      <vt:lpstr>ANSWERING QUESTION TAGS</vt:lpstr>
      <vt:lpstr>1. Positive Statements. </vt:lpstr>
      <vt:lpstr>2. Negative Statements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this section we will study about</dc:title>
  <dc:creator>Lenovo</dc:creator>
  <cp:lastModifiedBy>Lenovo</cp:lastModifiedBy>
  <cp:revision>47</cp:revision>
  <dcterms:created xsi:type="dcterms:W3CDTF">2011-08-17T18:41:21Z</dcterms:created>
  <dcterms:modified xsi:type="dcterms:W3CDTF">2011-08-22T05:03:28Z</dcterms:modified>
</cp:coreProperties>
</file>