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59" r:id="rId7"/>
    <p:sldId id="260" r:id="rId8"/>
    <p:sldId id="269" r:id="rId9"/>
    <p:sldId id="263" r:id="rId10"/>
    <p:sldId id="271" r:id="rId11"/>
    <p:sldId id="274" r:id="rId12"/>
    <p:sldId id="272" r:id="rId13"/>
    <p:sldId id="273" r:id="rId14"/>
    <p:sldId id="265" r:id="rId15"/>
    <p:sldId id="264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74" autoAdjust="0"/>
  </p:normalViewPr>
  <p:slideViewPr>
    <p:cSldViewPr snapToGrid="0" showGuides="1">
      <p:cViewPr varScale="1">
        <p:scale>
          <a:sx n="70" d="100"/>
          <a:sy n="70" d="100"/>
        </p:scale>
        <p:origin x="60" y="136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DE080B-B673-4B06-8C84-B343349A6BAD}" type="datetime1">
              <a:rPr lang="es-ES" smtClean="0"/>
              <a:t>09/11/2024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85C0-D302-4EB1-9918-CDFF52A2EC0F}" type="datetime1">
              <a:rPr lang="es-ES" smtClean="0"/>
              <a:pPr/>
              <a:t>09/11/2024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830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42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720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90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561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134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526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derech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SUBTÍTULO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derech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20" name="Marcador de posición de texto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21" name="Marcador de posición de contenido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0" name="Paralelogramo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 de texto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Franja diagonal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1" name="Paralelogramo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3" name="Título 1" title="Título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5400" y="0"/>
            <a:ext cx="58166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Título 1" title="Título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9201" y="1308100"/>
            <a:ext cx="5892798" cy="55498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19" name="Título 1" title="Título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18" name="Marcador de contenido 3" title="Viñeta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 dirty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 dirty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 dirty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 dirty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 dirty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20" name="Marcador de contenido 5" title="Viñeta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 dirty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 dirty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 dirty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 dirty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 dirty="0"/>
              <a:t>Quinto nivel</a:t>
            </a:r>
          </a:p>
        </p:txBody>
      </p:sp>
      <p:sp>
        <p:nvSpPr>
          <p:cNvPr id="24" name="Marcador de texto 4" title="Subtítulo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Franja diagonal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3" name="Paralelogramo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4" name="Marcador de texto 4" title="Subtítulo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dirty="0"/>
              <a:t>Texto aquí</a:t>
            </a:r>
          </a:p>
        </p:txBody>
      </p:sp>
      <p:sp>
        <p:nvSpPr>
          <p:cNvPr id="20" name="Marcador de posición de gráfico 2" title="Gráfico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es-ES" noProof="0" dirty="0"/>
              <a:t>Haga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tabla 11" title="Tabla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Haga clic en el icono para agregar una tabla</a:t>
            </a:r>
          </a:p>
        </p:txBody>
      </p:sp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7" name="Marcador de texto 4" title="Subtítulo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imagen 31" title="Imagen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una imagen aquí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 title="Título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leyenda aquí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Nombre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Número de 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Correo electrónico </a:t>
            </a:r>
          </a:p>
        </p:txBody>
      </p:sp>
      <p:sp>
        <p:nvSpPr>
          <p:cNvPr id="13" name="Marcador de texto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Sitio web de la empresa</a:t>
            </a:r>
          </a:p>
        </p:txBody>
      </p:sp>
      <p:sp>
        <p:nvSpPr>
          <p:cNvPr id="14" name="Forma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5" name="Forma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9" name="Forma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0" name="Forma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1" name="Triángulo derecho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Marcador de título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title="Imagen de edificio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784" r="20784"/>
          <a:stretch>
            <a:fillRect/>
          </a:stretch>
        </p:blipFill>
        <p:spPr/>
      </p:pic>
      <p:sp>
        <p:nvSpPr>
          <p:cNvPr id="18" name="Hexágono 17" descr="Hexágono sólido de color oscuro en medio de énfasis de imagen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19" name="Grupo 18" descr="Grupo de información con nombre y logotipo de la compañía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1881541" cy="1118752"/>
            <a:chOff x="2955850" y="2902286"/>
            <a:chExt cx="1881541" cy="1118752"/>
          </a:xfrm>
        </p:grpSpPr>
        <p:sp>
          <p:nvSpPr>
            <p:cNvPr id="20" name="Cuadro de texto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s-ES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1" name="Cuadro de texto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s-ES" sz="1400" dirty="0">
                  <a:solidFill>
                    <a:schemeClr val="bg1"/>
                  </a:solidFill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Cultura digital y sociedad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abla 1">
            <a:extLst>
              <a:ext uri="{FF2B5EF4-FFF2-40B4-BE49-F238E27FC236}">
                <a16:creationId xmlns:a16="http://schemas.microsoft.com/office/drawing/2014/main" id="{72361FBC-C77A-9893-C411-3606AA0B063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4747DC-2E36-19D0-0CF0-8203F1F750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027030-A8CE-FB53-AC1A-1DBC3B894D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48201A-FC39-B912-A211-E0781ED0A7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10</a:t>
            </a:fld>
            <a:endParaRPr lang="es-ES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DF8BB0-6A74-5232-BEFB-F7EA6C83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80837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title="Horizonte">
            <a:extLst>
              <a:ext uri="{FF2B5EF4-FFF2-40B4-BE49-F238E27FC236}">
                <a16:creationId xmlns:a16="http://schemas.microsoft.com/office/drawing/2014/main" id="{6B070BD8-8610-4F64-A93A-41F46C39E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408" b="9408"/>
          <a:stretch>
            <a:fillRect/>
          </a:stretch>
        </p:blipFill>
        <p:spPr/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b="0" dirty="0">
                <a:solidFill>
                  <a:schemeClr val="tx1"/>
                </a:solidFill>
              </a:rPr>
              <a:t>título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escribe aquí</a:t>
            </a:r>
          </a:p>
        </p:txBody>
      </p:sp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 dirty="0"/>
              <a:t>Autor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dirty="0"/>
              <a:t>Teléfono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 dirty="0"/>
              <a:t>correo@unach.edu.ec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ES" dirty="0"/>
              <a:t>Sitio web</a:t>
            </a:r>
          </a:p>
        </p:txBody>
      </p:sp>
      <p:pic>
        <p:nvPicPr>
          <p:cNvPr id="18" name="Marcador de posición de imagen 16" title="Imagen de edificio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784" r="20784"/>
          <a:stretch>
            <a:fillRect/>
          </a:stretch>
        </p:blipFill>
        <p:spPr/>
      </p:pic>
      <p:sp>
        <p:nvSpPr>
          <p:cNvPr id="19" name="Hexágono 18" descr="Hexágono sólido de color oscuro en medio de énfasis de imagen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0" name="Grupo 19" descr="Texto agrupado con iniciales y nombre de la compañía">
            <a:extLst>
              <a:ext uri="{FF2B5EF4-FFF2-40B4-BE49-F238E27FC236}">
                <a16:creationId xmlns:a16="http://schemas.microsoft.com/office/drawing/2014/main" id="{82C4EAC6-3E04-4614-86BA-A23C851754D9}"/>
              </a:ext>
            </a:extLst>
          </p:cNvPr>
          <p:cNvGrpSpPr/>
          <p:nvPr/>
        </p:nvGrpSpPr>
        <p:grpSpPr>
          <a:xfrm>
            <a:off x="2955850" y="2855631"/>
            <a:ext cx="1881541" cy="1118752"/>
            <a:chOff x="2955850" y="2902286"/>
            <a:chExt cx="1881541" cy="1118752"/>
          </a:xfrm>
        </p:grpSpPr>
        <p:sp>
          <p:nvSpPr>
            <p:cNvPr id="21" name="Cuadro de texto 20">
              <a:extLst>
                <a:ext uri="{FF2B5EF4-FFF2-40B4-BE49-F238E27FC236}">
                  <a16:creationId xmlns:a16="http://schemas.microsoft.com/office/drawing/2014/main" id="{A20626FA-81E3-4C45-BF2D-D52CF6D96238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s-ES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2" name="Cuadro de texto 21">
              <a:extLst>
                <a:ext uri="{FF2B5EF4-FFF2-40B4-BE49-F238E27FC236}">
                  <a16:creationId xmlns:a16="http://schemas.microsoft.com/office/drawing/2014/main" id="{D6E86452-6AEA-4380-9682-AB26317ADB62}"/>
                </a:ext>
              </a:extLst>
            </p:cNvPr>
            <p:cNvSpPr txBox="1"/>
            <p:nvPr/>
          </p:nvSpPr>
          <p:spPr>
            <a:xfrm>
              <a:off x="2955850" y="3713261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s-ES" sz="1400" dirty="0">
                  <a:solidFill>
                    <a:schemeClr val="bg1"/>
                  </a:solidFill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EABA-8D4F-79DA-8DE3-468AC3E9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025" y="987961"/>
            <a:ext cx="4911633" cy="606924"/>
          </a:xfrm>
        </p:spPr>
        <p:txBody>
          <a:bodyPr/>
          <a:lstStyle/>
          <a:p>
            <a:pPr algn="ctr"/>
            <a:r>
              <a:rPr lang="es-ES" dirty="0"/>
              <a:t>Contenidos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59826-D484-BBA0-D791-FDFA56C61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0160" y="2082463"/>
            <a:ext cx="8441642" cy="2693073"/>
          </a:xfrm>
        </p:spPr>
        <p:txBody>
          <a:bodyPr numCol="2">
            <a:noAutofit/>
          </a:bodyPr>
          <a:lstStyle/>
          <a:p>
            <a:r>
              <a:rPr lang="es-ES" sz="3000" dirty="0"/>
              <a:t>Definición</a:t>
            </a:r>
          </a:p>
          <a:p>
            <a:endParaRPr lang="es-ES" sz="3000" dirty="0"/>
          </a:p>
          <a:p>
            <a:r>
              <a:rPr lang="es-ES" sz="3000" dirty="0"/>
              <a:t>Clasificación</a:t>
            </a:r>
          </a:p>
          <a:p>
            <a:endParaRPr lang="es-ES" sz="3000" dirty="0"/>
          </a:p>
          <a:p>
            <a:r>
              <a:rPr lang="es-ES" sz="3000" dirty="0"/>
              <a:t>Características</a:t>
            </a:r>
          </a:p>
          <a:p>
            <a:br>
              <a:rPr lang="es-ES" sz="3000" dirty="0"/>
            </a:br>
            <a:r>
              <a:rPr lang="es-ES" sz="3000" dirty="0"/>
              <a:t>Estadísticas</a:t>
            </a:r>
          </a:p>
          <a:p>
            <a:r>
              <a:rPr lang="es-ES" sz="3000" dirty="0"/>
              <a:t>Ventajas</a:t>
            </a:r>
          </a:p>
          <a:p>
            <a:endParaRPr lang="es-ES" sz="3000" dirty="0"/>
          </a:p>
          <a:p>
            <a:r>
              <a:rPr lang="es-ES" sz="3000" dirty="0"/>
              <a:t>Desventajas</a:t>
            </a:r>
          </a:p>
          <a:p>
            <a:endParaRPr lang="es-ES" sz="3000" dirty="0"/>
          </a:p>
          <a:p>
            <a:r>
              <a:rPr lang="es-ES" sz="3000" dirty="0"/>
              <a:t>Ejemplos</a:t>
            </a:r>
          </a:p>
          <a:p>
            <a:endParaRPr lang="es-ES" sz="3000" dirty="0"/>
          </a:p>
          <a:p>
            <a:r>
              <a:rPr lang="es-ES" sz="30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47368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 title="Horizont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3313" r="23313"/>
          <a:stretch/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Definición</a:t>
            </a:r>
            <a:endParaRPr lang="es-ES" b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6D17AF-625D-D3E3-6D72-A5B6A855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B9F62349-1CA0-99E1-1EE5-979E44EFA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342621" cy="608895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Clasificación</a:t>
            </a:r>
            <a:endParaRPr lang="es-ES" b="0" dirty="0"/>
          </a:p>
        </p:txBody>
      </p:sp>
      <p:pic>
        <p:nvPicPr>
          <p:cNvPr id="59" name="Marcador de posición de imagen 58" title="Edificios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3492" r="13492"/>
          <a:stretch>
            <a:fillRect/>
          </a:stretch>
        </p:blipFill>
        <p:spPr/>
      </p:pic>
      <p:sp>
        <p:nvSpPr>
          <p:cNvPr id="35" name="Marcador de pie de página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17C932-29B2-24EF-0CF6-91E7658DC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30EF610-7431-E52B-9091-8D0E8ABE9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Características</a:t>
            </a:r>
            <a:endParaRPr lang="es-ES" b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82FFF-9F5A-82B2-5E5D-0AD8CC4D0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985A7E-47FB-B43E-B581-DB9191E73F8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0803C41-A283-B921-EBA4-C1E67E840AA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6260B78-7025-5F2F-8B1F-1E418394DB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4C7F2E0-EBAC-790D-2905-BB82C5C28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Estadísticas</a:t>
            </a:r>
            <a:endParaRPr lang="es-ES" b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dirty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C09692E-0F3E-A953-55E9-C5B75B0339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tabla 1">
            <a:extLst>
              <a:ext uri="{FF2B5EF4-FFF2-40B4-BE49-F238E27FC236}">
                <a16:creationId xmlns:a16="http://schemas.microsoft.com/office/drawing/2014/main" id="{40A58F55-6AB6-306D-E306-587FFDC078F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D79CD8-E5D1-7DEB-EFE8-A5BB59758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B98A6F-AFA8-4BF6-EF2F-B75D27A372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7</a:t>
            </a:fld>
            <a:endParaRPr lang="es-ES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CE2A087-C399-BF0C-F406-6EA1CD50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0F75EC1-3A9E-53BA-4237-3FCAEEF34F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Marcador de tabla 1">
            <a:extLst>
              <a:ext uri="{FF2B5EF4-FFF2-40B4-BE49-F238E27FC236}">
                <a16:creationId xmlns:a16="http://schemas.microsoft.com/office/drawing/2014/main" id="{979C1A93-9F49-44D4-B82A-9A52E667933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09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927B-416A-89AA-DF60-76C6FB6D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06933D-FB63-22E1-9A1D-3275168C84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26D277-59CB-0BD3-A903-281777489A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8</a:t>
            </a:fld>
            <a:endParaRPr lang="es-ES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FBE1F5D-7A87-900D-5CD1-0893688D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Desventajas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68C07C1-BC00-CDB6-EC44-A33541F772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Marcador de tabla 1">
            <a:extLst>
              <a:ext uri="{FF2B5EF4-FFF2-40B4-BE49-F238E27FC236}">
                <a16:creationId xmlns:a16="http://schemas.microsoft.com/office/drawing/2014/main" id="{6AEA26A6-C176-2F02-BA86-8F15CDBB7320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55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abla 1">
            <a:extLst>
              <a:ext uri="{FF2B5EF4-FFF2-40B4-BE49-F238E27FC236}">
                <a16:creationId xmlns:a16="http://schemas.microsoft.com/office/drawing/2014/main" id="{A331931C-A9B3-F599-BC45-10FAEF300AE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0BE71C-7794-B93B-A6CE-698D864A3F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D79CD8-E5D1-7DEB-EFE8-A5BB59758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B98A6F-AFA8-4BF6-EF2F-B75D27A372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9</a:t>
            </a:fld>
            <a:endParaRPr lang="es-ES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CE2A087-C399-BF0C-F406-6EA1CD50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4040530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7978F-257A-4BE0-A03A-F72747BCF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9220B3-790D-4FDF-A046-BB08A9FCEE9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B57EF8E-3088-4B8D-AE89-9AA6B62E96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95</Words>
  <Application>Microsoft Office PowerPoint</Application>
  <PresentationFormat>Panorámica</PresentationFormat>
  <Paragraphs>55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Tema de Office</vt:lpstr>
      <vt:lpstr>Cultura digital y sociedad</vt:lpstr>
      <vt:lpstr>Contenidos</vt:lpstr>
      <vt:lpstr>Definición</vt:lpstr>
      <vt:lpstr>Clasificación</vt:lpstr>
      <vt:lpstr>Características</vt:lpstr>
      <vt:lpstr>Estadísticas</vt:lpstr>
      <vt:lpstr>Ventajas</vt:lpstr>
      <vt:lpstr>Desventajas</vt:lpstr>
      <vt:lpstr>Ejemplos</vt:lpstr>
      <vt:lpstr>Conclusiones</vt:lpstr>
      <vt:lpstr>El título se escribe aquí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2019-06-16T18:33:06Z</dcterms:created>
  <dcterms:modified xsi:type="dcterms:W3CDTF">2024-11-09T15:02:33Z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v-abdarl@microsoft.com</vt:lpwstr>
  </property>
  <property fmtid="{D5CDD505-2E9C-101B-9397-08002B2CF9AE}" pid="6" name="MSIP_Label_f42aa342-8706-4288-bd11-ebb85995028c_SetDate">
    <vt:lpwstr>2019-09-17T00:22:56.7659324Z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6013971f-27a3-458d-bf5e-621050f896fd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