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3" r:id="rId4"/>
    <p:sldId id="264" r:id="rId5"/>
    <p:sldId id="266" r:id="rId6"/>
    <p:sldId id="265" r:id="rId7"/>
    <p:sldId id="267" r:id="rId8"/>
    <p:sldId id="268" r:id="rId9"/>
    <p:sldId id="269" r:id="rId10"/>
  </p:sldIdLst>
  <p:sldSz cx="14630400" cy="8229600"/>
  <p:notesSz cx="8229600" cy="14630400"/>
  <p:embeddedFontLst>
    <p:embeddedFont>
      <p:font typeface="Alexandria Semi Bold" panose="020B0604020202020204" charset="-78"/>
      <p:regular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</p:embeddedFontLst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68" d="100"/>
          <a:sy n="68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0030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3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4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5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6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7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8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logdefranciscohernandez.blogspot.com/2008/12/los-canales-de-distribucin-acb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758309" y="1645444"/>
            <a:ext cx="7627382" cy="295072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7700"/>
              </a:lnSpc>
              <a:buNone/>
            </a:pPr>
            <a:r>
              <a:rPr lang="es-ES" sz="6150" b="1" dirty="0">
                <a:solidFill>
                  <a:srgbClr val="1F1E1E"/>
                </a:solidFill>
                <a:latin typeface="Alexandria Semi Bold" pitchFamily="34" charset="0"/>
                <a:ea typeface="Alexandria Semi Bold" pitchFamily="34" charset="-122"/>
                <a:cs typeface="Alexandria Semi Bold" pitchFamily="34" charset="-120"/>
              </a:rPr>
              <a:t>CANALES DE DISTRIBUCIÓN </a:t>
            </a:r>
            <a:endParaRPr lang="en-US" sz="6150" b="1" dirty="0"/>
          </a:p>
        </p:txBody>
      </p:sp>
      <p:sp>
        <p:nvSpPr>
          <p:cNvPr id="6" name="Text 3"/>
          <p:cNvSpPr/>
          <p:nvPr/>
        </p:nvSpPr>
        <p:spPr>
          <a:xfrm>
            <a:off x="846653" y="6345674"/>
            <a:ext cx="169783" cy="9751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750"/>
              </a:lnSpc>
              <a:buNone/>
            </a:pPr>
            <a:r>
              <a:rPr lang="en-US" sz="750" dirty="0">
                <a:solidFill>
                  <a:srgbClr val="FFFFFF"/>
                </a:solidFill>
                <a:latin typeface="Sora Medium" pitchFamily="34" charset="0"/>
                <a:ea typeface="Sora Medium" pitchFamily="34" charset="-122"/>
                <a:cs typeface="Sora Medium" pitchFamily="34" charset="-120"/>
              </a:rPr>
              <a:t>MH</a:t>
            </a:r>
            <a:endParaRPr lang="en-US" sz="75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93EF456-EC36-4BBF-82F6-57B78FBC43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048561" y="417865"/>
            <a:ext cx="4891263" cy="70820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8FA04F0-176B-43F6-8980-219F0F678FB0}"/>
              </a:ext>
            </a:extLst>
          </p:cNvPr>
          <p:cNvSpPr txBox="1"/>
          <p:nvPr/>
        </p:nvSpPr>
        <p:spPr>
          <a:xfrm>
            <a:off x="609600" y="1186263"/>
            <a:ext cx="13716000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highlight>
                  <a:srgbClr val="FFFF00"/>
                </a:highlight>
              </a:rPr>
              <a:t>1. Definición de Canales de Distribución</a:t>
            </a:r>
          </a:p>
          <a:p>
            <a:r>
              <a:rPr lang="es-ES" sz="4000" dirty="0"/>
              <a:t>Los canales de distribución son las rutas o vías a través de las cuales los productos o servicios se trasladan desde el fabricante o productor hasta el consumidor final. Involucran a los intermediarios, actores y actividades necesarias para llevar los bienes al mercado.</a:t>
            </a:r>
          </a:p>
          <a:p>
            <a:r>
              <a:rPr lang="es-ES" sz="4000" b="1" dirty="0"/>
              <a:t>Componentes clave de un canal de distribución:</a:t>
            </a:r>
            <a:endParaRPr lang="es-ES" sz="40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4000" b="1" dirty="0">
                <a:highlight>
                  <a:srgbClr val="FFFF00"/>
                </a:highlight>
              </a:rPr>
              <a:t>Producto o servicio:</a:t>
            </a:r>
            <a:r>
              <a:rPr lang="es-ES" sz="4000" dirty="0">
                <a:highlight>
                  <a:srgbClr val="FFFF00"/>
                </a:highlight>
              </a:rPr>
              <a:t> </a:t>
            </a:r>
            <a:r>
              <a:rPr lang="es-ES" sz="4000" dirty="0"/>
              <a:t>El bien que se distribuye.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4000" b="1" dirty="0">
                <a:highlight>
                  <a:srgbClr val="FFFF00"/>
                </a:highlight>
              </a:rPr>
              <a:t>Intermediarios:</a:t>
            </a:r>
            <a:r>
              <a:rPr lang="es-ES" sz="4000" dirty="0">
                <a:highlight>
                  <a:srgbClr val="FFFF00"/>
                </a:highlight>
              </a:rPr>
              <a:t> </a:t>
            </a:r>
            <a:r>
              <a:rPr lang="es-ES" sz="4000" dirty="0"/>
              <a:t>Organizaciones o personas que participan en el proceso (mayoristas, minoristas, agentes, etc.).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4000" b="1" dirty="0">
                <a:highlight>
                  <a:srgbClr val="FFFF00"/>
                </a:highlight>
              </a:rPr>
              <a:t>Consumidor final:</a:t>
            </a:r>
            <a:r>
              <a:rPr lang="es-ES" sz="4000" dirty="0">
                <a:highlight>
                  <a:srgbClr val="FFFF00"/>
                </a:highlight>
              </a:rPr>
              <a:t> </a:t>
            </a:r>
            <a:r>
              <a:rPr lang="es-ES" sz="4000" dirty="0"/>
              <a:t>El destinatario del producto o servicio.</a:t>
            </a:r>
          </a:p>
        </p:txBody>
      </p:sp>
    </p:spTree>
    <p:extLst>
      <p:ext uri="{BB962C8B-B14F-4D97-AF65-F5344CB8AC3E}">
        <p14:creationId xmlns:p14="http://schemas.microsoft.com/office/powerpoint/2010/main" val="103056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8FA04F0-176B-43F6-8980-219F0F678FB0}"/>
              </a:ext>
            </a:extLst>
          </p:cNvPr>
          <p:cNvSpPr txBox="1"/>
          <p:nvPr/>
        </p:nvSpPr>
        <p:spPr>
          <a:xfrm>
            <a:off x="609600" y="1186263"/>
            <a:ext cx="13716000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highlight>
                  <a:srgbClr val="FFFF00"/>
                </a:highlight>
              </a:rPr>
              <a:t>2. Importancia de los Canales de Distribución</a:t>
            </a:r>
          </a:p>
          <a:p>
            <a:r>
              <a:rPr lang="es-ES" sz="4000" dirty="0"/>
              <a:t>Los canales de distribución son esenciales porque:</a:t>
            </a:r>
          </a:p>
          <a:p>
            <a:pPr>
              <a:buFont typeface="+mj-lt"/>
              <a:buAutoNum type="arabicPeriod"/>
            </a:pPr>
            <a:r>
              <a:rPr lang="es-ES" sz="4000" b="1" dirty="0"/>
              <a:t>Aseguran la disponibilidad:</a:t>
            </a:r>
            <a:r>
              <a:rPr lang="es-ES" sz="4000" dirty="0"/>
              <a:t> Los productos llegan a los consumidores en el lugar y tiempo correctos.</a:t>
            </a:r>
          </a:p>
          <a:p>
            <a:pPr>
              <a:buFont typeface="+mj-lt"/>
              <a:buAutoNum type="arabicPeriod"/>
            </a:pPr>
            <a:r>
              <a:rPr lang="es-ES" sz="4000" b="1" dirty="0"/>
              <a:t>Facilitan la cobertura de mercado:</a:t>
            </a:r>
            <a:r>
              <a:rPr lang="es-ES" sz="4000" dirty="0"/>
              <a:t> Permiten a las empresas alcanzar diferentes segmentos y ubicaciones geográficas.</a:t>
            </a:r>
          </a:p>
          <a:p>
            <a:pPr>
              <a:buFont typeface="+mj-lt"/>
              <a:buAutoNum type="arabicPeriod"/>
            </a:pPr>
            <a:r>
              <a:rPr lang="es-ES" sz="4000" b="1" dirty="0"/>
              <a:t>Reducen costos logísticos:</a:t>
            </a:r>
            <a:r>
              <a:rPr lang="es-ES" sz="4000" dirty="0"/>
              <a:t> Los intermediarios especializan procesos, haciendo más eficiente la distribución.</a:t>
            </a:r>
          </a:p>
          <a:p>
            <a:pPr>
              <a:buFont typeface="+mj-lt"/>
              <a:buAutoNum type="arabicPeriod"/>
            </a:pPr>
            <a:r>
              <a:rPr lang="es-ES" sz="4000" b="1" dirty="0"/>
              <a:t>Generan valor agregado:</a:t>
            </a:r>
            <a:r>
              <a:rPr lang="es-ES" sz="4000" dirty="0"/>
              <a:t> Incluyen actividades como almacenamiento, transporte, promoción y servicio al cliente.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702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8FA04F0-176B-43F6-8980-219F0F678FB0}"/>
              </a:ext>
            </a:extLst>
          </p:cNvPr>
          <p:cNvSpPr txBox="1"/>
          <p:nvPr/>
        </p:nvSpPr>
        <p:spPr>
          <a:xfrm>
            <a:off x="609600" y="1186263"/>
            <a:ext cx="1371600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highlight>
                  <a:srgbClr val="FFFF00"/>
                </a:highlight>
              </a:rPr>
              <a:t>3. Tipos de Canales de Distribución</a:t>
            </a:r>
          </a:p>
          <a:p>
            <a:endParaRPr lang="es-ES" sz="4000" dirty="0">
              <a:highlight>
                <a:srgbClr val="FFFF00"/>
              </a:highlight>
            </a:endParaRPr>
          </a:p>
          <a:p>
            <a:r>
              <a:rPr lang="es-ES" sz="4000" dirty="0"/>
              <a:t>1.- Directo</a:t>
            </a:r>
          </a:p>
          <a:p>
            <a:r>
              <a:rPr lang="es-ES" sz="4000" dirty="0"/>
              <a:t>2.- Indirecto</a:t>
            </a:r>
          </a:p>
          <a:p>
            <a:r>
              <a:rPr lang="es-ES" sz="4000" dirty="0"/>
              <a:t>3.- C</a:t>
            </a:r>
            <a:r>
              <a:rPr lang="es-EC" sz="4000" dirty="0"/>
              <a:t>anal Híbrido (Omnicanalidad)</a:t>
            </a:r>
            <a:r>
              <a:rPr lang="es-ES" sz="4000" dirty="0"/>
              <a:t>4.- </a:t>
            </a:r>
          </a:p>
        </p:txBody>
      </p:sp>
    </p:spTree>
    <p:extLst>
      <p:ext uri="{BB962C8B-B14F-4D97-AF65-F5344CB8AC3E}">
        <p14:creationId xmlns:p14="http://schemas.microsoft.com/office/powerpoint/2010/main" val="280283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8FA04F0-176B-43F6-8980-219F0F678FB0}"/>
              </a:ext>
            </a:extLst>
          </p:cNvPr>
          <p:cNvSpPr txBox="1"/>
          <p:nvPr/>
        </p:nvSpPr>
        <p:spPr>
          <a:xfrm>
            <a:off x="609600" y="1186263"/>
            <a:ext cx="13716000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highlight>
                  <a:srgbClr val="FFFF00"/>
                </a:highlight>
              </a:rPr>
              <a:t>3. Tipos de Canales de Distribución</a:t>
            </a:r>
          </a:p>
          <a:p>
            <a:endParaRPr lang="es-ES" sz="3200" dirty="0">
              <a:highlight>
                <a:srgbClr val="FFFF00"/>
              </a:highlight>
            </a:endParaRPr>
          </a:p>
          <a:p>
            <a:r>
              <a:rPr lang="es-ES" sz="2800" b="1" dirty="0"/>
              <a:t>a. Canal Directo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/>
              <a:t>Definición:</a:t>
            </a:r>
            <a:r>
              <a:rPr lang="es-ES" sz="2800" dirty="0"/>
              <a:t> El productor vende directamente al consumidor final, sin intermediarios.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/>
              <a:t>Ejemplos:</a:t>
            </a:r>
            <a:endParaRPr lang="es-E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Tiendas propias del fabricante.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Ventas online desde el sitio web de la empresa.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Puestos de venta directa en mercados.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/>
              <a:t>Ventajas:</a:t>
            </a:r>
            <a:endParaRPr lang="es-E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Mayor control sobre la experiencia del cliente.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Relación directa con los consumidores.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Margen de ganancia más alto.</a:t>
            </a:r>
          </a:p>
          <a:p>
            <a:r>
              <a:rPr lang="es-ES" sz="2800" b="1" dirty="0"/>
              <a:t>Desventajas:</a:t>
            </a:r>
            <a:endParaRPr lang="es-E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2800" dirty="0"/>
              <a:t>Requiere inversión significativa en infraestructura y logística.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dirty="0"/>
              <a:t>Difícil de escalar a grandes mercados.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60718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8FA04F0-176B-43F6-8980-219F0F678FB0}"/>
              </a:ext>
            </a:extLst>
          </p:cNvPr>
          <p:cNvSpPr txBox="1"/>
          <p:nvPr/>
        </p:nvSpPr>
        <p:spPr>
          <a:xfrm>
            <a:off x="609600" y="1186263"/>
            <a:ext cx="13716000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highlight>
                  <a:srgbClr val="FFFF00"/>
                </a:highlight>
              </a:rPr>
              <a:t>3. Tipos de Canales de Distribución</a:t>
            </a:r>
          </a:p>
          <a:p>
            <a:endParaRPr lang="es-ES" sz="2800" dirty="0">
              <a:highlight>
                <a:srgbClr val="FFFF00"/>
              </a:highlight>
            </a:endParaRPr>
          </a:p>
          <a:p>
            <a:r>
              <a:rPr lang="es-ES" sz="2800" b="1" dirty="0"/>
              <a:t>b. Canal Indirecto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/>
              <a:t>Definición:</a:t>
            </a:r>
            <a:r>
              <a:rPr lang="es-ES" sz="2800" dirty="0"/>
              <a:t> El producto pasa por uno o más intermediarios antes de llegar al consumidor final.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/>
              <a:t>Ejemplos:</a:t>
            </a:r>
            <a:endParaRPr lang="es-E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Distribuidores, mayoristas, minoristas.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/>
              <a:t>Ventajas:</a:t>
            </a:r>
            <a:endParaRPr lang="es-E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Mayor alcance geográfico.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Reducción de costos logísticos y operativos para el productor.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Especialización de intermediarios en venta y promoción.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/>
              <a:t>Desventajas:</a:t>
            </a:r>
            <a:endParaRPr lang="es-E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Menor control sobre el proceso de distribución.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Costos asociados a los márgenes de los intermediarios.</a:t>
            </a:r>
          </a:p>
        </p:txBody>
      </p:sp>
    </p:spTree>
    <p:extLst>
      <p:ext uri="{BB962C8B-B14F-4D97-AF65-F5344CB8AC3E}">
        <p14:creationId xmlns:p14="http://schemas.microsoft.com/office/powerpoint/2010/main" val="2791592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8FA04F0-176B-43F6-8980-219F0F678FB0}"/>
              </a:ext>
            </a:extLst>
          </p:cNvPr>
          <p:cNvSpPr txBox="1"/>
          <p:nvPr/>
        </p:nvSpPr>
        <p:spPr>
          <a:xfrm>
            <a:off x="609600" y="1186263"/>
            <a:ext cx="13716000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highlight>
                  <a:srgbClr val="FFFF00"/>
                </a:highlight>
              </a:rPr>
              <a:t>3. Tipos de Canales de Distribución</a:t>
            </a:r>
          </a:p>
          <a:p>
            <a:endParaRPr lang="es-ES" sz="2800" dirty="0">
              <a:highlight>
                <a:srgbClr val="FFFF00"/>
              </a:highlight>
            </a:endParaRPr>
          </a:p>
          <a:p>
            <a:r>
              <a:rPr lang="es-ES" sz="2800" b="1" dirty="0"/>
              <a:t>c. Canal Híbrido (Omnicanalidad)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/>
              <a:t>Definición:</a:t>
            </a:r>
            <a:r>
              <a:rPr lang="es-ES" sz="2800" dirty="0"/>
              <a:t> Combina canales directos e indirectos para llegar al consumidor a través de múltiples puntos de contacto.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/>
              <a:t>Ejemplos:</a:t>
            </a:r>
            <a:endParaRPr lang="es-E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Una marca que vende tanto en su tienda en línea como a través de distribuidores en tiendas físicas.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/>
              <a:t>Ventajas:</a:t>
            </a:r>
            <a:endParaRPr lang="es-E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Experiencia de cliente más completa.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Mayor flexibilidad para adaptarse a las necesidades del mercado.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/>
              <a:t>Desventajas:</a:t>
            </a:r>
            <a:endParaRPr lang="es-E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Requiere integración y coordinación compleja entre canales.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51049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8FA04F0-176B-43F6-8980-219F0F678FB0}"/>
              </a:ext>
            </a:extLst>
          </p:cNvPr>
          <p:cNvSpPr txBox="1"/>
          <p:nvPr/>
        </p:nvSpPr>
        <p:spPr>
          <a:xfrm>
            <a:off x="457200" y="599241"/>
            <a:ext cx="13716000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400" b="1" dirty="0">
                <a:highlight>
                  <a:srgbClr val="FFFF00"/>
                </a:highlight>
              </a:rPr>
              <a:t>Estrategias de Cobertura de los Canales de Distribución</a:t>
            </a:r>
          </a:p>
          <a:p>
            <a:endParaRPr lang="es-ES" sz="4400" dirty="0"/>
          </a:p>
          <a:p>
            <a:r>
              <a:rPr lang="es-ES" sz="4400" dirty="0"/>
              <a:t>Las empresas seleccionan sus canales de distribución en función de sus objetivos y características del mercado:</a:t>
            </a:r>
          </a:p>
          <a:p>
            <a:r>
              <a:rPr lang="es-ES" sz="4400" b="1" dirty="0"/>
              <a:t>a. Distribución Intensiva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4400" b="1" dirty="0"/>
              <a:t>Definición:</a:t>
            </a:r>
            <a:r>
              <a:rPr lang="es-ES" sz="4400" dirty="0"/>
              <a:t> Los productos están disponibles en el mayor número de puntos de venta posibles.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4400" b="1" dirty="0"/>
              <a:t>Ejemplos:</a:t>
            </a:r>
            <a:r>
              <a:rPr lang="es-ES" sz="4400" dirty="0"/>
              <a:t> Bebidas, productos de consumo masivo.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4400" b="1" dirty="0"/>
              <a:t>Objetivo:</a:t>
            </a:r>
            <a:r>
              <a:rPr lang="es-ES" sz="4400" dirty="0"/>
              <a:t> Maximizar el alcance y las ventas.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224891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8FA04F0-176B-43F6-8980-219F0F678FB0}"/>
              </a:ext>
            </a:extLst>
          </p:cNvPr>
          <p:cNvSpPr txBox="1"/>
          <p:nvPr/>
        </p:nvSpPr>
        <p:spPr>
          <a:xfrm>
            <a:off x="457200" y="599241"/>
            <a:ext cx="13716000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600" b="1" dirty="0"/>
              <a:t>b. Distribución Selectiva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3600" b="1" dirty="0"/>
              <a:t>Definición:</a:t>
            </a:r>
            <a:r>
              <a:rPr lang="es-ES" sz="3600" dirty="0"/>
              <a:t> Se seleccionan puntos de venta específicos que cumplan con ciertos criterios.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3600" b="1" dirty="0"/>
              <a:t>Ejemplos:</a:t>
            </a:r>
            <a:r>
              <a:rPr lang="es-ES" sz="3600" dirty="0"/>
              <a:t> Ropa de marca, electrodomésticos.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3600" b="1" dirty="0"/>
              <a:t>Objetivo:</a:t>
            </a:r>
            <a:r>
              <a:rPr lang="es-ES" sz="3600" dirty="0"/>
              <a:t> Controlar la imagen del producto y garantizar calidad en los puntos de </a:t>
            </a:r>
            <a:r>
              <a:rPr lang="es-ES" sz="3600"/>
              <a:t>venta.</a:t>
            </a:r>
          </a:p>
          <a:p>
            <a:pPr>
              <a:buFont typeface="Arial" panose="020B0604020202020204" pitchFamily="34" charset="0"/>
              <a:buChar char="•"/>
            </a:pPr>
            <a:endParaRPr lang="es-ES" sz="3600" dirty="0"/>
          </a:p>
          <a:p>
            <a:r>
              <a:rPr lang="es-ES" sz="3600" b="1" dirty="0"/>
              <a:t>c. Distribución Exclusiva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3600" b="1" dirty="0"/>
              <a:t>Definición:</a:t>
            </a:r>
            <a:r>
              <a:rPr lang="es-ES" sz="3600" dirty="0"/>
              <a:t> Un número muy limitado de distribuidores o puntos de venta.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3600" b="1" dirty="0"/>
              <a:t>Ejemplos:</a:t>
            </a:r>
            <a:r>
              <a:rPr lang="es-ES" sz="3600" dirty="0"/>
              <a:t> Autos de lujo, relojes exclusivos.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3600" b="1" dirty="0"/>
              <a:t>Objetivo:</a:t>
            </a:r>
            <a:r>
              <a:rPr lang="es-ES" sz="3600" dirty="0"/>
              <a:t> Crear una percepción de exclusividad y valor.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89016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600</Words>
  <Application>Microsoft Office PowerPoint</Application>
  <PresentationFormat>Personalizado</PresentationFormat>
  <Paragraphs>76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Calibri</vt:lpstr>
      <vt:lpstr>Alexandria Semi Bold</vt:lpstr>
      <vt:lpstr>Sora Medium</vt:lpstr>
      <vt:lpstr>Arial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Mariela Hidalgo Mayorga</cp:lastModifiedBy>
  <cp:revision>6</cp:revision>
  <dcterms:created xsi:type="dcterms:W3CDTF">2024-11-05T23:30:21Z</dcterms:created>
  <dcterms:modified xsi:type="dcterms:W3CDTF">2024-11-22T15:16:49Z</dcterms:modified>
</cp:coreProperties>
</file>