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75" r:id="rId3"/>
    <p:sldId id="376" r:id="rId4"/>
    <p:sldId id="378" r:id="rId5"/>
    <p:sldId id="380" r:id="rId6"/>
    <p:sldId id="382" r:id="rId7"/>
    <p:sldId id="381" r:id="rId8"/>
    <p:sldId id="262" r:id="rId9"/>
    <p:sldId id="283" r:id="rId10"/>
    <p:sldId id="284" r:id="rId11"/>
    <p:sldId id="285" r:id="rId12"/>
    <p:sldId id="286" r:id="rId13"/>
    <p:sldId id="418" r:id="rId14"/>
    <p:sldId id="287" r:id="rId15"/>
    <p:sldId id="288" r:id="rId16"/>
    <p:sldId id="291" r:id="rId17"/>
    <p:sldId id="294" r:id="rId18"/>
    <p:sldId id="404" r:id="rId19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87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6310" y="629158"/>
            <a:ext cx="10679379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95757" y="1665946"/>
            <a:ext cx="5447665" cy="4394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006FC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38391" y="1665946"/>
            <a:ext cx="4276725" cy="4186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006FC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A4B5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424928" y="3681983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A4B5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182101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0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0" y="6857996"/>
                </a:lnTo>
                <a:lnTo>
                  <a:pt x="3006850" y="0"/>
                </a:lnTo>
                <a:close/>
              </a:path>
            </a:pathLst>
          </a:custGeom>
          <a:solidFill>
            <a:srgbClr val="A4B592">
              <a:alpha val="3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604335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A4B592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7C9262">
              <a:alpha val="6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33779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0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7C9262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898125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8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F3A346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DD7D0D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7C9262">
              <a:alpha val="6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A4B592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5303" y="171957"/>
            <a:ext cx="10228884" cy="1579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96180" y="2443988"/>
            <a:ext cx="7305040" cy="3866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oquímica Clínica – Diagnostico Laboratorio">
            <a:extLst>
              <a:ext uri="{FF2B5EF4-FFF2-40B4-BE49-F238E27FC236}">
                <a16:creationId xmlns:a16="http://schemas.microsoft.com/office/drawing/2014/main" id="{2A7ECF9B-335F-49AA-8627-EF1F9E792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35" y="3505474"/>
            <a:ext cx="4751794" cy="3437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/>
          <p:nvPr/>
        </p:nvSpPr>
        <p:spPr>
          <a:xfrm>
            <a:off x="0" y="0"/>
            <a:ext cx="864235" cy="5690870"/>
          </a:xfrm>
          <a:custGeom>
            <a:avLst/>
            <a:gdLst/>
            <a:ahLst/>
            <a:cxnLst/>
            <a:rect l="l" t="t" r="r" b="b"/>
            <a:pathLst>
              <a:path w="864235" h="5690870">
                <a:moveTo>
                  <a:pt x="864108" y="0"/>
                </a:moveTo>
                <a:lnTo>
                  <a:pt x="90279" y="0"/>
                </a:lnTo>
                <a:lnTo>
                  <a:pt x="0" y="889"/>
                </a:lnTo>
                <a:lnTo>
                  <a:pt x="0" y="5690616"/>
                </a:lnTo>
                <a:lnTo>
                  <a:pt x="864108" y="9271"/>
                </a:lnTo>
                <a:lnTo>
                  <a:pt x="864108" y="0"/>
                </a:lnTo>
                <a:close/>
              </a:path>
            </a:pathLst>
          </a:custGeom>
          <a:solidFill>
            <a:srgbClr val="A4B592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420165" y="-4762"/>
            <a:ext cx="4773295" cy="6868159"/>
            <a:chOff x="7420165" y="-4762"/>
            <a:chExt cx="4773295" cy="6868159"/>
          </a:xfrm>
        </p:grpSpPr>
        <p:sp>
          <p:nvSpPr>
            <p:cNvPr id="4" name="object 4"/>
            <p:cNvSpPr/>
            <p:nvPr/>
          </p:nvSpPr>
          <p:spPr>
            <a:xfrm>
              <a:off x="9371076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7999"/>
                  </a:lnTo>
                </a:path>
              </a:pathLst>
            </a:custGeom>
            <a:ln w="9144">
              <a:solidFill>
                <a:srgbClr val="A4B5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424928" y="3681984"/>
              <a:ext cx="4763770" cy="3176905"/>
            </a:xfrm>
            <a:custGeom>
              <a:avLst/>
              <a:gdLst/>
              <a:ahLst/>
              <a:cxnLst/>
              <a:rect l="l" t="t" r="r" b="b"/>
              <a:pathLst>
                <a:path w="4763770" h="3176904">
                  <a:moveTo>
                    <a:pt x="4763516" y="0"/>
                  </a:moveTo>
                  <a:lnTo>
                    <a:pt x="0" y="3176586"/>
                  </a:lnTo>
                </a:path>
              </a:pathLst>
            </a:custGeom>
            <a:ln w="9144">
              <a:solidFill>
                <a:srgbClr val="A4B5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182101" y="0"/>
              <a:ext cx="3007360" cy="6858000"/>
            </a:xfrm>
            <a:custGeom>
              <a:avLst/>
              <a:gdLst/>
              <a:ahLst/>
              <a:cxnLst/>
              <a:rect l="l" t="t" r="r" b="b"/>
              <a:pathLst>
                <a:path w="3007359" h="6858000">
                  <a:moveTo>
                    <a:pt x="3006850" y="0"/>
                  </a:moveTo>
                  <a:lnTo>
                    <a:pt x="2042483" y="0"/>
                  </a:lnTo>
                  <a:lnTo>
                    <a:pt x="0" y="6857996"/>
                  </a:lnTo>
                  <a:lnTo>
                    <a:pt x="3006850" y="6857996"/>
                  </a:lnTo>
                  <a:lnTo>
                    <a:pt x="3006850" y="0"/>
                  </a:lnTo>
                  <a:close/>
                </a:path>
              </a:pathLst>
            </a:custGeom>
            <a:solidFill>
              <a:srgbClr val="A4B592">
                <a:alpha val="3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604335" y="0"/>
              <a:ext cx="2588260" cy="6858000"/>
            </a:xfrm>
            <a:custGeom>
              <a:avLst/>
              <a:gdLst/>
              <a:ahLst/>
              <a:cxnLst/>
              <a:rect l="l" t="t" r="r" b="b"/>
              <a:pathLst>
                <a:path w="2588259" h="6858000">
                  <a:moveTo>
                    <a:pt x="2587664" y="0"/>
                  </a:moveTo>
                  <a:lnTo>
                    <a:pt x="0" y="0"/>
                  </a:lnTo>
                  <a:lnTo>
                    <a:pt x="1208190" y="6857996"/>
                  </a:lnTo>
                  <a:lnTo>
                    <a:pt x="2587664" y="6857996"/>
                  </a:lnTo>
                  <a:lnTo>
                    <a:pt x="2587664" y="0"/>
                  </a:lnTo>
                  <a:close/>
                </a:path>
              </a:pathLst>
            </a:custGeom>
            <a:solidFill>
              <a:srgbClr val="A4B59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32164" y="3048000"/>
              <a:ext cx="3260090" cy="3810000"/>
            </a:xfrm>
            <a:custGeom>
              <a:avLst/>
              <a:gdLst/>
              <a:ahLst/>
              <a:cxnLst/>
              <a:rect l="l" t="t" r="r" b="b"/>
              <a:pathLst>
                <a:path w="3260090" h="3810000">
                  <a:moveTo>
                    <a:pt x="3259835" y="0"/>
                  </a:moveTo>
                  <a:lnTo>
                    <a:pt x="0" y="3809999"/>
                  </a:lnTo>
                  <a:lnTo>
                    <a:pt x="3259835" y="3809999"/>
                  </a:lnTo>
                  <a:lnTo>
                    <a:pt x="3259835" y="0"/>
                  </a:lnTo>
                  <a:close/>
                </a:path>
              </a:pathLst>
            </a:custGeom>
            <a:solidFill>
              <a:srgbClr val="7C9262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337790" y="0"/>
              <a:ext cx="2851785" cy="6858000"/>
            </a:xfrm>
            <a:custGeom>
              <a:avLst/>
              <a:gdLst/>
              <a:ahLst/>
              <a:cxnLst/>
              <a:rect l="l" t="t" r="r" b="b"/>
              <a:pathLst>
                <a:path w="2851784" h="6858000">
                  <a:moveTo>
                    <a:pt x="2851161" y="0"/>
                  </a:moveTo>
                  <a:lnTo>
                    <a:pt x="0" y="0"/>
                  </a:lnTo>
                  <a:lnTo>
                    <a:pt x="2467620" y="6857996"/>
                  </a:lnTo>
                  <a:lnTo>
                    <a:pt x="2851161" y="6857996"/>
                  </a:lnTo>
                  <a:lnTo>
                    <a:pt x="2851161" y="0"/>
                  </a:lnTo>
                  <a:close/>
                </a:path>
              </a:pathLst>
            </a:custGeom>
            <a:solidFill>
              <a:srgbClr val="7C9262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898124" y="0"/>
              <a:ext cx="1290955" cy="6858000"/>
            </a:xfrm>
            <a:custGeom>
              <a:avLst/>
              <a:gdLst/>
              <a:ahLst/>
              <a:cxnLst/>
              <a:rect l="l" t="t" r="r" b="b"/>
              <a:pathLst>
                <a:path w="1290954" h="6858000">
                  <a:moveTo>
                    <a:pt x="1290827" y="0"/>
                  </a:moveTo>
                  <a:lnTo>
                    <a:pt x="1018958" y="0"/>
                  </a:lnTo>
                  <a:lnTo>
                    <a:pt x="0" y="6857996"/>
                  </a:lnTo>
                  <a:lnTo>
                    <a:pt x="1290827" y="6857996"/>
                  </a:lnTo>
                  <a:lnTo>
                    <a:pt x="1290827" y="0"/>
                  </a:lnTo>
                  <a:close/>
                </a:path>
              </a:pathLst>
            </a:custGeom>
            <a:solidFill>
              <a:srgbClr val="F3A346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940749" y="0"/>
              <a:ext cx="1248410" cy="6858000"/>
            </a:xfrm>
            <a:custGeom>
              <a:avLst/>
              <a:gdLst/>
              <a:ahLst/>
              <a:cxnLst/>
              <a:rect l="l" t="t" r="r" b="b"/>
              <a:pathLst>
                <a:path w="1248409" h="6858000">
                  <a:moveTo>
                    <a:pt x="1248203" y="0"/>
                  </a:moveTo>
                  <a:lnTo>
                    <a:pt x="0" y="0"/>
                  </a:lnTo>
                  <a:lnTo>
                    <a:pt x="1107740" y="6857996"/>
                  </a:lnTo>
                  <a:lnTo>
                    <a:pt x="1248203" y="6857996"/>
                  </a:lnTo>
                  <a:lnTo>
                    <a:pt x="1248203" y="0"/>
                  </a:lnTo>
                  <a:close/>
                </a:path>
              </a:pathLst>
            </a:custGeom>
            <a:solidFill>
              <a:srgbClr val="DD7D0D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372344" y="3590544"/>
              <a:ext cx="1816735" cy="3267710"/>
            </a:xfrm>
            <a:custGeom>
              <a:avLst/>
              <a:gdLst/>
              <a:ahLst/>
              <a:cxnLst/>
              <a:rect l="l" t="t" r="r" b="b"/>
              <a:pathLst>
                <a:path w="1816734" h="3267709">
                  <a:moveTo>
                    <a:pt x="1816607" y="0"/>
                  </a:moveTo>
                  <a:lnTo>
                    <a:pt x="0" y="3267455"/>
                  </a:lnTo>
                  <a:lnTo>
                    <a:pt x="1816607" y="3267455"/>
                  </a:lnTo>
                  <a:lnTo>
                    <a:pt x="1816607" y="0"/>
                  </a:lnTo>
                  <a:close/>
                </a:path>
              </a:pathLst>
            </a:custGeom>
            <a:solidFill>
              <a:srgbClr val="7C9262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777998" y="1331798"/>
            <a:ext cx="556641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C" sz="5400" b="1" spc="-10" dirty="0">
                <a:solidFill>
                  <a:schemeClr val="tx1"/>
                </a:solidFill>
                <a:latin typeface="Trebuchet MS"/>
                <a:cs typeface="Trebuchet MS"/>
              </a:rPr>
              <a:t>Bioquímica</a:t>
            </a:r>
            <a:r>
              <a:rPr lang="es-EC" sz="5400" b="1" dirty="0">
                <a:solidFill>
                  <a:schemeClr val="tx1"/>
                </a:solidFill>
                <a:latin typeface="Trebuchet MS"/>
                <a:cs typeface="Trebuchet MS"/>
              </a:rPr>
              <a:t>	</a:t>
            </a:r>
            <a:r>
              <a:rPr lang="es-EC" sz="5400" b="1" spc="-10" dirty="0">
                <a:solidFill>
                  <a:schemeClr val="tx1"/>
                </a:solidFill>
                <a:latin typeface="Trebuchet MS"/>
                <a:cs typeface="Trebuchet MS"/>
              </a:rPr>
              <a:t>Clínica</a:t>
            </a:r>
            <a:endParaRPr spc="-25" dirty="0">
              <a:solidFill>
                <a:schemeClr val="tx1"/>
              </a:solidFill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649680" y="2807438"/>
            <a:ext cx="590931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86130" algn="ctr">
              <a:lnSpc>
                <a:spcPct val="100000"/>
              </a:lnSpc>
              <a:spcBef>
                <a:spcPts val="100"/>
              </a:spcBef>
              <a:tabLst>
                <a:tab pos="3742054" algn="l"/>
              </a:tabLst>
            </a:pPr>
            <a:r>
              <a:rPr lang="es-MX" sz="5400" b="1" spc="-10" dirty="0">
                <a:solidFill>
                  <a:schemeClr val="tx1"/>
                </a:solidFill>
                <a:latin typeface="Trebuchet MS"/>
                <a:cs typeface="Trebuchet MS"/>
              </a:rPr>
              <a:t>Enzimas hepáticas</a:t>
            </a:r>
            <a:endParaRPr sz="54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377661" y="5013578"/>
            <a:ext cx="26289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MX" sz="3200" b="1" dirty="0">
                <a:solidFill>
                  <a:schemeClr val="tx1"/>
                </a:solidFill>
                <a:latin typeface="Trebuchet MS"/>
                <a:cs typeface="Trebuchet MS"/>
              </a:rPr>
              <a:t>2024-2S</a:t>
            </a:r>
            <a:endParaRPr sz="32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3803" rIns="0" bIns="0" rtlCol="0">
            <a:spAutoFit/>
          </a:bodyPr>
          <a:lstStyle/>
          <a:p>
            <a:pPr marL="1026794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6FC0"/>
                </a:solidFill>
              </a:rPr>
              <a:t>Enzimas</a:t>
            </a:r>
            <a:r>
              <a:rPr spc="-10" dirty="0">
                <a:solidFill>
                  <a:srgbClr val="006FC0"/>
                </a:solidFill>
              </a:rPr>
              <a:t> </a:t>
            </a:r>
            <a:r>
              <a:rPr spc="-30" dirty="0">
                <a:solidFill>
                  <a:srgbClr val="006FC0"/>
                </a:solidFill>
              </a:rPr>
              <a:t>-</a:t>
            </a:r>
            <a:r>
              <a:rPr spc="-10" dirty="0">
                <a:solidFill>
                  <a:srgbClr val="006FC0"/>
                </a:solidFill>
              </a:rPr>
              <a:t>transaminasas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53641" y="2799105"/>
            <a:ext cx="6497955" cy="1688464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354330" indent="-341630">
              <a:lnSpc>
                <a:spcPct val="100000"/>
              </a:lnSpc>
              <a:spcBef>
                <a:spcPts val="1105"/>
              </a:spcBef>
              <a:buClr>
                <a:srgbClr val="A4B592"/>
              </a:buClr>
              <a:buSzPct val="80357"/>
              <a:buAutoNum type="arabicPeriod"/>
              <a:tabLst>
                <a:tab pos="354330" algn="l"/>
              </a:tabLst>
            </a:pPr>
            <a:r>
              <a:rPr sz="2800" spc="-20" dirty="0">
                <a:solidFill>
                  <a:srgbClr val="006FC0"/>
                </a:solidFill>
                <a:latin typeface="Trebuchet MS"/>
                <a:cs typeface="Trebuchet MS"/>
              </a:rPr>
              <a:t>ALANINA</a:t>
            </a:r>
            <a:r>
              <a:rPr sz="2800" spc="-254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2800" spc="-20" dirty="0">
                <a:solidFill>
                  <a:srgbClr val="006FC0"/>
                </a:solidFill>
                <a:latin typeface="Trebuchet MS"/>
                <a:cs typeface="Trebuchet MS"/>
              </a:rPr>
              <a:t>AMINOTRANSFERASA</a:t>
            </a:r>
            <a:r>
              <a:rPr sz="2800" spc="-7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(ALT)</a:t>
            </a:r>
            <a:endParaRPr sz="2800">
              <a:latin typeface="Trebuchet MS"/>
              <a:cs typeface="Trebuchet MS"/>
            </a:endParaRPr>
          </a:p>
          <a:p>
            <a:pPr marL="354330" indent="-341630">
              <a:lnSpc>
                <a:spcPct val="100000"/>
              </a:lnSpc>
              <a:spcBef>
                <a:spcPts val="1010"/>
              </a:spcBef>
              <a:buClr>
                <a:srgbClr val="A4B592"/>
              </a:buClr>
              <a:buSzPct val="80357"/>
              <a:buAutoNum type="arabicPeriod"/>
              <a:tabLst>
                <a:tab pos="354330" algn="l"/>
              </a:tabLst>
            </a:pPr>
            <a:r>
              <a:rPr sz="2800" spc="-145" dirty="0">
                <a:solidFill>
                  <a:srgbClr val="006FC0"/>
                </a:solidFill>
                <a:latin typeface="Trebuchet MS"/>
                <a:cs typeface="Trebuchet MS"/>
              </a:rPr>
              <a:t>ASPARTATO</a:t>
            </a:r>
            <a:r>
              <a:rPr sz="2800" spc="-85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2800" spc="-20" dirty="0">
                <a:solidFill>
                  <a:srgbClr val="006FC0"/>
                </a:solidFill>
                <a:latin typeface="Trebuchet MS"/>
                <a:cs typeface="Trebuchet MS"/>
              </a:rPr>
              <a:t>AMINOTRANSFERASA</a:t>
            </a:r>
            <a:r>
              <a:rPr sz="2800" spc="-11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(AST)</a:t>
            </a:r>
            <a:endParaRPr sz="2800">
              <a:latin typeface="Trebuchet MS"/>
              <a:cs typeface="Trebuchet MS"/>
            </a:endParaRPr>
          </a:p>
          <a:p>
            <a:pPr marL="354330" indent="-341630">
              <a:lnSpc>
                <a:spcPct val="100000"/>
              </a:lnSpc>
              <a:spcBef>
                <a:spcPts val="994"/>
              </a:spcBef>
              <a:buClr>
                <a:srgbClr val="A4B592"/>
              </a:buClr>
              <a:buSzPct val="80357"/>
              <a:buAutoNum type="arabicPeriod"/>
              <a:tabLst>
                <a:tab pos="354330" algn="l"/>
              </a:tabLst>
            </a:pPr>
            <a:r>
              <a:rPr sz="2800" dirty="0">
                <a:solidFill>
                  <a:srgbClr val="006FC0"/>
                </a:solidFill>
                <a:latin typeface="Trebuchet MS"/>
                <a:cs typeface="Trebuchet MS"/>
              </a:rPr>
              <a:t>GAMMA</a:t>
            </a:r>
            <a:r>
              <a:rPr sz="2800" spc="-19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2800" spc="-45" dirty="0">
                <a:solidFill>
                  <a:srgbClr val="006FC0"/>
                </a:solidFill>
                <a:latin typeface="Trebuchet MS"/>
                <a:cs typeface="Trebuchet MS"/>
              </a:rPr>
              <a:t>GLUTAMIL</a:t>
            </a:r>
            <a:r>
              <a:rPr sz="2800" spc="-165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Trebuchet MS"/>
                <a:cs typeface="Trebuchet MS"/>
              </a:rPr>
              <a:t>TRANSFERASA</a:t>
            </a:r>
            <a:r>
              <a:rPr sz="2800" spc="-15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(GGT)</a:t>
            </a:r>
            <a:endParaRPr sz="28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944467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9900" rIns="0" bIns="0" rtlCol="0">
            <a:spAutoFit/>
          </a:bodyPr>
          <a:lstStyle/>
          <a:p>
            <a:pPr marL="60325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006FC0"/>
                </a:solidFill>
              </a:rPr>
              <a:t>ALT-</a:t>
            </a:r>
            <a:r>
              <a:rPr sz="3600" spc="-145" dirty="0">
                <a:solidFill>
                  <a:srgbClr val="006FC0"/>
                </a:solidFill>
              </a:rPr>
              <a:t> </a:t>
            </a:r>
            <a:r>
              <a:rPr sz="3600" b="0" dirty="0">
                <a:solidFill>
                  <a:srgbClr val="A4B592"/>
                </a:solidFill>
                <a:latin typeface="Trebuchet MS"/>
                <a:cs typeface="Trebuchet MS"/>
              </a:rPr>
              <a:t>EC:</a:t>
            </a:r>
            <a:r>
              <a:rPr sz="3600" b="0" spc="-130" dirty="0">
                <a:solidFill>
                  <a:srgbClr val="A4B592"/>
                </a:solidFill>
                <a:latin typeface="Trebuchet MS"/>
                <a:cs typeface="Trebuchet MS"/>
              </a:rPr>
              <a:t> </a:t>
            </a:r>
            <a:r>
              <a:rPr sz="3600" b="0" spc="-10" dirty="0">
                <a:solidFill>
                  <a:srgbClr val="A4B592"/>
                </a:solidFill>
                <a:latin typeface="Trebuchet MS"/>
                <a:cs typeface="Trebuchet MS"/>
              </a:rPr>
              <a:t>2.6.1.2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6655" y="2122932"/>
            <a:ext cx="6065520" cy="4274820"/>
          </a:xfrm>
          <a:custGeom>
            <a:avLst/>
            <a:gdLst/>
            <a:ahLst/>
            <a:cxnLst/>
            <a:rect l="l" t="t" r="r" b="b"/>
            <a:pathLst>
              <a:path w="6065520" h="4274820">
                <a:moveTo>
                  <a:pt x="0" y="4274820"/>
                </a:moveTo>
                <a:lnTo>
                  <a:pt x="6065520" y="4274820"/>
                </a:lnTo>
                <a:lnTo>
                  <a:pt x="6065520" y="0"/>
                </a:lnTo>
                <a:lnTo>
                  <a:pt x="0" y="0"/>
                </a:lnTo>
                <a:lnTo>
                  <a:pt x="0" y="4274820"/>
                </a:lnTo>
                <a:close/>
              </a:path>
            </a:pathLst>
          </a:custGeom>
          <a:ln w="9144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56310" y="2123313"/>
            <a:ext cx="5909310" cy="79375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55600" marR="5080" indent="-342900" algn="just">
              <a:lnSpc>
                <a:spcPts val="1939"/>
              </a:lnSpc>
              <a:spcBef>
                <a:spcPts val="345"/>
              </a:spcBef>
            </a:pPr>
            <a:r>
              <a:rPr sz="1450" spc="114" dirty="0">
                <a:solidFill>
                  <a:srgbClr val="A4B592"/>
                </a:solidFill>
                <a:latin typeface="Lucida Sans Unicode"/>
                <a:cs typeface="Lucida Sans Unicode"/>
              </a:rPr>
              <a:t>▶</a:t>
            </a:r>
            <a:r>
              <a:rPr sz="1450" spc="185" dirty="0">
                <a:solidFill>
                  <a:srgbClr val="A4B592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Transaminasa</a:t>
            </a:r>
            <a:r>
              <a:rPr sz="1800" spc="2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glutámico</a:t>
            </a:r>
            <a:r>
              <a:rPr sz="1800" spc="2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pirúvica</a:t>
            </a:r>
            <a:r>
              <a:rPr sz="1800" spc="2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(GPT),</a:t>
            </a:r>
            <a:r>
              <a:rPr sz="1800" spc="25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enzima</a:t>
            </a:r>
            <a:r>
              <a:rPr sz="1800" spc="25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que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pertenece</a:t>
            </a:r>
            <a:r>
              <a:rPr sz="1800" spc="360" dirty="0">
                <a:solidFill>
                  <a:srgbClr val="404040"/>
                </a:solidFill>
                <a:latin typeface="Trebuchet MS"/>
                <a:cs typeface="Trebuchet MS"/>
              </a:rPr>
              <a:t>  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al</a:t>
            </a:r>
            <a:r>
              <a:rPr sz="1800" spc="365" dirty="0">
                <a:solidFill>
                  <a:srgbClr val="404040"/>
                </a:solidFill>
                <a:latin typeface="Trebuchet MS"/>
                <a:cs typeface="Trebuchet MS"/>
              </a:rPr>
              <a:t>  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grupo</a:t>
            </a:r>
            <a:r>
              <a:rPr sz="1800" spc="360" dirty="0">
                <a:solidFill>
                  <a:srgbClr val="404040"/>
                </a:solidFill>
                <a:latin typeface="Trebuchet MS"/>
                <a:cs typeface="Trebuchet MS"/>
              </a:rPr>
              <a:t>  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1800" spc="365" dirty="0">
                <a:solidFill>
                  <a:srgbClr val="404040"/>
                </a:solidFill>
                <a:latin typeface="Trebuchet MS"/>
                <a:cs typeface="Trebuchet MS"/>
              </a:rPr>
              <a:t>  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las</a:t>
            </a:r>
            <a:r>
              <a:rPr sz="1800" spc="365" dirty="0">
                <a:solidFill>
                  <a:srgbClr val="404040"/>
                </a:solidFill>
                <a:latin typeface="Trebuchet MS"/>
                <a:cs typeface="Trebuchet MS"/>
              </a:rPr>
              <a:t>  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transaminasas (aminotransferasas).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6310" y="2890651"/>
            <a:ext cx="5908040" cy="200660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885"/>
              </a:spcBef>
            </a:pPr>
            <a:r>
              <a:rPr sz="1450" spc="114" dirty="0">
                <a:solidFill>
                  <a:srgbClr val="A4B592"/>
                </a:solidFill>
                <a:latin typeface="Lucida Sans Unicode"/>
                <a:cs typeface="Lucida Sans Unicode"/>
              </a:rPr>
              <a:t>▶</a:t>
            </a:r>
            <a:r>
              <a:rPr sz="1450" spc="210" dirty="0">
                <a:solidFill>
                  <a:srgbClr val="A4B592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Principalmente</a:t>
            </a:r>
            <a:r>
              <a:rPr sz="1800" spc="4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células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del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hígado.</a:t>
            </a:r>
            <a:endParaRPr sz="1800">
              <a:latin typeface="Trebuchet MS"/>
              <a:cs typeface="Trebuchet MS"/>
            </a:endParaRPr>
          </a:p>
          <a:p>
            <a:pPr marL="355600" marR="5080" indent="-342900" algn="just">
              <a:lnSpc>
                <a:spcPts val="1939"/>
              </a:lnSpc>
              <a:spcBef>
                <a:spcPts val="1030"/>
              </a:spcBef>
            </a:pPr>
            <a:r>
              <a:rPr sz="1450" spc="114" dirty="0">
                <a:solidFill>
                  <a:srgbClr val="A4B592"/>
                </a:solidFill>
                <a:latin typeface="Lucida Sans Unicode"/>
                <a:cs typeface="Lucida Sans Unicode"/>
              </a:rPr>
              <a:t>▶</a:t>
            </a:r>
            <a:r>
              <a:rPr sz="1450" spc="235" dirty="0">
                <a:solidFill>
                  <a:srgbClr val="A4B592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La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elevación</a:t>
            </a:r>
            <a:r>
              <a:rPr sz="1800" spc="4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las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cifras</a:t>
            </a:r>
            <a:r>
              <a:rPr sz="1800" spc="4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normales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puede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indicar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lesión</a:t>
            </a:r>
            <a:r>
              <a:rPr sz="1800" spc="285" dirty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hepática</a:t>
            </a:r>
            <a:r>
              <a:rPr sz="1800" spc="285" dirty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por</a:t>
            </a:r>
            <a:r>
              <a:rPr sz="1800" spc="285" dirty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destrucción</a:t>
            </a:r>
            <a:r>
              <a:rPr sz="1800" spc="280" dirty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1800" spc="285" dirty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hepatocitos (citolisis).</a:t>
            </a:r>
            <a:endParaRPr sz="1800"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  <a:spcBef>
                <a:spcPts val="770"/>
              </a:spcBef>
            </a:pPr>
            <a:r>
              <a:rPr sz="1450" spc="114" dirty="0">
                <a:solidFill>
                  <a:srgbClr val="A4B592"/>
                </a:solidFill>
                <a:latin typeface="Lucida Sans Unicode"/>
                <a:cs typeface="Lucida Sans Unicode"/>
              </a:rPr>
              <a:t>▶</a:t>
            </a:r>
            <a:r>
              <a:rPr sz="1450" spc="245" dirty="0">
                <a:solidFill>
                  <a:srgbClr val="A4B592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Tvida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½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-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18h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30"/>
              </a:spcBef>
            </a:pPr>
            <a:r>
              <a:rPr sz="1450" spc="65" dirty="0">
                <a:solidFill>
                  <a:srgbClr val="A4B592"/>
                </a:solidFill>
                <a:latin typeface="Lucida Sans Unicode"/>
                <a:cs typeface="Lucida Sans Unicode"/>
              </a:rPr>
              <a:t>▶</a:t>
            </a:r>
            <a:endParaRPr sz="145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99210" y="4605985"/>
            <a:ext cx="55645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9810" algn="l"/>
                <a:tab pos="2230120" algn="l"/>
                <a:tab pos="2717800" algn="l"/>
                <a:tab pos="3308985" algn="l"/>
                <a:tab pos="3793490" algn="l"/>
                <a:tab pos="4696460" algn="l"/>
                <a:tab pos="5270500" algn="l"/>
              </a:tabLst>
            </a:pP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Causas: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elevación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ALT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en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sangre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son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las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99210" y="4853432"/>
            <a:ext cx="5562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enfermedades</a:t>
            </a:r>
            <a:r>
              <a:rPr sz="1800" spc="2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que</a:t>
            </a:r>
            <a:r>
              <a:rPr sz="1800" spc="2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afectan</a:t>
            </a:r>
            <a:r>
              <a:rPr sz="1800" spc="2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al</a:t>
            </a:r>
            <a:r>
              <a:rPr sz="1800" spc="2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rebuchet MS"/>
                <a:cs typeface="Trebuchet MS"/>
              </a:rPr>
              <a:t>hígado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1800" spc="2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incluyendo</a:t>
            </a:r>
            <a:r>
              <a:rPr sz="1800" spc="22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el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99210" y="5100320"/>
            <a:ext cx="397065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84605" algn="l"/>
                <a:tab pos="2536190" algn="l"/>
                <a:tab pos="3171825" algn="l"/>
              </a:tabLst>
            </a:pP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consumo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excesivo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bebidas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99210" y="5411216"/>
            <a:ext cx="3574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90725" algn="l"/>
              </a:tabLst>
            </a:pP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determinados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medicamentos,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25034" y="5100320"/>
            <a:ext cx="1438910" cy="626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2090">
              <a:lnSpc>
                <a:spcPts val="2005"/>
              </a:lnSpc>
              <a:spcBef>
                <a:spcPts val="100"/>
              </a:spcBef>
            </a:pP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alcohólicas,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2725"/>
              </a:lnSpc>
            </a:pPr>
            <a:r>
              <a:rPr sz="2400" b="1" spc="-10" dirty="0">
                <a:solidFill>
                  <a:srgbClr val="FFC000"/>
                </a:solidFill>
                <a:latin typeface="Trebuchet MS"/>
                <a:cs typeface="Trebuchet MS"/>
              </a:rPr>
              <a:t>esteatosis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99210" y="5664200"/>
            <a:ext cx="24549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39240" algn="l"/>
              </a:tabLst>
            </a:pPr>
            <a:r>
              <a:rPr sz="2400" b="1" spc="-10" dirty="0">
                <a:solidFill>
                  <a:srgbClr val="FFC000"/>
                </a:solidFill>
                <a:latin typeface="Trebuchet MS"/>
                <a:cs typeface="Trebuchet MS"/>
              </a:rPr>
              <a:t>hepática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hepatitis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48278" y="5740400"/>
            <a:ext cx="29159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8309" algn="l"/>
                <a:tab pos="1568450" algn="l"/>
                <a:tab pos="1999614" algn="l"/>
              </a:tabLst>
            </a:pP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A,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hepatitis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B,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hepatitis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99210" y="6005271"/>
            <a:ext cx="398652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C,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cirrosis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hepática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y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Trebuchet MS"/>
                <a:cs typeface="Trebuchet MS"/>
              </a:rPr>
              <a:t>hemocromatosis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87056" y="2458211"/>
            <a:ext cx="3855720" cy="289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473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5588" y="821436"/>
            <a:ext cx="9144000" cy="567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397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A83DFAA-0E24-41E3-8EBE-6C6B6F5A2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81000"/>
            <a:ext cx="3884050" cy="198596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1A629A8-6AAA-4AF8-B45E-6DEA4140C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590800"/>
            <a:ext cx="6076950" cy="3421834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0E3515FE-FB49-4802-AA7E-8D20D000DCE9}"/>
              </a:ext>
            </a:extLst>
          </p:cNvPr>
          <p:cNvSpPr/>
          <p:nvPr/>
        </p:nvSpPr>
        <p:spPr>
          <a:xfrm>
            <a:off x="1066800" y="3996917"/>
            <a:ext cx="1143000" cy="27028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E0FFA7C-520C-4148-A9CC-55688833ED63}"/>
              </a:ext>
            </a:extLst>
          </p:cNvPr>
          <p:cNvSpPr/>
          <p:nvPr/>
        </p:nvSpPr>
        <p:spPr>
          <a:xfrm>
            <a:off x="4569850" y="3733800"/>
            <a:ext cx="916550" cy="27028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28B2CA6-6865-4406-8AA4-11BCCF7A67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1350" y="609600"/>
            <a:ext cx="4705350" cy="26467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6540DA68-F575-48E4-828F-5E9EAA91265F}"/>
              </a:ext>
            </a:extLst>
          </p:cNvPr>
          <p:cNvSpPr/>
          <p:nvPr/>
        </p:nvSpPr>
        <p:spPr>
          <a:xfrm>
            <a:off x="8153400" y="3996917"/>
            <a:ext cx="2743200" cy="49888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i="1" dirty="0"/>
              <a:t>Respetar la longitud de onda =340 nm</a:t>
            </a:r>
            <a:endParaRPr lang="es-EC" i="1" dirty="0"/>
          </a:p>
        </p:txBody>
      </p:sp>
    </p:spTree>
    <p:extLst>
      <p:ext uri="{BB962C8B-B14F-4D97-AF65-F5344CB8AC3E}">
        <p14:creationId xmlns:p14="http://schemas.microsoft.com/office/powerpoint/2010/main" val="351005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24100" y="1580388"/>
            <a:ext cx="6911340" cy="310591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FAD81E51-934C-40F7-B284-D11B2A81D0C0}"/>
              </a:ext>
            </a:extLst>
          </p:cNvPr>
          <p:cNvSpPr/>
          <p:nvPr/>
        </p:nvSpPr>
        <p:spPr>
          <a:xfrm>
            <a:off x="2324100" y="3657600"/>
            <a:ext cx="65913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28698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9900" rIns="0" bIns="0" rtlCol="0">
            <a:spAutoFit/>
          </a:bodyPr>
          <a:lstStyle/>
          <a:p>
            <a:pPr marL="60325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solidFill>
                  <a:srgbClr val="006FC0"/>
                </a:solidFill>
                <a:latin typeface="Trebuchet MS"/>
                <a:cs typeface="Trebuchet MS"/>
              </a:rPr>
              <a:t>AST</a:t>
            </a:r>
            <a:r>
              <a:rPr sz="3600" b="0" spc="-9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3600" b="0" dirty="0">
                <a:solidFill>
                  <a:srgbClr val="006FC0"/>
                </a:solidFill>
                <a:latin typeface="Trebuchet MS"/>
                <a:cs typeface="Trebuchet MS"/>
              </a:rPr>
              <a:t>-</a:t>
            </a:r>
            <a:r>
              <a:rPr sz="3600" b="0" spc="-25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3600" b="0" dirty="0">
                <a:solidFill>
                  <a:srgbClr val="A4B592"/>
                </a:solidFill>
                <a:latin typeface="Trebuchet MS"/>
                <a:cs typeface="Trebuchet MS"/>
              </a:rPr>
              <a:t>EC</a:t>
            </a:r>
            <a:r>
              <a:rPr sz="3600" b="0" spc="-30" dirty="0">
                <a:solidFill>
                  <a:srgbClr val="A4B592"/>
                </a:solidFill>
                <a:latin typeface="Trebuchet MS"/>
                <a:cs typeface="Trebuchet MS"/>
              </a:rPr>
              <a:t> </a:t>
            </a:r>
            <a:r>
              <a:rPr sz="3600" b="0" spc="-10" dirty="0">
                <a:solidFill>
                  <a:srgbClr val="A4B592"/>
                </a:solidFill>
                <a:latin typeface="Trebuchet MS"/>
                <a:cs typeface="Trebuchet MS"/>
              </a:rPr>
              <a:t>2.6.1.1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6655" y="2161032"/>
            <a:ext cx="5290185" cy="3880485"/>
          </a:xfrm>
          <a:custGeom>
            <a:avLst/>
            <a:gdLst/>
            <a:ahLst/>
            <a:cxnLst/>
            <a:rect l="l" t="t" r="r" b="b"/>
            <a:pathLst>
              <a:path w="5290185" h="3880485">
                <a:moveTo>
                  <a:pt x="0" y="3880104"/>
                </a:moveTo>
                <a:lnTo>
                  <a:pt x="5289804" y="3880104"/>
                </a:lnTo>
                <a:lnTo>
                  <a:pt x="5289804" y="0"/>
                </a:lnTo>
                <a:lnTo>
                  <a:pt x="0" y="0"/>
                </a:lnTo>
                <a:lnTo>
                  <a:pt x="0" y="3880104"/>
                </a:lnTo>
                <a:close/>
              </a:path>
            </a:pathLst>
          </a:custGeom>
          <a:ln w="9144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11910" y="4636134"/>
            <a:ext cx="4268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654810" algn="l"/>
                <a:tab pos="2840990" algn="l"/>
                <a:tab pos="3209290" algn="l"/>
                <a:tab pos="3714115" algn="l"/>
              </a:tabLst>
            </a:pP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determinados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fármacos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y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en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casos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9010" y="2061210"/>
            <a:ext cx="5121275" cy="287464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1095"/>
              </a:spcBef>
            </a:pPr>
            <a:r>
              <a:rPr sz="1450" spc="114" dirty="0">
                <a:solidFill>
                  <a:srgbClr val="A4B592"/>
                </a:solidFill>
                <a:latin typeface="Lucida Sans Unicode"/>
                <a:cs typeface="Lucida Sans Unicode"/>
              </a:rPr>
              <a:t>▶</a:t>
            </a:r>
            <a:r>
              <a:rPr sz="1450" spc="190" dirty="0">
                <a:solidFill>
                  <a:srgbClr val="A4B592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transaminasa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glutámico-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oxalacética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(GOT)</a:t>
            </a:r>
            <a:endParaRPr sz="1800">
              <a:latin typeface="Trebuchet MS"/>
              <a:cs typeface="Trebuchet MS"/>
            </a:endParaRPr>
          </a:p>
          <a:p>
            <a:pPr marL="342900" marR="5080" indent="-342900" algn="just">
              <a:lnSpc>
                <a:spcPct val="100000"/>
              </a:lnSpc>
              <a:spcBef>
                <a:spcPts val="1000"/>
              </a:spcBef>
            </a:pPr>
            <a:r>
              <a:rPr sz="1450" spc="114" dirty="0">
                <a:solidFill>
                  <a:srgbClr val="A4B592"/>
                </a:solidFill>
                <a:latin typeface="Lucida Sans Unicode"/>
                <a:cs typeface="Lucida Sans Unicode"/>
              </a:rPr>
              <a:t>▶</a:t>
            </a:r>
            <a:r>
              <a:rPr sz="1450" spc="200" dirty="0">
                <a:solidFill>
                  <a:srgbClr val="A4B592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Enzima aminotransferasa</a:t>
            </a:r>
            <a:r>
              <a:rPr sz="18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que se encuentra</a:t>
            </a:r>
            <a:r>
              <a:rPr sz="18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en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varios</a:t>
            </a:r>
            <a:r>
              <a:rPr sz="1800" spc="260" dirty="0">
                <a:solidFill>
                  <a:srgbClr val="404040"/>
                </a:solidFill>
                <a:latin typeface="Trebuchet MS"/>
                <a:cs typeface="Trebuchet MS"/>
              </a:rPr>
              <a:t>  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tejidos</a:t>
            </a:r>
            <a:r>
              <a:rPr sz="1800" spc="265" dirty="0">
                <a:solidFill>
                  <a:srgbClr val="404040"/>
                </a:solidFill>
                <a:latin typeface="Trebuchet MS"/>
                <a:cs typeface="Trebuchet MS"/>
              </a:rPr>
              <a:t>  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del</a:t>
            </a:r>
            <a:r>
              <a:rPr sz="1800" spc="260" dirty="0">
                <a:solidFill>
                  <a:srgbClr val="404040"/>
                </a:solidFill>
                <a:latin typeface="Trebuchet MS"/>
                <a:cs typeface="Trebuchet MS"/>
              </a:rPr>
              <a:t>  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organismo</a:t>
            </a:r>
            <a:r>
              <a:rPr sz="1800" spc="260" dirty="0">
                <a:solidFill>
                  <a:srgbClr val="404040"/>
                </a:solidFill>
                <a:latin typeface="Trebuchet MS"/>
                <a:cs typeface="Trebuchet MS"/>
              </a:rPr>
              <a:t>  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1800" spc="265" dirty="0">
                <a:solidFill>
                  <a:srgbClr val="404040"/>
                </a:solidFill>
                <a:latin typeface="Trebuchet MS"/>
                <a:cs typeface="Trebuchet MS"/>
              </a:rPr>
              <a:t>   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los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mamíferos,</a:t>
            </a:r>
            <a:r>
              <a:rPr sz="1800" spc="2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especialmente</a:t>
            </a:r>
            <a:r>
              <a:rPr sz="1800" spc="2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en</a:t>
            </a:r>
            <a:r>
              <a:rPr sz="1800" spc="2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el</a:t>
            </a:r>
            <a:r>
              <a:rPr sz="1800" spc="2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rebuchet MS"/>
                <a:cs typeface="Trebuchet MS"/>
              </a:rPr>
              <a:t>corazón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1800" spc="2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el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hígado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y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el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00AFEF"/>
                </a:solidFill>
                <a:latin typeface="Trebuchet MS"/>
                <a:cs typeface="Trebuchet MS"/>
              </a:rPr>
              <a:t>tejido</a:t>
            </a:r>
            <a:r>
              <a:rPr sz="1800" b="1" spc="-20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00AFEF"/>
                </a:solidFill>
                <a:latin typeface="Trebuchet MS"/>
                <a:cs typeface="Trebuchet MS"/>
              </a:rPr>
              <a:t>muscular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endParaRPr sz="1800">
              <a:latin typeface="Trebuchet MS"/>
              <a:cs typeface="Trebuchet MS"/>
            </a:endParaRPr>
          </a:p>
          <a:p>
            <a:pPr marL="342900" marR="6350" indent="-342900" algn="just">
              <a:lnSpc>
                <a:spcPct val="100000"/>
              </a:lnSpc>
              <a:spcBef>
                <a:spcPts val="994"/>
              </a:spcBef>
            </a:pPr>
            <a:r>
              <a:rPr sz="1450" spc="114" dirty="0">
                <a:solidFill>
                  <a:srgbClr val="A4B592"/>
                </a:solidFill>
                <a:latin typeface="Lucida Sans Unicode"/>
                <a:cs typeface="Lucida Sans Unicode"/>
              </a:rPr>
              <a:t>▶</a:t>
            </a:r>
            <a:r>
              <a:rPr sz="1450" spc="245" dirty="0">
                <a:solidFill>
                  <a:srgbClr val="A4B592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Cantidades</a:t>
            </a:r>
            <a:r>
              <a:rPr sz="1800" spc="2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elevadas</a:t>
            </a:r>
            <a:r>
              <a:rPr sz="1800" spc="2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en</a:t>
            </a:r>
            <a:r>
              <a:rPr sz="1800" spc="22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el</a:t>
            </a:r>
            <a:r>
              <a:rPr sz="1800" spc="2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suero</a:t>
            </a:r>
            <a:r>
              <a:rPr sz="1800" spc="2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en</a:t>
            </a:r>
            <a:r>
              <a:rPr sz="1800" spc="22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casos</a:t>
            </a:r>
            <a:r>
              <a:rPr sz="1800" spc="2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de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infarto</a:t>
            </a:r>
            <a:r>
              <a:rPr sz="1800" spc="3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agudo</a:t>
            </a:r>
            <a:r>
              <a:rPr sz="1800" spc="3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1800" spc="3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miocardio,</a:t>
            </a:r>
            <a:r>
              <a:rPr sz="1800" spc="3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1800" spc="3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hepatopatía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aguda</a:t>
            </a:r>
            <a:r>
              <a:rPr sz="1800" spc="100" dirty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y</a:t>
            </a:r>
            <a:r>
              <a:rPr sz="1800" spc="105" dirty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1800" spc="100" dirty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miopatías,</a:t>
            </a:r>
            <a:r>
              <a:rPr sz="1800" spc="105" dirty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por</a:t>
            </a:r>
            <a:r>
              <a:rPr sz="1800" spc="100" dirty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el</a:t>
            </a:r>
            <a:r>
              <a:rPr sz="1800" spc="100" dirty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empleo</a:t>
            </a:r>
            <a:r>
              <a:rPr sz="1800" spc="100" dirty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endParaRPr sz="1800">
              <a:latin typeface="Trebuchet MS"/>
              <a:cs typeface="Trebuchet MS"/>
            </a:endParaRPr>
          </a:p>
          <a:p>
            <a:pPr marR="6350" algn="r">
              <a:lnSpc>
                <a:spcPct val="100000"/>
              </a:lnSpc>
              <a:spcBef>
                <a:spcPts val="5"/>
              </a:spcBef>
            </a:pP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11910" y="4910454"/>
            <a:ext cx="47764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cualquier</a:t>
            </a:r>
            <a:r>
              <a:rPr sz="1800" spc="3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enfermedad</a:t>
            </a:r>
            <a:r>
              <a:rPr sz="1800" spc="4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1800" spc="3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trastorno</a:t>
            </a:r>
            <a:r>
              <a:rPr sz="1800" spc="3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en</a:t>
            </a:r>
            <a:r>
              <a:rPr sz="1800" spc="3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donde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las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células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resulten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dañadas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gravemente.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01028" y="2391155"/>
            <a:ext cx="5146548" cy="314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689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35096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6FC0"/>
                </a:solidFill>
              </a:rPr>
              <a:t>GGT-</a:t>
            </a:r>
            <a:r>
              <a:rPr sz="3600" spc="-30" dirty="0">
                <a:solidFill>
                  <a:srgbClr val="006FC0"/>
                </a:solidFill>
              </a:rPr>
              <a:t> </a:t>
            </a:r>
            <a:r>
              <a:rPr sz="3600" b="0" dirty="0">
                <a:solidFill>
                  <a:srgbClr val="A4B592"/>
                </a:solidFill>
                <a:latin typeface="Trebuchet MS"/>
                <a:cs typeface="Trebuchet MS"/>
              </a:rPr>
              <a:t>EC:</a:t>
            </a:r>
            <a:r>
              <a:rPr sz="3600" b="0" spc="-10" dirty="0">
                <a:solidFill>
                  <a:srgbClr val="A4B592"/>
                </a:solidFill>
                <a:latin typeface="Trebuchet MS"/>
                <a:cs typeface="Trebuchet MS"/>
              </a:rPr>
              <a:t> 2.3.2.2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6655" y="1720595"/>
            <a:ext cx="6468110" cy="4677410"/>
          </a:xfrm>
          <a:custGeom>
            <a:avLst/>
            <a:gdLst/>
            <a:ahLst/>
            <a:cxnLst/>
            <a:rect l="l" t="t" r="r" b="b"/>
            <a:pathLst>
              <a:path w="6468109" h="4677410">
                <a:moveTo>
                  <a:pt x="0" y="4677156"/>
                </a:moveTo>
                <a:lnTo>
                  <a:pt x="6467856" y="4677156"/>
                </a:lnTo>
                <a:lnTo>
                  <a:pt x="6467856" y="0"/>
                </a:lnTo>
                <a:lnTo>
                  <a:pt x="0" y="0"/>
                </a:lnTo>
                <a:lnTo>
                  <a:pt x="0" y="4677156"/>
                </a:lnTo>
                <a:close/>
              </a:path>
            </a:pathLst>
          </a:custGeom>
          <a:ln w="9144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56310" y="1745691"/>
            <a:ext cx="6311900" cy="4237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65" algn="just">
              <a:lnSpc>
                <a:spcPct val="100000"/>
              </a:lnSpc>
              <a:spcBef>
                <a:spcPts val="100"/>
              </a:spcBef>
            </a:pPr>
            <a:r>
              <a:rPr sz="1450" spc="114" dirty="0">
                <a:solidFill>
                  <a:srgbClr val="A4B592"/>
                </a:solidFill>
                <a:latin typeface="Lucida Sans Unicode"/>
                <a:cs typeface="Lucida Sans Unicode"/>
              </a:rPr>
              <a:t>▶</a:t>
            </a:r>
            <a:r>
              <a:rPr sz="1450" spc="20" dirty="0">
                <a:solidFill>
                  <a:srgbClr val="A4B592"/>
                </a:solidFill>
                <a:latin typeface="Lucida Sans Unicode"/>
                <a:cs typeface="Lucida Sans Unicode"/>
              </a:rPr>
              <a:t>  </a:t>
            </a:r>
            <a:r>
              <a:rPr sz="1800" b="1" dirty="0">
                <a:solidFill>
                  <a:srgbClr val="404040"/>
                </a:solidFill>
                <a:latin typeface="Times New Roman"/>
                <a:cs typeface="Times New Roman"/>
              </a:rPr>
              <a:t>Enzima</a:t>
            </a:r>
            <a:r>
              <a:rPr sz="1800" b="1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404040"/>
                </a:solidFill>
                <a:latin typeface="Times New Roman"/>
                <a:cs typeface="Times New Roman"/>
              </a:rPr>
              <a:t>del</a:t>
            </a:r>
            <a:r>
              <a:rPr sz="18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404040"/>
                </a:solidFill>
                <a:latin typeface="Times New Roman"/>
                <a:cs typeface="Times New Roman"/>
              </a:rPr>
              <a:t>tracto</a:t>
            </a:r>
            <a:r>
              <a:rPr sz="1800" b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hepato</a:t>
            </a:r>
            <a:r>
              <a:rPr sz="1800" b="1" spc="-10" dirty="0">
                <a:solidFill>
                  <a:srgbClr val="B79215"/>
                </a:solidFill>
                <a:latin typeface="Times New Roman"/>
                <a:cs typeface="Times New Roman"/>
              </a:rPr>
              <a:t>biliar</a:t>
            </a:r>
            <a:endParaRPr sz="1800">
              <a:latin typeface="Times New Roman"/>
              <a:cs typeface="Times New Roman"/>
            </a:endParaRPr>
          </a:p>
          <a:p>
            <a:pPr marL="355600" marR="7620" indent="-342900" algn="just">
              <a:lnSpc>
                <a:spcPct val="150000"/>
              </a:lnSpc>
              <a:spcBef>
                <a:spcPts val="615"/>
              </a:spcBef>
            </a:pPr>
            <a:r>
              <a:rPr sz="1450" spc="114" dirty="0">
                <a:solidFill>
                  <a:srgbClr val="A4B592"/>
                </a:solidFill>
                <a:latin typeface="Lucida Sans Unicode"/>
                <a:cs typeface="Lucida Sans Unicode"/>
              </a:rPr>
              <a:t>▶</a:t>
            </a:r>
            <a:r>
              <a:rPr sz="1450" spc="235" dirty="0">
                <a:solidFill>
                  <a:srgbClr val="A4B592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Presentes</a:t>
            </a:r>
            <a:r>
              <a:rPr sz="1800" spc="4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en</a:t>
            </a:r>
            <a:r>
              <a:rPr sz="1800" spc="4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el</a:t>
            </a:r>
            <a:r>
              <a:rPr sz="1800" spc="4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citoplasma</a:t>
            </a:r>
            <a:r>
              <a:rPr sz="1800" spc="4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sz="1800" spc="4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pero</a:t>
            </a:r>
            <a:r>
              <a:rPr sz="1800" spc="43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la</a:t>
            </a:r>
            <a:r>
              <a:rPr sz="1800" spc="4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fracción</a:t>
            </a:r>
            <a:r>
              <a:rPr sz="1800" spc="4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más</a:t>
            </a:r>
            <a:r>
              <a:rPr sz="1800" spc="4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grande</a:t>
            </a:r>
            <a:r>
              <a:rPr sz="1800" spc="4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se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encuentra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en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la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membrana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celular.</a:t>
            </a:r>
            <a:endParaRPr sz="18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50100"/>
              </a:lnSpc>
              <a:spcBef>
                <a:spcPts val="994"/>
              </a:spcBef>
            </a:pPr>
            <a:r>
              <a:rPr sz="1450" spc="114" dirty="0">
                <a:solidFill>
                  <a:srgbClr val="A4B592"/>
                </a:solidFill>
                <a:latin typeface="Lucida Sans Unicode"/>
                <a:cs typeface="Lucida Sans Unicode"/>
              </a:rPr>
              <a:t>▶</a:t>
            </a:r>
            <a:r>
              <a:rPr sz="1450" spc="250" dirty="0">
                <a:solidFill>
                  <a:srgbClr val="A4B592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GGT</a:t>
            </a:r>
            <a:r>
              <a:rPr sz="180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encontrado</a:t>
            </a:r>
            <a:r>
              <a:rPr sz="18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en</a:t>
            </a:r>
            <a:r>
              <a:rPr sz="1800" spc="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muchos</a:t>
            </a:r>
            <a:r>
              <a:rPr sz="1800" spc="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tejidos</a:t>
            </a:r>
            <a:r>
              <a:rPr sz="1800" spc="1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como</a:t>
            </a:r>
            <a:r>
              <a:rPr sz="1800" spc="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el</a:t>
            </a:r>
            <a:r>
              <a:rPr sz="1800" spc="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riñón,</a:t>
            </a:r>
            <a:r>
              <a:rPr sz="180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la</a:t>
            </a:r>
            <a:r>
              <a:rPr sz="1800" spc="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actividad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relativamente</a:t>
            </a:r>
            <a:r>
              <a:rPr sz="1800" spc="8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alta</a:t>
            </a:r>
            <a:r>
              <a:rPr sz="1800" spc="9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en</a:t>
            </a:r>
            <a:r>
              <a:rPr sz="1800" spc="8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la</a:t>
            </a:r>
            <a:r>
              <a:rPr sz="1800" spc="9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porción</a:t>
            </a:r>
            <a:r>
              <a:rPr sz="1800" spc="9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canalicular</a:t>
            </a:r>
            <a:r>
              <a:rPr sz="1800" spc="9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del</a:t>
            </a:r>
            <a:r>
              <a:rPr sz="1800" spc="9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hepatocito,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páncreas</a:t>
            </a:r>
            <a:r>
              <a:rPr sz="18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AF50"/>
                </a:solidFill>
                <a:latin typeface="Times New Roman"/>
                <a:cs typeface="Times New Roman"/>
              </a:rPr>
              <a:t>acinar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próstata,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conducto</a:t>
            </a:r>
            <a:r>
              <a:rPr sz="18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biliar.</a:t>
            </a:r>
            <a:endParaRPr sz="18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390"/>
              </a:spcBef>
            </a:pPr>
            <a:r>
              <a:rPr sz="1450" spc="114" dirty="0">
                <a:solidFill>
                  <a:srgbClr val="A4B592"/>
                </a:solidFill>
                <a:latin typeface="Lucida Sans Unicode"/>
                <a:cs typeface="Lucida Sans Unicode"/>
              </a:rPr>
              <a:t>▶</a:t>
            </a:r>
            <a:r>
              <a:rPr sz="1450" spc="240" dirty="0">
                <a:solidFill>
                  <a:srgbClr val="A4B592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Participa</a:t>
            </a:r>
            <a:r>
              <a:rPr sz="1800" spc="5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en</a:t>
            </a:r>
            <a:r>
              <a:rPr sz="1800" spc="5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la</a:t>
            </a:r>
            <a:r>
              <a:rPr sz="1800" spc="5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transferencia</a:t>
            </a:r>
            <a:r>
              <a:rPr sz="1800" spc="6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de</a:t>
            </a:r>
            <a:r>
              <a:rPr sz="1800" spc="5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aminoácidos</a:t>
            </a:r>
            <a:r>
              <a:rPr sz="1800" spc="5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5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través</a:t>
            </a:r>
            <a:r>
              <a:rPr sz="1800" spc="5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de</a:t>
            </a:r>
            <a:r>
              <a:rPr sz="1800" spc="5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la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membrana</a:t>
            </a:r>
            <a:r>
              <a:rPr sz="1800" spc="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celular,</a:t>
            </a:r>
            <a:r>
              <a:rPr sz="1800" spc="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reabsorción</a:t>
            </a:r>
            <a:r>
              <a:rPr sz="18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de</a:t>
            </a:r>
            <a:r>
              <a:rPr sz="1800" spc="1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aas</a:t>
            </a:r>
            <a:r>
              <a:rPr sz="1800" spc="1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del</a:t>
            </a:r>
            <a:r>
              <a:rPr sz="1800" spc="1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filtrado</a:t>
            </a:r>
            <a:r>
              <a:rPr sz="1800" spc="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glomerular</a:t>
            </a:r>
            <a:r>
              <a:rPr sz="18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y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de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la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luz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intestinal.</a:t>
            </a:r>
            <a:endParaRPr sz="1800">
              <a:latin typeface="Times New Roman"/>
              <a:cs typeface="Times New Roman"/>
            </a:endParaRPr>
          </a:p>
          <a:p>
            <a:pPr marL="355600" marR="6350" indent="-342900" algn="just">
              <a:lnSpc>
                <a:spcPct val="100000"/>
              </a:lnSpc>
              <a:spcBef>
                <a:spcPts val="1000"/>
              </a:spcBef>
            </a:pPr>
            <a:r>
              <a:rPr sz="1450" spc="114" dirty="0">
                <a:solidFill>
                  <a:srgbClr val="A4B592"/>
                </a:solidFill>
                <a:latin typeface="Lucida Sans Unicode"/>
                <a:cs typeface="Lucida Sans Unicode"/>
              </a:rPr>
              <a:t>▶</a:t>
            </a:r>
            <a:r>
              <a:rPr sz="1450" spc="225" dirty="0">
                <a:solidFill>
                  <a:srgbClr val="A4B592"/>
                </a:solidFill>
                <a:latin typeface="Lucida Sans Unicode"/>
                <a:cs typeface="Lucida Sans Unicode"/>
              </a:rPr>
              <a:t> 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En</a:t>
            </a:r>
            <a:r>
              <a:rPr sz="1800" spc="2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el</a:t>
            </a:r>
            <a:r>
              <a:rPr sz="1800" spc="2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metabolismo</a:t>
            </a:r>
            <a:r>
              <a:rPr sz="1800" spc="3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del</a:t>
            </a:r>
            <a:r>
              <a:rPr sz="1800" spc="2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glutatión</a:t>
            </a:r>
            <a:r>
              <a:rPr sz="1800" spc="3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mediante</a:t>
            </a:r>
            <a:r>
              <a:rPr sz="1800" spc="2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la</a:t>
            </a:r>
            <a:r>
              <a:rPr sz="1800" spc="2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transferencia</a:t>
            </a:r>
            <a:r>
              <a:rPr sz="1800" spc="3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del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resto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glutamil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una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variedad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de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molécula</a:t>
            </a:r>
            <a:r>
              <a:rPr sz="18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aceptora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28559" y="2354579"/>
            <a:ext cx="3489959" cy="341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083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035" y="1973961"/>
            <a:ext cx="6105525" cy="2769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2425" marR="5080" indent="-339725" algn="just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</a:tabLst>
            </a:pPr>
            <a:r>
              <a:rPr sz="2000" dirty="0">
                <a:latin typeface="Arial MT"/>
                <a:cs typeface="Arial MT"/>
              </a:rPr>
              <a:t>Todos</a:t>
            </a:r>
            <a:r>
              <a:rPr sz="2000" spc="400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los</a:t>
            </a:r>
            <a:r>
              <a:rPr sz="2000" spc="395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tejidos</a:t>
            </a:r>
            <a:r>
              <a:rPr sz="2000" spc="400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pero</a:t>
            </a:r>
            <a:r>
              <a:rPr sz="2000" spc="395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está</a:t>
            </a:r>
            <a:r>
              <a:rPr sz="2000" spc="395" dirty="0">
                <a:latin typeface="Arial MT"/>
                <a:cs typeface="Arial MT"/>
              </a:rPr>
              <a:t>  </a:t>
            </a:r>
            <a:r>
              <a:rPr sz="2000" spc="-10" dirty="0">
                <a:latin typeface="Arial MT"/>
                <a:cs typeface="Arial MT"/>
              </a:rPr>
              <a:t>particularmente 	</a:t>
            </a:r>
            <a:r>
              <a:rPr sz="2000" dirty="0">
                <a:latin typeface="Arial MT"/>
                <a:cs typeface="Arial MT"/>
              </a:rPr>
              <a:t>concentrada</a:t>
            </a:r>
            <a:r>
              <a:rPr sz="2000" spc="3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en</a:t>
            </a:r>
            <a:r>
              <a:rPr sz="2000" spc="3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el</a:t>
            </a:r>
            <a:r>
              <a:rPr sz="2000" spc="350" dirty="0">
                <a:latin typeface="Arial MT"/>
                <a:cs typeface="Arial MT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hígado</a:t>
            </a:r>
            <a:r>
              <a:rPr sz="2000" dirty="0">
                <a:latin typeface="Arial MT"/>
                <a:cs typeface="Arial MT"/>
              </a:rPr>
              <a:t>,</a:t>
            </a:r>
            <a:r>
              <a:rPr sz="2000" spc="335" dirty="0">
                <a:latin typeface="Arial MT"/>
                <a:cs typeface="Arial MT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las</a:t>
            </a:r>
            <a:r>
              <a:rPr sz="2000" b="1" spc="3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vías</a:t>
            </a:r>
            <a:r>
              <a:rPr sz="2000" b="1" spc="3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biliares</a:t>
            </a:r>
            <a:r>
              <a:rPr sz="2000" dirty="0">
                <a:latin typeface="Arial MT"/>
                <a:cs typeface="Arial MT"/>
              </a:rPr>
              <a:t>,</a:t>
            </a:r>
            <a:r>
              <a:rPr sz="2000" spc="345" dirty="0">
                <a:latin typeface="Arial MT"/>
                <a:cs typeface="Arial MT"/>
              </a:rPr>
              <a:t> </a:t>
            </a:r>
            <a:r>
              <a:rPr sz="2000" spc="-25" dirty="0">
                <a:latin typeface="Arial MT"/>
                <a:cs typeface="Arial MT"/>
              </a:rPr>
              <a:t>los 	</a:t>
            </a:r>
            <a:r>
              <a:rPr sz="2000" dirty="0">
                <a:latin typeface="Arial MT"/>
                <a:cs typeface="Arial MT"/>
              </a:rPr>
              <a:t>riñones,</a:t>
            </a:r>
            <a:r>
              <a:rPr sz="2000" spc="125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los</a:t>
            </a:r>
            <a:r>
              <a:rPr sz="2000" spc="130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huesos,</a:t>
            </a:r>
            <a:r>
              <a:rPr sz="2000" spc="125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la</a:t>
            </a:r>
            <a:r>
              <a:rPr sz="2000" spc="130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placenta</a:t>
            </a:r>
            <a:r>
              <a:rPr sz="2000" spc="140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y</a:t>
            </a:r>
            <a:r>
              <a:rPr sz="2000" spc="125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la</a:t>
            </a:r>
            <a:r>
              <a:rPr sz="2000" spc="130" dirty="0">
                <a:latin typeface="Arial MT"/>
                <a:cs typeface="Arial MT"/>
              </a:rPr>
              <a:t>  </a:t>
            </a:r>
            <a:r>
              <a:rPr sz="2000" spc="-10" dirty="0">
                <a:latin typeface="Arial MT"/>
                <a:cs typeface="Arial MT"/>
              </a:rPr>
              <a:t>mucosa 	</a:t>
            </a:r>
            <a:r>
              <a:rPr sz="2000" dirty="0">
                <a:latin typeface="Arial MT"/>
                <a:cs typeface="Arial MT"/>
              </a:rPr>
              <a:t>intestinal</a:t>
            </a:r>
            <a:r>
              <a:rPr sz="2000" spc="-125" dirty="0">
                <a:latin typeface="Arial MT"/>
                <a:cs typeface="Arial MT"/>
              </a:rPr>
              <a:t> </a:t>
            </a:r>
            <a:r>
              <a:rPr sz="2000" spc="-20" dirty="0">
                <a:latin typeface="Arial MT"/>
                <a:cs typeface="Arial MT"/>
              </a:rPr>
              <a:t>(1).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0"/>
              </a:spcBef>
              <a:buFont typeface="Arial MT"/>
              <a:buChar char="•"/>
            </a:pPr>
            <a:endParaRPr sz="2000">
              <a:latin typeface="Arial MT"/>
              <a:cs typeface="Arial MT"/>
            </a:endParaRPr>
          </a:p>
          <a:p>
            <a:pPr marL="354330" marR="6350" indent="-341630" algn="just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2000" dirty="0">
                <a:latin typeface="Trebuchet MS"/>
                <a:cs typeface="Trebuchet MS"/>
              </a:rPr>
              <a:t>Aquellos</a:t>
            </a:r>
            <a:r>
              <a:rPr sz="2000" spc="155" dirty="0">
                <a:latin typeface="Trebuchet MS"/>
                <a:cs typeface="Trebuchet MS"/>
              </a:rPr>
              <a:t>   </a:t>
            </a:r>
            <a:r>
              <a:rPr sz="2000" dirty="0">
                <a:latin typeface="Trebuchet MS"/>
                <a:cs typeface="Trebuchet MS"/>
              </a:rPr>
              <a:t>tejidos</a:t>
            </a:r>
            <a:r>
              <a:rPr sz="2000" spc="160" dirty="0">
                <a:latin typeface="Trebuchet MS"/>
                <a:cs typeface="Trebuchet MS"/>
              </a:rPr>
              <a:t>   </a:t>
            </a:r>
            <a:r>
              <a:rPr sz="2000" dirty="0">
                <a:latin typeface="Trebuchet MS"/>
                <a:cs typeface="Trebuchet MS"/>
              </a:rPr>
              <a:t>que</a:t>
            </a:r>
            <a:r>
              <a:rPr sz="2000" spc="155" dirty="0">
                <a:latin typeface="Trebuchet MS"/>
                <a:cs typeface="Trebuchet MS"/>
              </a:rPr>
              <a:t>   </a:t>
            </a:r>
            <a:r>
              <a:rPr sz="2000" dirty="0">
                <a:latin typeface="Trebuchet MS"/>
                <a:cs typeface="Trebuchet MS"/>
              </a:rPr>
              <a:t>tienen</a:t>
            </a:r>
            <a:r>
              <a:rPr sz="2000" spc="155" dirty="0">
                <a:latin typeface="Trebuchet MS"/>
                <a:cs typeface="Trebuchet MS"/>
              </a:rPr>
              <a:t>   </a:t>
            </a:r>
            <a:r>
              <a:rPr sz="2000" dirty="0">
                <a:latin typeface="Trebuchet MS"/>
                <a:cs typeface="Trebuchet MS"/>
              </a:rPr>
              <a:t>funciones</a:t>
            </a:r>
            <a:r>
              <a:rPr sz="2000" spc="160" dirty="0">
                <a:latin typeface="Trebuchet MS"/>
                <a:cs typeface="Trebuchet MS"/>
              </a:rPr>
              <a:t>   </a:t>
            </a:r>
            <a:r>
              <a:rPr sz="2000" spc="-25" dirty="0">
                <a:latin typeface="Trebuchet MS"/>
                <a:cs typeface="Trebuchet MS"/>
              </a:rPr>
              <a:t>de 	</a:t>
            </a:r>
            <a:r>
              <a:rPr sz="2000" dirty="0">
                <a:latin typeface="Trebuchet MS"/>
                <a:cs typeface="Trebuchet MS"/>
              </a:rPr>
              <a:t>transporte</a:t>
            </a:r>
            <a:r>
              <a:rPr sz="2000" spc="9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de</a:t>
            </a:r>
            <a:r>
              <a:rPr sz="2000" spc="7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nutrientes</a:t>
            </a:r>
            <a:r>
              <a:rPr sz="2000" spc="7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y</a:t>
            </a:r>
            <a:r>
              <a:rPr sz="2000" spc="7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en</a:t>
            </a:r>
            <a:r>
              <a:rPr sz="2000" spc="8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el</a:t>
            </a:r>
            <a:r>
              <a:rPr sz="2000" spc="7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hueso</a:t>
            </a:r>
            <a:r>
              <a:rPr sz="2000" spc="8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durante</a:t>
            </a:r>
            <a:r>
              <a:rPr sz="2000" spc="85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el 	</a:t>
            </a:r>
            <a:r>
              <a:rPr sz="2000" dirty="0">
                <a:latin typeface="Trebuchet MS"/>
                <a:cs typeface="Trebuchet MS"/>
              </a:rPr>
              <a:t>proceso</a:t>
            </a:r>
            <a:r>
              <a:rPr sz="2000" spc="270" dirty="0">
                <a:latin typeface="Trebuchet MS"/>
                <a:cs typeface="Trebuchet MS"/>
              </a:rPr>
              <a:t>  </a:t>
            </a:r>
            <a:r>
              <a:rPr sz="2000" dirty="0">
                <a:latin typeface="Trebuchet MS"/>
                <a:cs typeface="Trebuchet MS"/>
              </a:rPr>
              <a:t>de</a:t>
            </a:r>
            <a:r>
              <a:rPr sz="2000" spc="270" dirty="0">
                <a:latin typeface="Trebuchet MS"/>
                <a:cs typeface="Trebuchet MS"/>
              </a:rPr>
              <a:t>  </a:t>
            </a:r>
            <a:r>
              <a:rPr sz="2000" dirty="0">
                <a:latin typeface="Trebuchet MS"/>
                <a:cs typeface="Trebuchet MS"/>
              </a:rPr>
              <a:t>calcificación</a:t>
            </a:r>
            <a:r>
              <a:rPr sz="2000" spc="260" dirty="0">
                <a:latin typeface="Trebuchet MS"/>
                <a:cs typeface="Trebuchet MS"/>
              </a:rPr>
              <a:t>  </a:t>
            </a:r>
            <a:r>
              <a:rPr sz="2000" dirty="0">
                <a:latin typeface="Trebuchet MS"/>
                <a:cs typeface="Trebuchet MS"/>
              </a:rPr>
              <a:t>(niños,</a:t>
            </a:r>
            <a:r>
              <a:rPr sz="2000" spc="280" dirty="0">
                <a:latin typeface="Trebuchet MS"/>
                <a:cs typeface="Trebuchet MS"/>
              </a:rPr>
              <a:t>  </a:t>
            </a:r>
            <a:r>
              <a:rPr sz="2000" dirty="0">
                <a:latin typeface="Trebuchet MS"/>
                <a:cs typeface="Trebuchet MS"/>
              </a:rPr>
              <a:t>adultos</a:t>
            </a:r>
            <a:r>
              <a:rPr sz="2000" spc="275" dirty="0">
                <a:latin typeface="Trebuchet MS"/>
                <a:cs typeface="Trebuchet MS"/>
              </a:rPr>
              <a:t>  </a:t>
            </a:r>
            <a:r>
              <a:rPr sz="2000" spc="-25" dirty="0">
                <a:latin typeface="Trebuchet MS"/>
                <a:cs typeface="Trebuchet MS"/>
              </a:rPr>
              <a:t>con 	</a:t>
            </a:r>
            <a:r>
              <a:rPr sz="2000" dirty="0">
                <a:latin typeface="Trebuchet MS"/>
                <a:cs typeface="Trebuchet MS"/>
              </a:rPr>
              <a:t>fracturas</a:t>
            </a:r>
            <a:r>
              <a:rPr sz="2000" spc="-7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recientes,</a:t>
            </a:r>
            <a:r>
              <a:rPr sz="2000" spc="-80" dirty="0">
                <a:latin typeface="Trebuchet MS"/>
                <a:cs typeface="Trebuchet MS"/>
              </a:rPr>
              <a:t> </a:t>
            </a:r>
            <a:r>
              <a:rPr sz="2000" spc="-20" dirty="0">
                <a:latin typeface="Trebuchet MS"/>
                <a:cs typeface="Trebuchet MS"/>
              </a:rPr>
              <a:t>etc).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035" y="5022291"/>
            <a:ext cx="178117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978535" algn="l"/>
              </a:tabLst>
            </a:pPr>
            <a:r>
              <a:rPr sz="2000" spc="-25" dirty="0">
                <a:latin typeface="Trebuchet MS"/>
                <a:cs typeface="Trebuchet MS"/>
              </a:rPr>
              <a:t>Los</a:t>
            </a:r>
            <a:r>
              <a:rPr sz="2000" dirty="0">
                <a:latin typeface="Trebuchet MS"/>
                <a:cs typeface="Trebuchet MS"/>
              </a:rPr>
              <a:t>	</a:t>
            </a:r>
            <a:r>
              <a:rPr sz="2000" spc="-10" dirty="0">
                <a:latin typeface="Trebuchet MS"/>
                <a:cs typeface="Trebuchet MS"/>
              </a:rPr>
              <a:t>niveles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96972" y="5022291"/>
            <a:ext cx="40919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42925" algn="l"/>
                <a:tab pos="1411605" algn="l"/>
                <a:tab pos="1906905" algn="l"/>
                <a:tab pos="2560955" algn="l"/>
                <a:tab pos="3804285" algn="l"/>
              </a:tabLst>
            </a:pPr>
            <a:r>
              <a:rPr sz="2000" spc="-25" dirty="0">
                <a:latin typeface="Trebuchet MS"/>
                <a:cs typeface="Trebuchet MS"/>
              </a:rPr>
              <a:t>en</a:t>
            </a:r>
            <a:r>
              <a:rPr sz="2000" dirty="0">
                <a:latin typeface="Trebuchet MS"/>
                <a:cs typeface="Trebuchet MS"/>
              </a:rPr>
              <a:t>	</a:t>
            </a:r>
            <a:r>
              <a:rPr sz="2000" spc="-10" dirty="0">
                <a:latin typeface="Trebuchet MS"/>
                <a:cs typeface="Trebuchet MS"/>
              </a:rPr>
              <a:t>suero</a:t>
            </a:r>
            <a:r>
              <a:rPr sz="2000" dirty="0">
                <a:latin typeface="Trebuchet MS"/>
                <a:cs typeface="Trebuchet MS"/>
              </a:rPr>
              <a:t>	</a:t>
            </a:r>
            <a:r>
              <a:rPr sz="2000" spc="-25" dirty="0">
                <a:latin typeface="Trebuchet MS"/>
                <a:cs typeface="Trebuchet MS"/>
              </a:rPr>
              <a:t>se</a:t>
            </a:r>
            <a:r>
              <a:rPr sz="2000" dirty="0">
                <a:latin typeface="Trebuchet MS"/>
                <a:cs typeface="Trebuchet MS"/>
              </a:rPr>
              <a:t>	</a:t>
            </a:r>
            <a:r>
              <a:rPr sz="2000" spc="-25" dirty="0">
                <a:latin typeface="Trebuchet MS"/>
                <a:cs typeface="Trebuchet MS"/>
              </a:rPr>
              <a:t>ven</a:t>
            </a:r>
            <a:r>
              <a:rPr sz="2000" dirty="0">
                <a:latin typeface="Trebuchet MS"/>
                <a:cs typeface="Trebuchet MS"/>
              </a:rPr>
              <a:t>	</a:t>
            </a:r>
            <a:r>
              <a:rPr sz="2000" spc="-10" dirty="0">
                <a:latin typeface="Trebuchet MS"/>
                <a:cs typeface="Trebuchet MS"/>
              </a:rPr>
              <a:t>elevados</a:t>
            </a:r>
            <a:r>
              <a:rPr sz="2000" dirty="0">
                <a:latin typeface="Trebuchet MS"/>
                <a:cs typeface="Trebuchet MS"/>
              </a:rPr>
              <a:t>	</a:t>
            </a:r>
            <a:r>
              <a:rPr sz="2000" spc="-25" dirty="0">
                <a:latin typeface="Trebuchet MS"/>
                <a:cs typeface="Trebuchet MS"/>
              </a:rPr>
              <a:t>en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0935" y="5327700"/>
            <a:ext cx="37909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rebuchet MS"/>
                <a:cs typeface="Trebuchet MS"/>
              </a:rPr>
              <a:t>enfermedades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óseas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y </a:t>
            </a:r>
            <a:r>
              <a:rPr sz="2000" spc="-10" dirty="0">
                <a:latin typeface="Trebuchet MS"/>
                <a:cs typeface="Trebuchet MS"/>
              </a:rPr>
              <a:t>hepáticas.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50900" rIns="0" bIns="0" rtlCol="0">
            <a:spAutoFit/>
          </a:bodyPr>
          <a:lstStyle/>
          <a:p>
            <a:pPr marL="614680">
              <a:lnSpc>
                <a:spcPct val="100000"/>
              </a:lnSpc>
              <a:spcBef>
                <a:spcPts val="100"/>
              </a:spcBef>
            </a:pPr>
            <a:r>
              <a:rPr sz="3600" b="0" spc="-145" dirty="0">
                <a:solidFill>
                  <a:srgbClr val="00AFEF"/>
                </a:solidFill>
                <a:latin typeface="Trebuchet MS"/>
                <a:cs typeface="Trebuchet MS"/>
              </a:rPr>
              <a:t>FOSFATASA</a:t>
            </a:r>
            <a:r>
              <a:rPr sz="3600" b="0" spc="-370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sz="3600" b="0" dirty="0">
                <a:solidFill>
                  <a:srgbClr val="00AFEF"/>
                </a:solidFill>
                <a:latin typeface="Trebuchet MS"/>
                <a:cs typeface="Trebuchet MS"/>
              </a:rPr>
              <a:t>ALCALINA:</a:t>
            </a:r>
            <a:r>
              <a:rPr sz="3600" b="0" spc="-140" dirty="0">
                <a:solidFill>
                  <a:srgbClr val="00AFEF"/>
                </a:solidFill>
                <a:latin typeface="Trebuchet MS"/>
                <a:cs typeface="Trebuchet MS"/>
              </a:rPr>
              <a:t> </a:t>
            </a:r>
            <a:r>
              <a:rPr sz="3600" b="0" spc="-10" dirty="0">
                <a:solidFill>
                  <a:srgbClr val="00AFEF"/>
                </a:solidFill>
                <a:latin typeface="Trebuchet MS"/>
                <a:cs typeface="Trebuchet MS"/>
              </a:rPr>
              <a:t>UBICACIÓN</a:t>
            </a:r>
            <a:endParaRPr sz="36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382256" y="1964435"/>
            <a:ext cx="4525010" cy="3736975"/>
            <a:chOff x="7382256" y="1964435"/>
            <a:chExt cx="4525010" cy="373697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91400" y="1973579"/>
              <a:ext cx="4506467" cy="371856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386828" y="1969007"/>
              <a:ext cx="4516120" cy="3728085"/>
            </a:xfrm>
            <a:custGeom>
              <a:avLst/>
              <a:gdLst/>
              <a:ahLst/>
              <a:cxnLst/>
              <a:rect l="l" t="t" r="r" b="b"/>
              <a:pathLst>
                <a:path w="4516120" h="3728085">
                  <a:moveTo>
                    <a:pt x="0" y="3727704"/>
                  </a:moveTo>
                  <a:lnTo>
                    <a:pt x="4515612" y="3727704"/>
                  </a:lnTo>
                  <a:lnTo>
                    <a:pt x="4515612" y="0"/>
                  </a:lnTo>
                  <a:lnTo>
                    <a:pt x="0" y="0"/>
                  </a:lnTo>
                  <a:lnTo>
                    <a:pt x="0" y="3727704"/>
                  </a:lnTo>
                  <a:close/>
                </a:path>
              </a:pathLst>
            </a:custGeom>
            <a:ln w="9144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51692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3">
            <a:extLst>
              <a:ext uri="{FF2B5EF4-FFF2-40B4-BE49-F238E27FC236}">
                <a16:creationId xmlns:a16="http://schemas.microsoft.com/office/drawing/2014/main" id="{1F0410F5-28C7-48AD-BC5C-9B07FDD5B314}"/>
              </a:ext>
            </a:extLst>
          </p:cNvPr>
          <p:cNvSpPr txBox="1">
            <a:spLocks/>
          </p:cNvSpPr>
          <p:nvPr/>
        </p:nvSpPr>
        <p:spPr>
          <a:xfrm>
            <a:off x="374159" y="1068134"/>
            <a:ext cx="1022888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495300">
              <a:spcBef>
                <a:spcPts val="100"/>
              </a:spcBef>
            </a:pPr>
            <a:r>
              <a:rPr lang="es-EC" sz="5400" spc="-5" dirty="0">
                <a:solidFill>
                  <a:srgbClr val="00B050"/>
                </a:solidFill>
              </a:rPr>
              <a:t>BIBLIOGRAFÍA</a:t>
            </a:r>
            <a:endParaRPr lang="es-EC" spc="-5" dirty="0">
              <a:solidFill>
                <a:srgbClr val="00B050"/>
              </a:solidFill>
            </a:endParaRPr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id="{7DD0C4DE-D5EC-46A3-8D01-75A9FDF63C3B}"/>
              </a:ext>
            </a:extLst>
          </p:cNvPr>
          <p:cNvSpPr txBox="1"/>
          <p:nvPr/>
        </p:nvSpPr>
        <p:spPr>
          <a:xfrm>
            <a:off x="795629" y="2882010"/>
            <a:ext cx="10527665" cy="1249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lr>
                <a:srgbClr val="5FCAEE"/>
              </a:buClr>
              <a:buSzPct val="79166"/>
              <a:buAutoNum type="arabicPeriod"/>
              <a:tabLst>
                <a:tab pos="355600" algn="l"/>
              </a:tabLst>
            </a:pPr>
            <a:r>
              <a:rPr sz="2400" spc="-5" dirty="0">
                <a:latin typeface="Trebuchet MS"/>
                <a:cs typeface="Trebuchet MS"/>
              </a:rPr>
              <a:t>Henry</a:t>
            </a:r>
            <a:r>
              <a:rPr sz="2400" spc="7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JB.</a:t>
            </a:r>
            <a:r>
              <a:rPr sz="2400" spc="6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El</a:t>
            </a:r>
            <a:r>
              <a:rPr sz="2400" spc="5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Laboratorio</a:t>
            </a:r>
            <a:r>
              <a:rPr sz="2400" spc="6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en</a:t>
            </a:r>
            <a:r>
              <a:rPr sz="2400" spc="6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el</a:t>
            </a:r>
            <a:r>
              <a:rPr sz="2400" spc="8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Diagnóstico</a:t>
            </a:r>
            <a:r>
              <a:rPr sz="2400" spc="6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Clínico.</a:t>
            </a:r>
            <a:r>
              <a:rPr sz="2400" spc="7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Madrid:</a:t>
            </a:r>
            <a:r>
              <a:rPr sz="2400" spc="6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Marban;</a:t>
            </a:r>
            <a:r>
              <a:rPr sz="2400" spc="6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2005. </a:t>
            </a:r>
            <a:r>
              <a:rPr sz="2400" spc="-70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1504 </a:t>
            </a:r>
            <a:r>
              <a:rPr sz="2400" spc="-5" dirty="0">
                <a:latin typeface="Trebuchet MS"/>
                <a:cs typeface="Trebuchet MS"/>
              </a:rPr>
              <a:t>p.</a:t>
            </a:r>
            <a:endParaRPr sz="24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5FCAEE"/>
              </a:buClr>
              <a:buSzPct val="79166"/>
              <a:buAutoNum type="arabicPeriod"/>
              <a:tabLst>
                <a:tab pos="355600" algn="l"/>
              </a:tabLst>
            </a:pPr>
            <a:r>
              <a:rPr sz="2400" dirty="0">
                <a:latin typeface="Trebuchet MS"/>
                <a:cs typeface="Trebuchet MS"/>
              </a:rPr>
              <a:t>Balcells</a:t>
            </a:r>
            <a:r>
              <a:rPr sz="2400" spc="2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Gorma,</a:t>
            </a:r>
            <a:r>
              <a:rPr sz="2400" spc="-1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A.</a:t>
            </a:r>
            <a:r>
              <a:rPr sz="2400" spc="-5" dirty="0">
                <a:latin typeface="Trebuchet MS"/>
                <a:cs typeface="Trebuchet MS"/>
              </a:rPr>
              <a:t> La</a:t>
            </a:r>
            <a:r>
              <a:rPr sz="240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Clínica</a:t>
            </a:r>
            <a:r>
              <a:rPr sz="2400" spc="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y</a:t>
            </a:r>
            <a:r>
              <a:rPr sz="2400" spc="1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el</a:t>
            </a:r>
            <a:r>
              <a:rPr sz="240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Laboratorio.</a:t>
            </a:r>
            <a:r>
              <a:rPr sz="2400" spc="3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Edición</a:t>
            </a:r>
            <a:r>
              <a:rPr sz="2400" spc="1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Masson.</a:t>
            </a:r>
            <a:endParaRPr sz="24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018594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600" y="381000"/>
            <a:ext cx="8763000" cy="59639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6D97A9D-B702-412B-9DC0-57EB46E88B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371" y="2566280"/>
            <a:ext cx="3909878" cy="25479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/>
          <p:nvPr/>
        </p:nvSpPr>
        <p:spPr>
          <a:xfrm>
            <a:off x="1966413" y="982045"/>
            <a:ext cx="8260193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2081" y="303002"/>
            <a:ext cx="7005229" cy="515625"/>
          </a:xfrm>
          <a:prstGeom prst="rect">
            <a:avLst/>
          </a:prstGeom>
        </p:spPr>
        <p:txBody>
          <a:bodyPr vert="horz" wrap="square" lIns="0" tIns="12747" rIns="0" bIns="0" rtlCol="0">
            <a:spAutoFit/>
          </a:bodyPr>
          <a:lstStyle/>
          <a:p>
            <a:pPr marL="12747">
              <a:spcBef>
                <a:spcPts val="100"/>
              </a:spcBef>
            </a:pPr>
            <a:r>
              <a:rPr sz="3212" b="0" spc="-15" dirty="0">
                <a:latin typeface="Arial MT"/>
                <a:cs typeface="Arial MT"/>
              </a:rPr>
              <a:t>Propiedades</a:t>
            </a:r>
            <a:r>
              <a:rPr sz="3212" b="0" spc="-30" dirty="0">
                <a:latin typeface="Arial MT"/>
                <a:cs typeface="Arial MT"/>
              </a:rPr>
              <a:t> </a:t>
            </a:r>
            <a:r>
              <a:rPr sz="3212" b="0" spc="-20" dirty="0">
                <a:latin typeface="Arial MT"/>
                <a:cs typeface="Arial MT"/>
              </a:rPr>
              <a:t>generales</a:t>
            </a:r>
            <a:r>
              <a:rPr sz="3212" b="0" spc="-35" dirty="0">
                <a:latin typeface="Arial MT"/>
                <a:cs typeface="Arial MT"/>
              </a:rPr>
              <a:t> </a:t>
            </a:r>
            <a:r>
              <a:rPr sz="3212" b="0" spc="-5" dirty="0">
                <a:latin typeface="Arial MT"/>
                <a:cs typeface="Arial MT"/>
              </a:rPr>
              <a:t>de</a:t>
            </a:r>
            <a:r>
              <a:rPr sz="3212" b="0" spc="-25" dirty="0">
                <a:latin typeface="Arial MT"/>
                <a:cs typeface="Arial MT"/>
              </a:rPr>
              <a:t> </a:t>
            </a:r>
            <a:r>
              <a:rPr sz="3212" b="0" dirty="0">
                <a:latin typeface="Arial MT"/>
                <a:cs typeface="Arial MT"/>
              </a:rPr>
              <a:t>las</a:t>
            </a:r>
            <a:r>
              <a:rPr sz="3212" b="0" spc="-35" dirty="0">
                <a:latin typeface="Arial MT"/>
                <a:cs typeface="Arial MT"/>
              </a:rPr>
              <a:t> </a:t>
            </a:r>
            <a:r>
              <a:rPr sz="3212" b="0" spc="-15" dirty="0">
                <a:latin typeface="Arial MT"/>
                <a:cs typeface="Arial MT"/>
              </a:rPr>
              <a:t>enzimas</a:t>
            </a:r>
            <a:endParaRPr sz="3212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3595" y="1371601"/>
            <a:ext cx="7752205" cy="4937296"/>
          </a:xfrm>
          <a:prstGeom prst="rect">
            <a:avLst/>
          </a:prstGeom>
        </p:spPr>
        <p:txBody>
          <a:bodyPr vert="horz" wrap="square" lIns="0" tIns="12747" rIns="0" bIns="0" rtlCol="0">
            <a:spAutoFit/>
          </a:bodyPr>
          <a:lstStyle/>
          <a:p>
            <a:pPr marL="471639" marR="459528" indent="-458892" algn="just">
              <a:buAutoNum type="arabicPeriod"/>
              <a:tabLst>
                <a:tab pos="471001" algn="l"/>
                <a:tab pos="471639" algn="l"/>
                <a:tab pos="6009568" algn="l"/>
              </a:tabLst>
            </a:pPr>
            <a:r>
              <a:rPr lang="es-MX" sz="2000" spc="-5" dirty="0">
                <a:solidFill>
                  <a:schemeClr val="tx1"/>
                </a:solidFill>
                <a:latin typeface="Arial MT"/>
                <a:cs typeface="Arial MT"/>
              </a:rPr>
              <a:t>C</a:t>
            </a:r>
            <a:r>
              <a:rPr sz="2000" spc="-5" dirty="0" err="1">
                <a:solidFill>
                  <a:schemeClr val="tx1"/>
                </a:solidFill>
                <a:latin typeface="Arial MT"/>
                <a:cs typeface="Arial MT"/>
              </a:rPr>
              <a:t>atal</a:t>
            </a:r>
            <a:r>
              <a:rPr sz="2000" spc="-15" dirty="0" err="1">
                <a:solidFill>
                  <a:schemeClr val="tx1"/>
                </a:solidFill>
                <a:latin typeface="Arial MT"/>
                <a:cs typeface="Arial MT"/>
              </a:rPr>
              <a:t>i</a:t>
            </a:r>
            <a:r>
              <a:rPr sz="2000" spc="-5" dirty="0" err="1">
                <a:solidFill>
                  <a:schemeClr val="tx1"/>
                </a:solidFill>
                <a:latin typeface="Arial MT"/>
                <a:cs typeface="Arial MT"/>
              </a:rPr>
              <a:t>zadores</a:t>
            </a:r>
            <a:r>
              <a:rPr sz="2000" spc="2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chemeClr val="tx1"/>
                </a:solidFill>
                <a:latin typeface="Arial MT"/>
                <a:cs typeface="Arial MT"/>
              </a:rPr>
              <a:t>de</a:t>
            </a:r>
            <a:r>
              <a:rPr sz="200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chemeClr val="tx1"/>
                </a:solidFill>
                <a:latin typeface="Arial MT"/>
                <a:cs typeface="Arial MT"/>
              </a:rPr>
              <a:t>l</a:t>
            </a:r>
            <a:r>
              <a:rPr sz="2000" spc="-15" dirty="0">
                <a:solidFill>
                  <a:schemeClr val="tx1"/>
                </a:solidFill>
                <a:latin typeface="Arial MT"/>
                <a:cs typeface="Arial MT"/>
              </a:rPr>
              <a:t>a</a:t>
            </a:r>
            <a:r>
              <a:rPr sz="2000" dirty="0">
                <a:solidFill>
                  <a:schemeClr val="tx1"/>
                </a:solidFill>
                <a:latin typeface="Arial MT"/>
                <a:cs typeface="Arial MT"/>
              </a:rPr>
              <a:t>s</a:t>
            </a:r>
            <a:r>
              <a:rPr sz="2000" spc="-6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000" spc="-5" dirty="0" err="1">
                <a:solidFill>
                  <a:schemeClr val="tx1"/>
                </a:solidFill>
                <a:latin typeface="Arial MT"/>
                <a:cs typeface="Arial MT"/>
              </a:rPr>
              <a:t>reaccio</a:t>
            </a:r>
            <a:r>
              <a:rPr sz="2000" spc="-15" dirty="0" err="1">
                <a:solidFill>
                  <a:schemeClr val="tx1"/>
                </a:solidFill>
                <a:latin typeface="Arial MT"/>
                <a:cs typeface="Arial MT"/>
              </a:rPr>
              <a:t>n</a:t>
            </a:r>
            <a:r>
              <a:rPr sz="2000" spc="-5" dirty="0" err="1">
                <a:solidFill>
                  <a:schemeClr val="tx1"/>
                </a:solidFill>
                <a:latin typeface="Arial MT"/>
                <a:cs typeface="Arial MT"/>
              </a:rPr>
              <a:t>es</a:t>
            </a:r>
            <a:r>
              <a:rPr lang="es-MX" sz="2000" spc="-5" dirty="0">
                <a:solidFill>
                  <a:schemeClr val="tx1"/>
                </a:solidFill>
                <a:latin typeface="Arial MT"/>
                <a:cs typeface="Arial MT"/>
              </a:rPr>
              <a:t>  </a:t>
            </a:r>
            <a:r>
              <a:rPr sz="2000" spc="-15" dirty="0" err="1">
                <a:solidFill>
                  <a:schemeClr val="tx1"/>
                </a:solidFill>
                <a:latin typeface="Arial MT"/>
                <a:cs typeface="Arial MT"/>
              </a:rPr>
              <a:t>q</a:t>
            </a:r>
            <a:r>
              <a:rPr sz="2000" dirty="0" err="1">
                <a:solidFill>
                  <a:schemeClr val="tx1"/>
                </a:solidFill>
                <a:latin typeface="Arial MT"/>
                <a:cs typeface="Arial MT"/>
              </a:rPr>
              <a:t>uím</a:t>
            </a:r>
            <a:r>
              <a:rPr sz="2000" spc="-5" dirty="0" err="1">
                <a:solidFill>
                  <a:schemeClr val="tx1"/>
                </a:solidFill>
                <a:latin typeface="Arial MT"/>
                <a:cs typeface="Arial MT"/>
              </a:rPr>
              <a:t>ic</a:t>
            </a:r>
            <a:r>
              <a:rPr sz="2000" spc="-15" dirty="0" err="1">
                <a:solidFill>
                  <a:schemeClr val="tx1"/>
                </a:solidFill>
                <a:latin typeface="Arial MT"/>
                <a:cs typeface="Arial MT"/>
              </a:rPr>
              <a:t>a</a:t>
            </a:r>
            <a:r>
              <a:rPr sz="2000" dirty="0" err="1">
                <a:solidFill>
                  <a:schemeClr val="tx1"/>
                </a:solidFill>
                <a:latin typeface="Arial MT"/>
                <a:cs typeface="Arial MT"/>
              </a:rPr>
              <a:t>s</a:t>
            </a:r>
            <a:r>
              <a:rPr sz="2000" dirty="0">
                <a:solidFill>
                  <a:schemeClr val="tx1"/>
                </a:solidFill>
                <a:latin typeface="Arial MT"/>
                <a:cs typeface="Arial MT"/>
              </a:rPr>
              <a:t>  </a:t>
            </a:r>
            <a:r>
              <a:rPr sz="2000" spc="-5" dirty="0">
                <a:solidFill>
                  <a:schemeClr val="tx1"/>
                </a:solidFill>
                <a:latin typeface="Arial MT"/>
                <a:cs typeface="Arial MT"/>
              </a:rPr>
              <a:t>de los</a:t>
            </a:r>
            <a:r>
              <a:rPr sz="2000" spc="1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Arial MT"/>
                <a:cs typeface="Arial MT"/>
              </a:rPr>
              <a:t>sistemas</a:t>
            </a:r>
            <a:r>
              <a:rPr sz="2000" spc="-4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000" spc="-5" dirty="0" err="1">
                <a:solidFill>
                  <a:schemeClr val="tx1"/>
                </a:solidFill>
                <a:latin typeface="Arial MT"/>
                <a:cs typeface="Arial MT"/>
              </a:rPr>
              <a:t>biológicos</a:t>
            </a:r>
            <a:endParaRPr lang="es-MX" sz="2000" spc="-5" dirty="0">
              <a:solidFill>
                <a:schemeClr val="tx1"/>
              </a:solidFill>
              <a:latin typeface="Arial MT"/>
              <a:cs typeface="Arial MT"/>
            </a:endParaRPr>
          </a:p>
          <a:p>
            <a:pPr marL="471639" marR="459528" indent="-458892">
              <a:buAutoNum type="arabicPeriod"/>
              <a:tabLst>
                <a:tab pos="471001" algn="l"/>
                <a:tab pos="471639" algn="l"/>
                <a:tab pos="6009568" algn="l"/>
              </a:tabLst>
            </a:pPr>
            <a:endParaRPr sz="2000" dirty="0">
              <a:solidFill>
                <a:schemeClr val="tx1"/>
              </a:solidFill>
              <a:latin typeface="Arial MT"/>
              <a:cs typeface="Arial MT"/>
            </a:endParaRPr>
          </a:p>
          <a:p>
            <a:pPr marL="471639" indent="-458892">
              <a:buAutoNum type="arabicPeriod"/>
              <a:tabLst>
                <a:tab pos="471001" algn="l"/>
                <a:tab pos="471639" algn="l"/>
              </a:tabLst>
            </a:pPr>
            <a:r>
              <a:rPr lang="es-MX" sz="2000" spc="-20" dirty="0">
                <a:solidFill>
                  <a:schemeClr val="tx1"/>
                </a:solidFill>
                <a:latin typeface="Arial MT"/>
                <a:cs typeface="Arial MT"/>
              </a:rPr>
              <a:t>G</a:t>
            </a:r>
            <a:r>
              <a:rPr sz="2000" spc="-5" dirty="0">
                <a:solidFill>
                  <a:schemeClr val="tx1"/>
                </a:solidFill>
                <a:latin typeface="Arial MT"/>
                <a:cs typeface="Arial MT"/>
              </a:rPr>
              <a:t>ran</a:t>
            </a:r>
            <a:r>
              <a:rPr sz="200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000" spc="-5" dirty="0" err="1">
                <a:solidFill>
                  <a:schemeClr val="tx1"/>
                </a:solidFill>
                <a:latin typeface="Arial MT"/>
                <a:cs typeface="Arial MT"/>
              </a:rPr>
              <a:t>poder</a:t>
            </a:r>
            <a:r>
              <a:rPr sz="2000" spc="-15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Arial MT"/>
                <a:cs typeface="Arial MT"/>
              </a:rPr>
              <a:t>catalítico</a:t>
            </a:r>
            <a:endParaRPr lang="es-MX" sz="2000" dirty="0">
              <a:solidFill>
                <a:schemeClr val="tx1"/>
              </a:solidFill>
              <a:latin typeface="Arial MT"/>
              <a:cs typeface="Arial MT"/>
            </a:endParaRPr>
          </a:p>
          <a:p>
            <a:pPr marL="471639" indent="-458892">
              <a:buAutoNum type="arabicPeriod"/>
              <a:tabLst>
                <a:tab pos="471001" algn="l"/>
                <a:tab pos="471639" algn="l"/>
              </a:tabLst>
            </a:pPr>
            <a:endParaRPr sz="2000" dirty="0">
              <a:solidFill>
                <a:schemeClr val="tx1"/>
              </a:solidFill>
              <a:latin typeface="Arial MT"/>
              <a:cs typeface="Arial MT"/>
            </a:endParaRPr>
          </a:p>
          <a:p>
            <a:pPr marL="471639" marR="770556" indent="-458892">
              <a:buAutoNum type="arabicPeriod"/>
              <a:tabLst>
                <a:tab pos="471001" algn="l"/>
                <a:tab pos="471639" algn="l"/>
                <a:tab pos="6581270" algn="l"/>
              </a:tabLst>
            </a:pPr>
            <a:r>
              <a:rPr sz="2000" spc="-5" dirty="0" err="1">
                <a:solidFill>
                  <a:schemeClr val="tx1"/>
                </a:solidFill>
                <a:latin typeface="Arial MT"/>
                <a:cs typeface="Arial MT"/>
              </a:rPr>
              <a:t>P</a:t>
            </a:r>
            <a:r>
              <a:rPr sz="2000" spc="-15" dirty="0" err="1">
                <a:solidFill>
                  <a:schemeClr val="tx1"/>
                </a:solidFill>
                <a:latin typeface="Arial MT"/>
                <a:cs typeface="Arial MT"/>
              </a:rPr>
              <a:t>o</a:t>
            </a:r>
            <a:r>
              <a:rPr sz="2000" spc="-5" dirty="0" err="1">
                <a:solidFill>
                  <a:schemeClr val="tx1"/>
                </a:solidFill>
                <a:latin typeface="Arial MT"/>
                <a:cs typeface="Arial MT"/>
              </a:rPr>
              <a:t>seen</a:t>
            </a:r>
            <a:r>
              <a:rPr sz="2000" spc="5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chemeClr val="tx1"/>
                </a:solidFill>
                <a:latin typeface="Arial MT"/>
                <a:cs typeface="Arial MT"/>
              </a:rPr>
              <a:t>un</a:t>
            </a:r>
            <a:r>
              <a:rPr sz="200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chemeClr val="tx1"/>
                </a:solidFill>
                <a:latin typeface="Arial MT"/>
                <a:cs typeface="Arial MT"/>
              </a:rPr>
              <a:t>e</a:t>
            </a:r>
            <a:r>
              <a:rPr sz="2000" spc="-15" dirty="0">
                <a:solidFill>
                  <a:schemeClr val="tx1"/>
                </a:solidFill>
                <a:latin typeface="Arial MT"/>
                <a:cs typeface="Arial MT"/>
              </a:rPr>
              <a:t>l</a:t>
            </a:r>
            <a:r>
              <a:rPr sz="2000" spc="-5" dirty="0">
                <a:solidFill>
                  <a:schemeClr val="tx1"/>
                </a:solidFill>
                <a:latin typeface="Arial MT"/>
                <a:cs typeface="Arial MT"/>
              </a:rPr>
              <a:t>evado</a:t>
            </a:r>
            <a:r>
              <a:rPr sz="2000" spc="25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chemeClr val="tx1"/>
                </a:solidFill>
                <a:latin typeface="Arial MT"/>
                <a:cs typeface="Arial MT"/>
              </a:rPr>
              <a:t>grado</a:t>
            </a:r>
            <a:r>
              <a:rPr sz="2000" spc="1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chemeClr val="tx1"/>
                </a:solidFill>
                <a:latin typeface="Arial MT"/>
                <a:cs typeface="Arial MT"/>
              </a:rPr>
              <a:t>de</a:t>
            </a:r>
            <a:r>
              <a:rPr sz="2000" spc="1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000" b="1" spc="-5" dirty="0">
                <a:solidFill>
                  <a:schemeClr val="tx1"/>
                </a:solidFill>
                <a:latin typeface="Arial MT"/>
                <a:cs typeface="Arial"/>
              </a:rPr>
              <a:t>es</a:t>
            </a:r>
            <a:r>
              <a:rPr sz="2000" b="1" spc="-15" dirty="0">
                <a:solidFill>
                  <a:schemeClr val="tx1"/>
                </a:solidFill>
                <a:latin typeface="Arial MT"/>
                <a:cs typeface="Arial"/>
              </a:rPr>
              <a:t>p</a:t>
            </a:r>
            <a:r>
              <a:rPr sz="2000" b="1" spc="-5" dirty="0">
                <a:solidFill>
                  <a:schemeClr val="tx1"/>
                </a:solidFill>
                <a:latin typeface="Arial MT"/>
                <a:cs typeface="Arial"/>
              </a:rPr>
              <a:t>ecif</a:t>
            </a:r>
            <a:r>
              <a:rPr sz="2000" b="1" dirty="0">
                <a:solidFill>
                  <a:schemeClr val="tx1"/>
                </a:solidFill>
                <a:latin typeface="Arial MT"/>
                <a:cs typeface="Arial"/>
              </a:rPr>
              <a:t>i</a:t>
            </a:r>
            <a:r>
              <a:rPr sz="2000" b="1" spc="-5" dirty="0">
                <a:solidFill>
                  <a:schemeClr val="tx1"/>
                </a:solidFill>
                <a:latin typeface="Arial MT"/>
                <a:cs typeface="Arial"/>
              </a:rPr>
              <a:t>cidad</a:t>
            </a:r>
            <a:r>
              <a:rPr sz="2000" b="1" dirty="0">
                <a:solidFill>
                  <a:schemeClr val="tx1"/>
                </a:solidFill>
                <a:latin typeface="Arial MT"/>
                <a:cs typeface="Arial"/>
              </a:rPr>
              <a:t>	</a:t>
            </a:r>
            <a:r>
              <a:rPr sz="2000" spc="-10" dirty="0">
                <a:solidFill>
                  <a:schemeClr val="tx1"/>
                </a:solidFill>
                <a:latin typeface="Arial MT"/>
                <a:cs typeface="Arial MT"/>
              </a:rPr>
              <a:t>de  </a:t>
            </a:r>
            <a:r>
              <a:rPr sz="2000" dirty="0" err="1">
                <a:solidFill>
                  <a:schemeClr val="tx1"/>
                </a:solidFill>
                <a:latin typeface="Arial MT"/>
                <a:cs typeface="Arial MT"/>
              </a:rPr>
              <a:t>sustrato</a:t>
            </a:r>
            <a:endParaRPr lang="es-MX" sz="2000" dirty="0">
              <a:solidFill>
                <a:schemeClr val="tx1"/>
              </a:solidFill>
              <a:latin typeface="Arial MT"/>
              <a:cs typeface="Arial MT"/>
            </a:endParaRPr>
          </a:p>
          <a:p>
            <a:pPr marL="471639" marR="770556" indent="-458892">
              <a:buAutoNum type="arabicPeriod"/>
              <a:tabLst>
                <a:tab pos="471001" algn="l"/>
                <a:tab pos="471639" algn="l"/>
                <a:tab pos="6581270" algn="l"/>
              </a:tabLst>
            </a:pPr>
            <a:endParaRPr sz="2000" dirty="0">
              <a:solidFill>
                <a:schemeClr val="tx1"/>
              </a:solidFill>
              <a:latin typeface="Arial MT"/>
              <a:cs typeface="Arial MT"/>
            </a:endParaRPr>
          </a:p>
          <a:p>
            <a:pPr marL="471639" marR="5099" indent="-458892">
              <a:buAutoNum type="arabicPeriod"/>
              <a:tabLst>
                <a:tab pos="471001" algn="l"/>
                <a:tab pos="471639" algn="l"/>
                <a:tab pos="2051627" algn="l"/>
                <a:tab pos="2541112" algn="l"/>
                <a:tab pos="4138309" algn="l"/>
                <a:tab pos="5429580" algn="l"/>
                <a:tab pos="6068842" algn="l"/>
              </a:tabLst>
            </a:pPr>
            <a:r>
              <a:rPr sz="2000" spc="-5" dirty="0" err="1">
                <a:solidFill>
                  <a:schemeClr val="tx1"/>
                </a:solidFill>
                <a:latin typeface="Arial MT"/>
                <a:cs typeface="Arial MT"/>
              </a:rPr>
              <a:t>Fu</a:t>
            </a:r>
            <a:r>
              <a:rPr sz="2000" spc="-15" dirty="0" err="1">
                <a:solidFill>
                  <a:schemeClr val="tx1"/>
                </a:solidFill>
                <a:latin typeface="Arial MT"/>
                <a:cs typeface="Arial MT"/>
              </a:rPr>
              <a:t>n</a:t>
            </a:r>
            <a:r>
              <a:rPr sz="2000" dirty="0" err="1">
                <a:solidFill>
                  <a:schemeClr val="tx1"/>
                </a:solidFill>
                <a:latin typeface="Arial MT"/>
                <a:cs typeface="Arial MT"/>
              </a:rPr>
              <a:t>c</a:t>
            </a:r>
            <a:r>
              <a:rPr sz="2000" spc="-5" dirty="0" err="1">
                <a:solidFill>
                  <a:schemeClr val="tx1"/>
                </a:solidFill>
                <a:latin typeface="Arial MT"/>
                <a:cs typeface="Arial MT"/>
              </a:rPr>
              <a:t>i</a:t>
            </a:r>
            <a:r>
              <a:rPr sz="2000" spc="-15" dirty="0" err="1">
                <a:solidFill>
                  <a:schemeClr val="tx1"/>
                </a:solidFill>
                <a:latin typeface="Arial MT"/>
                <a:cs typeface="Arial MT"/>
              </a:rPr>
              <a:t>o</a:t>
            </a:r>
            <a:r>
              <a:rPr sz="2000" dirty="0" err="1">
                <a:solidFill>
                  <a:schemeClr val="tx1"/>
                </a:solidFill>
                <a:latin typeface="Arial MT"/>
                <a:cs typeface="Arial MT"/>
              </a:rPr>
              <a:t>n</a:t>
            </a:r>
            <a:r>
              <a:rPr sz="2000" spc="-5" dirty="0" err="1">
                <a:solidFill>
                  <a:schemeClr val="tx1"/>
                </a:solidFill>
                <a:latin typeface="Arial MT"/>
                <a:cs typeface="Arial MT"/>
              </a:rPr>
              <a:t>an</a:t>
            </a:r>
            <a:r>
              <a:rPr sz="2000" dirty="0">
                <a:solidFill>
                  <a:schemeClr val="tx1"/>
                </a:solidFill>
                <a:latin typeface="Arial MT"/>
                <a:cs typeface="Arial MT"/>
              </a:rPr>
              <a:t>	</a:t>
            </a:r>
            <a:r>
              <a:rPr sz="2000" spc="-10" dirty="0">
                <a:solidFill>
                  <a:schemeClr val="tx1"/>
                </a:solidFill>
                <a:latin typeface="Arial MT"/>
                <a:cs typeface="Arial MT"/>
              </a:rPr>
              <a:t>e</a:t>
            </a:r>
            <a:r>
              <a:rPr sz="2000" spc="-5" dirty="0">
                <a:solidFill>
                  <a:schemeClr val="tx1"/>
                </a:solidFill>
                <a:latin typeface="Arial MT"/>
                <a:cs typeface="Arial MT"/>
              </a:rPr>
              <a:t>n</a:t>
            </a:r>
            <a:r>
              <a:rPr sz="2000" dirty="0">
                <a:solidFill>
                  <a:schemeClr val="tx1"/>
                </a:solidFill>
                <a:latin typeface="Arial MT"/>
                <a:cs typeface="Arial MT"/>
              </a:rPr>
              <a:t>	</a:t>
            </a:r>
            <a:r>
              <a:rPr sz="2000" spc="-5" dirty="0">
                <a:solidFill>
                  <a:schemeClr val="tx1"/>
                </a:solidFill>
                <a:latin typeface="Arial MT"/>
                <a:cs typeface="Arial MT"/>
              </a:rPr>
              <a:t>solu</a:t>
            </a:r>
            <a:r>
              <a:rPr sz="2000" spc="5" dirty="0">
                <a:solidFill>
                  <a:schemeClr val="tx1"/>
                </a:solidFill>
                <a:latin typeface="Arial MT"/>
                <a:cs typeface="Arial MT"/>
              </a:rPr>
              <a:t>c</a:t>
            </a:r>
            <a:r>
              <a:rPr sz="2000" spc="-5" dirty="0">
                <a:solidFill>
                  <a:schemeClr val="tx1"/>
                </a:solidFill>
                <a:latin typeface="Arial MT"/>
                <a:cs typeface="Arial MT"/>
              </a:rPr>
              <a:t>ion</a:t>
            </a:r>
            <a:r>
              <a:rPr sz="2000" spc="-15" dirty="0">
                <a:solidFill>
                  <a:schemeClr val="tx1"/>
                </a:solidFill>
                <a:latin typeface="Arial MT"/>
                <a:cs typeface="Arial MT"/>
              </a:rPr>
              <a:t>e</a:t>
            </a:r>
            <a:r>
              <a:rPr sz="2000" dirty="0">
                <a:solidFill>
                  <a:schemeClr val="tx1"/>
                </a:solidFill>
                <a:latin typeface="Arial MT"/>
                <a:cs typeface="Arial MT"/>
              </a:rPr>
              <a:t>s	</a:t>
            </a:r>
            <a:r>
              <a:rPr sz="2000" spc="-5" dirty="0">
                <a:solidFill>
                  <a:schemeClr val="tx1"/>
                </a:solidFill>
                <a:latin typeface="Arial MT"/>
                <a:cs typeface="Arial MT"/>
              </a:rPr>
              <a:t>a</a:t>
            </a:r>
            <a:r>
              <a:rPr sz="2000" dirty="0">
                <a:solidFill>
                  <a:schemeClr val="tx1"/>
                </a:solidFill>
                <a:latin typeface="Arial MT"/>
                <a:cs typeface="Arial MT"/>
              </a:rPr>
              <a:t>c</a:t>
            </a:r>
            <a:r>
              <a:rPr sz="2000" spc="-5" dirty="0">
                <a:solidFill>
                  <a:schemeClr val="tx1"/>
                </a:solidFill>
                <a:latin typeface="Arial MT"/>
                <a:cs typeface="Arial MT"/>
              </a:rPr>
              <a:t>uosas</a:t>
            </a:r>
            <a:r>
              <a:rPr sz="2000" dirty="0">
                <a:solidFill>
                  <a:schemeClr val="tx1"/>
                </a:solidFill>
                <a:latin typeface="Arial MT"/>
                <a:cs typeface="Arial MT"/>
              </a:rPr>
              <a:t>	</a:t>
            </a:r>
            <a:r>
              <a:rPr sz="2000" spc="-10" dirty="0">
                <a:solidFill>
                  <a:schemeClr val="tx1"/>
                </a:solidFill>
                <a:latin typeface="Arial MT"/>
                <a:cs typeface="Arial MT"/>
              </a:rPr>
              <a:t>e</a:t>
            </a:r>
            <a:r>
              <a:rPr sz="2000" spc="-5" dirty="0">
                <a:solidFill>
                  <a:schemeClr val="tx1"/>
                </a:solidFill>
                <a:latin typeface="Arial MT"/>
                <a:cs typeface="Arial MT"/>
              </a:rPr>
              <a:t>n</a:t>
            </a:r>
            <a:r>
              <a:rPr sz="2000" dirty="0">
                <a:solidFill>
                  <a:schemeClr val="tx1"/>
                </a:solidFill>
                <a:latin typeface="Arial MT"/>
                <a:cs typeface="Arial MT"/>
              </a:rPr>
              <a:t>	</a:t>
            </a:r>
            <a:r>
              <a:rPr sz="2000" b="1" i="1" spc="-5" dirty="0">
                <a:solidFill>
                  <a:schemeClr val="tx1"/>
                </a:solidFill>
                <a:highlight>
                  <a:srgbClr val="FFFF00"/>
                </a:highlight>
                <a:latin typeface="Arial MT"/>
                <a:cs typeface="Arial MT"/>
              </a:rPr>
              <a:t>condi</a:t>
            </a:r>
            <a:r>
              <a:rPr sz="2000" b="1" i="1" dirty="0">
                <a:solidFill>
                  <a:schemeClr val="tx1"/>
                </a:solidFill>
                <a:highlight>
                  <a:srgbClr val="FFFF00"/>
                </a:highlight>
                <a:latin typeface="Arial MT"/>
                <a:cs typeface="Arial MT"/>
              </a:rPr>
              <a:t>c</a:t>
            </a:r>
            <a:r>
              <a:rPr sz="2000" b="1" i="1" spc="-5" dirty="0">
                <a:solidFill>
                  <a:schemeClr val="tx1"/>
                </a:solidFill>
                <a:highlight>
                  <a:srgbClr val="FFFF00"/>
                </a:highlight>
                <a:latin typeface="Arial MT"/>
                <a:cs typeface="Arial MT"/>
              </a:rPr>
              <a:t>ion</a:t>
            </a:r>
            <a:r>
              <a:rPr sz="2000" b="1" i="1" dirty="0">
                <a:solidFill>
                  <a:schemeClr val="tx1"/>
                </a:solidFill>
                <a:highlight>
                  <a:srgbClr val="FFFF00"/>
                </a:highlight>
                <a:latin typeface="Arial MT"/>
                <a:cs typeface="Arial MT"/>
              </a:rPr>
              <a:t>es</a:t>
            </a:r>
            <a:r>
              <a:rPr sz="2000" i="1" dirty="0">
                <a:solidFill>
                  <a:schemeClr val="tx1"/>
                </a:solidFill>
                <a:highlight>
                  <a:srgbClr val="FFFF00"/>
                </a:highlight>
                <a:latin typeface="Arial MT"/>
                <a:cs typeface="Arial MT"/>
              </a:rPr>
              <a:t>  </a:t>
            </a:r>
            <a:r>
              <a:rPr sz="2000" b="1" i="1" spc="-5" dirty="0">
                <a:solidFill>
                  <a:schemeClr val="tx1"/>
                </a:solidFill>
                <a:highlight>
                  <a:srgbClr val="FFFF00"/>
                </a:highlight>
                <a:latin typeface="Arial MT"/>
                <a:cs typeface="Arial MT"/>
              </a:rPr>
              <a:t>especiales</a:t>
            </a:r>
            <a:r>
              <a:rPr sz="2000" b="1" i="1" spc="35" dirty="0">
                <a:solidFill>
                  <a:schemeClr val="tx1"/>
                </a:solidFill>
                <a:highlight>
                  <a:srgbClr val="FFFF00"/>
                </a:highlight>
                <a:latin typeface="Arial MT"/>
                <a:cs typeface="Arial MT"/>
              </a:rPr>
              <a:t> </a:t>
            </a:r>
            <a:r>
              <a:rPr sz="2000" b="1" i="1" spc="-5" dirty="0">
                <a:solidFill>
                  <a:schemeClr val="tx1"/>
                </a:solidFill>
                <a:highlight>
                  <a:srgbClr val="FFFF00"/>
                </a:highlight>
                <a:latin typeface="Arial MT"/>
                <a:cs typeface="Arial MT"/>
              </a:rPr>
              <a:t>de</a:t>
            </a:r>
            <a:r>
              <a:rPr sz="2000" b="1" i="1" dirty="0">
                <a:solidFill>
                  <a:schemeClr val="tx1"/>
                </a:solidFill>
                <a:highlight>
                  <a:srgbClr val="FFFF00"/>
                </a:highlight>
                <a:latin typeface="Arial MT"/>
                <a:cs typeface="Arial MT"/>
              </a:rPr>
              <a:t> </a:t>
            </a:r>
            <a:r>
              <a:rPr sz="2000" b="1" i="1" spc="-5" dirty="0">
                <a:solidFill>
                  <a:schemeClr val="tx1"/>
                </a:solidFill>
                <a:highlight>
                  <a:srgbClr val="FFFF00"/>
                </a:highlight>
                <a:latin typeface="Arial MT"/>
                <a:cs typeface="Arial MT"/>
              </a:rPr>
              <a:t>pH</a:t>
            </a:r>
            <a:r>
              <a:rPr sz="2000" b="1" i="1" spc="5" dirty="0">
                <a:solidFill>
                  <a:schemeClr val="tx1"/>
                </a:solidFill>
                <a:highlight>
                  <a:srgbClr val="FFFF00"/>
                </a:highlight>
                <a:latin typeface="Arial MT"/>
                <a:cs typeface="Arial MT"/>
              </a:rPr>
              <a:t> </a:t>
            </a:r>
            <a:r>
              <a:rPr sz="2000" b="1" i="1" dirty="0">
                <a:solidFill>
                  <a:schemeClr val="tx1"/>
                </a:solidFill>
                <a:highlight>
                  <a:srgbClr val="FFFF00"/>
                </a:highlight>
                <a:latin typeface="Arial MT"/>
                <a:cs typeface="Arial MT"/>
              </a:rPr>
              <a:t>y</a:t>
            </a:r>
            <a:r>
              <a:rPr sz="2000" b="1" i="1" spc="-80" dirty="0">
                <a:solidFill>
                  <a:schemeClr val="tx1"/>
                </a:solidFill>
                <a:highlight>
                  <a:srgbClr val="FFFF00"/>
                </a:highlight>
                <a:latin typeface="Arial MT"/>
                <a:cs typeface="Arial MT"/>
              </a:rPr>
              <a:t> </a:t>
            </a:r>
            <a:r>
              <a:rPr sz="2000" b="1" i="1" dirty="0" err="1">
                <a:solidFill>
                  <a:schemeClr val="tx1"/>
                </a:solidFill>
                <a:highlight>
                  <a:srgbClr val="FFFF00"/>
                </a:highlight>
                <a:latin typeface="Arial MT"/>
                <a:cs typeface="Arial MT"/>
              </a:rPr>
              <a:t>temperatura</a:t>
            </a:r>
            <a:endParaRPr lang="es-MX" sz="2000" b="1" i="1" dirty="0">
              <a:solidFill>
                <a:schemeClr val="tx1"/>
              </a:solidFill>
              <a:highlight>
                <a:srgbClr val="FFFF00"/>
              </a:highlight>
              <a:latin typeface="Arial MT"/>
              <a:cs typeface="Arial MT"/>
            </a:endParaRPr>
          </a:p>
          <a:p>
            <a:pPr marL="471639" marR="5099" indent="-458892">
              <a:buAutoNum type="arabicPeriod"/>
              <a:tabLst>
                <a:tab pos="471001" algn="l"/>
                <a:tab pos="471639" algn="l"/>
                <a:tab pos="2051627" algn="l"/>
                <a:tab pos="2541112" algn="l"/>
                <a:tab pos="4138309" algn="l"/>
                <a:tab pos="5429580" algn="l"/>
                <a:tab pos="6068842" algn="l"/>
              </a:tabLst>
            </a:pPr>
            <a:endParaRPr lang="es-MX" sz="2000" b="1" i="1" dirty="0">
              <a:solidFill>
                <a:schemeClr val="tx1"/>
              </a:solidFill>
              <a:highlight>
                <a:srgbClr val="FFFF00"/>
              </a:highlight>
              <a:latin typeface="Arial MT"/>
              <a:cs typeface="Arial MT"/>
            </a:endParaRPr>
          </a:p>
          <a:p>
            <a:pPr marL="471639" marR="5099" indent="-458892">
              <a:buFontTx/>
              <a:buAutoNum type="arabicPeriod"/>
              <a:tabLst>
                <a:tab pos="471001" algn="l"/>
                <a:tab pos="471639" algn="l"/>
              </a:tabLst>
            </a:pPr>
            <a:r>
              <a:rPr lang="es-MX" sz="2000" spc="-20" dirty="0">
                <a:solidFill>
                  <a:schemeClr val="tx1"/>
                </a:solidFill>
                <a:latin typeface="Arial MT"/>
              </a:rPr>
              <a:t>La función depende de la integridad de la  conformación proteica nativa</a:t>
            </a:r>
          </a:p>
          <a:p>
            <a:pPr marL="471639" marR="5099" indent="-458892">
              <a:buFontTx/>
              <a:buAutoNum type="arabicPeriod"/>
              <a:tabLst>
                <a:tab pos="471001" algn="l"/>
                <a:tab pos="471639" algn="l"/>
              </a:tabLst>
            </a:pPr>
            <a:endParaRPr lang="es-MX" sz="2000" spc="-20" dirty="0">
              <a:solidFill>
                <a:schemeClr val="tx1"/>
              </a:solidFill>
              <a:latin typeface="Arial MT"/>
            </a:endParaRPr>
          </a:p>
          <a:p>
            <a:pPr marL="471639" marR="5099" indent="-458892">
              <a:buFontTx/>
              <a:buAutoNum type="arabicPeriod"/>
              <a:tabLst>
                <a:tab pos="471001" algn="l"/>
                <a:tab pos="471639" algn="l"/>
              </a:tabLst>
            </a:pPr>
            <a:r>
              <a:rPr lang="es-MX" sz="2000" spc="-20" dirty="0">
                <a:solidFill>
                  <a:schemeClr val="tx1"/>
                </a:solidFill>
                <a:latin typeface="Arial MT"/>
              </a:rPr>
              <a:t>Algunas requieren componentes químicos adicionales</a:t>
            </a:r>
          </a:p>
          <a:p>
            <a:pPr marL="471639" marR="5099" indent="-458892">
              <a:buAutoNum type="arabicPeriod"/>
              <a:tabLst>
                <a:tab pos="471001" algn="l"/>
                <a:tab pos="471639" algn="l"/>
                <a:tab pos="2051627" algn="l"/>
                <a:tab pos="2541112" algn="l"/>
                <a:tab pos="4138309" algn="l"/>
                <a:tab pos="5429580" algn="l"/>
                <a:tab pos="6068842" algn="l"/>
              </a:tabLst>
            </a:pPr>
            <a:endParaRPr sz="2000" b="1" i="1" dirty="0">
              <a:solidFill>
                <a:schemeClr val="tx1"/>
              </a:solidFill>
              <a:highlight>
                <a:srgbClr val="FFFF00"/>
              </a:highlight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370179"/>
            <a:ext cx="8561537" cy="620432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800" y="685800"/>
            <a:ext cx="8686800" cy="581216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3447" y="446662"/>
            <a:ext cx="8553889" cy="59656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304800"/>
            <a:ext cx="9000381" cy="6248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016251"/>
            <a:ext cx="12071985" cy="4841875"/>
            <a:chOff x="0" y="2016251"/>
            <a:chExt cx="12071985" cy="48418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3359" y="2016251"/>
              <a:ext cx="11858243" cy="347624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14122" y="4060697"/>
              <a:ext cx="10744200" cy="403860"/>
            </a:xfrm>
            <a:custGeom>
              <a:avLst/>
              <a:gdLst/>
              <a:ahLst/>
              <a:cxnLst/>
              <a:rect l="l" t="t" r="r" b="b"/>
              <a:pathLst>
                <a:path w="10744200" h="403860">
                  <a:moveTo>
                    <a:pt x="0" y="403859"/>
                  </a:moveTo>
                  <a:lnTo>
                    <a:pt x="10744200" y="403859"/>
                  </a:lnTo>
                  <a:lnTo>
                    <a:pt x="10744200" y="0"/>
                  </a:lnTo>
                  <a:lnTo>
                    <a:pt x="0" y="0"/>
                  </a:lnTo>
                  <a:lnTo>
                    <a:pt x="0" y="403859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928871"/>
            <a:ext cx="3197352" cy="247954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9900" rIns="0" bIns="0" rtlCol="0">
            <a:spAutoFit/>
          </a:bodyPr>
          <a:lstStyle/>
          <a:p>
            <a:pPr marL="1359535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A4B592"/>
                </a:solidFill>
              </a:rPr>
              <a:t>PRUEBAS</a:t>
            </a:r>
            <a:r>
              <a:rPr sz="3600" spc="-40" dirty="0">
                <a:solidFill>
                  <a:srgbClr val="A4B592"/>
                </a:solidFill>
              </a:rPr>
              <a:t> </a:t>
            </a:r>
            <a:r>
              <a:rPr sz="3600" dirty="0">
                <a:solidFill>
                  <a:srgbClr val="A4B592"/>
                </a:solidFill>
              </a:rPr>
              <a:t>DE</a:t>
            </a:r>
            <a:r>
              <a:rPr sz="3600" spc="-40" dirty="0">
                <a:solidFill>
                  <a:srgbClr val="A4B592"/>
                </a:solidFill>
              </a:rPr>
              <a:t> </a:t>
            </a:r>
            <a:r>
              <a:rPr sz="3600" dirty="0">
                <a:solidFill>
                  <a:srgbClr val="A4B592"/>
                </a:solidFill>
              </a:rPr>
              <a:t>FUNCIÓN</a:t>
            </a:r>
            <a:r>
              <a:rPr sz="3600" spc="-40" dirty="0">
                <a:solidFill>
                  <a:srgbClr val="A4B592"/>
                </a:solidFill>
              </a:rPr>
              <a:t> </a:t>
            </a:r>
            <a:r>
              <a:rPr sz="3600" spc="-10" dirty="0">
                <a:solidFill>
                  <a:srgbClr val="A4B592"/>
                </a:solidFill>
              </a:rPr>
              <a:t>HEPÁTICA</a:t>
            </a:r>
            <a:endParaRPr sz="3600"/>
          </a:p>
        </p:txBody>
      </p:sp>
      <p:grpSp>
        <p:nvGrpSpPr>
          <p:cNvPr id="4" name="object 4"/>
          <p:cNvGrpSpPr/>
          <p:nvPr/>
        </p:nvGrpSpPr>
        <p:grpSpPr>
          <a:xfrm>
            <a:off x="3633215" y="2676876"/>
            <a:ext cx="8568690" cy="3934460"/>
            <a:chOff x="3633215" y="2676876"/>
            <a:chExt cx="8568690" cy="39344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42359" y="2923032"/>
              <a:ext cx="6742176" cy="367893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637787" y="2918460"/>
              <a:ext cx="6751320" cy="3688079"/>
            </a:xfrm>
            <a:custGeom>
              <a:avLst/>
              <a:gdLst/>
              <a:ahLst/>
              <a:cxnLst/>
              <a:rect l="l" t="t" r="r" b="b"/>
              <a:pathLst>
                <a:path w="6751320" h="3688079">
                  <a:moveTo>
                    <a:pt x="0" y="3688079"/>
                  </a:moveTo>
                  <a:lnTo>
                    <a:pt x="6751319" y="3688079"/>
                  </a:lnTo>
                  <a:lnTo>
                    <a:pt x="6751319" y="0"/>
                  </a:lnTo>
                  <a:lnTo>
                    <a:pt x="0" y="0"/>
                  </a:lnTo>
                  <a:lnTo>
                    <a:pt x="0" y="368807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271986" y="2686782"/>
              <a:ext cx="2920365" cy="2084705"/>
            </a:xfrm>
            <a:custGeom>
              <a:avLst/>
              <a:gdLst/>
              <a:ahLst/>
              <a:cxnLst/>
              <a:rect l="l" t="t" r="r" b="b"/>
              <a:pathLst>
                <a:path w="2920365" h="2084704">
                  <a:moveTo>
                    <a:pt x="294287" y="686210"/>
                  </a:moveTo>
                  <a:lnTo>
                    <a:pt x="289913" y="640995"/>
                  </a:lnTo>
                  <a:lnTo>
                    <a:pt x="290742" y="596480"/>
                  </a:lnTo>
                  <a:lnTo>
                    <a:pt x="296556" y="552915"/>
                  </a:lnTo>
                  <a:lnTo>
                    <a:pt x="307140" y="510553"/>
                  </a:lnTo>
                  <a:lnTo>
                    <a:pt x="322276" y="469643"/>
                  </a:lnTo>
                  <a:lnTo>
                    <a:pt x="341747" y="430437"/>
                  </a:lnTo>
                  <a:lnTo>
                    <a:pt x="365335" y="393185"/>
                  </a:lnTo>
                  <a:lnTo>
                    <a:pt x="392824" y="358137"/>
                  </a:lnTo>
                  <a:lnTo>
                    <a:pt x="423996" y="325545"/>
                  </a:lnTo>
                  <a:lnTo>
                    <a:pt x="458635" y="295660"/>
                  </a:lnTo>
                  <a:lnTo>
                    <a:pt x="496523" y="268732"/>
                  </a:lnTo>
                  <a:lnTo>
                    <a:pt x="537443" y="245012"/>
                  </a:lnTo>
                  <a:lnTo>
                    <a:pt x="581178" y="224751"/>
                  </a:lnTo>
                  <a:lnTo>
                    <a:pt x="627511" y="208199"/>
                  </a:lnTo>
                  <a:lnTo>
                    <a:pt x="676226" y="195607"/>
                  </a:lnTo>
                  <a:lnTo>
                    <a:pt x="727103" y="187227"/>
                  </a:lnTo>
                  <a:lnTo>
                    <a:pt x="775180" y="183547"/>
                  </a:lnTo>
                  <a:lnTo>
                    <a:pt x="823181" y="183897"/>
                  </a:lnTo>
                  <a:lnTo>
                    <a:pt x="870782" y="188217"/>
                  </a:lnTo>
                  <a:lnTo>
                    <a:pt x="917658" y="196447"/>
                  </a:lnTo>
                  <a:lnTo>
                    <a:pt x="963486" y="208526"/>
                  </a:lnTo>
                  <a:lnTo>
                    <a:pt x="1007942" y="224396"/>
                  </a:lnTo>
                  <a:lnTo>
                    <a:pt x="1050699" y="243996"/>
                  </a:lnTo>
                  <a:lnTo>
                    <a:pt x="1076954" y="206453"/>
                  </a:lnTo>
                  <a:lnTo>
                    <a:pt x="1107608" y="172810"/>
                  </a:lnTo>
                  <a:lnTo>
                    <a:pt x="1142157" y="143204"/>
                  </a:lnTo>
                  <a:lnTo>
                    <a:pt x="1180094" y="117769"/>
                  </a:lnTo>
                  <a:lnTo>
                    <a:pt x="1220914" y="96642"/>
                  </a:lnTo>
                  <a:lnTo>
                    <a:pt x="1264111" y="79958"/>
                  </a:lnTo>
                  <a:lnTo>
                    <a:pt x="1309180" y="67852"/>
                  </a:lnTo>
                  <a:lnTo>
                    <a:pt x="1355615" y="60460"/>
                  </a:lnTo>
                  <a:lnTo>
                    <a:pt x="1402909" y="57918"/>
                  </a:lnTo>
                  <a:lnTo>
                    <a:pt x="1450559" y="60362"/>
                  </a:lnTo>
                  <a:lnTo>
                    <a:pt x="1498057" y="67927"/>
                  </a:lnTo>
                  <a:lnTo>
                    <a:pt x="1544898" y="80748"/>
                  </a:lnTo>
                  <a:lnTo>
                    <a:pt x="1590576" y="98962"/>
                  </a:lnTo>
                  <a:lnTo>
                    <a:pt x="1639424" y="125854"/>
                  </a:lnTo>
                  <a:lnTo>
                    <a:pt x="1683413" y="158652"/>
                  </a:lnTo>
                  <a:lnTo>
                    <a:pt x="1708128" y="122147"/>
                  </a:lnTo>
                  <a:lnTo>
                    <a:pt x="1737902" y="90005"/>
                  </a:lnTo>
                  <a:lnTo>
                    <a:pt x="1772056" y="62427"/>
                  </a:lnTo>
                  <a:lnTo>
                    <a:pt x="1809911" y="39612"/>
                  </a:lnTo>
                  <a:lnTo>
                    <a:pt x="1850790" y="21762"/>
                  </a:lnTo>
                  <a:lnTo>
                    <a:pt x="1894014" y="9076"/>
                  </a:lnTo>
                  <a:lnTo>
                    <a:pt x="1938904" y="1755"/>
                  </a:lnTo>
                  <a:lnTo>
                    <a:pt x="1984783" y="0"/>
                  </a:lnTo>
                  <a:lnTo>
                    <a:pt x="2030971" y="4009"/>
                  </a:lnTo>
                  <a:lnTo>
                    <a:pt x="2076791" y="13986"/>
                  </a:lnTo>
                  <a:lnTo>
                    <a:pt x="2121563" y="30128"/>
                  </a:lnTo>
                  <a:lnTo>
                    <a:pt x="2183968" y="65751"/>
                  </a:lnTo>
                  <a:lnTo>
                    <a:pt x="2235609" y="112805"/>
                  </a:lnTo>
                  <a:lnTo>
                    <a:pt x="2270033" y="81763"/>
                  </a:lnTo>
                  <a:lnTo>
                    <a:pt x="2307999" y="55660"/>
                  </a:lnTo>
                  <a:lnTo>
                    <a:pt x="2348897" y="34539"/>
                  </a:lnTo>
                  <a:lnTo>
                    <a:pt x="2392116" y="18444"/>
                  </a:lnTo>
                  <a:lnTo>
                    <a:pt x="2437043" y="7418"/>
                  </a:lnTo>
                  <a:lnTo>
                    <a:pt x="2483069" y="1505"/>
                  </a:lnTo>
                  <a:lnTo>
                    <a:pt x="2529581" y="749"/>
                  </a:lnTo>
                  <a:lnTo>
                    <a:pt x="2575969" y="5194"/>
                  </a:lnTo>
                  <a:lnTo>
                    <a:pt x="2621622" y="14882"/>
                  </a:lnTo>
                  <a:lnTo>
                    <a:pt x="2665928" y="29858"/>
                  </a:lnTo>
                  <a:lnTo>
                    <a:pt x="2708276" y="50166"/>
                  </a:lnTo>
                  <a:lnTo>
                    <a:pt x="2748054" y="75848"/>
                  </a:lnTo>
                  <a:lnTo>
                    <a:pt x="2784112" y="106574"/>
                  </a:lnTo>
                  <a:lnTo>
                    <a:pt x="2814775" y="141091"/>
                  </a:lnTo>
                  <a:lnTo>
                    <a:pt x="2839677" y="178864"/>
                  </a:lnTo>
                  <a:lnTo>
                    <a:pt x="2858453" y="219356"/>
                  </a:lnTo>
                  <a:lnTo>
                    <a:pt x="2870736" y="262030"/>
                  </a:lnTo>
                  <a:lnTo>
                    <a:pt x="2918261" y="276233"/>
                  </a:lnTo>
                  <a:lnTo>
                    <a:pt x="2920012" y="276980"/>
                  </a:lnTo>
                </a:path>
                <a:path w="2920365" h="2084704">
                  <a:moveTo>
                    <a:pt x="2920012" y="1421460"/>
                  </a:moveTo>
                  <a:lnTo>
                    <a:pt x="2903228" y="1427656"/>
                  </a:lnTo>
                  <a:lnTo>
                    <a:pt x="2853551" y="1440951"/>
                  </a:lnTo>
                  <a:lnTo>
                    <a:pt x="2802410" y="1449734"/>
                  </a:lnTo>
                  <a:lnTo>
                    <a:pt x="2799094" y="1493961"/>
                  </a:lnTo>
                  <a:lnTo>
                    <a:pt x="2790181" y="1536646"/>
                  </a:lnTo>
                  <a:lnTo>
                    <a:pt x="2775998" y="1577508"/>
                  </a:lnTo>
                  <a:lnTo>
                    <a:pt x="2756873" y="1616265"/>
                  </a:lnTo>
                  <a:lnTo>
                    <a:pt x="2733134" y="1652634"/>
                  </a:lnTo>
                  <a:lnTo>
                    <a:pt x="2705109" y="1686335"/>
                  </a:lnTo>
                  <a:lnTo>
                    <a:pt x="2673124" y="1717085"/>
                  </a:lnTo>
                  <a:lnTo>
                    <a:pt x="2637509" y="1744602"/>
                  </a:lnTo>
                  <a:lnTo>
                    <a:pt x="2598590" y="1768605"/>
                  </a:lnTo>
                  <a:lnTo>
                    <a:pt x="2556695" y="1788811"/>
                  </a:lnTo>
                  <a:lnTo>
                    <a:pt x="2512152" y="1804939"/>
                  </a:lnTo>
                  <a:lnTo>
                    <a:pt x="2465289" y="1816707"/>
                  </a:lnTo>
                  <a:lnTo>
                    <a:pt x="2416433" y="1823833"/>
                  </a:lnTo>
                  <a:lnTo>
                    <a:pt x="2365911" y="1826035"/>
                  </a:lnTo>
                  <a:lnTo>
                    <a:pt x="2318201" y="1823417"/>
                  </a:lnTo>
                  <a:lnTo>
                    <a:pt x="2271350" y="1816245"/>
                  </a:lnTo>
                  <a:lnTo>
                    <a:pt x="2225761" y="1804629"/>
                  </a:lnTo>
                  <a:lnTo>
                    <a:pt x="2181837" y="1788679"/>
                  </a:lnTo>
                  <a:lnTo>
                    <a:pt x="2139978" y="1768504"/>
                  </a:lnTo>
                  <a:lnTo>
                    <a:pt x="2122504" y="1811313"/>
                  </a:lnTo>
                  <a:lnTo>
                    <a:pt x="2100628" y="1851583"/>
                  </a:lnTo>
                  <a:lnTo>
                    <a:pt x="2074669" y="1889164"/>
                  </a:lnTo>
                  <a:lnTo>
                    <a:pt x="2044943" y="1923906"/>
                  </a:lnTo>
                  <a:lnTo>
                    <a:pt x="2011767" y="1955661"/>
                  </a:lnTo>
                  <a:lnTo>
                    <a:pt x="1975458" y="1984279"/>
                  </a:lnTo>
                  <a:lnTo>
                    <a:pt x="1936333" y="2009610"/>
                  </a:lnTo>
                  <a:lnTo>
                    <a:pt x="1894710" y="2031505"/>
                  </a:lnTo>
                  <a:lnTo>
                    <a:pt x="1850904" y="2049815"/>
                  </a:lnTo>
                  <a:lnTo>
                    <a:pt x="1805234" y="2064390"/>
                  </a:lnTo>
                  <a:lnTo>
                    <a:pt x="1758016" y="2075082"/>
                  </a:lnTo>
                  <a:lnTo>
                    <a:pt x="1709568" y="2081740"/>
                  </a:lnTo>
                  <a:lnTo>
                    <a:pt x="1660205" y="2084215"/>
                  </a:lnTo>
                  <a:lnTo>
                    <a:pt x="1610246" y="2082357"/>
                  </a:lnTo>
                  <a:lnTo>
                    <a:pt x="1560006" y="2076019"/>
                  </a:lnTo>
                  <a:lnTo>
                    <a:pt x="1509804" y="2065049"/>
                  </a:lnTo>
                  <a:lnTo>
                    <a:pt x="1462780" y="2050260"/>
                  </a:lnTo>
                  <a:lnTo>
                    <a:pt x="1417910" y="2031596"/>
                  </a:lnTo>
                  <a:lnTo>
                    <a:pt x="1375484" y="2009242"/>
                  </a:lnTo>
                  <a:lnTo>
                    <a:pt x="1335790" y="1983382"/>
                  </a:lnTo>
                  <a:lnTo>
                    <a:pt x="1299118" y="1954202"/>
                  </a:lnTo>
                  <a:lnTo>
                    <a:pt x="1265756" y="1921884"/>
                  </a:lnTo>
                  <a:lnTo>
                    <a:pt x="1235992" y="1886614"/>
                  </a:lnTo>
                  <a:lnTo>
                    <a:pt x="1192162" y="1907633"/>
                  </a:lnTo>
                  <a:lnTo>
                    <a:pt x="1147217" y="1925003"/>
                  </a:lnTo>
                  <a:lnTo>
                    <a:pt x="1101394" y="1938778"/>
                  </a:lnTo>
                  <a:lnTo>
                    <a:pt x="1054932" y="1949010"/>
                  </a:lnTo>
                  <a:lnTo>
                    <a:pt x="1008068" y="1955751"/>
                  </a:lnTo>
                  <a:lnTo>
                    <a:pt x="961041" y="1959053"/>
                  </a:lnTo>
                  <a:lnTo>
                    <a:pt x="914087" y="1958969"/>
                  </a:lnTo>
                  <a:lnTo>
                    <a:pt x="867446" y="1955551"/>
                  </a:lnTo>
                  <a:lnTo>
                    <a:pt x="821354" y="1948852"/>
                  </a:lnTo>
                  <a:lnTo>
                    <a:pt x="776050" y="1938923"/>
                  </a:lnTo>
                  <a:lnTo>
                    <a:pt x="731771" y="1925817"/>
                  </a:lnTo>
                  <a:lnTo>
                    <a:pt x="688756" y="1909587"/>
                  </a:lnTo>
                  <a:lnTo>
                    <a:pt x="647242" y="1890284"/>
                  </a:lnTo>
                  <a:lnTo>
                    <a:pt x="607468" y="1867961"/>
                  </a:lnTo>
                  <a:lnTo>
                    <a:pt x="569670" y="1842670"/>
                  </a:lnTo>
                  <a:lnTo>
                    <a:pt x="534087" y="1814465"/>
                  </a:lnTo>
                  <a:lnTo>
                    <a:pt x="500956" y="1783396"/>
                  </a:lnTo>
                  <a:lnTo>
                    <a:pt x="470516" y="1749516"/>
                  </a:lnTo>
                  <a:lnTo>
                    <a:pt x="443004" y="1712878"/>
                  </a:lnTo>
                  <a:lnTo>
                    <a:pt x="436908" y="1703734"/>
                  </a:lnTo>
                  <a:lnTo>
                    <a:pt x="388583" y="1705555"/>
                  </a:lnTo>
                  <a:lnTo>
                    <a:pt x="341656" y="1701303"/>
                  </a:lnTo>
                  <a:lnTo>
                    <a:pt x="296688" y="1691363"/>
                  </a:lnTo>
                  <a:lnTo>
                    <a:pt x="254238" y="1676123"/>
                  </a:lnTo>
                  <a:lnTo>
                    <a:pt x="214868" y="1655969"/>
                  </a:lnTo>
                  <a:lnTo>
                    <a:pt x="179138" y="1631290"/>
                  </a:lnTo>
                  <a:lnTo>
                    <a:pt x="147609" y="1602471"/>
                  </a:lnTo>
                  <a:lnTo>
                    <a:pt x="120840" y="1569900"/>
                  </a:lnTo>
                  <a:lnTo>
                    <a:pt x="99393" y="1533964"/>
                  </a:lnTo>
                  <a:lnTo>
                    <a:pt x="83827" y="1495049"/>
                  </a:lnTo>
                  <a:lnTo>
                    <a:pt x="74704" y="1453544"/>
                  </a:lnTo>
                  <a:lnTo>
                    <a:pt x="72989" y="1403644"/>
                  </a:lnTo>
                  <a:lnTo>
                    <a:pt x="81132" y="1354787"/>
                  </a:lnTo>
                  <a:lnTo>
                    <a:pt x="98717" y="1308045"/>
                  </a:lnTo>
                  <a:lnTo>
                    <a:pt x="125330" y="1264491"/>
                  </a:lnTo>
                  <a:lnTo>
                    <a:pt x="160556" y="1225198"/>
                  </a:lnTo>
                  <a:lnTo>
                    <a:pt x="117166" y="1198461"/>
                  </a:lnTo>
                  <a:lnTo>
                    <a:pt x="80195" y="1166793"/>
                  </a:lnTo>
                  <a:lnTo>
                    <a:pt x="49882" y="1131003"/>
                  </a:lnTo>
                  <a:lnTo>
                    <a:pt x="26467" y="1091899"/>
                  </a:lnTo>
                  <a:lnTo>
                    <a:pt x="10188" y="1050287"/>
                  </a:lnTo>
                  <a:lnTo>
                    <a:pt x="1286" y="1006976"/>
                  </a:lnTo>
                  <a:lnTo>
                    <a:pt x="0" y="962774"/>
                  </a:lnTo>
                  <a:lnTo>
                    <a:pt x="6567" y="918488"/>
                  </a:lnTo>
                  <a:lnTo>
                    <a:pt x="21229" y="874926"/>
                  </a:lnTo>
                  <a:lnTo>
                    <a:pt x="44224" y="832895"/>
                  </a:lnTo>
                  <a:lnTo>
                    <a:pt x="73556" y="795813"/>
                  </a:lnTo>
                  <a:lnTo>
                    <a:pt x="108698" y="763609"/>
                  </a:lnTo>
                  <a:lnTo>
                    <a:pt x="148857" y="736740"/>
                  </a:lnTo>
                  <a:lnTo>
                    <a:pt x="193238" y="715660"/>
                  </a:lnTo>
                  <a:lnTo>
                    <a:pt x="241048" y="700824"/>
                  </a:lnTo>
                  <a:lnTo>
                    <a:pt x="291493" y="692687"/>
                  </a:lnTo>
                  <a:lnTo>
                    <a:pt x="294287" y="686210"/>
                  </a:lnTo>
                </a:path>
              </a:pathLst>
            </a:custGeom>
            <a:ln w="19812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28250" y="4827651"/>
              <a:ext cx="251332" cy="26377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169905" y="4606544"/>
              <a:ext cx="347345" cy="347345"/>
            </a:xfrm>
            <a:custGeom>
              <a:avLst/>
              <a:gdLst/>
              <a:ahLst/>
              <a:cxnLst/>
              <a:rect l="l" t="t" r="r" b="b"/>
              <a:pathLst>
                <a:path w="347345" h="347345">
                  <a:moveTo>
                    <a:pt x="347218" y="173608"/>
                  </a:moveTo>
                  <a:lnTo>
                    <a:pt x="341016" y="219762"/>
                  </a:lnTo>
                  <a:lnTo>
                    <a:pt x="323516" y="261234"/>
                  </a:lnTo>
                  <a:lnTo>
                    <a:pt x="296370" y="296370"/>
                  </a:lnTo>
                  <a:lnTo>
                    <a:pt x="261234" y="323516"/>
                  </a:lnTo>
                  <a:lnTo>
                    <a:pt x="219762" y="341016"/>
                  </a:lnTo>
                  <a:lnTo>
                    <a:pt x="173609" y="347217"/>
                  </a:lnTo>
                  <a:lnTo>
                    <a:pt x="127455" y="341016"/>
                  </a:lnTo>
                  <a:lnTo>
                    <a:pt x="85983" y="323516"/>
                  </a:lnTo>
                  <a:lnTo>
                    <a:pt x="50847" y="296370"/>
                  </a:lnTo>
                  <a:lnTo>
                    <a:pt x="23701" y="261234"/>
                  </a:lnTo>
                  <a:lnTo>
                    <a:pt x="6201" y="219762"/>
                  </a:lnTo>
                  <a:lnTo>
                    <a:pt x="0" y="173608"/>
                  </a:lnTo>
                  <a:lnTo>
                    <a:pt x="6201" y="127455"/>
                  </a:lnTo>
                  <a:lnTo>
                    <a:pt x="23701" y="85983"/>
                  </a:lnTo>
                  <a:lnTo>
                    <a:pt x="50847" y="50847"/>
                  </a:lnTo>
                  <a:lnTo>
                    <a:pt x="85983" y="23701"/>
                  </a:lnTo>
                  <a:lnTo>
                    <a:pt x="127455" y="6201"/>
                  </a:lnTo>
                  <a:lnTo>
                    <a:pt x="173609" y="0"/>
                  </a:lnTo>
                  <a:lnTo>
                    <a:pt x="219762" y="6201"/>
                  </a:lnTo>
                  <a:lnTo>
                    <a:pt x="261234" y="23701"/>
                  </a:lnTo>
                  <a:lnTo>
                    <a:pt x="296370" y="50847"/>
                  </a:lnTo>
                  <a:lnTo>
                    <a:pt x="323516" y="85983"/>
                  </a:lnTo>
                  <a:lnTo>
                    <a:pt x="341016" y="127455"/>
                  </a:lnTo>
                  <a:lnTo>
                    <a:pt x="347218" y="173608"/>
                  </a:lnTo>
                  <a:close/>
                </a:path>
              </a:pathLst>
            </a:custGeom>
            <a:ln w="19812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435972" y="2792857"/>
              <a:ext cx="2713355" cy="1772285"/>
            </a:xfrm>
            <a:custGeom>
              <a:avLst/>
              <a:gdLst/>
              <a:ahLst/>
              <a:cxnLst/>
              <a:rect l="l" t="t" r="r" b="b"/>
              <a:pathLst>
                <a:path w="2713354" h="1772285">
                  <a:moveTo>
                    <a:pt x="189610" y="1149476"/>
                  </a:moveTo>
                  <a:lnTo>
                    <a:pt x="140124" y="1149554"/>
                  </a:lnTo>
                  <a:lnTo>
                    <a:pt x="91471" y="1143047"/>
                  </a:lnTo>
                  <a:lnTo>
                    <a:pt x="44485" y="1130135"/>
                  </a:lnTo>
                  <a:lnTo>
                    <a:pt x="0" y="1110995"/>
                  </a:lnTo>
                </a:path>
                <a:path w="2713354" h="1772285">
                  <a:moveTo>
                    <a:pt x="356997" y="1570100"/>
                  </a:moveTo>
                  <a:lnTo>
                    <a:pt x="336768" y="1576478"/>
                  </a:lnTo>
                  <a:lnTo>
                    <a:pt x="316134" y="1581689"/>
                  </a:lnTo>
                  <a:lnTo>
                    <a:pt x="295167" y="1585710"/>
                  </a:lnTo>
                  <a:lnTo>
                    <a:pt x="273938" y="1588515"/>
                  </a:lnTo>
                </a:path>
                <a:path w="2713354" h="1772285">
                  <a:moveTo>
                    <a:pt x="1071879" y="1772157"/>
                  </a:moveTo>
                  <a:lnTo>
                    <a:pt x="1057453" y="1752113"/>
                  </a:lnTo>
                  <a:lnTo>
                    <a:pt x="1044289" y="1731438"/>
                  </a:lnTo>
                  <a:lnTo>
                    <a:pt x="1032410" y="1710168"/>
                  </a:lnTo>
                  <a:lnTo>
                    <a:pt x="1021842" y="1688337"/>
                  </a:lnTo>
                </a:path>
                <a:path w="2713354" h="1772285">
                  <a:moveTo>
                    <a:pt x="1996312" y="1562988"/>
                  </a:moveTo>
                  <a:lnTo>
                    <a:pt x="1993411" y="1586341"/>
                  </a:lnTo>
                  <a:lnTo>
                    <a:pt x="1989105" y="1609502"/>
                  </a:lnTo>
                  <a:lnTo>
                    <a:pt x="1983418" y="1632426"/>
                  </a:lnTo>
                  <a:lnTo>
                    <a:pt x="1976374" y="1655063"/>
                  </a:lnTo>
                </a:path>
                <a:path w="2713354" h="1772285">
                  <a:moveTo>
                    <a:pt x="2393187" y="994028"/>
                  </a:moveTo>
                  <a:lnTo>
                    <a:pt x="2441115" y="1017873"/>
                  </a:lnTo>
                  <a:lnTo>
                    <a:pt x="2484598" y="1046419"/>
                  </a:lnTo>
                  <a:lnTo>
                    <a:pt x="2523306" y="1079194"/>
                  </a:lnTo>
                  <a:lnTo>
                    <a:pt x="2556906" y="1115726"/>
                  </a:lnTo>
                  <a:lnTo>
                    <a:pt x="2585065" y="1155541"/>
                  </a:lnTo>
                  <a:lnTo>
                    <a:pt x="2607451" y="1198169"/>
                  </a:lnTo>
                  <a:lnTo>
                    <a:pt x="2623731" y="1243136"/>
                  </a:lnTo>
                  <a:lnTo>
                    <a:pt x="2633574" y="1289970"/>
                  </a:lnTo>
                  <a:lnTo>
                    <a:pt x="2636647" y="1338198"/>
                  </a:lnTo>
                </a:path>
                <a:path w="2713354" h="1772285">
                  <a:moveTo>
                    <a:pt x="2707258" y="148716"/>
                  </a:moveTo>
                  <a:lnTo>
                    <a:pt x="2709920" y="163885"/>
                  </a:lnTo>
                  <a:lnTo>
                    <a:pt x="2711783" y="179101"/>
                  </a:lnTo>
                  <a:lnTo>
                    <a:pt x="2712813" y="194365"/>
                  </a:lnTo>
                  <a:lnTo>
                    <a:pt x="2712974" y="209676"/>
                  </a:lnTo>
                </a:path>
                <a:path w="2713354" h="1772285">
                  <a:moveTo>
                    <a:pt x="2015108" y="77723"/>
                  </a:moveTo>
                  <a:lnTo>
                    <a:pt x="2026531" y="56971"/>
                  </a:lnTo>
                  <a:lnTo>
                    <a:pt x="2039619" y="37052"/>
                  </a:lnTo>
                  <a:lnTo>
                    <a:pt x="2054328" y="18037"/>
                  </a:lnTo>
                  <a:lnTo>
                    <a:pt x="2070607" y="0"/>
                  </a:lnTo>
                </a:path>
                <a:path w="2713354" h="1772285">
                  <a:moveTo>
                    <a:pt x="1495805" y="114680"/>
                  </a:moveTo>
                  <a:lnTo>
                    <a:pt x="1500709" y="97401"/>
                  </a:lnTo>
                  <a:lnTo>
                    <a:pt x="1506839" y="80454"/>
                  </a:lnTo>
                  <a:lnTo>
                    <a:pt x="1514183" y="63888"/>
                  </a:lnTo>
                  <a:lnTo>
                    <a:pt x="1522729" y="47751"/>
                  </a:lnTo>
                </a:path>
                <a:path w="2713354" h="1772285">
                  <a:moveTo>
                    <a:pt x="886332" y="137540"/>
                  </a:moveTo>
                  <a:lnTo>
                    <a:pt x="912320" y="151772"/>
                  </a:lnTo>
                  <a:lnTo>
                    <a:pt x="937259" y="167386"/>
                  </a:lnTo>
                  <a:lnTo>
                    <a:pt x="961056" y="184332"/>
                  </a:lnTo>
                  <a:lnTo>
                    <a:pt x="983615" y="202564"/>
                  </a:lnTo>
                </a:path>
                <a:path w="2713354" h="1772285">
                  <a:moveTo>
                    <a:pt x="147320" y="648462"/>
                  </a:moveTo>
                  <a:lnTo>
                    <a:pt x="141892" y="631606"/>
                  </a:lnTo>
                  <a:lnTo>
                    <a:pt x="137239" y="614584"/>
                  </a:lnTo>
                  <a:lnTo>
                    <a:pt x="133371" y="597419"/>
                  </a:lnTo>
                  <a:lnTo>
                    <a:pt x="130301" y="580135"/>
                  </a:lnTo>
                </a:path>
              </a:pathLst>
            </a:custGeom>
            <a:ln w="19812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51719" y="3180588"/>
              <a:ext cx="1408176" cy="51358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052047" y="3180588"/>
              <a:ext cx="694944" cy="51358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77400" y="3454908"/>
              <a:ext cx="2276855" cy="51358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059923" y="3729227"/>
              <a:ext cx="499872" cy="51358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320527" y="3729227"/>
              <a:ext cx="1182624" cy="513588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309372" y="1804416"/>
            <a:ext cx="2668905" cy="1385570"/>
          </a:xfrm>
          <a:prstGeom prst="rect">
            <a:avLst/>
          </a:prstGeom>
          <a:ln w="9144">
            <a:solidFill>
              <a:srgbClr val="A4B592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125730" marR="120014" algn="ctr">
              <a:lnSpc>
                <a:spcPct val="100000"/>
              </a:lnSpc>
              <a:spcBef>
                <a:spcPts val="320"/>
              </a:spcBef>
            </a:pPr>
            <a:r>
              <a:rPr sz="1400" b="1" dirty="0">
                <a:solidFill>
                  <a:srgbClr val="006FC0"/>
                </a:solidFill>
                <a:latin typeface="Trebuchet MS"/>
                <a:cs typeface="Trebuchet MS"/>
              </a:rPr>
              <a:t>Al</a:t>
            </a:r>
            <a:r>
              <a:rPr sz="1400" b="1" spc="-5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rebuchet MS"/>
                <a:cs typeface="Trebuchet MS"/>
              </a:rPr>
              <a:t>hígado</a:t>
            </a:r>
            <a:r>
              <a:rPr sz="1400" b="1" spc="-35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rebuchet MS"/>
                <a:cs typeface="Trebuchet MS"/>
              </a:rPr>
              <a:t>se</a:t>
            </a:r>
            <a:r>
              <a:rPr sz="1400" b="1" spc="-5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rebuchet MS"/>
                <a:cs typeface="Trebuchet MS"/>
              </a:rPr>
              <a:t>le</a:t>
            </a:r>
            <a:r>
              <a:rPr sz="1400" b="1" spc="-3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rebuchet MS"/>
                <a:cs typeface="Trebuchet MS"/>
              </a:rPr>
              <a:t>puede</a:t>
            </a:r>
            <a:r>
              <a:rPr sz="1400" b="1" spc="-25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Trebuchet MS"/>
                <a:cs typeface="Trebuchet MS"/>
              </a:rPr>
              <a:t>asignar </a:t>
            </a:r>
            <a:r>
              <a:rPr sz="1400" b="1" dirty="0">
                <a:solidFill>
                  <a:srgbClr val="006FC0"/>
                </a:solidFill>
                <a:latin typeface="Trebuchet MS"/>
                <a:cs typeface="Trebuchet MS"/>
              </a:rPr>
              <a:t>la</a:t>
            </a:r>
            <a:r>
              <a:rPr sz="1400" b="1" spc="-15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rebuchet MS"/>
                <a:cs typeface="Trebuchet MS"/>
              </a:rPr>
              <a:t>función</a:t>
            </a:r>
            <a:r>
              <a:rPr sz="1400" b="1" spc="-35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rebuchet MS"/>
                <a:cs typeface="Trebuchet MS"/>
              </a:rPr>
              <a:t>de</a:t>
            </a:r>
            <a:r>
              <a:rPr sz="1400" b="1" spc="-1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rebuchet MS"/>
                <a:cs typeface="Trebuchet MS"/>
              </a:rPr>
              <a:t>un</a:t>
            </a:r>
            <a:r>
              <a:rPr sz="1400" b="1" spc="-1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1400" b="1" spc="-20" dirty="0">
                <a:solidFill>
                  <a:srgbClr val="006FC0"/>
                </a:solidFill>
                <a:latin typeface="Trebuchet MS"/>
                <a:cs typeface="Trebuchet MS"/>
              </a:rPr>
              <a:t>gran </a:t>
            </a:r>
            <a:r>
              <a:rPr sz="1400" b="1" dirty="0">
                <a:solidFill>
                  <a:srgbClr val="006FC0"/>
                </a:solidFill>
                <a:latin typeface="Trebuchet MS"/>
                <a:cs typeface="Trebuchet MS"/>
              </a:rPr>
              <a:t>laboratorio</a:t>
            </a:r>
            <a:r>
              <a:rPr sz="1400" b="1" spc="-105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1400" b="1" spc="-25" dirty="0">
                <a:solidFill>
                  <a:srgbClr val="006FC0"/>
                </a:solidFill>
                <a:latin typeface="Trebuchet MS"/>
                <a:cs typeface="Trebuchet MS"/>
              </a:rPr>
              <a:t>de</a:t>
            </a:r>
            <a:endParaRPr sz="1400">
              <a:latin typeface="Trebuchet MS"/>
              <a:cs typeface="Trebuchet MS"/>
            </a:endParaRPr>
          </a:p>
          <a:p>
            <a:pPr marL="255270" marR="247650" indent="-1270" algn="ctr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solidFill>
                  <a:srgbClr val="006FC0"/>
                </a:solidFill>
                <a:latin typeface="Trebuchet MS"/>
                <a:cs typeface="Trebuchet MS"/>
              </a:rPr>
              <a:t>complejas</a:t>
            </a:r>
            <a:r>
              <a:rPr sz="1400" b="1" spc="-75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Trebuchet MS"/>
                <a:cs typeface="Trebuchet MS"/>
              </a:rPr>
              <a:t>actividades </a:t>
            </a:r>
            <a:r>
              <a:rPr sz="1400" b="1" dirty="0">
                <a:solidFill>
                  <a:srgbClr val="006FC0"/>
                </a:solidFill>
                <a:latin typeface="Trebuchet MS"/>
                <a:cs typeface="Trebuchet MS"/>
              </a:rPr>
              <a:t>íntimamente</a:t>
            </a:r>
            <a:r>
              <a:rPr sz="1400" b="1" spc="-105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Trebuchet MS"/>
                <a:cs typeface="Trebuchet MS"/>
              </a:rPr>
              <a:t>relacionadas </a:t>
            </a:r>
            <a:r>
              <a:rPr sz="1400" b="1" dirty="0">
                <a:solidFill>
                  <a:srgbClr val="006FC0"/>
                </a:solidFill>
                <a:latin typeface="Trebuchet MS"/>
                <a:cs typeface="Trebuchet MS"/>
              </a:rPr>
              <a:t>entre</a:t>
            </a:r>
            <a:r>
              <a:rPr sz="1400" b="1" spc="-35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rebuchet MS"/>
                <a:cs typeface="Trebuchet MS"/>
              </a:rPr>
              <a:t>sí</a:t>
            </a:r>
            <a:r>
              <a:rPr sz="1400" b="1" spc="-15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1400" b="1" spc="-20" dirty="0">
                <a:solidFill>
                  <a:srgbClr val="006FC0"/>
                </a:solidFill>
                <a:latin typeface="Trebuchet MS"/>
                <a:cs typeface="Trebuchet MS"/>
              </a:rPr>
              <a:t>(1).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814052" y="3242817"/>
            <a:ext cx="192532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9215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rebuchet MS"/>
                <a:cs typeface="Trebuchet MS"/>
              </a:rPr>
              <a:t>Detención</a:t>
            </a:r>
            <a:r>
              <a:rPr sz="1800" spc="-12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del </a:t>
            </a:r>
            <a:r>
              <a:rPr sz="1800" dirty="0">
                <a:latin typeface="Trebuchet MS"/>
                <a:cs typeface="Trebuchet MS"/>
              </a:rPr>
              <a:t>flujo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de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bilis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hacia </a:t>
            </a:r>
            <a:r>
              <a:rPr sz="1800" dirty="0">
                <a:latin typeface="Trebuchet MS"/>
                <a:cs typeface="Trebuchet MS"/>
              </a:rPr>
              <a:t>el</a:t>
            </a:r>
            <a:r>
              <a:rPr sz="1800" spc="-10" dirty="0">
                <a:latin typeface="Trebuchet MS"/>
                <a:cs typeface="Trebuchet MS"/>
              </a:rPr>
              <a:t> duodeno</a:t>
            </a:r>
            <a:endParaRPr sz="18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79214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</TotalTime>
  <Words>541</Words>
  <Application>Microsoft Office PowerPoint</Application>
  <PresentationFormat>Panorámica</PresentationFormat>
  <Paragraphs>63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Arial</vt:lpstr>
      <vt:lpstr>Arial MT</vt:lpstr>
      <vt:lpstr>Calibri</vt:lpstr>
      <vt:lpstr>Lucida Sans Unicode</vt:lpstr>
      <vt:lpstr>Times New Roman</vt:lpstr>
      <vt:lpstr>Trebuchet MS</vt:lpstr>
      <vt:lpstr>Office Theme</vt:lpstr>
      <vt:lpstr>Bioquímica Clínica</vt:lpstr>
      <vt:lpstr>Presentación de PowerPoint</vt:lpstr>
      <vt:lpstr>Propiedades generales de las enzimas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PRUEBAS DE FUNCIÓN HEPÁTICA</vt:lpstr>
      <vt:lpstr>Enzimas -transaminasas</vt:lpstr>
      <vt:lpstr>ALT- EC: 2.6.1.2</vt:lpstr>
      <vt:lpstr>Presentación de PowerPoint</vt:lpstr>
      <vt:lpstr>Presentación de PowerPoint</vt:lpstr>
      <vt:lpstr>Presentación de PowerPoint</vt:lpstr>
      <vt:lpstr>AST - EC 2.6.1.1</vt:lpstr>
      <vt:lpstr>GGT- EC: 2.3.2.2</vt:lpstr>
      <vt:lpstr>FOSFATASA ALCALINA: UBICACIÓN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Capacitación RAE  Componente: Bioquímica Clínica</dc:title>
  <dc:creator>Rose</dc:creator>
  <cp:lastModifiedBy>Rosa Elisa Cruz Tenempaguay</cp:lastModifiedBy>
  <cp:revision>20</cp:revision>
  <dcterms:created xsi:type="dcterms:W3CDTF">2024-06-18T12:38:20Z</dcterms:created>
  <dcterms:modified xsi:type="dcterms:W3CDTF">2025-01-19T15:38:12Z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2020-08-06T00:00:00Z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2024-06-18T00:00:00Z</vt:filetime>
  </property>
  <property fmtid="{D5CDD505-2E9C-101B-9397-08002B2CF9AE}" pid="5" name="Producer">
    <vt:lpwstr>Microsoft® PowerPoint® 2013</vt:lpwstr>
  </property>
</Properties>
</file>