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7556500" cy="10693400"/>
  <p:notesSz cx="7556500" cy="106934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>
      <p:cViewPr varScale="1">
        <p:scale>
          <a:sx n="41" d="100"/>
          <a:sy n="41" d="100"/>
        </p:scale>
        <p:origin x="239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11" Type="http://schemas.openxmlformats.org/officeDocument/2006/relationships/image" Target="../media/image48.jp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70406" y="4633751"/>
            <a:ext cx="9398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10" dirty="0">
                <a:latin typeface="Arial MT"/>
                <a:cs typeface="Arial MT"/>
              </a:rPr>
              <a:t>1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5066" y="1660628"/>
            <a:ext cx="5510530" cy="15632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250" b="1" u="heavy" spc="-10" dirty="0" err="1">
                <a:solidFill>
                  <a:srgbClr val="323299"/>
                </a:solidFill>
                <a:uFill>
                  <a:solidFill>
                    <a:srgbClr val="323299"/>
                  </a:solidFill>
                </a:uFill>
                <a:latin typeface="Arial"/>
                <a:cs typeface="Arial"/>
              </a:rPr>
              <a:t>Biosíntesis</a:t>
            </a:r>
            <a:r>
              <a:rPr sz="1250" b="1" u="heavy" dirty="0">
                <a:solidFill>
                  <a:srgbClr val="323299"/>
                </a:solidFill>
                <a:uFill>
                  <a:solidFill>
                    <a:srgbClr val="323299"/>
                  </a:solidFill>
                </a:uFill>
                <a:latin typeface="Arial"/>
                <a:cs typeface="Arial"/>
              </a:rPr>
              <a:t> </a:t>
            </a:r>
            <a:r>
              <a:rPr sz="1250" b="1" u="heavy" spc="-10" dirty="0">
                <a:solidFill>
                  <a:srgbClr val="323299"/>
                </a:solidFill>
                <a:uFill>
                  <a:solidFill>
                    <a:srgbClr val="323299"/>
                  </a:solidFill>
                </a:uFill>
                <a:latin typeface="Arial"/>
                <a:cs typeface="Arial"/>
              </a:rPr>
              <a:t>del</a:t>
            </a:r>
            <a:r>
              <a:rPr sz="1250" b="1" u="heavy" dirty="0">
                <a:solidFill>
                  <a:srgbClr val="323299"/>
                </a:solidFill>
                <a:uFill>
                  <a:solidFill>
                    <a:srgbClr val="323299"/>
                  </a:solidFill>
                </a:uFill>
                <a:latin typeface="Arial"/>
                <a:cs typeface="Arial"/>
              </a:rPr>
              <a:t> </a:t>
            </a:r>
            <a:r>
              <a:rPr sz="1250" b="1" u="heavy" spc="-10" dirty="0">
                <a:solidFill>
                  <a:srgbClr val="323299"/>
                </a:solidFill>
                <a:uFill>
                  <a:solidFill>
                    <a:srgbClr val="323299"/>
                  </a:solidFill>
                </a:uFill>
                <a:latin typeface="Arial"/>
                <a:cs typeface="Arial"/>
              </a:rPr>
              <a:t>colesterol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.</a:t>
            </a:r>
            <a:endParaRPr sz="12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 dirty="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Fases</a:t>
            </a:r>
            <a:r>
              <a:rPr sz="1250" spc="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de</a:t>
            </a:r>
            <a:r>
              <a:rPr sz="1250" spc="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la</a:t>
            </a:r>
            <a:r>
              <a:rPr sz="1250" spc="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formación</a:t>
            </a:r>
            <a:r>
              <a:rPr sz="1250" spc="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5" dirty="0">
                <a:solidFill>
                  <a:srgbClr val="323299"/>
                </a:solidFill>
                <a:latin typeface="Arial MT"/>
                <a:cs typeface="Arial MT"/>
              </a:rPr>
              <a:t>del</a:t>
            </a:r>
            <a:r>
              <a:rPr sz="1250" spc="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colesterol</a:t>
            </a:r>
            <a:r>
              <a:rPr sz="1250" spc="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5" dirty="0">
                <a:solidFill>
                  <a:srgbClr val="323299"/>
                </a:solidFill>
                <a:latin typeface="Arial MT"/>
                <a:cs typeface="Arial MT"/>
              </a:rPr>
              <a:t>y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5" dirty="0">
                <a:solidFill>
                  <a:srgbClr val="323299"/>
                </a:solidFill>
                <a:latin typeface="Arial MT"/>
                <a:cs typeface="Arial MT"/>
              </a:rPr>
              <a:t>sus</a:t>
            </a:r>
            <a:r>
              <a:rPr sz="1250" spc="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precursores.</a:t>
            </a:r>
            <a:r>
              <a:rPr sz="1250" spc="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Destinos</a:t>
            </a:r>
            <a:r>
              <a:rPr sz="1250" spc="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del</a:t>
            </a:r>
            <a:r>
              <a:rPr sz="1250" spc="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5" dirty="0">
                <a:solidFill>
                  <a:srgbClr val="323299"/>
                </a:solidFill>
                <a:latin typeface="Arial MT"/>
                <a:cs typeface="Arial MT"/>
              </a:rPr>
              <a:t>colesterol </a:t>
            </a:r>
            <a:r>
              <a:rPr sz="1250" spc="-33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5" dirty="0">
                <a:solidFill>
                  <a:srgbClr val="323299"/>
                </a:solidFill>
                <a:latin typeface="Arial MT"/>
                <a:cs typeface="Arial MT"/>
              </a:rPr>
              <a:t>y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 de</a:t>
            </a:r>
            <a:r>
              <a:rPr sz="125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sus</a:t>
            </a:r>
            <a:r>
              <a:rPr sz="1250" spc="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intermedios</a:t>
            </a:r>
            <a:r>
              <a:rPr sz="1250" spc="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5" dirty="0">
                <a:solidFill>
                  <a:srgbClr val="323299"/>
                </a:solidFill>
                <a:latin typeface="Arial MT"/>
                <a:cs typeface="Arial MT"/>
              </a:rPr>
              <a:t>en</a:t>
            </a:r>
            <a:r>
              <a:rPr sz="125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la</a:t>
            </a:r>
            <a:r>
              <a:rPr sz="125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5" dirty="0">
                <a:solidFill>
                  <a:srgbClr val="323299"/>
                </a:solidFill>
                <a:latin typeface="Arial MT"/>
                <a:cs typeface="Arial MT"/>
              </a:rPr>
              <a:t>síntesis.</a:t>
            </a:r>
            <a:r>
              <a:rPr sz="1250" spc="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Formación</a:t>
            </a:r>
            <a:r>
              <a:rPr sz="125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de</a:t>
            </a:r>
            <a:r>
              <a:rPr sz="125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hormonas</a:t>
            </a:r>
            <a:r>
              <a:rPr sz="1250" spc="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esteroides.</a:t>
            </a:r>
            <a:endParaRPr sz="1250" dirty="0">
              <a:latin typeface="Arial MT"/>
              <a:cs typeface="Arial MT"/>
            </a:endParaRPr>
          </a:p>
          <a:p>
            <a:pPr marL="12700" marR="336550">
              <a:lnSpc>
                <a:spcPts val="1490"/>
              </a:lnSpc>
              <a:spcBef>
                <a:spcPts val="40"/>
              </a:spcBef>
            </a:pP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Sistemas</a:t>
            </a:r>
            <a:r>
              <a:rPr sz="1250" spc="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de</a:t>
            </a:r>
            <a:r>
              <a:rPr sz="1250" spc="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transporte</a:t>
            </a:r>
            <a:r>
              <a:rPr sz="1250" spc="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5" dirty="0">
                <a:solidFill>
                  <a:srgbClr val="323299"/>
                </a:solidFill>
                <a:latin typeface="Arial MT"/>
                <a:cs typeface="Arial MT"/>
              </a:rPr>
              <a:t>del</a:t>
            </a:r>
            <a:r>
              <a:rPr sz="1250" spc="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5" dirty="0">
                <a:solidFill>
                  <a:srgbClr val="323299"/>
                </a:solidFill>
                <a:latin typeface="Arial MT"/>
                <a:cs typeface="Arial MT"/>
              </a:rPr>
              <a:t>colesterol</a:t>
            </a:r>
            <a:r>
              <a:rPr sz="1250" spc="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5" dirty="0">
                <a:solidFill>
                  <a:srgbClr val="323299"/>
                </a:solidFill>
                <a:latin typeface="Arial MT"/>
                <a:cs typeface="Arial MT"/>
              </a:rPr>
              <a:t>mediante</a:t>
            </a:r>
            <a:r>
              <a:rPr sz="1250" spc="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lipoproteínas</a:t>
            </a:r>
            <a:r>
              <a:rPr sz="1250" spc="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plasmáticas. </a:t>
            </a:r>
            <a:r>
              <a:rPr sz="1250" spc="-33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Entrada</a:t>
            </a:r>
            <a:r>
              <a:rPr sz="125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5" dirty="0">
                <a:solidFill>
                  <a:srgbClr val="323299"/>
                </a:solidFill>
                <a:latin typeface="Arial MT"/>
                <a:cs typeface="Arial MT"/>
              </a:rPr>
              <a:t>del</a:t>
            </a:r>
            <a:r>
              <a:rPr sz="125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colesterol</a:t>
            </a:r>
            <a:r>
              <a:rPr sz="125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5" dirty="0">
                <a:solidFill>
                  <a:srgbClr val="323299"/>
                </a:solidFill>
                <a:latin typeface="Arial MT"/>
                <a:cs typeface="Arial MT"/>
              </a:rPr>
              <a:t>a</a:t>
            </a:r>
            <a:r>
              <a:rPr sz="125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las</a:t>
            </a:r>
            <a:r>
              <a:rPr sz="1250" spc="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células</a:t>
            </a:r>
            <a:r>
              <a:rPr sz="1250" spc="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5" dirty="0">
                <a:solidFill>
                  <a:srgbClr val="323299"/>
                </a:solidFill>
                <a:latin typeface="Arial MT"/>
                <a:cs typeface="Arial MT"/>
              </a:rPr>
              <a:t>mediante</a:t>
            </a:r>
            <a:r>
              <a:rPr sz="125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endocitosis</a:t>
            </a:r>
            <a:r>
              <a:rPr sz="1250" spc="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mediada</a:t>
            </a:r>
            <a:r>
              <a:rPr sz="125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por </a:t>
            </a:r>
            <a:r>
              <a:rPr sz="125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receptor;</a:t>
            </a:r>
            <a:r>
              <a:rPr sz="1250" spc="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receptores</a:t>
            </a:r>
            <a:r>
              <a:rPr sz="1250" spc="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de</a:t>
            </a:r>
            <a:r>
              <a:rPr sz="1250" spc="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lipoproteínas.</a:t>
            </a:r>
            <a:r>
              <a:rPr sz="1250" spc="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Metabolismo</a:t>
            </a:r>
            <a:r>
              <a:rPr sz="1250" spc="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5" dirty="0">
                <a:solidFill>
                  <a:srgbClr val="323299"/>
                </a:solidFill>
                <a:latin typeface="Arial MT"/>
                <a:cs typeface="Arial MT"/>
              </a:rPr>
              <a:t>de</a:t>
            </a:r>
            <a:r>
              <a:rPr sz="1250" spc="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las</a:t>
            </a:r>
            <a:r>
              <a:rPr sz="1250" spc="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lipoproteínas</a:t>
            </a:r>
            <a:endParaRPr sz="1250" dirty="0">
              <a:latin typeface="Arial MT"/>
              <a:cs typeface="Arial MT"/>
            </a:endParaRPr>
          </a:p>
          <a:p>
            <a:pPr marL="12700">
              <a:lnSpc>
                <a:spcPts val="1450"/>
              </a:lnSpc>
            </a:pP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plasmáticas.</a:t>
            </a:r>
            <a:r>
              <a:rPr sz="1250" spc="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Regulación</a:t>
            </a:r>
            <a:r>
              <a:rPr sz="1250" spc="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del</a:t>
            </a:r>
            <a:r>
              <a:rPr sz="1250" spc="2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metabolismo</a:t>
            </a:r>
            <a:r>
              <a:rPr sz="1250" spc="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5" dirty="0">
                <a:solidFill>
                  <a:srgbClr val="323299"/>
                </a:solidFill>
                <a:latin typeface="Arial MT"/>
                <a:cs typeface="Arial MT"/>
              </a:rPr>
              <a:t>del</a:t>
            </a:r>
            <a:r>
              <a:rPr sz="1250" spc="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colesterol.</a:t>
            </a:r>
            <a:endParaRPr sz="125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62769" y="3882990"/>
            <a:ext cx="1661795" cy="466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100"/>
              </a:spcBef>
            </a:pPr>
            <a:r>
              <a:rPr sz="950" b="1" spc="5" dirty="0">
                <a:solidFill>
                  <a:srgbClr val="006565"/>
                </a:solidFill>
                <a:latin typeface="Arial"/>
                <a:cs typeface="Arial"/>
              </a:rPr>
              <a:t>BIOQUÍMICA-1º</a:t>
            </a:r>
            <a:r>
              <a:rPr sz="950" b="1" spc="-35" dirty="0">
                <a:solidFill>
                  <a:srgbClr val="006565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006565"/>
                </a:solidFill>
                <a:latin typeface="Arial"/>
                <a:cs typeface="Arial"/>
              </a:rPr>
              <a:t>de</a:t>
            </a:r>
            <a:r>
              <a:rPr sz="950" b="1" spc="-35" dirty="0">
                <a:solidFill>
                  <a:srgbClr val="006565"/>
                </a:solidFill>
                <a:latin typeface="Arial"/>
                <a:cs typeface="Arial"/>
              </a:rPr>
              <a:t> </a:t>
            </a:r>
            <a:r>
              <a:rPr sz="950" b="1" spc="5" dirty="0">
                <a:solidFill>
                  <a:srgbClr val="006565"/>
                </a:solidFill>
                <a:latin typeface="Arial"/>
                <a:cs typeface="Arial"/>
              </a:rPr>
              <a:t>Medicina </a:t>
            </a:r>
            <a:r>
              <a:rPr sz="950" b="1" spc="-250" dirty="0">
                <a:solidFill>
                  <a:srgbClr val="006565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006565"/>
                </a:solidFill>
                <a:latin typeface="Arial"/>
                <a:cs typeface="Arial"/>
              </a:rPr>
              <a:t>Dpto. Biología Molecular </a:t>
            </a:r>
            <a:r>
              <a:rPr sz="950" b="1" spc="5" dirty="0">
                <a:solidFill>
                  <a:srgbClr val="006565"/>
                </a:solidFill>
                <a:latin typeface="Arial"/>
                <a:cs typeface="Arial"/>
              </a:rPr>
              <a:t> José</a:t>
            </a:r>
            <a:r>
              <a:rPr sz="950" b="1" spc="-5" dirty="0">
                <a:solidFill>
                  <a:srgbClr val="006565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006565"/>
                </a:solidFill>
                <a:latin typeface="Arial"/>
                <a:cs typeface="Arial"/>
              </a:rPr>
              <a:t>C</a:t>
            </a:r>
            <a:r>
              <a:rPr sz="950" b="1" dirty="0">
                <a:solidFill>
                  <a:srgbClr val="006565"/>
                </a:solidFill>
                <a:latin typeface="Arial"/>
                <a:cs typeface="Arial"/>
              </a:rPr>
              <a:t> Rodríguez</a:t>
            </a:r>
            <a:r>
              <a:rPr sz="950" b="1" spc="5" dirty="0">
                <a:solidFill>
                  <a:srgbClr val="006565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006565"/>
                </a:solidFill>
                <a:latin typeface="Arial"/>
                <a:cs typeface="Arial"/>
              </a:rPr>
              <a:t>Rey</a:t>
            </a:r>
            <a:endParaRPr sz="95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538" y="5847"/>
            <a:ext cx="7505065" cy="5340985"/>
          </a:xfrm>
          <a:custGeom>
            <a:avLst/>
            <a:gdLst/>
            <a:ahLst/>
            <a:cxnLst/>
            <a:rect l="l" t="t" r="r" b="b"/>
            <a:pathLst>
              <a:path w="7505065" h="5340985">
                <a:moveTo>
                  <a:pt x="0" y="5340598"/>
                </a:moveTo>
                <a:lnTo>
                  <a:pt x="7504907" y="5340598"/>
                </a:lnTo>
                <a:lnTo>
                  <a:pt x="7504907" y="0"/>
                </a:lnTo>
                <a:lnTo>
                  <a:pt x="0" y="0"/>
                </a:lnTo>
                <a:lnTo>
                  <a:pt x="0" y="534059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70406" y="9974353"/>
            <a:ext cx="9398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10" dirty="0">
                <a:latin typeface="Arial MT"/>
                <a:cs typeface="Arial MT"/>
              </a:rPr>
              <a:t>2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8027" y="5877869"/>
            <a:ext cx="3696335" cy="238760"/>
          </a:xfrm>
          <a:prstGeom prst="rect">
            <a:avLst/>
          </a:prstGeom>
          <a:ln w="6571">
            <a:solidFill>
              <a:srgbClr val="FF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250"/>
              </a:spcBef>
            </a:pP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FUENTES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 Y</a:t>
            </a:r>
            <a:r>
              <a:rPr sz="11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DESTINO</a:t>
            </a:r>
            <a:r>
              <a:rPr sz="110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DEL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COLESTEROL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CORPORAL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85369" y="7022922"/>
            <a:ext cx="2186305" cy="1391285"/>
          </a:xfrm>
          <a:custGeom>
            <a:avLst/>
            <a:gdLst/>
            <a:ahLst/>
            <a:cxnLst/>
            <a:rect l="l" t="t" r="r" b="b"/>
            <a:pathLst>
              <a:path w="2186304" h="1391284">
                <a:moveTo>
                  <a:pt x="1092494" y="0"/>
                </a:moveTo>
                <a:lnTo>
                  <a:pt x="1034456" y="963"/>
                </a:lnTo>
                <a:lnTo>
                  <a:pt x="977210" y="3822"/>
                </a:lnTo>
                <a:lnTo>
                  <a:pt x="920829" y="8529"/>
                </a:lnTo>
                <a:lnTo>
                  <a:pt x="865390" y="15035"/>
                </a:lnTo>
                <a:lnTo>
                  <a:pt x="810969" y="23293"/>
                </a:lnTo>
                <a:lnTo>
                  <a:pt x="757640" y="33255"/>
                </a:lnTo>
                <a:lnTo>
                  <a:pt x="705478" y="44873"/>
                </a:lnTo>
                <a:lnTo>
                  <a:pt x="654560" y="58100"/>
                </a:lnTo>
                <a:lnTo>
                  <a:pt x="604961" y="72886"/>
                </a:lnTo>
                <a:lnTo>
                  <a:pt x="556756" y="89185"/>
                </a:lnTo>
                <a:lnTo>
                  <a:pt x="510020" y="106949"/>
                </a:lnTo>
                <a:lnTo>
                  <a:pt x="464829" y="126130"/>
                </a:lnTo>
                <a:lnTo>
                  <a:pt x="421259" y="146679"/>
                </a:lnTo>
                <a:lnTo>
                  <a:pt x="379384" y="168550"/>
                </a:lnTo>
                <a:lnTo>
                  <a:pt x="339280" y="191693"/>
                </a:lnTo>
                <a:lnTo>
                  <a:pt x="301022" y="216062"/>
                </a:lnTo>
                <a:lnTo>
                  <a:pt x="264687" y="241609"/>
                </a:lnTo>
                <a:lnTo>
                  <a:pt x="230348" y="268285"/>
                </a:lnTo>
                <a:lnTo>
                  <a:pt x="198082" y="296043"/>
                </a:lnTo>
                <a:lnTo>
                  <a:pt x="167965" y="324834"/>
                </a:lnTo>
                <a:lnTo>
                  <a:pt x="140070" y="354612"/>
                </a:lnTo>
                <a:lnTo>
                  <a:pt x="114475" y="385327"/>
                </a:lnTo>
                <a:lnTo>
                  <a:pt x="91253" y="416933"/>
                </a:lnTo>
                <a:lnTo>
                  <a:pt x="70481" y="449382"/>
                </a:lnTo>
                <a:lnTo>
                  <a:pt x="36588" y="516614"/>
                </a:lnTo>
                <a:lnTo>
                  <a:pt x="13397" y="586642"/>
                </a:lnTo>
                <a:lnTo>
                  <a:pt x="1513" y="659082"/>
                </a:lnTo>
                <a:lnTo>
                  <a:pt x="0" y="696086"/>
                </a:lnTo>
                <a:lnTo>
                  <a:pt x="1513" y="732993"/>
                </a:lnTo>
                <a:lnTo>
                  <a:pt x="13397" y="805255"/>
                </a:lnTo>
                <a:lnTo>
                  <a:pt x="36588" y="875128"/>
                </a:lnTo>
                <a:lnTo>
                  <a:pt x="70481" y="942228"/>
                </a:lnTo>
                <a:lnTo>
                  <a:pt x="91253" y="974618"/>
                </a:lnTo>
                <a:lnTo>
                  <a:pt x="114475" y="1006170"/>
                </a:lnTo>
                <a:lnTo>
                  <a:pt x="140070" y="1036837"/>
                </a:lnTo>
                <a:lnTo>
                  <a:pt x="167965" y="1066570"/>
                </a:lnTo>
                <a:lnTo>
                  <a:pt x="198082" y="1095321"/>
                </a:lnTo>
                <a:lnTo>
                  <a:pt x="230348" y="1123042"/>
                </a:lnTo>
                <a:lnTo>
                  <a:pt x="264687" y="1149686"/>
                </a:lnTo>
                <a:lnTo>
                  <a:pt x="301022" y="1175204"/>
                </a:lnTo>
                <a:lnTo>
                  <a:pt x="339280" y="1199547"/>
                </a:lnTo>
                <a:lnTo>
                  <a:pt x="379384" y="1222668"/>
                </a:lnTo>
                <a:lnTo>
                  <a:pt x="421259" y="1244520"/>
                </a:lnTo>
                <a:lnTo>
                  <a:pt x="464829" y="1265053"/>
                </a:lnTo>
                <a:lnTo>
                  <a:pt x="510020" y="1284219"/>
                </a:lnTo>
                <a:lnTo>
                  <a:pt x="556756" y="1301971"/>
                </a:lnTo>
                <a:lnTo>
                  <a:pt x="604961" y="1318261"/>
                </a:lnTo>
                <a:lnTo>
                  <a:pt x="654560" y="1333040"/>
                </a:lnTo>
                <a:lnTo>
                  <a:pt x="705478" y="1346260"/>
                </a:lnTo>
                <a:lnTo>
                  <a:pt x="757640" y="1357874"/>
                </a:lnTo>
                <a:lnTo>
                  <a:pt x="810969" y="1367833"/>
                </a:lnTo>
                <a:lnTo>
                  <a:pt x="865390" y="1376089"/>
                </a:lnTo>
                <a:lnTo>
                  <a:pt x="920829" y="1382594"/>
                </a:lnTo>
                <a:lnTo>
                  <a:pt x="977210" y="1387299"/>
                </a:lnTo>
                <a:lnTo>
                  <a:pt x="1034456" y="1390158"/>
                </a:lnTo>
                <a:lnTo>
                  <a:pt x="1092494" y="1391122"/>
                </a:lnTo>
                <a:lnTo>
                  <a:pt x="1150630" y="1390158"/>
                </a:lnTo>
                <a:lnTo>
                  <a:pt x="1207969" y="1387299"/>
                </a:lnTo>
                <a:lnTo>
                  <a:pt x="1264436" y="1382594"/>
                </a:lnTo>
                <a:lnTo>
                  <a:pt x="1319955" y="1376089"/>
                </a:lnTo>
                <a:lnTo>
                  <a:pt x="1374451" y="1367833"/>
                </a:lnTo>
                <a:lnTo>
                  <a:pt x="1427849" y="1357874"/>
                </a:lnTo>
                <a:lnTo>
                  <a:pt x="1480073" y="1346260"/>
                </a:lnTo>
                <a:lnTo>
                  <a:pt x="1531050" y="1333040"/>
                </a:lnTo>
                <a:lnTo>
                  <a:pt x="1580703" y="1318261"/>
                </a:lnTo>
                <a:lnTo>
                  <a:pt x="1628957" y="1301971"/>
                </a:lnTo>
                <a:lnTo>
                  <a:pt x="1675737" y="1284219"/>
                </a:lnTo>
                <a:lnTo>
                  <a:pt x="1720968" y="1265053"/>
                </a:lnTo>
                <a:lnTo>
                  <a:pt x="1764575" y="1244520"/>
                </a:lnTo>
                <a:lnTo>
                  <a:pt x="1806483" y="1222668"/>
                </a:lnTo>
                <a:lnTo>
                  <a:pt x="1846615" y="1199547"/>
                </a:lnTo>
                <a:lnTo>
                  <a:pt x="1884898" y="1175204"/>
                </a:lnTo>
                <a:lnTo>
                  <a:pt x="1921256" y="1149686"/>
                </a:lnTo>
                <a:lnTo>
                  <a:pt x="1955614" y="1123042"/>
                </a:lnTo>
                <a:lnTo>
                  <a:pt x="1987896" y="1095321"/>
                </a:lnTo>
                <a:lnTo>
                  <a:pt x="2018028" y="1066570"/>
                </a:lnTo>
                <a:lnTo>
                  <a:pt x="2045934" y="1036837"/>
                </a:lnTo>
                <a:lnTo>
                  <a:pt x="2071539" y="1006170"/>
                </a:lnTo>
                <a:lnTo>
                  <a:pt x="2094769" y="974618"/>
                </a:lnTo>
                <a:lnTo>
                  <a:pt x="2115546" y="942228"/>
                </a:lnTo>
                <a:lnTo>
                  <a:pt x="2149447" y="875128"/>
                </a:lnTo>
                <a:lnTo>
                  <a:pt x="2172641" y="805255"/>
                </a:lnTo>
                <a:lnTo>
                  <a:pt x="2184526" y="732993"/>
                </a:lnTo>
                <a:lnTo>
                  <a:pt x="2186040" y="696086"/>
                </a:lnTo>
                <a:lnTo>
                  <a:pt x="2184526" y="659082"/>
                </a:lnTo>
                <a:lnTo>
                  <a:pt x="2172641" y="586642"/>
                </a:lnTo>
                <a:lnTo>
                  <a:pt x="2149447" y="516614"/>
                </a:lnTo>
                <a:lnTo>
                  <a:pt x="2115546" y="449382"/>
                </a:lnTo>
                <a:lnTo>
                  <a:pt x="2094769" y="416933"/>
                </a:lnTo>
                <a:lnTo>
                  <a:pt x="2071539" y="385327"/>
                </a:lnTo>
                <a:lnTo>
                  <a:pt x="2045934" y="354612"/>
                </a:lnTo>
                <a:lnTo>
                  <a:pt x="2018028" y="324834"/>
                </a:lnTo>
                <a:lnTo>
                  <a:pt x="1987896" y="296043"/>
                </a:lnTo>
                <a:lnTo>
                  <a:pt x="1955614" y="268285"/>
                </a:lnTo>
                <a:lnTo>
                  <a:pt x="1921256" y="241609"/>
                </a:lnTo>
                <a:lnTo>
                  <a:pt x="1884898" y="216062"/>
                </a:lnTo>
                <a:lnTo>
                  <a:pt x="1846615" y="191693"/>
                </a:lnTo>
                <a:lnTo>
                  <a:pt x="1806483" y="168550"/>
                </a:lnTo>
                <a:lnTo>
                  <a:pt x="1764575" y="146679"/>
                </a:lnTo>
                <a:lnTo>
                  <a:pt x="1720968" y="126130"/>
                </a:lnTo>
                <a:lnTo>
                  <a:pt x="1675737" y="106949"/>
                </a:lnTo>
                <a:lnTo>
                  <a:pt x="1628957" y="89185"/>
                </a:lnTo>
                <a:lnTo>
                  <a:pt x="1580703" y="72886"/>
                </a:lnTo>
                <a:lnTo>
                  <a:pt x="1531050" y="58100"/>
                </a:lnTo>
                <a:lnTo>
                  <a:pt x="1480073" y="44873"/>
                </a:lnTo>
                <a:lnTo>
                  <a:pt x="1427849" y="33255"/>
                </a:lnTo>
                <a:lnTo>
                  <a:pt x="1374451" y="23293"/>
                </a:lnTo>
                <a:lnTo>
                  <a:pt x="1319955" y="15035"/>
                </a:lnTo>
                <a:lnTo>
                  <a:pt x="1264436" y="8529"/>
                </a:lnTo>
                <a:lnTo>
                  <a:pt x="1207969" y="3822"/>
                </a:lnTo>
                <a:lnTo>
                  <a:pt x="1150630" y="963"/>
                </a:lnTo>
                <a:lnTo>
                  <a:pt x="1092494" y="0"/>
                </a:lnTo>
                <a:close/>
              </a:path>
            </a:pathLst>
          </a:custGeom>
          <a:ln w="6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27856" y="7578035"/>
            <a:ext cx="1101725" cy="2768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COLESTEROL</a:t>
            </a:r>
            <a:r>
              <a:rPr sz="800" spc="-3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TOTAL</a:t>
            </a:r>
            <a:endParaRPr sz="800">
              <a:latin typeface="Arial MT"/>
              <a:cs typeface="Arial MT"/>
            </a:endParaRPr>
          </a:p>
          <a:p>
            <a:pPr marL="635" algn="ctr">
              <a:lnSpc>
                <a:spcPct val="100000"/>
              </a:lnSpc>
              <a:spcBef>
                <a:spcPts val="25"/>
              </a:spcBef>
            </a:pP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(1,4</a:t>
            </a:r>
            <a:r>
              <a:rPr sz="800" spc="-3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g/kilo)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43271" y="7185831"/>
            <a:ext cx="27051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D</a:t>
            </a:r>
            <a:r>
              <a:rPr sz="800" dirty="0">
                <a:solidFill>
                  <a:srgbClr val="323299"/>
                </a:solidFill>
                <a:latin typeface="Arial MT"/>
                <a:cs typeface="Arial MT"/>
              </a:rPr>
              <a:t>i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e</a:t>
            </a:r>
            <a:r>
              <a:rPr sz="800" spc="-5" dirty="0">
                <a:solidFill>
                  <a:srgbClr val="323299"/>
                </a:solidFill>
                <a:latin typeface="Arial MT"/>
                <a:cs typeface="Arial MT"/>
              </a:rPr>
              <a:t>t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44651" y="8427629"/>
            <a:ext cx="90551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Síntesis</a:t>
            </a:r>
            <a:r>
              <a:rPr sz="800" spc="-5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Endógena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926699" y="7231829"/>
            <a:ext cx="1753870" cy="1683385"/>
            <a:chOff x="1926699" y="7231829"/>
            <a:chExt cx="1753870" cy="1683385"/>
          </a:xfrm>
        </p:grpSpPr>
        <p:sp>
          <p:nvSpPr>
            <p:cNvPr id="17" name="object 17"/>
            <p:cNvSpPr/>
            <p:nvPr/>
          </p:nvSpPr>
          <p:spPr>
            <a:xfrm>
              <a:off x="1930191" y="7235322"/>
              <a:ext cx="648970" cy="312420"/>
            </a:xfrm>
            <a:custGeom>
              <a:avLst/>
              <a:gdLst/>
              <a:ahLst/>
              <a:cxnLst/>
              <a:rect l="l" t="t" r="r" b="b"/>
              <a:pathLst>
                <a:path w="648969" h="312420">
                  <a:moveTo>
                    <a:pt x="28392" y="0"/>
                  </a:moveTo>
                  <a:lnTo>
                    <a:pt x="0" y="146151"/>
                  </a:lnTo>
                  <a:lnTo>
                    <a:pt x="476326" y="238688"/>
                  </a:lnTo>
                  <a:lnTo>
                    <a:pt x="461604" y="312298"/>
                  </a:lnTo>
                  <a:lnTo>
                    <a:pt x="648766" y="196626"/>
                  </a:lnTo>
                  <a:lnTo>
                    <a:pt x="518388" y="19979"/>
                  </a:lnTo>
                  <a:lnTo>
                    <a:pt x="504703" y="92537"/>
                  </a:lnTo>
                  <a:lnTo>
                    <a:pt x="28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30191" y="7235322"/>
              <a:ext cx="648970" cy="312420"/>
            </a:xfrm>
            <a:custGeom>
              <a:avLst/>
              <a:gdLst/>
              <a:ahLst/>
              <a:cxnLst/>
              <a:rect l="l" t="t" r="r" b="b"/>
              <a:pathLst>
                <a:path w="648969" h="312420">
                  <a:moveTo>
                    <a:pt x="518388" y="19979"/>
                  </a:moveTo>
                  <a:lnTo>
                    <a:pt x="504703" y="92537"/>
                  </a:lnTo>
                  <a:lnTo>
                    <a:pt x="28392" y="0"/>
                  </a:lnTo>
                  <a:lnTo>
                    <a:pt x="0" y="146151"/>
                  </a:lnTo>
                  <a:lnTo>
                    <a:pt x="476326" y="238688"/>
                  </a:lnTo>
                  <a:lnTo>
                    <a:pt x="461604" y="312298"/>
                  </a:lnTo>
                  <a:lnTo>
                    <a:pt x="648766" y="196626"/>
                  </a:lnTo>
                  <a:lnTo>
                    <a:pt x="518388" y="19979"/>
                  </a:lnTo>
                  <a:close/>
                </a:path>
              </a:pathLst>
            </a:custGeom>
            <a:ln w="6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37333" y="8109107"/>
              <a:ext cx="612140" cy="416559"/>
            </a:xfrm>
            <a:custGeom>
              <a:avLst/>
              <a:gdLst/>
              <a:ahLst/>
              <a:cxnLst/>
              <a:rect l="l" t="t" r="r" b="b"/>
              <a:pathLst>
                <a:path w="612139" h="416559">
                  <a:moveTo>
                    <a:pt x="400613" y="0"/>
                  </a:moveTo>
                  <a:lnTo>
                    <a:pt x="434263" y="66248"/>
                  </a:lnTo>
                  <a:lnTo>
                    <a:pt x="0" y="282854"/>
                  </a:lnTo>
                  <a:lnTo>
                    <a:pt x="67299" y="416387"/>
                  </a:lnTo>
                  <a:lnTo>
                    <a:pt x="500496" y="199781"/>
                  </a:lnTo>
                  <a:lnTo>
                    <a:pt x="534161" y="266029"/>
                  </a:lnTo>
                  <a:lnTo>
                    <a:pt x="611962" y="60990"/>
                  </a:lnTo>
                  <a:lnTo>
                    <a:pt x="400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37333" y="8109107"/>
              <a:ext cx="612140" cy="416559"/>
            </a:xfrm>
            <a:custGeom>
              <a:avLst/>
              <a:gdLst/>
              <a:ahLst/>
              <a:cxnLst/>
              <a:rect l="l" t="t" r="r" b="b"/>
              <a:pathLst>
                <a:path w="612139" h="416559">
                  <a:moveTo>
                    <a:pt x="400613" y="0"/>
                  </a:moveTo>
                  <a:lnTo>
                    <a:pt x="434263" y="66248"/>
                  </a:lnTo>
                  <a:lnTo>
                    <a:pt x="0" y="282854"/>
                  </a:lnTo>
                  <a:lnTo>
                    <a:pt x="67299" y="416387"/>
                  </a:lnTo>
                  <a:lnTo>
                    <a:pt x="500496" y="199781"/>
                  </a:lnTo>
                  <a:lnTo>
                    <a:pt x="534161" y="266029"/>
                  </a:lnTo>
                  <a:lnTo>
                    <a:pt x="611962" y="60990"/>
                  </a:lnTo>
                  <a:lnTo>
                    <a:pt x="400613" y="0"/>
                  </a:lnTo>
                  <a:close/>
                </a:path>
              </a:pathLst>
            </a:custGeom>
            <a:ln w="6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79236" y="8414044"/>
              <a:ext cx="397510" cy="497840"/>
            </a:xfrm>
            <a:custGeom>
              <a:avLst/>
              <a:gdLst/>
              <a:ahLst/>
              <a:cxnLst/>
              <a:rect l="l" t="t" r="r" b="b"/>
              <a:pathLst>
                <a:path w="397510" h="497840">
                  <a:moveTo>
                    <a:pt x="0" y="373273"/>
                  </a:moveTo>
                  <a:lnTo>
                    <a:pt x="99898" y="373273"/>
                  </a:lnTo>
                  <a:lnTo>
                    <a:pt x="99898" y="0"/>
                  </a:lnTo>
                  <a:lnTo>
                    <a:pt x="298627" y="0"/>
                  </a:lnTo>
                  <a:lnTo>
                    <a:pt x="298627" y="373273"/>
                  </a:lnTo>
                  <a:lnTo>
                    <a:pt x="397474" y="373273"/>
                  </a:lnTo>
                  <a:lnTo>
                    <a:pt x="198744" y="497342"/>
                  </a:lnTo>
                  <a:lnTo>
                    <a:pt x="0" y="373273"/>
                  </a:lnTo>
                  <a:close/>
                </a:path>
              </a:pathLst>
            </a:custGeom>
            <a:ln w="6571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231843" y="8974400"/>
            <a:ext cx="58483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Crecimiento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569071" y="7111967"/>
            <a:ext cx="618490" cy="1216660"/>
            <a:chOff x="4569071" y="7111967"/>
            <a:chExt cx="618490" cy="1216660"/>
          </a:xfrm>
        </p:grpSpPr>
        <p:sp>
          <p:nvSpPr>
            <p:cNvPr id="24" name="object 24"/>
            <p:cNvSpPr/>
            <p:nvPr/>
          </p:nvSpPr>
          <p:spPr>
            <a:xfrm>
              <a:off x="4576769" y="7893553"/>
              <a:ext cx="600710" cy="431165"/>
            </a:xfrm>
            <a:custGeom>
              <a:avLst/>
              <a:gdLst/>
              <a:ahLst/>
              <a:cxnLst/>
              <a:rect l="l" t="t" r="r" b="b"/>
              <a:pathLst>
                <a:path w="600710" h="431165">
                  <a:moveTo>
                    <a:pt x="72557" y="0"/>
                  </a:moveTo>
                  <a:lnTo>
                    <a:pt x="0" y="130378"/>
                  </a:lnTo>
                  <a:lnTo>
                    <a:pt x="422696" y="365912"/>
                  </a:lnTo>
                  <a:lnTo>
                    <a:pt x="386958" y="431109"/>
                  </a:lnTo>
                  <a:lnTo>
                    <a:pt x="600395" y="379582"/>
                  </a:lnTo>
                  <a:lnTo>
                    <a:pt x="532058" y="171389"/>
                  </a:lnTo>
                  <a:lnTo>
                    <a:pt x="495254" y="236585"/>
                  </a:lnTo>
                  <a:lnTo>
                    <a:pt x="725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76769" y="7893553"/>
              <a:ext cx="600710" cy="431165"/>
            </a:xfrm>
            <a:custGeom>
              <a:avLst/>
              <a:gdLst/>
              <a:ahLst/>
              <a:cxnLst/>
              <a:rect l="l" t="t" r="r" b="b"/>
              <a:pathLst>
                <a:path w="600710" h="431165">
                  <a:moveTo>
                    <a:pt x="532058" y="171389"/>
                  </a:moveTo>
                  <a:lnTo>
                    <a:pt x="495254" y="236585"/>
                  </a:lnTo>
                  <a:lnTo>
                    <a:pt x="72557" y="0"/>
                  </a:lnTo>
                  <a:lnTo>
                    <a:pt x="0" y="130378"/>
                  </a:lnTo>
                  <a:lnTo>
                    <a:pt x="422696" y="365912"/>
                  </a:lnTo>
                  <a:lnTo>
                    <a:pt x="386958" y="431109"/>
                  </a:lnTo>
                  <a:lnTo>
                    <a:pt x="600395" y="379582"/>
                  </a:lnTo>
                  <a:lnTo>
                    <a:pt x="532058" y="171389"/>
                  </a:lnTo>
                  <a:close/>
                </a:path>
              </a:pathLst>
            </a:custGeom>
            <a:ln w="6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72563" y="7115459"/>
              <a:ext cx="611505" cy="416559"/>
            </a:xfrm>
            <a:custGeom>
              <a:avLst/>
              <a:gdLst/>
              <a:ahLst/>
              <a:cxnLst/>
              <a:rect l="l" t="t" r="r" b="b"/>
              <a:pathLst>
                <a:path w="611504" h="416559">
                  <a:moveTo>
                    <a:pt x="400613" y="0"/>
                  </a:moveTo>
                  <a:lnTo>
                    <a:pt x="433212" y="66233"/>
                  </a:lnTo>
                  <a:lnTo>
                    <a:pt x="0" y="283890"/>
                  </a:lnTo>
                  <a:lnTo>
                    <a:pt x="66248" y="416387"/>
                  </a:lnTo>
                  <a:lnTo>
                    <a:pt x="500512" y="199781"/>
                  </a:lnTo>
                  <a:lnTo>
                    <a:pt x="533110" y="267080"/>
                  </a:lnTo>
                  <a:lnTo>
                    <a:pt x="610910" y="60990"/>
                  </a:lnTo>
                  <a:lnTo>
                    <a:pt x="400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72563" y="7115459"/>
              <a:ext cx="611505" cy="416559"/>
            </a:xfrm>
            <a:custGeom>
              <a:avLst/>
              <a:gdLst/>
              <a:ahLst/>
              <a:cxnLst/>
              <a:rect l="l" t="t" r="r" b="b"/>
              <a:pathLst>
                <a:path w="611504" h="416559">
                  <a:moveTo>
                    <a:pt x="400613" y="0"/>
                  </a:moveTo>
                  <a:lnTo>
                    <a:pt x="433212" y="66233"/>
                  </a:lnTo>
                  <a:lnTo>
                    <a:pt x="0" y="283890"/>
                  </a:lnTo>
                  <a:lnTo>
                    <a:pt x="66248" y="416387"/>
                  </a:lnTo>
                  <a:lnTo>
                    <a:pt x="500512" y="199781"/>
                  </a:lnTo>
                  <a:lnTo>
                    <a:pt x="533110" y="267080"/>
                  </a:lnTo>
                  <a:lnTo>
                    <a:pt x="610910" y="60990"/>
                  </a:lnTo>
                  <a:lnTo>
                    <a:pt x="400613" y="0"/>
                  </a:lnTo>
                  <a:close/>
                </a:path>
              </a:pathLst>
            </a:custGeom>
            <a:ln w="6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204419" y="7106967"/>
            <a:ext cx="1191260" cy="278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95"/>
              </a:spcBef>
            </a:pP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Pérdidas</a:t>
            </a:r>
            <a:r>
              <a:rPr sz="800" spc="-2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por</a:t>
            </a:r>
            <a:r>
              <a:rPr sz="800" spc="-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piel</a:t>
            </a:r>
            <a:r>
              <a:rPr sz="800" spc="-2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o</a:t>
            </a:r>
            <a:r>
              <a:rPr sz="800" spc="-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tracto </a:t>
            </a:r>
            <a:r>
              <a:rPr sz="800" spc="-204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gastrointestinal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67504" y="8232054"/>
            <a:ext cx="109918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100"/>
              </a:spcBef>
            </a:pP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Transformado</a:t>
            </a:r>
            <a:r>
              <a:rPr sz="800" spc="-3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en</a:t>
            </a:r>
            <a:r>
              <a:rPr sz="800" spc="-2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sales </a:t>
            </a:r>
            <a:r>
              <a:rPr sz="800" spc="-2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biliares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5538" y="5346455"/>
            <a:ext cx="7505065" cy="5340985"/>
          </a:xfrm>
          <a:custGeom>
            <a:avLst/>
            <a:gdLst/>
            <a:ahLst/>
            <a:cxnLst/>
            <a:rect l="l" t="t" r="r" b="b"/>
            <a:pathLst>
              <a:path w="7505065" h="5340984">
                <a:moveTo>
                  <a:pt x="0" y="5340598"/>
                </a:moveTo>
                <a:lnTo>
                  <a:pt x="7504892" y="5340598"/>
                </a:lnTo>
                <a:lnTo>
                  <a:pt x="7504892" y="0"/>
                </a:lnTo>
                <a:lnTo>
                  <a:pt x="0" y="0"/>
                </a:lnTo>
                <a:lnTo>
                  <a:pt x="0" y="534059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2067" y="4633751"/>
            <a:ext cx="1625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latin typeface="Arial MT"/>
                <a:cs typeface="Arial MT"/>
              </a:rPr>
              <a:t>1</a:t>
            </a:r>
            <a:r>
              <a:rPr sz="950" spc="10" dirty="0">
                <a:latin typeface="Arial MT"/>
                <a:cs typeface="Arial MT"/>
              </a:rPr>
              <a:t>9</a:t>
            </a:r>
            <a:endParaRPr sz="95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3020" y="992572"/>
            <a:ext cx="4039102" cy="352350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434909" y="390052"/>
            <a:ext cx="2280920" cy="238760"/>
          </a:xfrm>
          <a:prstGeom prst="rect">
            <a:avLst/>
          </a:prstGeom>
          <a:ln w="6571">
            <a:solidFill>
              <a:srgbClr val="FF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254"/>
              </a:spcBef>
            </a:pP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LIPOPROTEINAS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PLASMATICAS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41144" y="2525609"/>
            <a:ext cx="3973829" cy="190500"/>
          </a:xfrm>
          <a:custGeom>
            <a:avLst/>
            <a:gdLst/>
            <a:ahLst/>
            <a:cxnLst/>
            <a:rect l="l" t="t" r="r" b="b"/>
            <a:pathLst>
              <a:path w="3973829" h="190500">
                <a:moveTo>
                  <a:pt x="3973555" y="0"/>
                </a:moveTo>
                <a:lnTo>
                  <a:pt x="0" y="0"/>
                </a:lnTo>
                <a:lnTo>
                  <a:pt x="0" y="190321"/>
                </a:lnTo>
                <a:lnTo>
                  <a:pt x="3973555" y="190321"/>
                </a:lnTo>
                <a:lnTo>
                  <a:pt x="39735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91525" y="2542360"/>
            <a:ext cx="201358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Quilomicrones</a:t>
            </a:r>
            <a:r>
              <a:rPr sz="80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(hasta</a:t>
            </a:r>
            <a:r>
              <a:rPr sz="80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500</a:t>
            </a:r>
            <a:r>
              <a:rPr sz="80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nm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 de</a:t>
            </a:r>
            <a:r>
              <a:rPr sz="80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diámetro)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02685" y="2542360"/>
            <a:ext cx="141414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VLDL</a:t>
            </a:r>
            <a:r>
              <a:rPr sz="80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(28-70</a:t>
            </a:r>
            <a:r>
              <a:rPr sz="800" spc="-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nm</a:t>
            </a:r>
            <a:r>
              <a:rPr sz="800" spc="-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de</a:t>
            </a:r>
            <a:r>
              <a:rPr sz="80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diámetro)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39874" y="4363601"/>
            <a:ext cx="3872865" cy="189865"/>
          </a:xfrm>
          <a:custGeom>
            <a:avLst/>
            <a:gdLst/>
            <a:ahLst/>
            <a:cxnLst/>
            <a:rect l="l" t="t" r="r" b="b"/>
            <a:pathLst>
              <a:path w="3872865" h="189864">
                <a:moveTo>
                  <a:pt x="3872621" y="0"/>
                </a:moveTo>
                <a:lnTo>
                  <a:pt x="0" y="0"/>
                </a:lnTo>
                <a:lnTo>
                  <a:pt x="0" y="189267"/>
                </a:lnTo>
                <a:lnTo>
                  <a:pt x="3872621" y="189267"/>
                </a:lnTo>
                <a:lnTo>
                  <a:pt x="3872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90267" y="4380341"/>
            <a:ext cx="3388360" cy="5613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098675" algn="l"/>
              </a:tabLst>
            </a:pP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LDL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(20-25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nm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 de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diámetro)	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HDL</a:t>
            </a:r>
            <a:r>
              <a:rPr sz="800" spc="-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(8-11</a:t>
            </a:r>
            <a:r>
              <a:rPr sz="80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nm</a:t>
            </a:r>
            <a:r>
              <a:rPr sz="800" spc="-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de</a:t>
            </a:r>
            <a:r>
              <a:rPr sz="800" spc="-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diámetro)</a:t>
            </a: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 marL="1280160" marR="901700">
              <a:lnSpc>
                <a:spcPct val="106100"/>
              </a:lnSpc>
              <a:spcBef>
                <a:spcPts val="535"/>
              </a:spcBef>
            </a:pPr>
            <a:r>
              <a:rPr sz="650" spc="20" dirty="0">
                <a:solidFill>
                  <a:srgbClr val="323299"/>
                </a:solidFill>
                <a:latin typeface="Arial MT"/>
                <a:cs typeface="Arial MT"/>
              </a:rPr>
              <a:t>De </a:t>
            </a:r>
            <a:r>
              <a:rPr sz="650" spc="15" dirty="0">
                <a:solidFill>
                  <a:srgbClr val="323299"/>
                </a:solidFill>
                <a:latin typeface="Arial MT"/>
                <a:cs typeface="Arial MT"/>
              </a:rPr>
              <a:t>Nelson </a:t>
            </a:r>
            <a:r>
              <a:rPr sz="650" spc="10" dirty="0">
                <a:solidFill>
                  <a:srgbClr val="323299"/>
                </a:solidFill>
                <a:latin typeface="Arial MT"/>
                <a:cs typeface="Arial MT"/>
              </a:rPr>
              <a:t>et </a:t>
            </a:r>
            <a:r>
              <a:rPr sz="650" spc="5" dirty="0">
                <a:solidFill>
                  <a:srgbClr val="323299"/>
                </a:solidFill>
                <a:latin typeface="Arial MT"/>
                <a:cs typeface="Arial MT"/>
              </a:rPr>
              <a:t>al. </a:t>
            </a:r>
            <a:r>
              <a:rPr sz="650" spc="10" dirty="0">
                <a:solidFill>
                  <a:srgbClr val="323299"/>
                </a:solidFill>
                <a:latin typeface="Arial MT"/>
                <a:cs typeface="Arial MT"/>
              </a:rPr>
              <a:t>Principles of </a:t>
            </a:r>
            <a:r>
              <a:rPr sz="650" spc="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650" spc="10" dirty="0">
                <a:solidFill>
                  <a:srgbClr val="323299"/>
                </a:solidFill>
                <a:latin typeface="Arial MT"/>
                <a:cs typeface="Arial MT"/>
              </a:rPr>
              <a:t>Biochemistry.</a:t>
            </a:r>
            <a:r>
              <a:rPr sz="65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650" spc="10" dirty="0">
                <a:solidFill>
                  <a:srgbClr val="323299"/>
                </a:solidFill>
                <a:latin typeface="Arial MT"/>
                <a:cs typeface="Arial MT"/>
              </a:rPr>
              <a:t>4th</a:t>
            </a:r>
            <a:r>
              <a:rPr sz="65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650" spc="15" dirty="0">
                <a:solidFill>
                  <a:srgbClr val="323299"/>
                </a:solidFill>
                <a:latin typeface="Arial MT"/>
                <a:cs typeface="Arial MT"/>
              </a:rPr>
              <a:t>Ed.</a:t>
            </a:r>
            <a:r>
              <a:rPr sz="65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650" spc="20" dirty="0">
                <a:solidFill>
                  <a:srgbClr val="323299"/>
                </a:solidFill>
                <a:latin typeface="Arial MT"/>
                <a:cs typeface="Arial MT"/>
              </a:rPr>
              <a:t>Freeman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538" y="5847"/>
            <a:ext cx="7505065" cy="5340985"/>
          </a:xfrm>
          <a:custGeom>
            <a:avLst/>
            <a:gdLst/>
            <a:ahLst/>
            <a:cxnLst/>
            <a:rect l="l" t="t" r="r" b="b"/>
            <a:pathLst>
              <a:path w="7505065" h="5340985">
                <a:moveTo>
                  <a:pt x="0" y="5340598"/>
                </a:moveTo>
                <a:lnTo>
                  <a:pt x="7504907" y="5340598"/>
                </a:lnTo>
                <a:lnTo>
                  <a:pt x="7504907" y="0"/>
                </a:lnTo>
                <a:lnTo>
                  <a:pt x="0" y="0"/>
                </a:lnTo>
                <a:lnTo>
                  <a:pt x="0" y="534059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402067" y="9974353"/>
            <a:ext cx="1625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latin typeface="Arial MT"/>
                <a:cs typeface="Arial MT"/>
              </a:rPr>
              <a:t>2</a:t>
            </a:r>
            <a:r>
              <a:rPr sz="950" spc="10" dirty="0">
                <a:latin typeface="Arial MT"/>
                <a:cs typeface="Arial MT"/>
              </a:rPr>
              <a:t>0</a:t>
            </a:r>
            <a:endParaRPr sz="950">
              <a:latin typeface="Arial MT"/>
              <a:cs typeface="Arial MT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656451" y="6019416"/>
          <a:ext cx="6184899" cy="39514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4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791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CLASE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323298"/>
                      </a:solidFill>
                      <a:prstDash val="solid"/>
                    </a:lnL>
                    <a:lnR w="9525">
                      <a:solidFill>
                        <a:srgbClr val="323298"/>
                      </a:solidFill>
                      <a:prstDash val="solid"/>
                    </a:lnR>
                    <a:lnT w="28575">
                      <a:solidFill>
                        <a:srgbClr val="323298"/>
                      </a:solidFill>
                      <a:prstDash val="solid"/>
                    </a:lnT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COMPOSICION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9525">
                      <a:solidFill>
                        <a:srgbClr val="323298"/>
                      </a:solidFill>
                      <a:prstDash val="solid"/>
                    </a:lnL>
                    <a:lnR w="9525">
                      <a:solidFill>
                        <a:srgbClr val="323298"/>
                      </a:solidFill>
                      <a:prstDash val="solid"/>
                    </a:lnR>
                    <a:lnT w="28575">
                      <a:solidFill>
                        <a:srgbClr val="323298"/>
                      </a:solidFill>
                      <a:prstDash val="solid"/>
                    </a:lnT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178435">
                        <a:lnSpc>
                          <a:spcPct val="123300"/>
                        </a:lnSpc>
                        <a:spcBef>
                          <a:spcPts val="70"/>
                        </a:spcBef>
                      </a:pPr>
                      <a:r>
                        <a:rPr sz="800" spc="-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Diam</a:t>
                      </a:r>
                      <a:r>
                        <a:rPr sz="8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et</a:t>
                      </a:r>
                      <a:r>
                        <a:rPr sz="800" spc="-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sz="8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o 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(nm)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9525">
                      <a:solidFill>
                        <a:srgbClr val="323298"/>
                      </a:solidFill>
                      <a:prstDash val="solid"/>
                    </a:lnL>
                    <a:lnR w="9525">
                      <a:solidFill>
                        <a:srgbClr val="323298"/>
                      </a:solidFill>
                      <a:prstDash val="solid"/>
                    </a:lnR>
                    <a:lnT w="28575">
                      <a:solidFill>
                        <a:srgbClr val="323298"/>
                      </a:solidFill>
                      <a:prstDash val="solid"/>
                    </a:lnT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Origen</a:t>
                      </a:r>
                      <a:r>
                        <a:rPr sz="800" spc="-2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y</a:t>
                      </a:r>
                      <a:r>
                        <a:rPr sz="800" spc="-2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función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9525">
                      <a:solidFill>
                        <a:srgbClr val="323298"/>
                      </a:solidFill>
                      <a:prstDash val="solid"/>
                    </a:lnL>
                    <a:lnR w="9525">
                      <a:solidFill>
                        <a:srgbClr val="323298"/>
                      </a:solidFill>
                      <a:prstDash val="solid"/>
                    </a:lnR>
                    <a:lnT w="28575">
                      <a:solidFill>
                        <a:srgbClr val="323298"/>
                      </a:solidFill>
                      <a:prstDash val="solid"/>
                    </a:lnT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68605">
                        <a:lnSpc>
                          <a:spcPct val="102600"/>
                        </a:lnSpc>
                        <a:spcBef>
                          <a:spcPts val="265"/>
                        </a:spcBef>
                      </a:pP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Apolipoproteínas </a:t>
                      </a:r>
                      <a:r>
                        <a:rPr sz="800" spc="-2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principales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9525">
                      <a:solidFill>
                        <a:srgbClr val="323298"/>
                      </a:solidFill>
                      <a:prstDash val="solid"/>
                    </a:lnL>
                    <a:lnR w="28575">
                      <a:solidFill>
                        <a:srgbClr val="323298"/>
                      </a:solidFill>
                      <a:prstDash val="solid"/>
                    </a:lnR>
                    <a:lnT w="28575">
                      <a:solidFill>
                        <a:srgbClr val="323298"/>
                      </a:solidFill>
                      <a:prstDash val="solid"/>
                    </a:lnT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04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Quilomicrones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6194" marB="0">
                    <a:lnL w="28575">
                      <a:solidFill>
                        <a:srgbClr val="323298"/>
                      </a:solidFill>
                      <a:prstDash val="solid"/>
                    </a:lnL>
                    <a:lnR w="9525">
                      <a:solidFill>
                        <a:srgbClr val="323298"/>
                      </a:solidFill>
                      <a:prstDash val="solid"/>
                    </a:lnR>
                    <a:lnT w="9525">
                      <a:solidFill>
                        <a:srgbClr val="323298"/>
                      </a:solidFill>
                      <a:prstDash val="solid"/>
                    </a:lnT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90%</a:t>
                      </a:r>
                      <a:r>
                        <a:rPr sz="800" spc="-3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TAG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6194" marB="0">
                    <a:lnL w="9525">
                      <a:solidFill>
                        <a:srgbClr val="323298"/>
                      </a:solidFill>
                      <a:prstDash val="solid"/>
                    </a:lnL>
                    <a:lnR w="9525">
                      <a:solidFill>
                        <a:srgbClr val="323298"/>
                      </a:solidFill>
                      <a:prstDash val="solid"/>
                    </a:lnR>
                    <a:lnT w="9525">
                      <a:solidFill>
                        <a:srgbClr val="323298"/>
                      </a:solidFill>
                      <a:prstDash val="solid"/>
                    </a:lnT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Hasta</a:t>
                      </a:r>
                      <a:r>
                        <a:rPr sz="800" spc="-3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500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6194" marB="0">
                    <a:lnL w="9525">
                      <a:solidFill>
                        <a:srgbClr val="323298"/>
                      </a:solidFill>
                      <a:prstDash val="solid"/>
                    </a:lnL>
                    <a:lnR w="9525">
                      <a:solidFill>
                        <a:srgbClr val="323298"/>
                      </a:solidFill>
                      <a:prstDash val="solid"/>
                    </a:lnR>
                    <a:lnT w="9525">
                      <a:solidFill>
                        <a:srgbClr val="323298"/>
                      </a:solidFill>
                      <a:prstDash val="solid"/>
                    </a:lnT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59690">
                        <a:lnSpc>
                          <a:spcPct val="103499"/>
                        </a:lnSpc>
                        <a:spcBef>
                          <a:spcPts val="250"/>
                        </a:spcBef>
                      </a:pP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Transporte</a:t>
                      </a:r>
                      <a:r>
                        <a:rPr sz="800" spc="-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-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los</a:t>
                      </a:r>
                      <a:r>
                        <a:rPr sz="800" spc="-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TAG</a:t>
                      </a:r>
                      <a:r>
                        <a:rPr sz="800" spc="-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-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la </a:t>
                      </a:r>
                      <a:r>
                        <a:rPr sz="800" spc="-204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dieta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9525">
                      <a:solidFill>
                        <a:srgbClr val="323298"/>
                      </a:solidFill>
                      <a:prstDash val="solid"/>
                    </a:lnL>
                    <a:lnR w="9525">
                      <a:solidFill>
                        <a:srgbClr val="323298"/>
                      </a:solidFill>
                      <a:prstDash val="solid"/>
                    </a:lnR>
                    <a:lnT w="9525">
                      <a:solidFill>
                        <a:srgbClr val="323298"/>
                      </a:solidFill>
                      <a:prstDash val="solid"/>
                    </a:lnT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76835">
                        <a:lnSpc>
                          <a:spcPct val="103499"/>
                        </a:lnSpc>
                        <a:spcBef>
                          <a:spcPts val="250"/>
                        </a:spcBef>
                      </a:pP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A-I, A-II,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B-48 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C-I, </a:t>
                      </a:r>
                      <a:r>
                        <a:rPr sz="800" spc="1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C- </a:t>
                      </a:r>
                      <a:r>
                        <a:rPr sz="800" spc="-21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II, 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C-III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9525">
                      <a:solidFill>
                        <a:srgbClr val="323298"/>
                      </a:solidFill>
                      <a:prstDash val="solid"/>
                    </a:lnL>
                    <a:lnR w="28575">
                      <a:solidFill>
                        <a:srgbClr val="323298"/>
                      </a:solidFill>
                      <a:prstDash val="solid"/>
                    </a:lnR>
                    <a:lnT w="9525">
                      <a:solidFill>
                        <a:srgbClr val="323298"/>
                      </a:solidFill>
                      <a:prstDash val="solid"/>
                    </a:lnT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110">
                <a:tc>
                  <a:txBody>
                    <a:bodyPr/>
                    <a:lstStyle/>
                    <a:p>
                      <a:pPr marL="66040" marR="266065">
                        <a:lnSpc>
                          <a:spcPct val="102600"/>
                        </a:lnSpc>
                        <a:spcBef>
                          <a:spcPts val="265"/>
                        </a:spcBef>
                      </a:pP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Lipoproteínas</a:t>
                      </a:r>
                      <a:r>
                        <a:rPr sz="800" spc="-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-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muy</a:t>
                      </a:r>
                      <a:r>
                        <a:rPr sz="800" spc="-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baja </a:t>
                      </a:r>
                      <a:r>
                        <a:rPr sz="800" spc="-2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densidad</a:t>
                      </a:r>
                      <a:r>
                        <a:rPr sz="8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(VLDL)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323298"/>
                      </a:solidFill>
                      <a:prstDash val="solid"/>
                    </a:lnL>
                    <a:lnR w="9525">
                      <a:solidFill>
                        <a:srgbClr val="323298"/>
                      </a:solidFill>
                      <a:prstDash val="solid"/>
                    </a:lnR>
                    <a:lnT w="9525">
                      <a:solidFill>
                        <a:srgbClr val="323298"/>
                      </a:solidFill>
                      <a:prstDash val="solid"/>
                    </a:lnT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65%</a:t>
                      </a:r>
                      <a:r>
                        <a:rPr sz="800" spc="-3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TAG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9525">
                      <a:solidFill>
                        <a:srgbClr val="323298"/>
                      </a:solidFill>
                      <a:prstDash val="solid"/>
                    </a:lnL>
                    <a:lnR w="9525">
                      <a:solidFill>
                        <a:srgbClr val="323298"/>
                      </a:solidFill>
                      <a:prstDash val="solid"/>
                    </a:lnR>
                    <a:lnT w="9525">
                      <a:solidFill>
                        <a:srgbClr val="323298"/>
                      </a:solidFill>
                      <a:prstDash val="solid"/>
                    </a:lnT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28-70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9525">
                      <a:solidFill>
                        <a:srgbClr val="323298"/>
                      </a:solidFill>
                      <a:prstDash val="solid"/>
                    </a:lnL>
                    <a:lnR w="9525">
                      <a:solidFill>
                        <a:srgbClr val="323298"/>
                      </a:solidFill>
                      <a:prstDash val="solid"/>
                    </a:lnR>
                    <a:lnT w="9525">
                      <a:solidFill>
                        <a:srgbClr val="323298"/>
                      </a:solidFill>
                      <a:prstDash val="solid"/>
                    </a:lnT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218440">
                        <a:lnSpc>
                          <a:spcPct val="102600"/>
                        </a:lnSpc>
                        <a:spcBef>
                          <a:spcPts val="265"/>
                        </a:spcBef>
                      </a:pP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Transporte de 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los </a:t>
                      </a: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TAG </a:t>
                      </a:r>
                      <a:r>
                        <a:rPr sz="800" spc="2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sintetizados</a:t>
                      </a:r>
                      <a:r>
                        <a:rPr sz="800" spc="-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en</a:t>
                      </a:r>
                      <a:r>
                        <a:rPr sz="800" spc="-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el</a:t>
                      </a:r>
                      <a:r>
                        <a:rPr sz="800" spc="-2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hígado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9525">
                      <a:solidFill>
                        <a:srgbClr val="323298"/>
                      </a:solidFill>
                      <a:prstDash val="solid"/>
                    </a:lnL>
                    <a:lnR w="9525">
                      <a:solidFill>
                        <a:srgbClr val="323298"/>
                      </a:solidFill>
                      <a:prstDash val="solid"/>
                    </a:lnR>
                    <a:lnT w="9525">
                      <a:solidFill>
                        <a:srgbClr val="323298"/>
                      </a:solidFill>
                      <a:prstDash val="solid"/>
                    </a:lnT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19380">
                        <a:lnSpc>
                          <a:spcPct val="102600"/>
                        </a:lnSpc>
                        <a:spcBef>
                          <a:spcPts val="265"/>
                        </a:spcBef>
                      </a:pPr>
                      <a:r>
                        <a:rPr sz="800" spc="1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B-100 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C-I, </a:t>
                      </a:r>
                      <a:r>
                        <a:rPr sz="800" spc="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C-II, 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C-III </a:t>
                      </a:r>
                      <a:r>
                        <a:rPr sz="800" spc="-2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9525">
                      <a:solidFill>
                        <a:srgbClr val="323298"/>
                      </a:solidFill>
                      <a:prstDash val="solid"/>
                    </a:lnL>
                    <a:lnR w="28575">
                      <a:solidFill>
                        <a:srgbClr val="323298"/>
                      </a:solidFill>
                      <a:prstDash val="solid"/>
                    </a:lnR>
                    <a:lnT w="9525">
                      <a:solidFill>
                        <a:srgbClr val="323298"/>
                      </a:solidFill>
                      <a:prstDash val="solid"/>
                    </a:lnT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766">
                <a:tc>
                  <a:txBody>
                    <a:bodyPr/>
                    <a:lstStyle/>
                    <a:p>
                      <a:pPr marL="66040" marR="266065">
                        <a:lnSpc>
                          <a:spcPct val="103499"/>
                        </a:lnSpc>
                        <a:spcBef>
                          <a:spcPts val="250"/>
                        </a:spcBef>
                      </a:pP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Lipoproteínas</a:t>
                      </a:r>
                      <a:r>
                        <a:rPr sz="800" spc="-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-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densidad </a:t>
                      </a:r>
                      <a:r>
                        <a:rPr sz="800" spc="-2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intermedia (IDL)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323298"/>
                      </a:solidFill>
                      <a:prstDash val="solid"/>
                    </a:lnL>
                    <a:lnR w="9525">
                      <a:solidFill>
                        <a:srgbClr val="323298"/>
                      </a:solidFill>
                      <a:prstDash val="solid"/>
                    </a:lnR>
                    <a:lnT w="9525">
                      <a:solidFill>
                        <a:srgbClr val="323298"/>
                      </a:solidFill>
                      <a:prstDash val="solid"/>
                    </a:lnT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35%</a:t>
                      </a:r>
                      <a:r>
                        <a:rPr sz="800" spc="-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Fosfolípidos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25%</a:t>
                      </a:r>
                      <a:r>
                        <a:rPr sz="800" spc="-2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Colesterol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6194" marB="0">
                    <a:lnL w="9525">
                      <a:solidFill>
                        <a:srgbClr val="323298"/>
                      </a:solidFill>
                      <a:prstDash val="solid"/>
                    </a:lnL>
                    <a:lnR w="9525">
                      <a:solidFill>
                        <a:srgbClr val="323298"/>
                      </a:solidFill>
                      <a:prstDash val="solid"/>
                    </a:lnR>
                    <a:lnT w="9525">
                      <a:solidFill>
                        <a:srgbClr val="323298"/>
                      </a:solidFill>
                      <a:prstDash val="solid"/>
                    </a:lnT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25-27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6194" marB="0">
                    <a:lnL w="9525">
                      <a:solidFill>
                        <a:srgbClr val="323298"/>
                      </a:solidFill>
                      <a:prstDash val="solid"/>
                    </a:lnL>
                    <a:lnR w="9525">
                      <a:solidFill>
                        <a:srgbClr val="323298"/>
                      </a:solidFill>
                      <a:prstDash val="solid"/>
                    </a:lnR>
                    <a:lnT w="9525">
                      <a:solidFill>
                        <a:srgbClr val="323298"/>
                      </a:solidFill>
                      <a:prstDash val="solid"/>
                    </a:lnT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136525">
                        <a:lnSpc>
                          <a:spcPct val="103099"/>
                        </a:lnSpc>
                        <a:spcBef>
                          <a:spcPts val="254"/>
                        </a:spcBef>
                      </a:pP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Formadas</a:t>
                      </a: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por 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la digestión </a:t>
                      </a:r>
                      <a:r>
                        <a:rPr sz="800" spc="-2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parcial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de VLDL. </a:t>
                      </a: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Precursores</a:t>
                      </a:r>
                      <a:r>
                        <a:rPr sz="800" spc="-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-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LDL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9525">
                      <a:solidFill>
                        <a:srgbClr val="323298"/>
                      </a:solidFill>
                      <a:prstDash val="solid"/>
                    </a:lnL>
                    <a:lnR w="9525">
                      <a:solidFill>
                        <a:srgbClr val="323298"/>
                      </a:solidFill>
                      <a:prstDash val="solid"/>
                    </a:lnR>
                    <a:lnT w="9525">
                      <a:solidFill>
                        <a:srgbClr val="323298"/>
                      </a:solidFill>
                      <a:prstDash val="solid"/>
                    </a:lnT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516890">
                        <a:lnSpc>
                          <a:spcPct val="124200"/>
                        </a:lnSpc>
                        <a:spcBef>
                          <a:spcPts val="50"/>
                        </a:spcBef>
                      </a:pP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B-100,</a:t>
                      </a:r>
                      <a:r>
                        <a:rPr sz="800" spc="-5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C-III </a:t>
                      </a:r>
                      <a:r>
                        <a:rPr sz="800" spc="-2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6350" marB="0">
                    <a:lnL w="9525">
                      <a:solidFill>
                        <a:srgbClr val="323298"/>
                      </a:solidFill>
                      <a:prstDash val="solid"/>
                    </a:lnL>
                    <a:lnR w="28575">
                      <a:solidFill>
                        <a:srgbClr val="323298"/>
                      </a:solidFill>
                      <a:prstDash val="solid"/>
                    </a:lnR>
                    <a:lnT w="9525">
                      <a:solidFill>
                        <a:srgbClr val="323298"/>
                      </a:solidFill>
                      <a:prstDash val="solid"/>
                    </a:lnT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021">
                <a:tc>
                  <a:txBody>
                    <a:bodyPr/>
                    <a:lstStyle/>
                    <a:p>
                      <a:pPr marL="66040" marR="492759">
                        <a:lnSpc>
                          <a:spcPct val="102600"/>
                        </a:lnSpc>
                        <a:spcBef>
                          <a:spcPts val="265"/>
                        </a:spcBef>
                      </a:pP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Lipoproteínas </a:t>
                      </a: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de 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baja </a:t>
                      </a:r>
                      <a:r>
                        <a:rPr sz="800" spc="-2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densidad</a:t>
                      </a:r>
                      <a:r>
                        <a:rPr sz="8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(LDL)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323298"/>
                      </a:solidFill>
                      <a:prstDash val="solid"/>
                    </a:lnL>
                    <a:lnR w="9525">
                      <a:solidFill>
                        <a:srgbClr val="323298"/>
                      </a:solidFill>
                      <a:prstDash val="solid"/>
                    </a:lnR>
                    <a:lnT w="9525">
                      <a:solidFill>
                        <a:srgbClr val="323298"/>
                      </a:solidFill>
                      <a:prstDash val="solid"/>
                    </a:lnT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50%</a:t>
                      </a:r>
                      <a:r>
                        <a:rPr sz="800" spc="-2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Colesterol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25%</a:t>
                      </a:r>
                      <a:r>
                        <a:rPr sz="800" spc="-2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Proteína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9525">
                      <a:solidFill>
                        <a:srgbClr val="323298"/>
                      </a:solidFill>
                      <a:prstDash val="solid"/>
                    </a:lnL>
                    <a:lnR w="9525">
                      <a:solidFill>
                        <a:srgbClr val="323298"/>
                      </a:solidFill>
                      <a:prstDash val="solid"/>
                    </a:lnR>
                    <a:lnT w="9525">
                      <a:solidFill>
                        <a:srgbClr val="323298"/>
                      </a:solidFill>
                      <a:prstDash val="solid"/>
                    </a:lnT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20-25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9525">
                      <a:solidFill>
                        <a:srgbClr val="323298"/>
                      </a:solidFill>
                      <a:prstDash val="solid"/>
                    </a:lnL>
                    <a:lnR w="9525">
                      <a:solidFill>
                        <a:srgbClr val="323298"/>
                      </a:solidFill>
                      <a:prstDash val="solid"/>
                    </a:lnR>
                    <a:lnT w="9525">
                      <a:solidFill>
                        <a:srgbClr val="323298"/>
                      </a:solidFill>
                      <a:prstDash val="solid"/>
                    </a:lnT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83185">
                        <a:lnSpc>
                          <a:spcPct val="103099"/>
                        </a:lnSpc>
                        <a:spcBef>
                          <a:spcPts val="260"/>
                        </a:spcBef>
                      </a:pP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Formadas por 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digestión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de </a:t>
                      </a: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IDL.</a:t>
                      </a:r>
                      <a:r>
                        <a:rPr sz="800" spc="-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Transporta</a:t>
                      </a:r>
                      <a:r>
                        <a:rPr sz="800" spc="-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colesterol</a:t>
                      </a:r>
                      <a:r>
                        <a:rPr sz="800" spc="-2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a </a:t>
                      </a:r>
                      <a:r>
                        <a:rPr sz="800" spc="-2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los</a:t>
                      </a:r>
                      <a:r>
                        <a:rPr sz="8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tejidos</a:t>
                      </a:r>
                      <a:r>
                        <a:rPr sz="800" spc="-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periféricos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9525">
                      <a:solidFill>
                        <a:srgbClr val="323298"/>
                      </a:solidFill>
                      <a:prstDash val="solid"/>
                    </a:lnL>
                    <a:lnR w="9525">
                      <a:solidFill>
                        <a:srgbClr val="323298"/>
                      </a:solidFill>
                      <a:prstDash val="solid"/>
                    </a:lnR>
                    <a:lnT w="9525">
                      <a:solidFill>
                        <a:srgbClr val="323298"/>
                      </a:solidFill>
                      <a:prstDash val="solid"/>
                    </a:lnT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1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B-100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9525">
                      <a:solidFill>
                        <a:srgbClr val="323298"/>
                      </a:solidFill>
                      <a:prstDash val="solid"/>
                    </a:lnL>
                    <a:lnR w="28575">
                      <a:solidFill>
                        <a:srgbClr val="323298"/>
                      </a:solidFill>
                      <a:prstDash val="solid"/>
                    </a:lnR>
                    <a:lnT w="9525">
                      <a:solidFill>
                        <a:srgbClr val="323298"/>
                      </a:solidFill>
                      <a:prstDash val="solid"/>
                    </a:lnT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2615">
                <a:tc>
                  <a:txBody>
                    <a:bodyPr/>
                    <a:lstStyle/>
                    <a:p>
                      <a:pPr marL="66040" marR="67310">
                        <a:lnSpc>
                          <a:spcPct val="103499"/>
                        </a:lnSpc>
                        <a:spcBef>
                          <a:spcPts val="250"/>
                        </a:spcBef>
                      </a:pP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Lipoproteínas </a:t>
                      </a: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de 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alta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densidad </a:t>
                      </a:r>
                      <a:r>
                        <a:rPr sz="800" spc="-2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(HDL)</a:t>
                      </a:r>
                      <a:endParaRPr sz="800" dirty="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323298"/>
                      </a:solidFill>
                      <a:prstDash val="solid"/>
                    </a:lnL>
                    <a:lnR w="9525">
                      <a:solidFill>
                        <a:srgbClr val="323298"/>
                      </a:solidFill>
                      <a:prstDash val="solid"/>
                    </a:lnR>
                    <a:lnT w="9525">
                      <a:solidFill>
                        <a:srgbClr val="323298"/>
                      </a:solidFill>
                      <a:prstDash val="solid"/>
                    </a:lnT>
                    <a:lnB w="28575">
                      <a:solidFill>
                        <a:srgbClr val="3232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55%</a:t>
                      </a:r>
                      <a:r>
                        <a:rPr sz="800" spc="-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Proteínas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25%</a:t>
                      </a:r>
                      <a:r>
                        <a:rPr sz="800" spc="-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Fosfolípidos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6194" marB="0">
                    <a:lnL w="9525">
                      <a:solidFill>
                        <a:srgbClr val="323298"/>
                      </a:solidFill>
                      <a:prstDash val="solid"/>
                    </a:lnL>
                    <a:lnR w="9525">
                      <a:solidFill>
                        <a:srgbClr val="323298"/>
                      </a:solidFill>
                      <a:prstDash val="solid"/>
                    </a:lnR>
                    <a:lnT w="9525">
                      <a:solidFill>
                        <a:srgbClr val="323298"/>
                      </a:solidFill>
                      <a:prstDash val="solid"/>
                    </a:lnT>
                    <a:lnB w="28575">
                      <a:solidFill>
                        <a:srgbClr val="3232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8-11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6194" marB="0">
                    <a:lnL w="9525">
                      <a:solidFill>
                        <a:srgbClr val="323298"/>
                      </a:solidFill>
                      <a:prstDash val="solid"/>
                    </a:lnL>
                    <a:lnR w="9525">
                      <a:solidFill>
                        <a:srgbClr val="323298"/>
                      </a:solidFill>
                      <a:prstDash val="solid"/>
                    </a:lnR>
                    <a:lnT w="9525">
                      <a:solidFill>
                        <a:srgbClr val="323298"/>
                      </a:solidFill>
                      <a:prstDash val="solid"/>
                    </a:lnT>
                    <a:lnB w="28575">
                      <a:solidFill>
                        <a:srgbClr val="3232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346075">
                        <a:lnSpc>
                          <a:spcPct val="103499"/>
                        </a:lnSpc>
                        <a:spcBef>
                          <a:spcPts val="250"/>
                        </a:spcBef>
                      </a:pP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Transporte</a:t>
                      </a:r>
                      <a:r>
                        <a:rPr sz="800" spc="-3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reverso</a:t>
                      </a:r>
                      <a:r>
                        <a:rPr sz="800" spc="-4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de </a:t>
                      </a:r>
                      <a:r>
                        <a:rPr sz="800" spc="-204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colesterol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L="66040" marR="147955">
                        <a:lnSpc>
                          <a:spcPct val="103499"/>
                        </a:lnSpc>
                        <a:spcBef>
                          <a:spcPts val="190"/>
                        </a:spcBef>
                      </a:pP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Intercambio de </a:t>
                      </a: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apolipoproteínas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y ésteres </a:t>
                      </a:r>
                      <a:r>
                        <a:rPr sz="800" spc="-2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de 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colesterol con </a:t>
                      </a:r>
                      <a:r>
                        <a:rPr sz="800" spc="2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QM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y </a:t>
                      </a: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VLDL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9525">
                      <a:solidFill>
                        <a:srgbClr val="323298"/>
                      </a:solidFill>
                      <a:prstDash val="solid"/>
                    </a:lnL>
                    <a:lnR w="9525">
                      <a:solidFill>
                        <a:srgbClr val="323298"/>
                      </a:solidFill>
                      <a:prstDash val="solid"/>
                    </a:lnR>
                    <a:lnT w="9525">
                      <a:solidFill>
                        <a:srgbClr val="323298"/>
                      </a:solidFill>
                      <a:prstDash val="solid"/>
                    </a:lnT>
                    <a:lnB w="28575">
                      <a:solidFill>
                        <a:srgbClr val="3232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00330">
                        <a:lnSpc>
                          <a:spcPct val="103499"/>
                        </a:lnSpc>
                        <a:spcBef>
                          <a:spcPts val="250"/>
                        </a:spcBef>
                      </a:pPr>
                      <a:r>
                        <a:rPr sz="800" spc="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A-I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, A-II, C-I,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C-II, C- </a:t>
                      </a:r>
                      <a:r>
                        <a:rPr sz="800" spc="-2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III,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D,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endParaRPr sz="800" dirty="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9525">
                      <a:solidFill>
                        <a:srgbClr val="323298"/>
                      </a:solidFill>
                      <a:prstDash val="solid"/>
                    </a:lnL>
                    <a:lnR w="28575">
                      <a:solidFill>
                        <a:srgbClr val="323298"/>
                      </a:solidFill>
                      <a:prstDash val="solid"/>
                    </a:lnR>
                    <a:lnT w="9525">
                      <a:solidFill>
                        <a:srgbClr val="323298"/>
                      </a:solidFill>
                      <a:prstDash val="solid"/>
                    </a:lnT>
                    <a:lnB w="28575">
                      <a:solidFill>
                        <a:srgbClr val="3232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1738822" y="5730650"/>
            <a:ext cx="3790950" cy="238760"/>
          </a:xfrm>
          <a:prstGeom prst="rect">
            <a:avLst/>
          </a:prstGeom>
          <a:ln w="6571">
            <a:solidFill>
              <a:srgbClr val="FF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254"/>
              </a:spcBef>
            </a:pP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CLASIFICACION</a:t>
            </a:r>
            <a:r>
              <a:rPr sz="1100" spc="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Y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PROPIEDADES</a:t>
            </a:r>
            <a:r>
              <a:rPr sz="110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110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LIPOPROTEINAS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538" y="5346455"/>
            <a:ext cx="7505065" cy="5340985"/>
          </a:xfrm>
          <a:custGeom>
            <a:avLst/>
            <a:gdLst/>
            <a:ahLst/>
            <a:cxnLst/>
            <a:rect l="l" t="t" r="r" b="b"/>
            <a:pathLst>
              <a:path w="7505065" h="5340984">
                <a:moveTo>
                  <a:pt x="0" y="5340598"/>
                </a:moveTo>
                <a:lnTo>
                  <a:pt x="7504892" y="5340598"/>
                </a:lnTo>
                <a:lnTo>
                  <a:pt x="7504892" y="0"/>
                </a:lnTo>
                <a:lnTo>
                  <a:pt x="0" y="0"/>
                </a:lnTo>
                <a:lnTo>
                  <a:pt x="0" y="534059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2067" y="4633751"/>
            <a:ext cx="1625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latin typeface="Arial MT"/>
                <a:cs typeface="Arial MT"/>
              </a:rPr>
              <a:t>2</a:t>
            </a:r>
            <a:r>
              <a:rPr sz="950" spc="10" dirty="0">
                <a:latin typeface="Arial MT"/>
                <a:cs typeface="Arial MT"/>
              </a:rPr>
              <a:t>1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7333" y="685510"/>
            <a:ext cx="2521585" cy="238760"/>
          </a:xfrm>
          <a:prstGeom prst="rect">
            <a:avLst/>
          </a:prstGeom>
          <a:ln w="6571">
            <a:solidFill>
              <a:srgbClr val="FF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254"/>
              </a:spcBef>
            </a:pP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PRINCIPALES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APOLIPOPROTEINAS</a:t>
            </a:r>
            <a:endParaRPr sz="1100">
              <a:latin typeface="Arial MT"/>
              <a:cs typeface="Arial MT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84404" y="1473736"/>
          <a:ext cx="5315585" cy="21713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8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7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03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Apolipoproteína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Masa</a:t>
                      </a:r>
                      <a:r>
                        <a:rPr sz="1100" spc="-4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molecular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Función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984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ApoAI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28.000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Activa</a:t>
                      </a:r>
                      <a:r>
                        <a:rPr sz="1100" spc="-2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LCAT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263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ApoB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513.000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Se</a:t>
                      </a:r>
                      <a:r>
                        <a:rPr sz="1100" spc="-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une</a:t>
                      </a:r>
                      <a:r>
                        <a:rPr sz="1100" spc="-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al</a:t>
                      </a:r>
                      <a:r>
                        <a:rPr sz="1100" spc="-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receptor</a:t>
                      </a:r>
                      <a:r>
                        <a:rPr sz="1100" spc="-2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100" spc="-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LDL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984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ApoCII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8.800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Activa</a:t>
                      </a:r>
                      <a:r>
                        <a:rPr sz="1100" spc="-3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LPL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051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ApoCIII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8.700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Inhibe</a:t>
                      </a:r>
                      <a:r>
                        <a:rPr sz="1100" spc="-4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LPL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984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ApoE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34.000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Se</a:t>
                      </a:r>
                      <a:r>
                        <a:rPr sz="1100" spc="-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une</a:t>
                      </a:r>
                      <a:r>
                        <a:rPr sz="1100" spc="-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al</a:t>
                      </a:r>
                      <a:r>
                        <a:rPr sz="1100" spc="-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LDLr </a:t>
                      </a:r>
                      <a:r>
                        <a:rPr sz="11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y</a:t>
                      </a:r>
                      <a:r>
                        <a:rPr sz="1100" spc="-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1100" spc="-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LPR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25538" y="5847"/>
            <a:ext cx="7505065" cy="5340985"/>
          </a:xfrm>
          <a:custGeom>
            <a:avLst/>
            <a:gdLst/>
            <a:ahLst/>
            <a:cxnLst/>
            <a:rect l="l" t="t" r="r" b="b"/>
            <a:pathLst>
              <a:path w="7505065" h="5340985">
                <a:moveTo>
                  <a:pt x="0" y="5340598"/>
                </a:moveTo>
                <a:lnTo>
                  <a:pt x="7504907" y="5340598"/>
                </a:lnTo>
                <a:lnTo>
                  <a:pt x="7504907" y="0"/>
                </a:lnTo>
                <a:lnTo>
                  <a:pt x="0" y="0"/>
                </a:lnTo>
                <a:lnTo>
                  <a:pt x="0" y="534059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02067" y="9974353"/>
            <a:ext cx="1625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latin typeface="Arial MT"/>
                <a:cs typeface="Arial MT"/>
              </a:rPr>
              <a:t>2</a:t>
            </a:r>
            <a:r>
              <a:rPr sz="950" spc="10" dirty="0">
                <a:latin typeface="Arial MT"/>
                <a:cs typeface="Arial MT"/>
              </a:rPr>
              <a:t>2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21842" y="7777888"/>
            <a:ext cx="999490" cy="510540"/>
          </a:xfrm>
          <a:prstGeom prst="rect">
            <a:avLst/>
          </a:prstGeom>
          <a:ln w="6571">
            <a:solidFill>
              <a:srgbClr val="323298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66675" marR="127635">
              <a:lnSpc>
                <a:spcPct val="101299"/>
              </a:lnSpc>
              <a:spcBef>
                <a:spcPts val="240"/>
              </a:spcBef>
            </a:pPr>
            <a:r>
              <a:rPr sz="950" spc="5" dirty="0">
                <a:solidFill>
                  <a:srgbClr val="3232CC"/>
                </a:solidFill>
                <a:latin typeface="Arial MT"/>
                <a:cs typeface="Arial MT"/>
              </a:rPr>
              <a:t>Tejido</a:t>
            </a:r>
            <a:r>
              <a:rPr sz="950" spc="-60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3232CC"/>
                </a:solidFill>
                <a:latin typeface="Arial MT"/>
                <a:cs typeface="Arial MT"/>
              </a:rPr>
              <a:t>adiposo </a:t>
            </a:r>
            <a:r>
              <a:rPr sz="950" spc="-245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3232CC"/>
                </a:solidFill>
                <a:latin typeface="Arial MT"/>
                <a:cs typeface="Arial MT"/>
              </a:rPr>
              <a:t>y muscular </a:t>
            </a:r>
            <a:r>
              <a:rPr sz="950" spc="10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3232CC"/>
                </a:solidFill>
                <a:latin typeface="Arial MT"/>
                <a:cs typeface="Arial MT"/>
              </a:rPr>
              <a:t>(LPL)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20716" y="9258380"/>
            <a:ext cx="1419860" cy="511175"/>
          </a:xfrm>
          <a:prstGeom prst="rect">
            <a:avLst/>
          </a:prstGeom>
          <a:ln w="6571">
            <a:solidFill>
              <a:srgbClr val="323298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66040" marR="712470">
              <a:lnSpc>
                <a:spcPct val="101699"/>
              </a:lnSpc>
              <a:spcBef>
                <a:spcPts val="240"/>
              </a:spcBef>
            </a:pPr>
            <a:r>
              <a:rPr sz="950" spc="5" dirty="0">
                <a:solidFill>
                  <a:srgbClr val="3232CC"/>
                </a:solidFill>
                <a:latin typeface="Arial MT"/>
                <a:cs typeface="Arial MT"/>
              </a:rPr>
              <a:t>HÍGADO </a:t>
            </a:r>
            <a:r>
              <a:rPr sz="950" spc="10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LDLr</a:t>
            </a:r>
            <a:r>
              <a:rPr sz="95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3232CC"/>
                </a:solidFill>
                <a:latin typeface="Arial MT"/>
                <a:cs typeface="Arial MT"/>
              </a:rPr>
              <a:t>y</a:t>
            </a:r>
            <a:r>
              <a:rPr sz="950" spc="-40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LRP</a:t>
            </a:r>
            <a:endParaRPr sz="95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03999" y="6472664"/>
            <a:ext cx="3997325" cy="2122805"/>
            <a:chOff x="1503999" y="6472664"/>
            <a:chExt cx="3997325" cy="2122805"/>
          </a:xfrm>
        </p:grpSpPr>
        <p:sp>
          <p:nvSpPr>
            <p:cNvPr id="14" name="object 14"/>
            <p:cNvSpPr/>
            <p:nvPr/>
          </p:nvSpPr>
          <p:spPr>
            <a:xfrm>
              <a:off x="1507491" y="6476156"/>
              <a:ext cx="1525270" cy="1341755"/>
            </a:xfrm>
            <a:custGeom>
              <a:avLst/>
              <a:gdLst/>
              <a:ahLst/>
              <a:cxnLst/>
              <a:rect l="l" t="t" r="r" b="b"/>
              <a:pathLst>
                <a:path w="1525270" h="1341754">
                  <a:moveTo>
                    <a:pt x="762323" y="0"/>
                  </a:moveTo>
                  <a:lnTo>
                    <a:pt x="712130" y="1428"/>
                  </a:lnTo>
                  <a:lnTo>
                    <a:pt x="662815" y="5655"/>
                  </a:lnTo>
                  <a:lnTo>
                    <a:pt x="614477" y="12591"/>
                  </a:lnTo>
                  <a:lnTo>
                    <a:pt x="567215" y="22148"/>
                  </a:lnTo>
                  <a:lnTo>
                    <a:pt x="521129" y="34236"/>
                  </a:lnTo>
                  <a:lnTo>
                    <a:pt x="476319" y="48768"/>
                  </a:lnTo>
                  <a:lnTo>
                    <a:pt x="432885" y="65653"/>
                  </a:lnTo>
                  <a:lnTo>
                    <a:pt x="390927" y="84803"/>
                  </a:lnTo>
                  <a:lnTo>
                    <a:pt x="350543" y="106129"/>
                  </a:lnTo>
                  <a:lnTo>
                    <a:pt x="311834" y="129543"/>
                  </a:lnTo>
                  <a:lnTo>
                    <a:pt x="274900" y="154956"/>
                  </a:lnTo>
                  <a:lnTo>
                    <a:pt x="239840" y="182278"/>
                  </a:lnTo>
                  <a:lnTo>
                    <a:pt x="206754" y="211422"/>
                  </a:lnTo>
                  <a:lnTo>
                    <a:pt x="175742" y="242297"/>
                  </a:lnTo>
                  <a:lnTo>
                    <a:pt x="146903" y="274815"/>
                  </a:lnTo>
                  <a:lnTo>
                    <a:pt x="120338" y="308888"/>
                  </a:lnTo>
                  <a:lnTo>
                    <a:pt x="96146" y="344427"/>
                  </a:lnTo>
                  <a:lnTo>
                    <a:pt x="74426" y="381342"/>
                  </a:lnTo>
                  <a:lnTo>
                    <a:pt x="55278" y="419545"/>
                  </a:lnTo>
                  <a:lnTo>
                    <a:pt x="38803" y="458947"/>
                  </a:lnTo>
                  <a:lnTo>
                    <a:pt x="25100" y="499460"/>
                  </a:lnTo>
                  <a:lnTo>
                    <a:pt x="14268" y="540993"/>
                  </a:lnTo>
                  <a:lnTo>
                    <a:pt x="6408" y="583459"/>
                  </a:lnTo>
                  <a:lnTo>
                    <a:pt x="1618" y="626769"/>
                  </a:lnTo>
                  <a:lnTo>
                    <a:pt x="0" y="670834"/>
                  </a:lnTo>
                  <a:lnTo>
                    <a:pt x="1618" y="715018"/>
                  </a:lnTo>
                  <a:lnTo>
                    <a:pt x="6408" y="758428"/>
                  </a:lnTo>
                  <a:lnTo>
                    <a:pt x="14268" y="800977"/>
                  </a:lnTo>
                  <a:lnTo>
                    <a:pt x="25100" y="842576"/>
                  </a:lnTo>
                  <a:lnTo>
                    <a:pt x="38803" y="883137"/>
                  </a:lnTo>
                  <a:lnTo>
                    <a:pt x="55278" y="922575"/>
                  </a:lnTo>
                  <a:lnTo>
                    <a:pt x="74426" y="960800"/>
                  </a:lnTo>
                  <a:lnTo>
                    <a:pt x="96146" y="997725"/>
                  </a:lnTo>
                  <a:lnTo>
                    <a:pt x="120338" y="1033262"/>
                  </a:lnTo>
                  <a:lnTo>
                    <a:pt x="146903" y="1067325"/>
                  </a:lnTo>
                  <a:lnTo>
                    <a:pt x="175742" y="1099825"/>
                  </a:lnTo>
                  <a:lnTo>
                    <a:pt x="206754" y="1130675"/>
                  </a:lnTo>
                  <a:lnTo>
                    <a:pt x="239840" y="1159786"/>
                  </a:lnTo>
                  <a:lnTo>
                    <a:pt x="274900" y="1187073"/>
                  </a:lnTo>
                  <a:lnTo>
                    <a:pt x="311834" y="1212446"/>
                  </a:lnTo>
                  <a:lnTo>
                    <a:pt x="350543" y="1235818"/>
                  </a:lnTo>
                  <a:lnTo>
                    <a:pt x="390927" y="1257102"/>
                  </a:lnTo>
                  <a:lnTo>
                    <a:pt x="432885" y="1276211"/>
                  </a:lnTo>
                  <a:lnTo>
                    <a:pt x="476319" y="1293055"/>
                  </a:lnTo>
                  <a:lnTo>
                    <a:pt x="521129" y="1307549"/>
                  </a:lnTo>
                  <a:lnTo>
                    <a:pt x="567215" y="1319604"/>
                  </a:lnTo>
                  <a:lnTo>
                    <a:pt x="614477" y="1329132"/>
                  </a:lnTo>
                  <a:lnTo>
                    <a:pt x="662815" y="1336047"/>
                  </a:lnTo>
                  <a:lnTo>
                    <a:pt x="712130" y="1340260"/>
                  </a:lnTo>
                  <a:lnTo>
                    <a:pt x="762323" y="1341683"/>
                  </a:lnTo>
                  <a:lnTo>
                    <a:pt x="812398" y="1340260"/>
                  </a:lnTo>
                  <a:lnTo>
                    <a:pt x="861616" y="1336047"/>
                  </a:lnTo>
                  <a:lnTo>
                    <a:pt x="909876" y="1329132"/>
                  </a:lnTo>
                  <a:lnTo>
                    <a:pt x="957075" y="1319604"/>
                  </a:lnTo>
                  <a:lnTo>
                    <a:pt x="1003113" y="1307549"/>
                  </a:lnTo>
                  <a:lnTo>
                    <a:pt x="1047890" y="1293055"/>
                  </a:lnTo>
                  <a:lnTo>
                    <a:pt x="1091304" y="1276211"/>
                  </a:lnTo>
                  <a:lnTo>
                    <a:pt x="1133255" y="1257102"/>
                  </a:lnTo>
                  <a:lnTo>
                    <a:pt x="1173641" y="1235818"/>
                  </a:lnTo>
                  <a:lnTo>
                    <a:pt x="1212361" y="1212446"/>
                  </a:lnTo>
                  <a:lnTo>
                    <a:pt x="1249315" y="1187073"/>
                  </a:lnTo>
                  <a:lnTo>
                    <a:pt x="1284401" y="1159786"/>
                  </a:lnTo>
                  <a:lnTo>
                    <a:pt x="1317519" y="1130675"/>
                  </a:lnTo>
                  <a:lnTo>
                    <a:pt x="1348568" y="1099825"/>
                  </a:lnTo>
                  <a:lnTo>
                    <a:pt x="1377447" y="1067325"/>
                  </a:lnTo>
                  <a:lnTo>
                    <a:pt x="1404054" y="1033262"/>
                  </a:lnTo>
                  <a:lnTo>
                    <a:pt x="1428289" y="997725"/>
                  </a:lnTo>
                  <a:lnTo>
                    <a:pt x="1450051" y="960800"/>
                  </a:lnTo>
                  <a:lnTo>
                    <a:pt x="1469239" y="922575"/>
                  </a:lnTo>
                  <a:lnTo>
                    <a:pt x="1485752" y="883137"/>
                  </a:lnTo>
                  <a:lnTo>
                    <a:pt x="1499489" y="842576"/>
                  </a:lnTo>
                  <a:lnTo>
                    <a:pt x="1510349" y="800977"/>
                  </a:lnTo>
                  <a:lnTo>
                    <a:pt x="1518231" y="758428"/>
                  </a:lnTo>
                  <a:lnTo>
                    <a:pt x="1523034" y="715018"/>
                  </a:lnTo>
                  <a:lnTo>
                    <a:pt x="1524658" y="670834"/>
                  </a:lnTo>
                  <a:lnTo>
                    <a:pt x="1523034" y="626769"/>
                  </a:lnTo>
                  <a:lnTo>
                    <a:pt x="1518231" y="583459"/>
                  </a:lnTo>
                  <a:lnTo>
                    <a:pt x="1510349" y="540993"/>
                  </a:lnTo>
                  <a:lnTo>
                    <a:pt x="1499489" y="499460"/>
                  </a:lnTo>
                  <a:lnTo>
                    <a:pt x="1485752" y="458947"/>
                  </a:lnTo>
                  <a:lnTo>
                    <a:pt x="1469239" y="419545"/>
                  </a:lnTo>
                  <a:lnTo>
                    <a:pt x="1450051" y="381342"/>
                  </a:lnTo>
                  <a:lnTo>
                    <a:pt x="1428289" y="344427"/>
                  </a:lnTo>
                  <a:lnTo>
                    <a:pt x="1404054" y="308888"/>
                  </a:lnTo>
                  <a:lnTo>
                    <a:pt x="1377447" y="274815"/>
                  </a:lnTo>
                  <a:lnTo>
                    <a:pt x="1348568" y="242297"/>
                  </a:lnTo>
                  <a:lnTo>
                    <a:pt x="1317519" y="211422"/>
                  </a:lnTo>
                  <a:lnTo>
                    <a:pt x="1284401" y="182278"/>
                  </a:lnTo>
                  <a:lnTo>
                    <a:pt x="1249315" y="154956"/>
                  </a:lnTo>
                  <a:lnTo>
                    <a:pt x="1212361" y="129543"/>
                  </a:lnTo>
                  <a:lnTo>
                    <a:pt x="1173641" y="106129"/>
                  </a:lnTo>
                  <a:lnTo>
                    <a:pt x="1133255" y="84803"/>
                  </a:lnTo>
                  <a:lnTo>
                    <a:pt x="1091304" y="65653"/>
                  </a:lnTo>
                  <a:lnTo>
                    <a:pt x="1047890" y="48768"/>
                  </a:lnTo>
                  <a:lnTo>
                    <a:pt x="1003113" y="34236"/>
                  </a:lnTo>
                  <a:lnTo>
                    <a:pt x="957075" y="22148"/>
                  </a:lnTo>
                  <a:lnTo>
                    <a:pt x="909876" y="12591"/>
                  </a:lnTo>
                  <a:lnTo>
                    <a:pt x="861616" y="5655"/>
                  </a:lnTo>
                  <a:lnTo>
                    <a:pt x="812398" y="1428"/>
                  </a:lnTo>
                  <a:lnTo>
                    <a:pt x="762323" y="0"/>
                  </a:lnTo>
                  <a:close/>
                </a:path>
              </a:pathLst>
            </a:custGeom>
            <a:ln w="6571">
              <a:solidFill>
                <a:srgbClr val="3232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91380" y="7595984"/>
              <a:ext cx="810260" cy="999490"/>
            </a:xfrm>
            <a:custGeom>
              <a:avLst/>
              <a:gdLst/>
              <a:ahLst/>
              <a:cxnLst/>
              <a:rect l="l" t="t" r="r" b="b"/>
              <a:pathLst>
                <a:path w="810260" h="999490">
                  <a:moveTo>
                    <a:pt x="809650" y="675055"/>
                  </a:moveTo>
                  <a:lnTo>
                    <a:pt x="751814" y="687666"/>
                  </a:lnTo>
                  <a:lnTo>
                    <a:pt x="766318" y="705358"/>
                  </a:lnTo>
                  <a:lnTo>
                    <a:pt x="763371" y="707656"/>
                  </a:lnTo>
                  <a:lnTo>
                    <a:pt x="752856" y="718172"/>
                  </a:lnTo>
                  <a:lnTo>
                    <a:pt x="741299" y="727633"/>
                  </a:lnTo>
                  <a:lnTo>
                    <a:pt x="728675" y="738149"/>
                  </a:lnTo>
                  <a:lnTo>
                    <a:pt x="715010" y="747610"/>
                  </a:lnTo>
                  <a:lnTo>
                    <a:pt x="701332" y="756018"/>
                  </a:lnTo>
                  <a:lnTo>
                    <a:pt x="685558" y="763384"/>
                  </a:lnTo>
                  <a:lnTo>
                    <a:pt x="678218" y="767588"/>
                  </a:lnTo>
                  <a:lnTo>
                    <a:pt x="669798" y="769696"/>
                  </a:lnTo>
                  <a:lnTo>
                    <a:pt x="662432" y="772845"/>
                  </a:lnTo>
                  <a:lnTo>
                    <a:pt x="645604" y="777049"/>
                  </a:lnTo>
                  <a:lnTo>
                    <a:pt x="636155" y="778103"/>
                  </a:lnTo>
                  <a:lnTo>
                    <a:pt x="608812" y="778103"/>
                  </a:lnTo>
                  <a:lnTo>
                    <a:pt x="599351" y="777049"/>
                  </a:lnTo>
                  <a:lnTo>
                    <a:pt x="589889" y="774954"/>
                  </a:lnTo>
                  <a:lnTo>
                    <a:pt x="579374" y="772845"/>
                  </a:lnTo>
                  <a:lnTo>
                    <a:pt x="558342" y="766533"/>
                  </a:lnTo>
                  <a:lnTo>
                    <a:pt x="546773" y="763384"/>
                  </a:lnTo>
                  <a:lnTo>
                    <a:pt x="487883" y="740244"/>
                  </a:lnTo>
                  <a:lnTo>
                    <a:pt x="462648" y="727633"/>
                  </a:lnTo>
                  <a:lnTo>
                    <a:pt x="436359" y="715010"/>
                  </a:lnTo>
                  <a:lnTo>
                    <a:pt x="410083" y="701344"/>
                  </a:lnTo>
                  <a:lnTo>
                    <a:pt x="382739" y="686625"/>
                  </a:lnTo>
                  <a:lnTo>
                    <a:pt x="325958" y="655078"/>
                  </a:lnTo>
                  <a:lnTo>
                    <a:pt x="297561" y="638251"/>
                  </a:lnTo>
                  <a:lnTo>
                    <a:pt x="179806" y="566762"/>
                  </a:lnTo>
                  <a:lnTo>
                    <a:pt x="179146" y="566762"/>
                  </a:lnTo>
                  <a:lnTo>
                    <a:pt x="178752" y="563600"/>
                  </a:lnTo>
                  <a:lnTo>
                    <a:pt x="176657" y="545731"/>
                  </a:lnTo>
                  <a:lnTo>
                    <a:pt x="173494" y="527850"/>
                  </a:lnTo>
                  <a:lnTo>
                    <a:pt x="162979" y="471068"/>
                  </a:lnTo>
                  <a:lnTo>
                    <a:pt x="154571" y="432155"/>
                  </a:lnTo>
                  <a:lnTo>
                    <a:pt x="144056" y="392214"/>
                  </a:lnTo>
                  <a:lnTo>
                    <a:pt x="132486" y="351205"/>
                  </a:lnTo>
                  <a:lnTo>
                    <a:pt x="120916" y="309143"/>
                  </a:lnTo>
                  <a:lnTo>
                    <a:pt x="107251" y="267081"/>
                  </a:lnTo>
                  <a:lnTo>
                    <a:pt x="93573" y="223977"/>
                  </a:lnTo>
                  <a:lnTo>
                    <a:pt x="78854" y="179793"/>
                  </a:lnTo>
                  <a:lnTo>
                    <a:pt x="47307" y="91478"/>
                  </a:lnTo>
                  <a:lnTo>
                    <a:pt x="15773" y="2095"/>
                  </a:lnTo>
                  <a:lnTo>
                    <a:pt x="14732" y="1066"/>
                  </a:lnTo>
                  <a:lnTo>
                    <a:pt x="11569" y="0"/>
                  </a:lnTo>
                  <a:lnTo>
                    <a:pt x="10502" y="2095"/>
                  </a:lnTo>
                  <a:lnTo>
                    <a:pt x="9474" y="4216"/>
                  </a:lnTo>
                  <a:lnTo>
                    <a:pt x="42049" y="93586"/>
                  </a:lnTo>
                  <a:lnTo>
                    <a:pt x="56769" y="138798"/>
                  </a:lnTo>
                  <a:lnTo>
                    <a:pt x="72542" y="181914"/>
                  </a:lnTo>
                  <a:lnTo>
                    <a:pt x="87274" y="226072"/>
                  </a:lnTo>
                  <a:lnTo>
                    <a:pt x="100939" y="269176"/>
                  </a:lnTo>
                  <a:lnTo>
                    <a:pt x="114604" y="311238"/>
                  </a:lnTo>
                  <a:lnTo>
                    <a:pt x="126174" y="353301"/>
                  </a:lnTo>
                  <a:lnTo>
                    <a:pt x="137744" y="394296"/>
                  </a:lnTo>
                  <a:lnTo>
                    <a:pt x="148259" y="434263"/>
                  </a:lnTo>
                  <a:lnTo>
                    <a:pt x="156667" y="472122"/>
                  </a:lnTo>
                  <a:lnTo>
                    <a:pt x="164033" y="509968"/>
                  </a:lnTo>
                  <a:lnTo>
                    <a:pt x="167182" y="528904"/>
                  </a:lnTo>
                  <a:lnTo>
                    <a:pt x="170345" y="546773"/>
                  </a:lnTo>
                  <a:lnTo>
                    <a:pt x="172440" y="564654"/>
                  </a:lnTo>
                  <a:lnTo>
                    <a:pt x="174548" y="581482"/>
                  </a:lnTo>
                  <a:lnTo>
                    <a:pt x="176657" y="615124"/>
                  </a:lnTo>
                  <a:lnTo>
                    <a:pt x="177698" y="630885"/>
                  </a:lnTo>
                  <a:lnTo>
                    <a:pt x="177698" y="646658"/>
                  </a:lnTo>
                  <a:lnTo>
                    <a:pt x="176580" y="662432"/>
                  </a:lnTo>
                  <a:lnTo>
                    <a:pt x="175602" y="677151"/>
                  </a:lnTo>
                  <a:lnTo>
                    <a:pt x="173494" y="691883"/>
                  </a:lnTo>
                  <a:lnTo>
                    <a:pt x="167182" y="721321"/>
                  </a:lnTo>
                  <a:lnTo>
                    <a:pt x="161925" y="734987"/>
                  </a:lnTo>
                  <a:lnTo>
                    <a:pt x="157721" y="749719"/>
                  </a:lnTo>
                  <a:lnTo>
                    <a:pt x="139852" y="789673"/>
                  </a:lnTo>
                  <a:lnTo>
                    <a:pt x="96735" y="864323"/>
                  </a:lnTo>
                  <a:lnTo>
                    <a:pt x="65189" y="906386"/>
                  </a:lnTo>
                  <a:lnTo>
                    <a:pt x="50469" y="926363"/>
                  </a:lnTo>
                  <a:lnTo>
                    <a:pt x="43116" y="934770"/>
                  </a:lnTo>
                  <a:lnTo>
                    <a:pt x="36791" y="943190"/>
                  </a:lnTo>
                  <a:lnTo>
                    <a:pt x="29451" y="951598"/>
                  </a:lnTo>
                  <a:lnTo>
                    <a:pt x="27470" y="954138"/>
                  </a:lnTo>
                  <a:lnTo>
                    <a:pt x="9474" y="941082"/>
                  </a:lnTo>
                  <a:lnTo>
                    <a:pt x="0" y="998918"/>
                  </a:lnTo>
                  <a:lnTo>
                    <a:pt x="51511" y="971575"/>
                  </a:lnTo>
                  <a:lnTo>
                    <a:pt x="44259" y="966317"/>
                  </a:lnTo>
                  <a:lnTo>
                    <a:pt x="33096" y="958215"/>
                  </a:lnTo>
                  <a:lnTo>
                    <a:pt x="34709" y="955802"/>
                  </a:lnTo>
                  <a:lnTo>
                    <a:pt x="41021" y="947394"/>
                  </a:lnTo>
                  <a:lnTo>
                    <a:pt x="48361" y="938974"/>
                  </a:lnTo>
                  <a:lnTo>
                    <a:pt x="70446" y="910590"/>
                  </a:lnTo>
                  <a:lnTo>
                    <a:pt x="101993" y="867473"/>
                  </a:lnTo>
                  <a:lnTo>
                    <a:pt x="132486" y="819111"/>
                  </a:lnTo>
                  <a:lnTo>
                    <a:pt x="158775" y="765492"/>
                  </a:lnTo>
                  <a:lnTo>
                    <a:pt x="168236" y="737095"/>
                  </a:lnTo>
                  <a:lnTo>
                    <a:pt x="173494" y="722376"/>
                  </a:lnTo>
                  <a:lnTo>
                    <a:pt x="179806" y="692924"/>
                  </a:lnTo>
                  <a:lnTo>
                    <a:pt x="181914" y="677151"/>
                  </a:lnTo>
                  <a:lnTo>
                    <a:pt x="183032" y="661377"/>
                  </a:lnTo>
                  <a:lnTo>
                    <a:pt x="184010" y="646658"/>
                  </a:lnTo>
                  <a:lnTo>
                    <a:pt x="184010" y="614057"/>
                  </a:lnTo>
                  <a:lnTo>
                    <a:pt x="182956" y="597242"/>
                  </a:lnTo>
                  <a:lnTo>
                    <a:pt x="180060" y="574154"/>
                  </a:lnTo>
                  <a:lnTo>
                    <a:pt x="235534" y="608799"/>
                  </a:lnTo>
                  <a:lnTo>
                    <a:pt x="264972" y="625627"/>
                  </a:lnTo>
                  <a:lnTo>
                    <a:pt x="294411" y="643509"/>
                  </a:lnTo>
                  <a:lnTo>
                    <a:pt x="351193" y="677151"/>
                  </a:lnTo>
                  <a:lnTo>
                    <a:pt x="379590" y="691883"/>
                  </a:lnTo>
                  <a:lnTo>
                    <a:pt x="406933" y="707656"/>
                  </a:lnTo>
                  <a:lnTo>
                    <a:pt x="433197" y="721321"/>
                  </a:lnTo>
                  <a:lnTo>
                    <a:pt x="484733" y="745502"/>
                  </a:lnTo>
                  <a:lnTo>
                    <a:pt x="533095" y="765492"/>
                  </a:lnTo>
                  <a:lnTo>
                    <a:pt x="556234" y="772845"/>
                  </a:lnTo>
                  <a:lnTo>
                    <a:pt x="566750" y="776008"/>
                  </a:lnTo>
                  <a:lnTo>
                    <a:pt x="607758" y="784415"/>
                  </a:lnTo>
                  <a:lnTo>
                    <a:pt x="618274" y="785469"/>
                  </a:lnTo>
                  <a:lnTo>
                    <a:pt x="627722" y="785469"/>
                  </a:lnTo>
                  <a:lnTo>
                    <a:pt x="666292" y="778103"/>
                  </a:lnTo>
                  <a:lnTo>
                    <a:pt x="688721" y="769696"/>
                  </a:lnTo>
                  <a:lnTo>
                    <a:pt x="731824" y="743407"/>
                  </a:lnTo>
                  <a:lnTo>
                    <a:pt x="757072" y="722376"/>
                  </a:lnTo>
                  <a:lnTo>
                    <a:pt x="768629" y="712914"/>
                  </a:lnTo>
                  <a:lnTo>
                    <a:pt x="770890" y="710933"/>
                  </a:lnTo>
                  <a:lnTo>
                    <a:pt x="785456" y="728687"/>
                  </a:lnTo>
                  <a:lnTo>
                    <a:pt x="798741" y="699236"/>
                  </a:lnTo>
                  <a:lnTo>
                    <a:pt x="809650" y="675055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118293" y="7965045"/>
            <a:ext cx="379095" cy="217170"/>
          </a:xfrm>
          <a:prstGeom prst="rect">
            <a:avLst/>
          </a:prstGeom>
          <a:ln w="6571">
            <a:solidFill>
              <a:srgbClr val="32329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254"/>
              </a:spcBef>
            </a:pPr>
            <a:r>
              <a:rPr sz="950" spc="5" dirty="0">
                <a:solidFill>
                  <a:srgbClr val="3232CC"/>
                </a:solidFill>
                <a:latin typeface="Arial MT"/>
                <a:cs typeface="Arial MT"/>
              </a:rPr>
              <a:t>AGL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95740" y="8419286"/>
            <a:ext cx="1156970" cy="631190"/>
          </a:xfrm>
          <a:custGeom>
            <a:avLst/>
            <a:gdLst/>
            <a:ahLst/>
            <a:cxnLst/>
            <a:rect l="l" t="t" r="r" b="b"/>
            <a:pathLst>
              <a:path w="1156970" h="631190">
                <a:moveTo>
                  <a:pt x="578312" y="0"/>
                </a:moveTo>
                <a:lnTo>
                  <a:pt x="519141" y="1636"/>
                </a:lnTo>
                <a:lnTo>
                  <a:pt x="461690" y="6438"/>
                </a:lnTo>
                <a:lnTo>
                  <a:pt x="406246" y="14244"/>
                </a:lnTo>
                <a:lnTo>
                  <a:pt x="353101" y="24892"/>
                </a:lnTo>
                <a:lnTo>
                  <a:pt x="302543" y="38219"/>
                </a:lnTo>
                <a:lnTo>
                  <a:pt x="254862" y="54066"/>
                </a:lnTo>
                <a:lnTo>
                  <a:pt x="210347" y="72269"/>
                </a:lnTo>
                <a:lnTo>
                  <a:pt x="169289" y="92666"/>
                </a:lnTo>
                <a:lnTo>
                  <a:pt x="131977" y="115097"/>
                </a:lnTo>
                <a:lnTo>
                  <a:pt x="98700" y="139399"/>
                </a:lnTo>
                <a:lnTo>
                  <a:pt x="69748" y="165411"/>
                </a:lnTo>
                <a:lnTo>
                  <a:pt x="25978" y="221916"/>
                </a:lnTo>
                <a:lnTo>
                  <a:pt x="2983" y="283319"/>
                </a:lnTo>
                <a:lnTo>
                  <a:pt x="0" y="315452"/>
                </a:lnTo>
                <a:lnTo>
                  <a:pt x="2983" y="347759"/>
                </a:lnTo>
                <a:lnTo>
                  <a:pt x="25978" y="409377"/>
                </a:lnTo>
                <a:lnTo>
                  <a:pt x="69748" y="465956"/>
                </a:lnTo>
                <a:lnTo>
                  <a:pt x="98700" y="491962"/>
                </a:lnTo>
                <a:lnTo>
                  <a:pt x="131977" y="516238"/>
                </a:lnTo>
                <a:lnTo>
                  <a:pt x="169289" y="538625"/>
                </a:lnTo>
                <a:lnTo>
                  <a:pt x="210347" y="558967"/>
                </a:lnTo>
                <a:lnTo>
                  <a:pt x="254862" y="577106"/>
                </a:lnTo>
                <a:lnTo>
                  <a:pt x="302543" y="592885"/>
                </a:lnTo>
                <a:lnTo>
                  <a:pt x="353101" y="606148"/>
                </a:lnTo>
                <a:lnTo>
                  <a:pt x="406246" y="616737"/>
                </a:lnTo>
                <a:lnTo>
                  <a:pt x="461690" y="624495"/>
                </a:lnTo>
                <a:lnTo>
                  <a:pt x="519141" y="629265"/>
                </a:lnTo>
                <a:lnTo>
                  <a:pt x="578312" y="630890"/>
                </a:lnTo>
                <a:lnTo>
                  <a:pt x="637485" y="629265"/>
                </a:lnTo>
                <a:lnTo>
                  <a:pt x="694939" y="624495"/>
                </a:lnTo>
                <a:lnTo>
                  <a:pt x="750384" y="616737"/>
                </a:lnTo>
                <a:lnTo>
                  <a:pt x="803532" y="606148"/>
                </a:lnTo>
                <a:lnTo>
                  <a:pt x="854091" y="592885"/>
                </a:lnTo>
                <a:lnTo>
                  <a:pt x="901773" y="577106"/>
                </a:lnTo>
                <a:lnTo>
                  <a:pt x="946289" y="558967"/>
                </a:lnTo>
                <a:lnTo>
                  <a:pt x="987348" y="538625"/>
                </a:lnTo>
                <a:lnTo>
                  <a:pt x="1024661" y="516238"/>
                </a:lnTo>
                <a:lnTo>
                  <a:pt x="1057938" y="491962"/>
                </a:lnTo>
                <a:lnTo>
                  <a:pt x="1086890" y="465956"/>
                </a:lnTo>
                <a:lnTo>
                  <a:pt x="1130661" y="409377"/>
                </a:lnTo>
                <a:lnTo>
                  <a:pt x="1153656" y="347759"/>
                </a:lnTo>
                <a:lnTo>
                  <a:pt x="1156639" y="315452"/>
                </a:lnTo>
                <a:lnTo>
                  <a:pt x="1153656" y="283319"/>
                </a:lnTo>
                <a:lnTo>
                  <a:pt x="1130661" y="221916"/>
                </a:lnTo>
                <a:lnTo>
                  <a:pt x="1086890" y="165411"/>
                </a:lnTo>
                <a:lnTo>
                  <a:pt x="1057938" y="139399"/>
                </a:lnTo>
                <a:lnTo>
                  <a:pt x="1024661" y="115097"/>
                </a:lnTo>
                <a:lnTo>
                  <a:pt x="987348" y="92666"/>
                </a:lnTo>
                <a:lnTo>
                  <a:pt x="946289" y="72269"/>
                </a:lnTo>
                <a:lnTo>
                  <a:pt x="901773" y="54066"/>
                </a:lnTo>
                <a:lnTo>
                  <a:pt x="854091" y="38219"/>
                </a:lnTo>
                <a:lnTo>
                  <a:pt x="803532" y="24892"/>
                </a:lnTo>
                <a:lnTo>
                  <a:pt x="750384" y="14244"/>
                </a:lnTo>
                <a:lnTo>
                  <a:pt x="694939" y="6438"/>
                </a:lnTo>
                <a:lnTo>
                  <a:pt x="637485" y="1636"/>
                </a:lnTo>
                <a:lnTo>
                  <a:pt x="578312" y="0"/>
                </a:lnTo>
                <a:close/>
              </a:path>
            </a:pathLst>
          </a:custGeom>
          <a:ln w="6571">
            <a:solidFill>
              <a:srgbClr val="3232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844859" y="8531722"/>
            <a:ext cx="719455" cy="42608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solidFill>
                  <a:srgbClr val="3232CC"/>
                </a:solidFill>
                <a:latin typeface="Arial MT"/>
                <a:cs typeface="Arial MT"/>
              </a:rPr>
              <a:t>Re</a:t>
            </a:r>
            <a:r>
              <a:rPr sz="950" spc="10" dirty="0">
                <a:solidFill>
                  <a:srgbClr val="3232CC"/>
                </a:solidFill>
                <a:latin typeface="Arial MT"/>
                <a:cs typeface="Arial MT"/>
              </a:rPr>
              <a:t>m</a:t>
            </a:r>
            <a:r>
              <a:rPr sz="950" spc="5" dirty="0">
                <a:solidFill>
                  <a:srgbClr val="3232CC"/>
                </a:solidFill>
                <a:latin typeface="Arial MT"/>
                <a:cs typeface="Arial MT"/>
              </a:rPr>
              <a:t>an</a:t>
            </a:r>
            <a:r>
              <a:rPr sz="950" dirty="0">
                <a:solidFill>
                  <a:srgbClr val="3232CC"/>
                </a:solidFill>
                <a:latin typeface="Arial MT"/>
                <a:cs typeface="Arial MT"/>
              </a:rPr>
              <a:t>en</a:t>
            </a:r>
            <a:r>
              <a:rPr sz="950" spc="5" dirty="0">
                <a:solidFill>
                  <a:srgbClr val="3232CC"/>
                </a:solidFill>
                <a:latin typeface="Arial MT"/>
                <a:cs typeface="Arial MT"/>
              </a:rPr>
              <a:t>t</a:t>
            </a:r>
            <a:r>
              <a:rPr sz="950" dirty="0">
                <a:solidFill>
                  <a:srgbClr val="3232CC"/>
                </a:solidFill>
                <a:latin typeface="Arial MT"/>
                <a:cs typeface="Arial MT"/>
              </a:rPr>
              <a:t>e</a:t>
            </a:r>
            <a:r>
              <a:rPr sz="950" spc="5" dirty="0">
                <a:solidFill>
                  <a:srgbClr val="3232CC"/>
                </a:solidFill>
                <a:latin typeface="Arial MT"/>
                <a:cs typeface="Arial MT"/>
              </a:rPr>
              <a:t>s</a:t>
            </a:r>
            <a:endParaRPr sz="950">
              <a:latin typeface="Arial MT"/>
              <a:cs typeface="Arial MT"/>
            </a:endParaRPr>
          </a:p>
          <a:p>
            <a:pPr marL="12700" marR="325120">
              <a:lnSpc>
                <a:spcPct val="102600"/>
              </a:lnSpc>
              <a:spcBef>
                <a:spcPts val="20"/>
              </a:spcBef>
            </a:pPr>
            <a:r>
              <a:rPr sz="800" spc="15" dirty="0">
                <a:solidFill>
                  <a:srgbClr val="3232CC"/>
                </a:solidFill>
                <a:latin typeface="Arial MT"/>
                <a:cs typeface="Arial MT"/>
              </a:rPr>
              <a:t>A</a:t>
            </a:r>
            <a:r>
              <a:rPr sz="800" spc="10" dirty="0">
                <a:solidFill>
                  <a:srgbClr val="3232CC"/>
                </a:solidFill>
                <a:latin typeface="Arial MT"/>
                <a:cs typeface="Arial MT"/>
              </a:rPr>
              <a:t>p</a:t>
            </a:r>
            <a:r>
              <a:rPr sz="800" spc="15" dirty="0">
                <a:solidFill>
                  <a:srgbClr val="3232CC"/>
                </a:solidFill>
                <a:latin typeface="Arial MT"/>
                <a:cs typeface="Arial MT"/>
              </a:rPr>
              <a:t>o</a:t>
            </a:r>
            <a:r>
              <a:rPr sz="800" spc="5" dirty="0">
                <a:solidFill>
                  <a:srgbClr val="3232CC"/>
                </a:solidFill>
                <a:latin typeface="Arial MT"/>
                <a:cs typeface="Arial MT"/>
              </a:rPr>
              <a:t>B</a:t>
            </a:r>
            <a:r>
              <a:rPr sz="800" spc="10" dirty="0">
                <a:solidFill>
                  <a:srgbClr val="3232CC"/>
                </a:solidFill>
                <a:latin typeface="Arial MT"/>
                <a:cs typeface="Arial MT"/>
              </a:rPr>
              <a:t>48  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ApoE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739451" y="6472664"/>
            <a:ext cx="1982470" cy="1594485"/>
            <a:chOff x="3739451" y="6472664"/>
            <a:chExt cx="1982470" cy="1594485"/>
          </a:xfrm>
        </p:grpSpPr>
        <p:sp>
          <p:nvSpPr>
            <p:cNvPr id="20" name="object 20"/>
            <p:cNvSpPr/>
            <p:nvPr/>
          </p:nvSpPr>
          <p:spPr>
            <a:xfrm>
              <a:off x="5508391" y="8014482"/>
              <a:ext cx="213995" cy="52705"/>
            </a:xfrm>
            <a:custGeom>
              <a:avLst/>
              <a:gdLst/>
              <a:ahLst/>
              <a:cxnLst/>
              <a:rect l="l" t="t" r="r" b="b"/>
              <a:pathLst>
                <a:path w="213995" h="52704">
                  <a:moveTo>
                    <a:pt x="160873" y="0"/>
                  </a:moveTo>
                  <a:lnTo>
                    <a:pt x="160873" y="52562"/>
                  </a:lnTo>
                  <a:lnTo>
                    <a:pt x="207142" y="29428"/>
                  </a:lnTo>
                  <a:lnTo>
                    <a:pt x="169285" y="29428"/>
                  </a:lnTo>
                  <a:lnTo>
                    <a:pt x="172440" y="28376"/>
                  </a:lnTo>
                  <a:lnTo>
                    <a:pt x="172440" y="24170"/>
                  </a:lnTo>
                  <a:lnTo>
                    <a:pt x="169285" y="23134"/>
                  </a:lnTo>
                  <a:lnTo>
                    <a:pt x="207168" y="23134"/>
                  </a:lnTo>
                  <a:lnTo>
                    <a:pt x="160873" y="0"/>
                  </a:lnTo>
                  <a:close/>
                </a:path>
                <a:path w="213995" h="52704">
                  <a:moveTo>
                    <a:pt x="160873" y="23134"/>
                  </a:moveTo>
                  <a:lnTo>
                    <a:pt x="3154" y="23134"/>
                  </a:lnTo>
                  <a:lnTo>
                    <a:pt x="1051" y="24170"/>
                  </a:lnTo>
                  <a:lnTo>
                    <a:pt x="0" y="26273"/>
                  </a:lnTo>
                  <a:lnTo>
                    <a:pt x="1051" y="28376"/>
                  </a:lnTo>
                  <a:lnTo>
                    <a:pt x="3154" y="29428"/>
                  </a:lnTo>
                  <a:lnTo>
                    <a:pt x="160873" y="29428"/>
                  </a:lnTo>
                  <a:lnTo>
                    <a:pt x="160873" y="23134"/>
                  </a:lnTo>
                  <a:close/>
                </a:path>
                <a:path w="213995" h="52704">
                  <a:moveTo>
                    <a:pt x="207168" y="23134"/>
                  </a:moveTo>
                  <a:lnTo>
                    <a:pt x="169285" y="23134"/>
                  </a:lnTo>
                  <a:lnTo>
                    <a:pt x="172440" y="24170"/>
                  </a:lnTo>
                  <a:lnTo>
                    <a:pt x="172440" y="28376"/>
                  </a:lnTo>
                  <a:lnTo>
                    <a:pt x="169285" y="29428"/>
                  </a:lnTo>
                  <a:lnTo>
                    <a:pt x="207142" y="29428"/>
                  </a:lnTo>
                  <a:lnTo>
                    <a:pt x="213451" y="26273"/>
                  </a:lnTo>
                  <a:lnTo>
                    <a:pt x="207168" y="23134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42944" y="6476156"/>
              <a:ext cx="1525270" cy="1143000"/>
            </a:xfrm>
            <a:custGeom>
              <a:avLst/>
              <a:gdLst/>
              <a:ahLst/>
              <a:cxnLst/>
              <a:rect l="l" t="t" r="r" b="b"/>
              <a:pathLst>
                <a:path w="1525270" h="1143000">
                  <a:moveTo>
                    <a:pt x="762320" y="0"/>
                  </a:moveTo>
                  <a:lnTo>
                    <a:pt x="707805" y="1438"/>
                  </a:lnTo>
                  <a:lnTo>
                    <a:pt x="654336" y="5689"/>
                  </a:lnTo>
                  <a:lnTo>
                    <a:pt x="602041" y="12655"/>
                  </a:lnTo>
                  <a:lnTo>
                    <a:pt x="551049" y="22239"/>
                  </a:lnTo>
                  <a:lnTo>
                    <a:pt x="501488" y="34342"/>
                  </a:lnTo>
                  <a:lnTo>
                    <a:pt x="453484" y="48868"/>
                  </a:lnTo>
                  <a:lnTo>
                    <a:pt x="407168" y="65718"/>
                  </a:lnTo>
                  <a:lnTo>
                    <a:pt x="362665" y="84797"/>
                  </a:lnTo>
                  <a:lnTo>
                    <a:pt x="320106" y="106005"/>
                  </a:lnTo>
                  <a:lnTo>
                    <a:pt x="279618" y="129247"/>
                  </a:lnTo>
                  <a:lnTo>
                    <a:pt x="241328" y="154423"/>
                  </a:lnTo>
                  <a:lnTo>
                    <a:pt x="205366" y="181437"/>
                  </a:lnTo>
                  <a:lnTo>
                    <a:pt x="171859" y="210191"/>
                  </a:lnTo>
                  <a:lnTo>
                    <a:pt x="140935" y="240588"/>
                  </a:lnTo>
                  <a:lnTo>
                    <a:pt x="112722" y="272530"/>
                  </a:lnTo>
                  <a:lnTo>
                    <a:pt x="87349" y="305920"/>
                  </a:lnTo>
                  <a:lnTo>
                    <a:pt x="64943" y="340661"/>
                  </a:lnTo>
                  <a:lnTo>
                    <a:pt x="45633" y="376654"/>
                  </a:lnTo>
                  <a:lnTo>
                    <a:pt x="29546" y="413803"/>
                  </a:lnTo>
                  <a:lnTo>
                    <a:pt x="16812" y="452009"/>
                  </a:lnTo>
                  <a:lnTo>
                    <a:pt x="7557" y="491177"/>
                  </a:lnTo>
                  <a:lnTo>
                    <a:pt x="1910" y="531207"/>
                  </a:lnTo>
                  <a:lnTo>
                    <a:pt x="0" y="572002"/>
                  </a:lnTo>
                  <a:lnTo>
                    <a:pt x="1910" y="612792"/>
                  </a:lnTo>
                  <a:lnTo>
                    <a:pt x="7557" y="652806"/>
                  </a:lnTo>
                  <a:lnTo>
                    <a:pt x="16812" y="691946"/>
                  </a:lnTo>
                  <a:lnTo>
                    <a:pt x="29546" y="730118"/>
                  </a:lnTo>
                  <a:lnTo>
                    <a:pt x="45633" y="767223"/>
                  </a:lnTo>
                  <a:lnTo>
                    <a:pt x="64943" y="803167"/>
                  </a:lnTo>
                  <a:lnTo>
                    <a:pt x="87349" y="837852"/>
                  </a:lnTo>
                  <a:lnTo>
                    <a:pt x="112722" y="871181"/>
                  </a:lnTo>
                  <a:lnTo>
                    <a:pt x="140935" y="903060"/>
                  </a:lnTo>
                  <a:lnTo>
                    <a:pt x="171859" y="933390"/>
                  </a:lnTo>
                  <a:lnTo>
                    <a:pt x="205366" y="962077"/>
                  </a:lnTo>
                  <a:lnTo>
                    <a:pt x="241328" y="989022"/>
                  </a:lnTo>
                  <a:lnTo>
                    <a:pt x="279618" y="1014130"/>
                  </a:lnTo>
                  <a:lnTo>
                    <a:pt x="320106" y="1037305"/>
                  </a:lnTo>
                  <a:lnTo>
                    <a:pt x="362665" y="1058450"/>
                  </a:lnTo>
                  <a:lnTo>
                    <a:pt x="407168" y="1077468"/>
                  </a:lnTo>
                  <a:lnTo>
                    <a:pt x="453484" y="1094263"/>
                  </a:lnTo>
                  <a:lnTo>
                    <a:pt x="501488" y="1108739"/>
                  </a:lnTo>
                  <a:lnTo>
                    <a:pt x="551049" y="1120799"/>
                  </a:lnTo>
                  <a:lnTo>
                    <a:pt x="602041" y="1130347"/>
                  </a:lnTo>
                  <a:lnTo>
                    <a:pt x="654336" y="1137287"/>
                  </a:lnTo>
                  <a:lnTo>
                    <a:pt x="707805" y="1141521"/>
                  </a:lnTo>
                  <a:lnTo>
                    <a:pt x="762320" y="1142954"/>
                  </a:lnTo>
                  <a:lnTo>
                    <a:pt x="816713" y="1141521"/>
                  </a:lnTo>
                  <a:lnTo>
                    <a:pt x="870081" y="1137287"/>
                  </a:lnTo>
                  <a:lnTo>
                    <a:pt x="922296" y="1130347"/>
                  </a:lnTo>
                  <a:lnTo>
                    <a:pt x="973227" y="1120799"/>
                  </a:lnTo>
                  <a:lnTo>
                    <a:pt x="1022746" y="1108739"/>
                  </a:lnTo>
                  <a:lnTo>
                    <a:pt x="1070721" y="1094263"/>
                  </a:lnTo>
                  <a:lnTo>
                    <a:pt x="1117024" y="1077468"/>
                  </a:lnTo>
                  <a:lnTo>
                    <a:pt x="1161525" y="1058450"/>
                  </a:lnTo>
                  <a:lnTo>
                    <a:pt x="1204094" y="1037305"/>
                  </a:lnTo>
                  <a:lnTo>
                    <a:pt x="1244602" y="1014130"/>
                  </a:lnTo>
                  <a:lnTo>
                    <a:pt x="1282919" y="989022"/>
                  </a:lnTo>
                  <a:lnTo>
                    <a:pt x="1318916" y="962077"/>
                  </a:lnTo>
                  <a:lnTo>
                    <a:pt x="1352462" y="933390"/>
                  </a:lnTo>
                  <a:lnTo>
                    <a:pt x="1383429" y="903060"/>
                  </a:lnTo>
                  <a:lnTo>
                    <a:pt x="1411686" y="871181"/>
                  </a:lnTo>
                  <a:lnTo>
                    <a:pt x="1437105" y="837852"/>
                  </a:lnTo>
                  <a:lnTo>
                    <a:pt x="1459555" y="803167"/>
                  </a:lnTo>
                  <a:lnTo>
                    <a:pt x="1478906" y="767223"/>
                  </a:lnTo>
                  <a:lnTo>
                    <a:pt x="1495030" y="730118"/>
                  </a:lnTo>
                  <a:lnTo>
                    <a:pt x="1507796" y="691946"/>
                  </a:lnTo>
                  <a:lnTo>
                    <a:pt x="1517076" y="652806"/>
                  </a:lnTo>
                  <a:lnTo>
                    <a:pt x="1522738" y="612792"/>
                  </a:lnTo>
                  <a:lnTo>
                    <a:pt x="1524655" y="572002"/>
                  </a:lnTo>
                  <a:lnTo>
                    <a:pt x="1522738" y="531207"/>
                  </a:lnTo>
                  <a:lnTo>
                    <a:pt x="1517076" y="491177"/>
                  </a:lnTo>
                  <a:lnTo>
                    <a:pt x="1507796" y="452009"/>
                  </a:lnTo>
                  <a:lnTo>
                    <a:pt x="1495030" y="413803"/>
                  </a:lnTo>
                  <a:lnTo>
                    <a:pt x="1478906" y="376654"/>
                  </a:lnTo>
                  <a:lnTo>
                    <a:pt x="1459555" y="340661"/>
                  </a:lnTo>
                  <a:lnTo>
                    <a:pt x="1437105" y="305920"/>
                  </a:lnTo>
                  <a:lnTo>
                    <a:pt x="1411686" y="272530"/>
                  </a:lnTo>
                  <a:lnTo>
                    <a:pt x="1383429" y="240588"/>
                  </a:lnTo>
                  <a:lnTo>
                    <a:pt x="1352462" y="210191"/>
                  </a:lnTo>
                  <a:lnTo>
                    <a:pt x="1318916" y="181437"/>
                  </a:lnTo>
                  <a:lnTo>
                    <a:pt x="1282919" y="154423"/>
                  </a:lnTo>
                  <a:lnTo>
                    <a:pt x="1244602" y="129247"/>
                  </a:lnTo>
                  <a:lnTo>
                    <a:pt x="1204094" y="106005"/>
                  </a:lnTo>
                  <a:lnTo>
                    <a:pt x="1161525" y="84797"/>
                  </a:lnTo>
                  <a:lnTo>
                    <a:pt x="1117024" y="65718"/>
                  </a:lnTo>
                  <a:lnTo>
                    <a:pt x="1070721" y="48868"/>
                  </a:lnTo>
                  <a:lnTo>
                    <a:pt x="1022746" y="34342"/>
                  </a:lnTo>
                  <a:lnTo>
                    <a:pt x="973227" y="22239"/>
                  </a:lnTo>
                  <a:lnTo>
                    <a:pt x="922296" y="12655"/>
                  </a:lnTo>
                  <a:lnTo>
                    <a:pt x="870081" y="5689"/>
                  </a:lnTo>
                  <a:lnTo>
                    <a:pt x="816713" y="1438"/>
                  </a:lnTo>
                  <a:lnTo>
                    <a:pt x="762320" y="0"/>
                  </a:lnTo>
                  <a:close/>
                </a:path>
              </a:pathLst>
            </a:custGeom>
            <a:ln w="6571">
              <a:solidFill>
                <a:srgbClr val="3232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842751" y="6786260"/>
            <a:ext cx="1317625" cy="5537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dirty="0">
                <a:solidFill>
                  <a:srgbClr val="3232CC"/>
                </a:solidFill>
                <a:latin typeface="Arial MT"/>
                <a:cs typeface="Arial MT"/>
              </a:rPr>
              <a:t>Quilomicrones</a:t>
            </a:r>
            <a:r>
              <a:rPr sz="950" spc="-5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3232CC"/>
                </a:solidFill>
                <a:latin typeface="Arial MT"/>
                <a:cs typeface="Arial MT"/>
              </a:rPr>
              <a:t>maduros</a:t>
            </a:r>
            <a:endParaRPr sz="950">
              <a:latin typeface="Arial MT"/>
              <a:cs typeface="Arial MT"/>
            </a:endParaRPr>
          </a:p>
          <a:p>
            <a:pPr marL="12700" marR="327660">
              <a:lnSpc>
                <a:spcPct val="103499"/>
              </a:lnSpc>
              <a:spcBef>
                <a:spcPts val="15"/>
              </a:spcBef>
            </a:pPr>
            <a:r>
              <a:rPr sz="800" spc="10" dirty="0">
                <a:solidFill>
                  <a:srgbClr val="3232CC"/>
                </a:solidFill>
                <a:latin typeface="Arial MT"/>
                <a:cs typeface="Arial MT"/>
              </a:rPr>
              <a:t>Apos</a:t>
            </a:r>
            <a:r>
              <a:rPr sz="800" spc="-5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CC"/>
                </a:solidFill>
                <a:latin typeface="Arial MT"/>
                <a:cs typeface="Arial MT"/>
              </a:rPr>
              <a:t>tipo</a:t>
            </a:r>
            <a:r>
              <a:rPr sz="800" spc="-10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3232CC"/>
                </a:solidFill>
                <a:latin typeface="Arial MT"/>
                <a:cs typeface="Arial MT"/>
              </a:rPr>
              <a:t>A</a:t>
            </a:r>
            <a:r>
              <a:rPr sz="800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CC"/>
                </a:solidFill>
                <a:latin typeface="Arial MT"/>
                <a:cs typeface="Arial MT"/>
              </a:rPr>
              <a:t>Apo</a:t>
            </a:r>
            <a:r>
              <a:rPr sz="800" spc="-10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CC"/>
                </a:solidFill>
                <a:latin typeface="Arial MT"/>
                <a:cs typeface="Arial MT"/>
              </a:rPr>
              <a:t>B48 </a:t>
            </a:r>
            <a:r>
              <a:rPr sz="800" spc="-204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Apos</a:t>
            </a:r>
            <a:r>
              <a:rPr sz="8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FF0000"/>
                </a:solidFill>
                <a:latin typeface="Arial MT"/>
                <a:cs typeface="Arial MT"/>
              </a:rPr>
              <a:t>tipo </a:t>
            </a:r>
            <a:r>
              <a:rPr sz="800" spc="20" dirty="0">
                <a:solidFill>
                  <a:srgbClr val="FF0000"/>
                </a:solidFill>
                <a:latin typeface="Arial MT"/>
                <a:cs typeface="Arial MT"/>
              </a:rPr>
              <a:t>C</a:t>
            </a:r>
            <a:r>
              <a:rPr sz="8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FF0000"/>
                </a:solidFill>
                <a:latin typeface="Arial MT"/>
                <a:cs typeface="Arial MT"/>
              </a:rPr>
              <a:t>(CII)</a:t>
            </a:r>
            <a:endParaRPr sz="800">
              <a:latin typeface="Arial MT"/>
              <a:cs typeface="Arial MT"/>
            </a:endParaRPr>
          </a:p>
          <a:p>
            <a:pPr marL="336550">
              <a:lnSpc>
                <a:spcPct val="100000"/>
              </a:lnSpc>
              <a:spcBef>
                <a:spcPts val="30"/>
              </a:spcBef>
            </a:pPr>
            <a:r>
              <a:rPr sz="800" spc="15" dirty="0">
                <a:solidFill>
                  <a:srgbClr val="3232CC"/>
                </a:solidFill>
                <a:latin typeface="Arial MT"/>
                <a:cs typeface="Arial MT"/>
              </a:rPr>
              <a:t>ApoE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028995" y="6996633"/>
            <a:ext cx="3085465" cy="2261235"/>
            <a:chOff x="3028995" y="6996633"/>
            <a:chExt cx="3085465" cy="2261235"/>
          </a:xfrm>
        </p:grpSpPr>
        <p:sp>
          <p:nvSpPr>
            <p:cNvPr id="24" name="object 24"/>
            <p:cNvSpPr/>
            <p:nvPr/>
          </p:nvSpPr>
          <p:spPr>
            <a:xfrm>
              <a:off x="3028988" y="6996633"/>
              <a:ext cx="1989455" cy="2261235"/>
            </a:xfrm>
            <a:custGeom>
              <a:avLst/>
              <a:gdLst/>
              <a:ahLst/>
              <a:cxnLst/>
              <a:rect l="l" t="t" r="r" b="b"/>
              <a:pathLst>
                <a:path w="1989454" h="2261234">
                  <a:moveTo>
                    <a:pt x="698182" y="26289"/>
                  </a:moveTo>
                  <a:lnTo>
                    <a:pt x="691870" y="23139"/>
                  </a:lnTo>
                  <a:lnTo>
                    <a:pt x="645617" y="0"/>
                  </a:lnTo>
                  <a:lnTo>
                    <a:pt x="645617" y="23139"/>
                  </a:lnTo>
                  <a:lnTo>
                    <a:pt x="3162" y="23139"/>
                  </a:lnTo>
                  <a:lnTo>
                    <a:pt x="0" y="24193"/>
                  </a:lnTo>
                  <a:lnTo>
                    <a:pt x="0" y="28397"/>
                  </a:lnTo>
                  <a:lnTo>
                    <a:pt x="3162" y="29451"/>
                  </a:lnTo>
                  <a:lnTo>
                    <a:pt x="645617" y="29451"/>
                  </a:lnTo>
                  <a:lnTo>
                    <a:pt x="645617" y="52578"/>
                  </a:lnTo>
                  <a:lnTo>
                    <a:pt x="691870" y="29451"/>
                  </a:lnTo>
                  <a:lnTo>
                    <a:pt x="698182" y="26289"/>
                  </a:lnTo>
                  <a:close/>
                </a:path>
                <a:path w="1989454" h="2261234">
                  <a:moveTo>
                    <a:pt x="1989404" y="2260701"/>
                  </a:moveTo>
                  <a:lnTo>
                    <a:pt x="1980120" y="2233358"/>
                  </a:lnTo>
                  <a:lnTo>
                    <a:pt x="1970468" y="2204974"/>
                  </a:lnTo>
                  <a:lnTo>
                    <a:pt x="1954390" y="2221509"/>
                  </a:lnTo>
                  <a:lnTo>
                    <a:pt x="1643468" y="1911604"/>
                  </a:lnTo>
                  <a:lnTo>
                    <a:pt x="1641360" y="1910549"/>
                  </a:lnTo>
                  <a:lnTo>
                    <a:pt x="1639265" y="1911604"/>
                  </a:lnTo>
                  <a:lnTo>
                    <a:pt x="1638211" y="1913712"/>
                  </a:lnTo>
                  <a:lnTo>
                    <a:pt x="1639265" y="1915807"/>
                  </a:lnTo>
                  <a:lnTo>
                    <a:pt x="1950250" y="2225776"/>
                  </a:lnTo>
                  <a:lnTo>
                    <a:pt x="1933663" y="2242820"/>
                  </a:lnTo>
                  <a:lnTo>
                    <a:pt x="1989404" y="2260701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14481" y="8364621"/>
              <a:ext cx="396875" cy="496570"/>
            </a:xfrm>
            <a:custGeom>
              <a:avLst/>
              <a:gdLst/>
              <a:ahLst/>
              <a:cxnLst/>
              <a:rect l="l" t="t" r="r" b="b"/>
              <a:pathLst>
                <a:path w="396875" h="496570">
                  <a:moveTo>
                    <a:pt x="197678" y="0"/>
                  </a:moveTo>
                  <a:lnTo>
                    <a:pt x="0" y="124068"/>
                  </a:lnTo>
                  <a:lnTo>
                    <a:pt x="98831" y="124068"/>
                  </a:lnTo>
                  <a:lnTo>
                    <a:pt x="98831" y="496305"/>
                  </a:lnTo>
                  <a:lnTo>
                    <a:pt x="296509" y="496305"/>
                  </a:lnTo>
                  <a:lnTo>
                    <a:pt x="296509" y="124068"/>
                  </a:lnTo>
                  <a:lnTo>
                    <a:pt x="396407" y="124068"/>
                  </a:lnTo>
                  <a:lnTo>
                    <a:pt x="197678" y="0"/>
                  </a:lnTo>
                  <a:close/>
                </a:path>
              </a:pathLst>
            </a:custGeom>
            <a:solidFill>
              <a:srgbClr val="BA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14481" y="8364621"/>
              <a:ext cx="396875" cy="496570"/>
            </a:xfrm>
            <a:custGeom>
              <a:avLst/>
              <a:gdLst/>
              <a:ahLst/>
              <a:cxnLst/>
              <a:rect l="l" t="t" r="r" b="b"/>
              <a:pathLst>
                <a:path w="396875" h="496570">
                  <a:moveTo>
                    <a:pt x="0" y="124068"/>
                  </a:moveTo>
                  <a:lnTo>
                    <a:pt x="98831" y="124068"/>
                  </a:lnTo>
                  <a:lnTo>
                    <a:pt x="98831" y="496305"/>
                  </a:lnTo>
                  <a:lnTo>
                    <a:pt x="296509" y="496305"/>
                  </a:lnTo>
                  <a:lnTo>
                    <a:pt x="296509" y="124068"/>
                  </a:lnTo>
                  <a:lnTo>
                    <a:pt x="396407" y="124068"/>
                  </a:lnTo>
                  <a:lnTo>
                    <a:pt x="197678" y="0"/>
                  </a:lnTo>
                  <a:lnTo>
                    <a:pt x="0" y="124068"/>
                  </a:lnTo>
                  <a:close/>
                </a:path>
              </a:pathLst>
            </a:custGeom>
            <a:ln w="6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834384" y="6241589"/>
            <a:ext cx="1075690" cy="278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95"/>
              </a:spcBef>
            </a:pP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Maduración 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FF0000"/>
                </a:solidFill>
                <a:latin typeface="Arial MT"/>
                <a:cs typeface="Arial MT"/>
              </a:rPr>
              <a:t>(intercambio</a:t>
            </a:r>
            <a:r>
              <a:rPr sz="8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FF0000"/>
                </a:solidFill>
                <a:latin typeface="Arial MT"/>
                <a:cs typeface="Arial MT"/>
              </a:rPr>
              <a:t>con</a:t>
            </a:r>
            <a:r>
              <a:rPr sz="8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HDL)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87910" y="5827388"/>
            <a:ext cx="2626995" cy="238760"/>
          </a:xfrm>
          <a:prstGeom prst="rect">
            <a:avLst/>
          </a:prstGeom>
          <a:ln w="6571">
            <a:solidFill>
              <a:srgbClr val="FF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250"/>
              </a:spcBef>
            </a:pP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METABOLISMO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11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QUILOMICRONES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84057" y="6671656"/>
            <a:ext cx="1059180" cy="1080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5270">
              <a:lnSpc>
                <a:spcPct val="101699"/>
              </a:lnSpc>
              <a:spcBef>
                <a:spcPts val="100"/>
              </a:spcBef>
            </a:pPr>
            <a:r>
              <a:rPr sz="950" spc="5" dirty="0">
                <a:solidFill>
                  <a:srgbClr val="3232CC"/>
                </a:solidFill>
                <a:latin typeface="Arial MT"/>
                <a:cs typeface="Arial MT"/>
              </a:rPr>
              <a:t>Qu</a:t>
            </a:r>
            <a:r>
              <a:rPr sz="950" dirty="0">
                <a:solidFill>
                  <a:srgbClr val="3232CC"/>
                </a:solidFill>
                <a:latin typeface="Arial MT"/>
                <a:cs typeface="Arial MT"/>
              </a:rPr>
              <a:t>il</a:t>
            </a:r>
            <a:r>
              <a:rPr sz="950" spc="5" dirty="0">
                <a:solidFill>
                  <a:srgbClr val="3232CC"/>
                </a:solidFill>
                <a:latin typeface="Arial MT"/>
                <a:cs typeface="Arial MT"/>
              </a:rPr>
              <a:t>o</a:t>
            </a:r>
            <a:r>
              <a:rPr sz="950" spc="10" dirty="0">
                <a:solidFill>
                  <a:srgbClr val="3232CC"/>
                </a:solidFill>
                <a:latin typeface="Arial MT"/>
                <a:cs typeface="Arial MT"/>
              </a:rPr>
              <a:t>m</a:t>
            </a:r>
            <a:r>
              <a:rPr sz="950" spc="-10" dirty="0">
                <a:solidFill>
                  <a:srgbClr val="3232CC"/>
                </a:solidFill>
                <a:latin typeface="Arial MT"/>
                <a:cs typeface="Arial MT"/>
              </a:rPr>
              <a:t>i</a:t>
            </a:r>
            <a:r>
              <a:rPr sz="950" spc="5" dirty="0">
                <a:solidFill>
                  <a:srgbClr val="3232CC"/>
                </a:solidFill>
                <a:latin typeface="Arial MT"/>
                <a:cs typeface="Arial MT"/>
              </a:rPr>
              <a:t>c</a:t>
            </a:r>
            <a:r>
              <a:rPr sz="950" spc="-5" dirty="0">
                <a:solidFill>
                  <a:srgbClr val="3232CC"/>
                </a:solidFill>
                <a:latin typeface="Arial MT"/>
                <a:cs typeface="Arial MT"/>
              </a:rPr>
              <a:t>r</a:t>
            </a:r>
            <a:r>
              <a:rPr sz="950" spc="5" dirty="0">
                <a:solidFill>
                  <a:srgbClr val="3232CC"/>
                </a:solidFill>
                <a:latin typeface="Arial MT"/>
                <a:cs typeface="Arial MT"/>
              </a:rPr>
              <a:t>o</a:t>
            </a:r>
            <a:r>
              <a:rPr sz="950" dirty="0">
                <a:solidFill>
                  <a:srgbClr val="3232CC"/>
                </a:solidFill>
                <a:latin typeface="Arial MT"/>
                <a:cs typeface="Arial MT"/>
              </a:rPr>
              <a:t>n</a:t>
            </a:r>
            <a:r>
              <a:rPr sz="950" spc="5" dirty="0">
                <a:solidFill>
                  <a:srgbClr val="3232CC"/>
                </a:solidFill>
                <a:latin typeface="Arial MT"/>
                <a:cs typeface="Arial MT"/>
              </a:rPr>
              <a:t>es  </a:t>
            </a:r>
            <a:r>
              <a:rPr sz="950" dirty="0">
                <a:solidFill>
                  <a:srgbClr val="3232CC"/>
                </a:solidFill>
                <a:latin typeface="Arial MT"/>
                <a:cs typeface="Arial MT"/>
              </a:rPr>
              <a:t>nacientes</a:t>
            </a:r>
            <a:endParaRPr sz="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spc="10" dirty="0">
                <a:solidFill>
                  <a:srgbClr val="3232CC"/>
                </a:solidFill>
                <a:latin typeface="Arial MT"/>
                <a:cs typeface="Arial MT"/>
              </a:rPr>
              <a:t>Apo</a:t>
            </a:r>
            <a:r>
              <a:rPr sz="800" spc="-5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CC"/>
                </a:solidFill>
                <a:latin typeface="Arial MT"/>
                <a:cs typeface="Arial MT"/>
              </a:rPr>
              <a:t>B-48,</a:t>
            </a:r>
            <a:r>
              <a:rPr sz="800" spc="-5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CC"/>
                </a:solidFill>
                <a:latin typeface="Arial MT"/>
                <a:cs typeface="Arial MT"/>
              </a:rPr>
              <a:t>Apos</a:t>
            </a:r>
            <a:r>
              <a:rPr sz="800" spc="-10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CC"/>
                </a:solidFill>
                <a:latin typeface="Arial MT"/>
                <a:cs typeface="Arial MT"/>
              </a:rPr>
              <a:t>tipo</a:t>
            </a:r>
            <a:r>
              <a:rPr sz="800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3232CC"/>
                </a:solidFill>
                <a:latin typeface="Arial MT"/>
                <a:cs typeface="Arial MT"/>
              </a:rPr>
              <a:t>A</a:t>
            </a:r>
            <a:endParaRPr sz="800">
              <a:latin typeface="Arial MT"/>
              <a:cs typeface="Arial MT"/>
            </a:endParaRPr>
          </a:p>
          <a:p>
            <a:pPr marL="220345" marR="243840">
              <a:lnSpc>
                <a:spcPct val="101400"/>
              </a:lnSpc>
              <a:spcBef>
                <a:spcPts val="365"/>
              </a:spcBef>
            </a:pP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Ricos en 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TAGs</a:t>
            </a:r>
            <a:r>
              <a:rPr sz="95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y</a:t>
            </a:r>
            <a:r>
              <a:rPr sz="95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en </a:t>
            </a:r>
            <a:r>
              <a:rPr sz="950" spc="-2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FF0000"/>
                </a:solidFill>
                <a:latin typeface="Arial MT"/>
                <a:cs typeface="Arial MT"/>
              </a:rPr>
              <a:t>Esteres</a:t>
            </a:r>
            <a:r>
              <a:rPr sz="95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de </a:t>
            </a:r>
            <a:r>
              <a:rPr sz="950" spc="-2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FF0000"/>
                </a:solidFill>
                <a:latin typeface="Arial MT"/>
                <a:cs typeface="Arial MT"/>
              </a:rPr>
              <a:t>colesterol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57666" y="7932369"/>
            <a:ext cx="867410" cy="215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50" spc="-10" dirty="0">
                <a:solidFill>
                  <a:srgbClr val="3232CC"/>
                </a:solidFill>
                <a:latin typeface="Arial MT"/>
                <a:cs typeface="Arial MT"/>
              </a:rPr>
              <a:t>INTESTINO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2940" y="6406680"/>
            <a:ext cx="429259" cy="4044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495"/>
              </a:lnSpc>
              <a:spcBef>
                <a:spcPts val="90"/>
              </a:spcBef>
            </a:pPr>
            <a:r>
              <a:rPr sz="1250" spc="5" dirty="0">
                <a:solidFill>
                  <a:srgbClr val="3232CC"/>
                </a:solidFill>
                <a:latin typeface="Arial MT"/>
                <a:cs typeface="Arial MT"/>
              </a:rPr>
              <a:t>T</a:t>
            </a:r>
            <a:r>
              <a:rPr sz="1250" spc="-20" dirty="0">
                <a:solidFill>
                  <a:srgbClr val="3232CC"/>
                </a:solidFill>
                <a:latin typeface="Arial MT"/>
                <a:cs typeface="Arial MT"/>
              </a:rPr>
              <a:t>A</a:t>
            </a:r>
            <a:r>
              <a:rPr sz="1250" spc="-10" dirty="0">
                <a:solidFill>
                  <a:srgbClr val="3232CC"/>
                </a:solidFill>
                <a:latin typeface="Arial MT"/>
                <a:cs typeface="Arial MT"/>
              </a:rPr>
              <a:t>G</a:t>
            </a:r>
            <a:r>
              <a:rPr sz="1250" spc="-5" dirty="0">
                <a:solidFill>
                  <a:srgbClr val="3232CC"/>
                </a:solidFill>
                <a:latin typeface="Arial MT"/>
                <a:cs typeface="Arial MT"/>
              </a:rPr>
              <a:t>s</a:t>
            </a:r>
            <a:endParaRPr sz="1250">
              <a:latin typeface="Arial MT"/>
              <a:cs typeface="Arial MT"/>
            </a:endParaRPr>
          </a:p>
          <a:p>
            <a:pPr marL="12700">
              <a:lnSpc>
                <a:spcPts val="1495"/>
              </a:lnSpc>
            </a:pPr>
            <a:r>
              <a:rPr sz="1250" spc="-10" dirty="0">
                <a:solidFill>
                  <a:srgbClr val="3232CC"/>
                </a:solidFill>
                <a:latin typeface="Arial MT"/>
                <a:cs typeface="Arial MT"/>
              </a:rPr>
              <a:t>dieta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3517" y="7348804"/>
            <a:ext cx="734695" cy="4051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50" spc="-15" dirty="0">
                <a:solidFill>
                  <a:srgbClr val="3232CC"/>
                </a:solidFill>
                <a:latin typeface="Arial MT"/>
                <a:cs typeface="Arial MT"/>
              </a:rPr>
              <a:t>Co</a:t>
            </a:r>
            <a:r>
              <a:rPr sz="1250" spc="-10" dirty="0">
                <a:solidFill>
                  <a:srgbClr val="3232CC"/>
                </a:solidFill>
                <a:latin typeface="Arial MT"/>
                <a:cs typeface="Arial MT"/>
              </a:rPr>
              <a:t>le</a:t>
            </a:r>
            <a:r>
              <a:rPr sz="1250" spc="-5" dirty="0">
                <a:solidFill>
                  <a:srgbClr val="3232CC"/>
                </a:solidFill>
                <a:latin typeface="Arial MT"/>
                <a:cs typeface="Arial MT"/>
              </a:rPr>
              <a:t>st</a:t>
            </a:r>
            <a:r>
              <a:rPr sz="1250" spc="-10" dirty="0">
                <a:solidFill>
                  <a:srgbClr val="3232CC"/>
                </a:solidFill>
                <a:latin typeface="Arial MT"/>
                <a:cs typeface="Arial MT"/>
              </a:rPr>
              <a:t>e</a:t>
            </a:r>
            <a:r>
              <a:rPr sz="1250" dirty="0">
                <a:solidFill>
                  <a:srgbClr val="3232CC"/>
                </a:solidFill>
                <a:latin typeface="Arial MT"/>
                <a:cs typeface="Arial MT"/>
              </a:rPr>
              <a:t>r</a:t>
            </a:r>
            <a:r>
              <a:rPr sz="1250" spc="-10" dirty="0">
                <a:solidFill>
                  <a:srgbClr val="3232CC"/>
                </a:solidFill>
                <a:latin typeface="Arial MT"/>
                <a:cs typeface="Arial MT"/>
              </a:rPr>
              <a:t>o</a:t>
            </a:r>
            <a:r>
              <a:rPr sz="1250" spc="-5" dirty="0">
                <a:solidFill>
                  <a:srgbClr val="3232CC"/>
                </a:solidFill>
                <a:latin typeface="Arial MT"/>
                <a:cs typeface="Arial MT"/>
              </a:rPr>
              <a:t>l  </a:t>
            </a:r>
            <a:r>
              <a:rPr sz="1250" spc="-10" dirty="0">
                <a:solidFill>
                  <a:srgbClr val="3232CC"/>
                </a:solidFill>
                <a:latin typeface="Arial MT"/>
                <a:cs typeface="Arial MT"/>
              </a:rPr>
              <a:t>dieta</a:t>
            </a:r>
            <a:endParaRPr sz="1250">
              <a:latin typeface="Arial MT"/>
              <a:cs typeface="Arial MT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5170" y="5346086"/>
            <a:ext cx="7505700" cy="5341620"/>
            <a:chOff x="25170" y="5346086"/>
            <a:chExt cx="7505700" cy="5341620"/>
          </a:xfrm>
        </p:grpSpPr>
        <p:sp>
          <p:nvSpPr>
            <p:cNvPr id="34" name="object 34"/>
            <p:cNvSpPr/>
            <p:nvPr/>
          </p:nvSpPr>
          <p:spPr>
            <a:xfrm>
              <a:off x="1240409" y="6771639"/>
              <a:ext cx="400685" cy="900430"/>
            </a:xfrm>
            <a:custGeom>
              <a:avLst/>
              <a:gdLst/>
              <a:ahLst/>
              <a:cxnLst/>
              <a:rect l="l" t="t" r="r" b="b"/>
              <a:pathLst>
                <a:path w="400685" h="900429">
                  <a:moveTo>
                    <a:pt x="300736" y="151409"/>
                  </a:moveTo>
                  <a:lnTo>
                    <a:pt x="288544" y="135636"/>
                  </a:lnTo>
                  <a:lnTo>
                    <a:pt x="264972" y="105130"/>
                  </a:lnTo>
                  <a:lnTo>
                    <a:pt x="254876" y="125323"/>
                  </a:lnTo>
                  <a:lnTo>
                    <a:pt x="4216" y="0"/>
                  </a:lnTo>
                  <a:lnTo>
                    <a:pt x="2108" y="0"/>
                  </a:lnTo>
                  <a:lnTo>
                    <a:pt x="0" y="1028"/>
                  </a:lnTo>
                  <a:lnTo>
                    <a:pt x="0" y="4191"/>
                  </a:lnTo>
                  <a:lnTo>
                    <a:pt x="1054" y="6286"/>
                  </a:lnTo>
                  <a:lnTo>
                    <a:pt x="251726" y="131635"/>
                  </a:lnTo>
                  <a:lnTo>
                    <a:pt x="241846" y="151409"/>
                  </a:lnTo>
                  <a:lnTo>
                    <a:pt x="300736" y="151409"/>
                  </a:lnTo>
                  <a:close/>
                </a:path>
                <a:path w="400685" h="900429">
                  <a:moveTo>
                    <a:pt x="400608" y="747598"/>
                  </a:moveTo>
                  <a:lnTo>
                    <a:pt x="341744" y="741286"/>
                  </a:lnTo>
                  <a:lnTo>
                    <a:pt x="350189" y="763346"/>
                  </a:lnTo>
                  <a:lnTo>
                    <a:pt x="2108" y="893749"/>
                  </a:lnTo>
                  <a:lnTo>
                    <a:pt x="0" y="894791"/>
                  </a:lnTo>
                  <a:lnTo>
                    <a:pt x="0" y="897953"/>
                  </a:lnTo>
                  <a:lnTo>
                    <a:pt x="1054" y="900049"/>
                  </a:lnTo>
                  <a:lnTo>
                    <a:pt x="4216" y="900049"/>
                  </a:lnTo>
                  <a:lnTo>
                    <a:pt x="352564" y="769556"/>
                  </a:lnTo>
                  <a:lnTo>
                    <a:pt x="360654" y="790702"/>
                  </a:lnTo>
                  <a:lnTo>
                    <a:pt x="388912" y="760209"/>
                  </a:lnTo>
                  <a:lnTo>
                    <a:pt x="400608" y="747598"/>
                  </a:lnTo>
                  <a:close/>
                </a:path>
              </a:pathLst>
            </a:custGeom>
            <a:solidFill>
              <a:srgbClr val="323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538" y="5346455"/>
              <a:ext cx="7505065" cy="5340985"/>
            </a:xfrm>
            <a:custGeom>
              <a:avLst/>
              <a:gdLst/>
              <a:ahLst/>
              <a:cxnLst/>
              <a:rect l="l" t="t" r="r" b="b"/>
              <a:pathLst>
                <a:path w="7505065" h="5340984">
                  <a:moveTo>
                    <a:pt x="0" y="5340598"/>
                  </a:moveTo>
                  <a:lnTo>
                    <a:pt x="7504892" y="5340598"/>
                  </a:lnTo>
                  <a:lnTo>
                    <a:pt x="7504892" y="0"/>
                  </a:lnTo>
                  <a:lnTo>
                    <a:pt x="0" y="0"/>
                  </a:lnTo>
                  <a:lnTo>
                    <a:pt x="0" y="53405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2067" y="4633751"/>
            <a:ext cx="1625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latin typeface="Arial MT"/>
                <a:cs typeface="Arial MT"/>
              </a:rPr>
              <a:t>2</a:t>
            </a:r>
            <a:r>
              <a:rPr sz="950" spc="10" dirty="0">
                <a:latin typeface="Arial MT"/>
                <a:cs typeface="Arial MT"/>
              </a:rPr>
              <a:t>3</a:t>
            </a:r>
            <a:endParaRPr sz="95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41251" y="1383695"/>
            <a:ext cx="4820285" cy="3044994"/>
            <a:chOff x="1441251" y="1383695"/>
            <a:chExt cx="4820285" cy="3044994"/>
          </a:xfrm>
        </p:grpSpPr>
        <p:sp>
          <p:nvSpPr>
            <p:cNvPr id="6" name="object 6"/>
            <p:cNvSpPr/>
            <p:nvPr/>
          </p:nvSpPr>
          <p:spPr>
            <a:xfrm>
              <a:off x="1441251" y="3785280"/>
              <a:ext cx="4820285" cy="447040"/>
            </a:xfrm>
            <a:custGeom>
              <a:avLst/>
              <a:gdLst/>
              <a:ahLst/>
              <a:cxnLst/>
              <a:rect l="l" t="t" r="r" b="b"/>
              <a:pathLst>
                <a:path w="4820285" h="447039">
                  <a:moveTo>
                    <a:pt x="4820000" y="0"/>
                  </a:moveTo>
                  <a:lnTo>
                    <a:pt x="0" y="0"/>
                  </a:lnTo>
                  <a:lnTo>
                    <a:pt x="0" y="446877"/>
                  </a:lnTo>
                  <a:lnTo>
                    <a:pt x="4820000" y="446877"/>
                  </a:lnTo>
                  <a:lnTo>
                    <a:pt x="4820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1251" y="3785280"/>
              <a:ext cx="4819015" cy="447040"/>
            </a:xfrm>
            <a:custGeom>
              <a:avLst/>
              <a:gdLst/>
              <a:ahLst/>
              <a:cxnLst/>
              <a:rect l="l" t="t" r="r" b="b"/>
              <a:pathLst>
                <a:path w="4819015" h="447039">
                  <a:moveTo>
                    <a:pt x="0" y="446877"/>
                  </a:moveTo>
                  <a:lnTo>
                    <a:pt x="4818948" y="446877"/>
                  </a:lnTo>
                  <a:lnTo>
                    <a:pt x="4818948" y="0"/>
                  </a:lnTo>
                  <a:lnTo>
                    <a:pt x="0" y="0"/>
                  </a:lnTo>
                  <a:lnTo>
                    <a:pt x="0" y="446877"/>
                  </a:lnTo>
                  <a:close/>
                </a:path>
              </a:pathLst>
            </a:custGeom>
            <a:ln w="6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48682" y="1383695"/>
              <a:ext cx="1963420" cy="1788795"/>
            </a:xfrm>
            <a:custGeom>
              <a:avLst/>
              <a:gdLst/>
              <a:ahLst/>
              <a:cxnLst/>
              <a:rect l="l" t="t" r="r" b="b"/>
              <a:pathLst>
                <a:path w="1963420" h="1788795">
                  <a:moveTo>
                    <a:pt x="1963125" y="1773844"/>
                  </a:moveTo>
                  <a:lnTo>
                    <a:pt x="1919837" y="1779427"/>
                  </a:lnTo>
                  <a:lnTo>
                    <a:pt x="1876631" y="1783666"/>
                  </a:lnTo>
                  <a:lnTo>
                    <a:pt x="1833525" y="1786573"/>
                  </a:lnTo>
                  <a:lnTo>
                    <a:pt x="1790532" y="1788165"/>
                  </a:lnTo>
                  <a:lnTo>
                    <a:pt x="1747668" y="1788453"/>
                  </a:lnTo>
                  <a:lnTo>
                    <a:pt x="1704949" y="1787452"/>
                  </a:lnTo>
                  <a:lnTo>
                    <a:pt x="1662390" y="1785176"/>
                  </a:lnTo>
                  <a:lnTo>
                    <a:pt x="1620006" y="1781639"/>
                  </a:lnTo>
                  <a:lnTo>
                    <a:pt x="1577813" y="1776855"/>
                  </a:lnTo>
                  <a:lnTo>
                    <a:pt x="1535826" y="1770837"/>
                  </a:lnTo>
                  <a:lnTo>
                    <a:pt x="1494060" y="1763600"/>
                  </a:lnTo>
                  <a:lnTo>
                    <a:pt x="1452530" y="1755158"/>
                  </a:lnTo>
                  <a:lnTo>
                    <a:pt x="1411253" y="1745524"/>
                  </a:lnTo>
                  <a:lnTo>
                    <a:pt x="1370243" y="1734712"/>
                  </a:lnTo>
                  <a:lnTo>
                    <a:pt x="1329516" y="1722736"/>
                  </a:lnTo>
                  <a:lnTo>
                    <a:pt x="1289087" y="1709611"/>
                  </a:lnTo>
                  <a:lnTo>
                    <a:pt x="1248971" y="1695350"/>
                  </a:lnTo>
                  <a:lnTo>
                    <a:pt x="1209185" y="1679966"/>
                  </a:lnTo>
                  <a:lnTo>
                    <a:pt x="1169742" y="1663475"/>
                  </a:lnTo>
                  <a:lnTo>
                    <a:pt x="1130659" y="1645889"/>
                  </a:lnTo>
                  <a:lnTo>
                    <a:pt x="1091951" y="1627223"/>
                  </a:lnTo>
                  <a:lnTo>
                    <a:pt x="1053632" y="1607491"/>
                  </a:lnTo>
                  <a:lnTo>
                    <a:pt x="1015720" y="1586706"/>
                  </a:lnTo>
                  <a:lnTo>
                    <a:pt x="978228" y="1564882"/>
                  </a:lnTo>
                  <a:lnTo>
                    <a:pt x="941173" y="1542034"/>
                  </a:lnTo>
                  <a:lnTo>
                    <a:pt x="904570" y="1518175"/>
                  </a:lnTo>
                  <a:lnTo>
                    <a:pt x="868433" y="1493319"/>
                  </a:lnTo>
                  <a:lnTo>
                    <a:pt x="832779" y="1467481"/>
                  </a:lnTo>
                  <a:lnTo>
                    <a:pt x="797622" y="1440673"/>
                  </a:lnTo>
                  <a:lnTo>
                    <a:pt x="762979" y="1412910"/>
                  </a:lnTo>
                  <a:lnTo>
                    <a:pt x="728863" y="1384206"/>
                  </a:lnTo>
                  <a:lnTo>
                    <a:pt x="695292" y="1354574"/>
                  </a:lnTo>
                  <a:lnTo>
                    <a:pt x="662280" y="1324030"/>
                  </a:lnTo>
                  <a:lnTo>
                    <a:pt x="629842" y="1292586"/>
                  </a:lnTo>
                  <a:lnTo>
                    <a:pt x="597994" y="1260256"/>
                  </a:lnTo>
                  <a:lnTo>
                    <a:pt x="566751" y="1227054"/>
                  </a:lnTo>
                  <a:lnTo>
                    <a:pt x="536129" y="1192995"/>
                  </a:lnTo>
                  <a:lnTo>
                    <a:pt x="506143" y="1158092"/>
                  </a:lnTo>
                  <a:lnTo>
                    <a:pt x="476808" y="1122359"/>
                  </a:lnTo>
                  <a:lnTo>
                    <a:pt x="448140" y="1085810"/>
                  </a:lnTo>
                  <a:lnTo>
                    <a:pt x="420153" y="1048459"/>
                  </a:lnTo>
                  <a:lnTo>
                    <a:pt x="392864" y="1010320"/>
                  </a:lnTo>
                  <a:lnTo>
                    <a:pt x="366287" y="971406"/>
                  </a:lnTo>
                  <a:lnTo>
                    <a:pt x="340439" y="931733"/>
                  </a:lnTo>
                  <a:lnTo>
                    <a:pt x="315334" y="891312"/>
                  </a:lnTo>
                  <a:lnTo>
                    <a:pt x="290987" y="850159"/>
                  </a:lnTo>
                  <a:lnTo>
                    <a:pt x="267415" y="808288"/>
                  </a:lnTo>
                  <a:lnTo>
                    <a:pt x="244632" y="765712"/>
                  </a:lnTo>
                  <a:lnTo>
                    <a:pt x="222654" y="722445"/>
                  </a:lnTo>
                  <a:lnTo>
                    <a:pt x="201496" y="678501"/>
                  </a:lnTo>
                  <a:lnTo>
                    <a:pt x="181174" y="633894"/>
                  </a:lnTo>
                  <a:lnTo>
                    <a:pt x="161702" y="588638"/>
                  </a:lnTo>
                  <a:lnTo>
                    <a:pt x="143097" y="542746"/>
                  </a:lnTo>
                  <a:lnTo>
                    <a:pt x="125373" y="496234"/>
                  </a:lnTo>
                  <a:lnTo>
                    <a:pt x="108546" y="449114"/>
                  </a:lnTo>
                  <a:lnTo>
                    <a:pt x="92632" y="401401"/>
                  </a:lnTo>
                  <a:lnTo>
                    <a:pt x="77645" y="353108"/>
                  </a:lnTo>
                  <a:lnTo>
                    <a:pt x="63601" y="304249"/>
                  </a:lnTo>
                  <a:lnTo>
                    <a:pt x="50515" y="254839"/>
                  </a:lnTo>
                  <a:lnTo>
                    <a:pt x="38403" y="204891"/>
                  </a:lnTo>
                  <a:lnTo>
                    <a:pt x="27280" y="154419"/>
                  </a:lnTo>
                  <a:lnTo>
                    <a:pt x="17162" y="103437"/>
                  </a:lnTo>
                  <a:lnTo>
                    <a:pt x="8063" y="51960"/>
                  </a:lnTo>
                  <a:lnTo>
                    <a:pt x="0" y="0"/>
                  </a:lnTo>
                </a:path>
              </a:pathLst>
            </a:custGeom>
            <a:ln w="6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18611" y="2795469"/>
              <a:ext cx="818515" cy="1633220"/>
            </a:xfrm>
            <a:custGeom>
              <a:avLst/>
              <a:gdLst/>
              <a:ahLst/>
              <a:cxnLst/>
              <a:rect l="l" t="t" r="r" b="b"/>
              <a:pathLst>
                <a:path w="818514" h="1633220">
                  <a:moveTo>
                    <a:pt x="26396" y="0"/>
                  </a:moveTo>
                  <a:lnTo>
                    <a:pt x="7100" y="3896"/>
                  </a:lnTo>
                  <a:lnTo>
                    <a:pt x="0" y="22617"/>
                  </a:lnTo>
                  <a:lnTo>
                    <a:pt x="5040" y="53938"/>
                  </a:lnTo>
                  <a:lnTo>
                    <a:pt x="22165" y="95633"/>
                  </a:lnTo>
                  <a:lnTo>
                    <a:pt x="51321" y="145479"/>
                  </a:lnTo>
                  <a:lnTo>
                    <a:pt x="90848" y="195802"/>
                  </a:lnTo>
                  <a:lnTo>
                    <a:pt x="117586" y="225454"/>
                  </a:lnTo>
                  <a:lnTo>
                    <a:pt x="148118" y="257735"/>
                  </a:lnTo>
                  <a:lnTo>
                    <a:pt x="181801" y="292370"/>
                  </a:lnTo>
                  <a:lnTo>
                    <a:pt x="217993" y="329088"/>
                  </a:lnTo>
                  <a:lnTo>
                    <a:pt x="256053" y="367614"/>
                  </a:lnTo>
                  <a:lnTo>
                    <a:pt x="295338" y="407674"/>
                  </a:lnTo>
                  <a:lnTo>
                    <a:pt x="335206" y="448996"/>
                  </a:lnTo>
                  <a:lnTo>
                    <a:pt x="375015" y="491305"/>
                  </a:lnTo>
                  <a:lnTo>
                    <a:pt x="414123" y="534328"/>
                  </a:lnTo>
                  <a:lnTo>
                    <a:pt x="451887" y="577791"/>
                  </a:lnTo>
                  <a:lnTo>
                    <a:pt x="487666" y="621422"/>
                  </a:lnTo>
                  <a:lnTo>
                    <a:pt x="520818" y="664946"/>
                  </a:lnTo>
                  <a:lnTo>
                    <a:pt x="550699" y="708090"/>
                  </a:lnTo>
                  <a:lnTo>
                    <a:pt x="576670" y="750580"/>
                  </a:lnTo>
                  <a:lnTo>
                    <a:pt x="598086" y="792143"/>
                  </a:lnTo>
                  <a:lnTo>
                    <a:pt x="617627" y="840386"/>
                  </a:lnTo>
                  <a:lnTo>
                    <a:pt x="633608" y="892084"/>
                  </a:lnTo>
                  <a:lnTo>
                    <a:pt x="646424" y="946484"/>
                  </a:lnTo>
                  <a:lnTo>
                    <a:pt x="656470" y="1002836"/>
                  </a:lnTo>
                  <a:lnTo>
                    <a:pt x="664140" y="1060388"/>
                  </a:lnTo>
                  <a:lnTo>
                    <a:pt x="669828" y="1118389"/>
                  </a:lnTo>
                  <a:lnTo>
                    <a:pt x="673929" y="1176086"/>
                  </a:lnTo>
                  <a:lnTo>
                    <a:pt x="676837" y="1232729"/>
                  </a:lnTo>
                  <a:lnTo>
                    <a:pt x="678947" y="1287567"/>
                  </a:lnTo>
                  <a:lnTo>
                    <a:pt x="680653" y="1339847"/>
                  </a:lnTo>
                  <a:lnTo>
                    <a:pt x="682350" y="1388818"/>
                  </a:lnTo>
                  <a:lnTo>
                    <a:pt x="684432" y="1433729"/>
                  </a:lnTo>
                  <a:lnTo>
                    <a:pt x="687293" y="1473828"/>
                  </a:lnTo>
                  <a:lnTo>
                    <a:pt x="696933" y="1536586"/>
                  </a:lnTo>
                  <a:lnTo>
                    <a:pt x="715504" y="1588866"/>
                  </a:lnTo>
                  <a:lnTo>
                    <a:pt x="736148" y="1621168"/>
                  </a:lnTo>
                  <a:lnTo>
                    <a:pt x="756732" y="1632793"/>
                  </a:lnTo>
                  <a:lnTo>
                    <a:pt x="775126" y="1623038"/>
                  </a:lnTo>
                  <a:lnTo>
                    <a:pt x="789198" y="1591203"/>
                  </a:lnTo>
                  <a:lnTo>
                    <a:pt x="796816" y="1536586"/>
                  </a:lnTo>
                  <a:lnTo>
                    <a:pt x="798917" y="1508553"/>
                  </a:lnTo>
                  <a:lnTo>
                    <a:pt x="801850" y="1474571"/>
                  </a:lnTo>
                  <a:lnTo>
                    <a:pt x="805284" y="1435297"/>
                  </a:lnTo>
                  <a:lnTo>
                    <a:pt x="808892" y="1391386"/>
                  </a:lnTo>
                  <a:lnTo>
                    <a:pt x="812346" y="1343495"/>
                  </a:lnTo>
                  <a:lnTo>
                    <a:pt x="815319" y="1292281"/>
                  </a:lnTo>
                  <a:lnTo>
                    <a:pt x="817480" y="1238398"/>
                  </a:lnTo>
                  <a:lnTo>
                    <a:pt x="818504" y="1182504"/>
                  </a:lnTo>
                  <a:lnTo>
                    <a:pt x="818061" y="1125254"/>
                  </a:lnTo>
                  <a:lnTo>
                    <a:pt x="815824" y="1067305"/>
                  </a:lnTo>
                  <a:lnTo>
                    <a:pt x="811464" y="1009313"/>
                  </a:lnTo>
                  <a:lnTo>
                    <a:pt x="804653" y="951933"/>
                  </a:lnTo>
                  <a:lnTo>
                    <a:pt x="795063" y="895823"/>
                  </a:lnTo>
                  <a:lnTo>
                    <a:pt x="782367" y="841638"/>
                  </a:lnTo>
                  <a:lnTo>
                    <a:pt x="766235" y="790034"/>
                  </a:lnTo>
                  <a:lnTo>
                    <a:pt x="746341" y="741668"/>
                  </a:lnTo>
                  <a:lnTo>
                    <a:pt x="725693" y="701557"/>
                  </a:lnTo>
                  <a:lnTo>
                    <a:pt x="700620" y="660124"/>
                  </a:lnTo>
                  <a:lnTo>
                    <a:pt x="671643" y="617668"/>
                  </a:lnTo>
                  <a:lnTo>
                    <a:pt x="639281" y="574492"/>
                  </a:lnTo>
                  <a:lnTo>
                    <a:pt x="604056" y="530898"/>
                  </a:lnTo>
                  <a:lnTo>
                    <a:pt x="566488" y="487187"/>
                  </a:lnTo>
                  <a:lnTo>
                    <a:pt x="527098" y="443661"/>
                  </a:lnTo>
                  <a:lnTo>
                    <a:pt x="486407" y="400621"/>
                  </a:lnTo>
                  <a:lnTo>
                    <a:pt x="444934" y="358370"/>
                  </a:lnTo>
                  <a:lnTo>
                    <a:pt x="403202" y="317209"/>
                  </a:lnTo>
                  <a:lnTo>
                    <a:pt x="361729" y="277439"/>
                  </a:lnTo>
                  <a:lnTo>
                    <a:pt x="321038" y="239363"/>
                  </a:lnTo>
                  <a:lnTo>
                    <a:pt x="281648" y="203281"/>
                  </a:lnTo>
                  <a:lnTo>
                    <a:pt x="244080" y="169497"/>
                  </a:lnTo>
                  <a:lnTo>
                    <a:pt x="208855" y="138310"/>
                  </a:lnTo>
                  <a:lnTo>
                    <a:pt x="176494" y="110024"/>
                  </a:lnTo>
                  <a:lnTo>
                    <a:pt x="147516" y="84939"/>
                  </a:lnTo>
                  <a:lnTo>
                    <a:pt x="101795" y="45581"/>
                  </a:lnTo>
                  <a:lnTo>
                    <a:pt x="57943" y="13153"/>
                  </a:lnTo>
                  <a:lnTo>
                    <a:pt x="26396" y="0"/>
                  </a:lnTo>
                  <a:close/>
                </a:path>
              </a:pathLst>
            </a:custGeom>
            <a:solidFill>
              <a:srgbClr val="BA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18611" y="2795469"/>
              <a:ext cx="818515" cy="1633220"/>
            </a:xfrm>
            <a:custGeom>
              <a:avLst/>
              <a:gdLst/>
              <a:ahLst/>
              <a:cxnLst/>
              <a:rect l="l" t="t" r="r" b="b"/>
              <a:pathLst>
                <a:path w="818514" h="1633220">
                  <a:moveTo>
                    <a:pt x="51321" y="145479"/>
                  </a:moveTo>
                  <a:lnTo>
                    <a:pt x="90848" y="195802"/>
                  </a:lnTo>
                  <a:lnTo>
                    <a:pt x="117586" y="225454"/>
                  </a:lnTo>
                  <a:lnTo>
                    <a:pt x="148118" y="257735"/>
                  </a:lnTo>
                  <a:lnTo>
                    <a:pt x="181801" y="292370"/>
                  </a:lnTo>
                  <a:lnTo>
                    <a:pt x="217993" y="329088"/>
                  </a:lnTo>
                  <a:lnTo>
                    <a:pt x="256053" y="367614"/>
                  </a:lnTo>
                  <a:lnTo>
                    <a:pt x="295338" y="407674"/>
                  </a:lnTo>
                  <a:lnTo>
                    <a:pt x="335206" y="448996"/>
                  </a:lnTo>
                  <a:lnTo>
                    <a:pt x="375015" y="491305"/>
                  </a:lnTo>
                  <a:lnTo>
                    <a:pt x="414123" y="534328"/>
                  </a:lnTo>
                  <a:lnTo>
                    <a:pt x="451887" y="577791"/>
                  </a:lnTo>
                  <a:lnTo>
                    <a:pt x="487666" y="621422"/>
                  </a:lnTo>
                  <a:lnTo>
                    <a:pt x="520818" y="664946"/>
                  </a:lnTo>
                  <a:lnTo>
                    <a:pt x="550699" y="708090"/>
                  </a:lnTo>
                  <a:lnTo>
                    <a:pt x="576670" y="750580"/>
                  </a:lnTo>
                  <a:lnTo>
                    <a:pt x="598086" y="792143"/>
                  </a:lnTo>
                  <a:lnTo>
                    <a:pt x="617627" y="840386"/>
                  </a:lnTo>
                  <a:lnTo>
                    <a:pt x="633608" y="892084"/>
                  </a:lnTo>
                  <a:lnTo>
                    <a:pt x="646424" y="946484"/>
                  </a:lnTo>
                  <a:lnTo>
                    <a:pt x="656470" y="1002836"/>
                  </a:lnTo>
                  <a:lnTo>
                    <a:pt x="664140" y="1060388"/>
                  </a:lnTo>
                  <a:lnTo>
                    <a:pt x="669828" y="1118389"/>
                  </a:lnTo>
                  <a:lnTo>
                    <a:pt x="673929" y="1176086"/>
                  </a:lnTo>
                  <a:lnTo>
                    <a:pt x="676837" y="1232729"/>
                  </a:lnTo>
                  <a:lnTo>
                    <a:pt x="678947" y="1287567"/>
                  </a:lnTo>
                  <a:lnTo>
                    <a:pt x="680653" y="1339847"/>
                  </a:lnTo>
                  <a:lnTo>
                    <a:pt x="682350" y="1388818"/>
                  </a:lnTo>
                  <a:lnTo>
                    <a:pt x="684432" y="1433729"/>
                  </a:lnTo>
                  <a:lnTo>
                    <a:pt x="687293" y="1473828"/>
                  </a:lnTo>
                  <a:lnTo>
                    <a:pt x="696933" y="1536586"/>
                  </a:lnTo>
                  <a:lnTo>
                    <a:pt x="715504" y="1588866"/>
                  </a:lnTo>
                  <a:lnTo>
                    <a:pt x="736148" y="1621168"/>
                  </a:lnTo>
                  <a:lnTo>
                    <a:pt x="756732" y="1632793"/>
                  </a:lnTo>
                  <a:lnTo>
                    <a:pt x="775126" y="1623038"/>
                  </a:lnTo>
                  <a:lnTo>
                    <a:pt x="789198" y="1591203"/>
                  </a:lnTo>
                  <a:lnTo>
                    <a:pt x="796816" y="1536586"/>
                  </a:lnTo>
                  <a:lnTo>
                    <a:pt x="798917" y="1508553"/>
                  </a:lnTo>
                  <a:lnTo>
                    <a:pt x="801850" y="1474571"/>
                  </a:lnTo>
                  <a:lnTo>
                    <a:pt x="805284" y="1435297"/>
                  </a:lnTo>
                  <a:lnTo>
                    <a:pt x="808892" y="1391386"/>
                  </a:lnTo>
                  <a:lnTo>
                    <a:pt x="812346" y="1343495"/>
                  </a:lnTo>
                  <a:lnTo>
                    <a:pt x="815319" y="1292281"/>
                  </a:lnTo>
                  <a:lnTo>
                    <a:pt x="817480" y="1238398"/>
                  </a:lnTo>
                  <a:lnTo>
                    <a:pt x="818504" y="1182504"/>
                  </a:lnTo>
                  <a:lnTo>
                    <a:pt x="818061" y="1125254"/>
                  </a:lnTo>
                  <a:lnTo>
                    <a:pt x="815824" y="1067305"/>
                  </a:lnTo>
                  <a:lnTo>
                    <a:pt x="811464" y="1009313"/>
                  </a:lnTo>
                  <a:lnTo>
                    <a:pt x="804653" y="951933"/>
                  </a:lnTo>
                  <a:lnTo>
                    <a:pt x="795063" y="895823"/>
                  </a:lnTo>
                  <a:lnTo>
                    <a:pt x="782367" y="841638"/>
                  </a:lnTo>
                  <a:lnTo>
                    <a:pt x="766235" y="790034"/>
                  </a:lnTo>
                  <a:lnTo>
                    <a:pt x="746341" y="741668"/>
                  </a:lnTo>
                  <a:lnTo>
                    <a:pt x="725693" y="701557"/>
                  </a:lnTo>
                  <a:lnTo>
                    <a:pt x="700620" y="660124"/>
                  </a:lnTo>
                  <a:lnTo>
                    <a:pt x="671643" y="617668"/>
                  </a:lnTo>
                  <a:lnTo>
                    <a:pt x="639281" y="574492"/>
                  </a:lnTo>
                  <a:lnTo>
                    <a:pt x="604056" y="530898"/>
                  </a:lnTo>
                  <a:lnTo>
                    <a:pt x="566488" y="487187"/>
                  </a:lnTo>
                  <a:lnTo>
                    <a:pt x="527098" y="443661"/>
                  </a:lnTo>
                  <a:lnTo>
                    <a:pt x="486407" y="400621"/>
                  </a:lnTo>
                  <a:lnTo>
                    <a:pt x="444934" y="358370"/>
                  </a:lnTo>
                  <a:lnTo>
                    <a:pt x="403202" y="317209"/>
                  </a:lnTo>
                  <a:lnTo>
                    <a:pt x="361729" y="277439"/>
                  </a:lnTo>
                  <a:lnTo>
                    <a:pt x="321038" y="239363"/>
                  </a:lnTo>
                  <a:lnTo>
                    <a:pt x="281648" y="203281"/>
                  </a:lnTo>
                  <a:lnTo>
                    <a:pt x="244080" y="169497"/>
                  </a:lnTo>
                  <a:lnTo>
                    <a:pt x="208855" y="138310"/>
                  </a:lnTo>
                  <a:lnTo>
                    <a:pt x="176494" y="110024"/>
                  </a:lnTo>
                  <a:lnTo>
                    <a:pt x="147516" y="84939"/>
                  </a:lnTo>
                  <a:lnTo>
                    <a:pt x="122443" y="63357"/>
                  </a:lnTo>
                  <a:lnTo>
                    <a:pt x="101795" y="45581"/>
                  </a:lnTo>
                  <a:lnTo>
                    <a:pt x="57943" y="13153"/>
                  </a:lnTo>
                  <a:lnTo>
                    <a:pt x="26396" y="0"/>
                  </a:lnTo>
                  <a:lnTo>
                    <a:pt x="7100" y="3896"/>
                  </a:lnTo>
                  <a:lnTo>
                    <a:pt x="0" y="22617"/>
                  </a:lnTo>
                  <a:lnTo>
                    <a:pt x="5040" y="53938"/>
                  </a:lnTo>
                  <a:lnTo>
                    <a:pt x="22165" y="95633"/>
                  </a:lnTo>
                  <a:lnTo>
                    <a:pt x="51321" y="145479"/>
                  </a:lnTo>
                  <a:close/>
                </a:path>
              </a:pathLst>
            </a:custGeom>
            <a:ln w="6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09691" y="2230989"/>
              <a:ext cx="1153160" cy="1168400"/>
            </a:xfrm>
            <a:custGeom>
              <a:avLst/>
              <a:gdLst/>
              <a:ahLst/>
              <a:cxnLst/>
              <a:rect l="l" t="t" r="r" b="b"/>
              <a:pathLst>
                <a:path w="1153160" h="1168400">
                  <a:moveTo>
                    <a:pt x="170082" y="0"/>
                  </a:moveTo>
                  <a:lnTo>
                    <a:pt x="118007" y="1027"/>
                  </a:lnTo>
                  <a:lnTo>
                    <a:pt x="70899" y="10258"/>
                  </a:lnTo>
                  <a:lnTo>
                    <a:pt x="33540" y="30709"/>
                  </a:lnTo>
                  <a:lnTo>
                    <a:pt x="10715" y="65399"/>
                  </a:lnTo>
                  <a:lnTo>
                    <a:pt x="95" y="135651"/>
                  </a:lnTo>
                  <a:lnTo>
                    <a:pt x="0" y="181009"/>
                  </a:lnTo>
                  <a:lnTo>
                    <a:pt x="3241" y="231388"/>
                  </a:lnTo>
                  <a:lnTo>
                    <a:pt x="9714" y="285435"/>
                  </a:lnTo>
                  <a:lnTo>
                    <a:pt x="19316" y="341800"/>
                  </a:lnTo>
                  <a:lnTo>
                    <a:pt x="31942" y="399133"/>
                  </a:lnTo>
                  <a:lnTo>
                    <a:pt x="47488" y="456081"/>
                  </a:lnTo>
                  <a:lnTo>
                    <a:pt x="65849" y="511294"/>
                  </a:lnTo>
                  <a:lnTo>
                    <a:pt x="86920" y="563422"/>
                  </a:lnTo>
                  <a:lnTo>
                    <a:pt x="110598" y="611112"/>
                  </a:lnTo>
                  <a:lnTo>
                    <a:pt x="133994" y="649823"/>
                  </a:lnTo>
                  <a:lnTo>
                    <a:pt x="161946" y="689054"/>
                  </a:lnTo>
                  <a:lnTo>
                    <a:pt x="193711" y="728466"/>
                  </a:lnTo>
                  <a:lnTo>
                    <a:pt x="228546" y="767720"/>
                  </a:lnTo>
                  <a:lnTo>
                    <a:pt x="265706" y="806477"/>
                  </a:lnTo>
                  <a:lnTo>
                    <a:pt x="304449" y="844398"/>
                  </a:lnTo>
                  <a:lnTo>
                    <a:pt x="344030" y="881146"/>
                  </a:lnTo>
                  <a:lnTo>
                    <a:pt x="383706" y="916380"/>
                  </a:lnTo>
                  <a:lnTo>
                    <a:pt x="422733" y="949762"/>
                  </a:lnTo>
                  <a:lnTo>
                    <a:pt x="460368" y="980954"/>
                  </a:lnTo>
                  <a:lnTo>
                    <a:pt x="495866" y="1009616"/>
                  </a:lnTo>
                  <a:lnTo>
                    <a:pt x="528485" y="1035409"/>
                  </a:lnTo>
                  <a:lnTo>
                    <a:pt x="557481" y="1057995"/>
                  </a:lnTo>
                  <a:lnTo>
                    <a:pt x="609089" y="1099418"/>
                  </a:lnTo>
                  <a:lnTo>
                    <a:pt x="651027" y="1131788"/>
                  </a:lnTo>
                  <a:lnTo>
                    <a:pt x="687472" y="1154462"/>
                  </a:lnTo>
                  <a:lnTo>
                    <a:pt x="722603" y="1166797"/>
                  </a:lnTo>
                  <a:lnTo>
                    <a:pt x="760598" y="1168150"/>
                  </a:lnTo>
                  <a:lnTo>
                    <a:pt x="805634" y="1157878"/>
                  </a:lnTo>
                  <a:lnTo>
                    <a:pt x="843320" y="1141238"/>
                  </a:lnTo>
                  <a:lnTo>
                    <a:pt x="887888" y="1114698"/>
                  </a:lnTo>
                  <a:lnTo>
                    <a:pt x="936480" y="1080739"/>
                  </a:lnTo>
                  <a:lnTo>
                    <a:pt x="986241" y="1041847"/>
                  </a:lnTo>
                  <a:lnTo>
                    <a:pt x="1034314" y="1000506"/>
                  </a:lnTo>
                  <a:lnTo>
                    <a:pt x="1077845" y="959198"/>
                  </a:lnTo>
                  <a:lnTo>
                    <a:pt x="1113976" y="920408"/>
                  </a:lnTo>
                  <a:lnTo>
                    <a:pt x="1139853" y="886620"/>
                  </a:lnTo>
                  <a:lnTo>
                    <a:pt x="1152618" y="860317"/>
                  </a:lnTo>
                  <a:lnTo>
                    <a:pt x="1145880" y="836131"/>
                  </a:lnTo>
                  <a:lnTo>
                    <a:pt x="1116482" y="818898"/>
                  </a:lnTo>
                  <a:lnTo>
                    <a:pt x="1072276" y="806430"/>
                  </a:lnTo>
                  <a:lnTo>
                    <a:pt x="1021118" y="796537"/>
                  </a:lnTo>
                  <a:lnTo>
                    <a:pt x="970861" y="787030"/>
                  </a:lnTo>
                  <a:lnTo>
                    <a:pt x="929358" y="775720"/>
                  </a:lnTo>
                  <a:lnTo>
                    <a:pt x="904465" y="760419"/>
                  </a:lnTo>
                  <a:lnTo>
                    <a:pt x="896233" y="726301"/>
                  </a:lnTo>
                  <a:lnTo>
                    <a:pt x="911169" y="688532"/>
                  </a:lnTo>
                  <a:lnTo>
                    <a:pt x="935371" y="649379"/>
                  </a:lnTo>
                  <a:lnTo>
                    <a:pt x="954940" y="611112"/>
                  </a:lnTo>
                  <a:lnTo>
                    <a:pt x="973901" y="575228"/>
                  </a:lnTo>
                  <a:lnTo>
                    <a:pt x="997791" y="540134"/>
                  </a:lnTo>
                  <a:lnTo>
                    <a:pt x="1012611" y="503465"/>
                  </a:lnTo>
                  <a:lnTo>
                    <a:pt x="1004363" y="462858"/>
                  </a:lnTo>
                  <a:lnTo>
                    <a:pt x="953303" y="398970"/>
                  </a:lnTo>
                  <a:lnTo>
                    <a:pt x="915661" y="362153"/>
                  </a:lnTo>
                  <a:lnTo>
                    <a:pt x="873991" y="326698"/>
                  </a:lnTo>
                  <a:lnTo>
                    <a:pt x="831328" y="296061"/>
                  </a:lnTo>
                  <a:lnTo>
                    <a:pt x="790706" y="273702"/>
                  </a:lnTo>
                  <a:lnTo>
                    <a:pt x="755159" y="263077"/>
                  </a:lnTo>
                  <a:lnTo>
                    <a:pt x="717951" y="271215"/>
                  </a:lnTo>
                  <a:lnTo>
                    <a:pt x="681476" y="298047"/>
                  </a:lnTo>
                  <a:lnTo>
                    <a:pt x="646461" y="334575"/>
                  </a:lnTo>
                  <a:lnTo>
                    <a:pt x="613638" y="371804"/>
                  </a:lnTo>
                  <a:lnTo>
                    <a:pt x="583735" y="400739"/>
                  </a:lnTo>
                  <a:lnTo>
                    <a:pt x="523239" y="396004"/>
                  </a:lnTo>
                  <a:lnTo>
                    <a:pt x="494913" y="356263"/>
                  </a:lnTo>
                  <a:lnTo>
                    <a:pt x="472896" y="307256"/>
                  </a:lnTo>
                  <a:lnTo>
                    <a:pt x="457583" y="263077"/>
                  </a:lnTo>
                  <a:lnTo>
                    <a:pt x="454034" y="224662"/>
                  </a:lnTo>
                  <a:lnTo>
                    <a:pt x="460737" y="185261"/>
                  </a:lnTo>
                  <a:lnTo>
                    <a:pt x="465864" y="147438"/>
                  </a:lnTo>
                  <a:lnTo>
                    <a:pt x="434112" y="82809"/>
                  </a:lnTo>
                  <a:lnTo>
                    <a:pt x="401469" y="53041"/>
                  </a:lnTo>
                  <a:lnTo>
                    <a:pt x="359556" y="29185"/>
                  </a:lnTo>
                  <a:lnTo>
                    <a:pt x="308276" y="15975"/>
                  </a:lnTo>
                  <a:lnTo>
                    <a:pt x="270000" y="10491"/>
                  </a:lnTo>
                  <a:lnTo>
                    <a:pt x="222340" y="4160"/>
                  </a:lnTo>
                  <a:lnTo>
                    <a:pt x="170082" y="0"/>
                  </a:lnTo>
                  <a:close/>
                </a:path>
              </a:pathLst>
            </a:custGeom>
            <a:solidFill>
              <a:srgbClr val="BA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09691" y="2230989"/>
              <a:ext cx="1153160" cy="1168400"/>
            </a:xfrm>
            <a:custGeom>
              <a:avLst/>
              <a:gdLst/>
              <a:ahLst/>
              <a:cxnLst/>
              <a:rect l="l" t="t" r="r" b="b"/>
              <a:pathLst>
                <a:path w="1153160" h="1168400">
                  <a:moveTo>
                    <a:pt x="308276" y="15975"/>
                  </a:moveTo>
                  <a:lnTo>
                    <a:pt x="270000" y="10491"/>
                  </a:lnTo>
                  <a:lnTo>
                    <a:pt x="222340" y="4160"/>
                  </a:lnTo>
                  <a:lnTo>
                    <a:pt x="170082" y="0"/>
                  </a:lnTo>
                  <a:lnTo>
                    <a:pt x="118007" y="1027"/>
                  </a:lnTo>
                  <a:lnTo>
                    <a:pt x="70899" y="10258"/>
                  </a:lnTo>
                  <a:lnTo>
                    <a:pt x="33540" y="30709"/>
                  </a:lnTo>
                  <a:lnTo>
                    <a:pt x="10715" y="65399"/>
                  </a:lnTo>
                  <a:lnTo>
                    <a:pt x="95" y="135651"/>
                  </a:lnTo>
                  <a:lnTo>
                    <a:pt x="0" y="181009"/>
                  </a:lnTo>
                  <a:lnTo>
                    <a:pt x="3241" y="231388"/>
                  </a:lnTo>
                  <a:lnTo>
                    <a:pt x="9714" y="285435"/>
                  </a:lnTo>
                  <a:lnTo>
                    <a:pt x="19316" y="341800"/>
                  </a:lnTo>
                  <a:lnTo>
                    <a:pt x="31942" y="399133"/>
                  </a:lnTo>
                  <a:lnTo>
                    <a:pt x="47488" y="456081"/>
                  </a:lnTo>
                  <a:lnTo>
                    <a:pt x="65849" y="511294"/>
                  </a:lnTo>
                  <a:lnTo>
                    <a:pt x="86920" y="563422"/>
                  </a:lnTo>
                  <a:lnTo>
                    <a:pt x="110598" y="611112"/>
                  </a:lnTo>
                  <a:lnTo>
                    <a:pt x="133994" y="649823"/>
                  </a:lnTo>
                  <a:lnTo>
                    <a:pt x="161946" y="689054"/>
                  </a:lnTo>
                  <a:lnTo>
                    <a:pt x="193711" y="728466"/>
                  </a:lnTo>
                  <a:lnTo>
                    <a:pt x="228546" y="767720"/>
                  </a:lnTo>
                  <a:lnTo>
                    <a:pt x="265706" y="806477"/>
                  </a:lnTo>
                  <a:lnTo>
                    <a:pt x="304449" y="844398"/>
                  </a:lnTo>
                  <a:lnTo>
                    <a:pt x="344030" y="881146"/>
                  </a:lnTo>
                  <a:lnTo>
                    <a:pt x="383706" y="916380"/>
                  </a:lnTo>
                  <a:lnTo>
                    <a:pt x="422733" y="949762"/>
                  </a:lnTo>
                  <a:lnTo>
                    <a:pt x="460368" y="980954"/>
                  </a:lnTo>
                  <a:lnTo>
                    <a:pt x="495866" y="1009616"/>
                  </a:lnTo>
                  <a:lnTo>
                    <a:pt x="528485" y="1035409"/>
                  </a:lnTo>
                  <a:lnTo>
                    <a:pt x="557481" y="1057995"/>
                  </a:lnTo>
                  <a:lnTo>
                    <a:pt x="609089" y="1099418"/>
                  </a:lnTo>
                  <a:lnTo>
                    <a:pt x="651027" y="1131788"/>
                  </a:lnTo>
                  <a:lnTo>
                    <a:pt x="687472" y="1154462"/>
                  </a:lnTo>
                  <a:lnTo>
                    <a:pt x="722603" y="1166797"/>
                  </a:lnTo>
                  <a:lnTo>
                    <a:pt x="760598" y="1168150"/>
                  </a:lnTo>
                  <a:lnTo>
                    <a:pt x="805634" y="1157878"/>
                  </a:lnTo>
                  <a:lnTo>
                    <a:pt x="843320" y="1141238"/>
                  </a:lnTo>
                  <a:lnTo>
                    <a:pt x="887888" y="1114698"/>
                  </a:lnTo>
                  <a:lnTo>
                    <a:pt x="936480" y="1080739"/>
                  </a:lnTo>
                  <a:lnTo>
                    <a:pt x="986241" y="1041847"/>
                  </a:lnTo>
                  <a:lnTo>
                    <a:pt x="1034314" y="1000506"/>
                  </a:lnTo>
                  <a:lnTo>
                    <a:pt x="1077845" y="959198"/>
                  </a:lnTo>
                  <a:lnTo>
                    <a:pt x="1113976" y="920408"/>
                  </a:lnTo>
                  <a:lnTo>
                    <a:pt x="1139853" y="886620"/>
                  </a:lnTo>
                  <a:lnTo>
                    <a:pt x="1152618" y="860317"/>
                  </a:lnTo>
                  <a:lnTo>
                    <a:pt x="1145880" y="836131"/>
                  </a:lnTo>
                  <a:lnTo>
                    <a:pt x="1116482" y="818898"/>
                  </a:lnTo>
                  <a:lnTo>
                    <a:pt x="1072276" y="806430"/>
                  </a:lnTo>
                  <a:lnTo>
                    <a:pt x="1021118" y="796537"/>
                  </a:lnTo>
                  <a:lnTo>
                    <a:pt x="970861" y="787030"/>
                  </a:lnTo>
                  <a:lnTo>
                    <a:pt x="929358" y="775720"/>
                  </a:lnTo>
                  <a:lnTo>
                    <a:pt x="904465" y="760419"/>
                  </a:lnTo>
                  <a:lnTo>
                    <a:pt x="896233" y="726301"/>
                  </a:lnTo>
                  <a:lnTo>
                    <a:pt x="911169" y="688532"/>
                  </a:lnTo>
                  <a:lnTo>
                    <a:pt x="935371" y="649379"/>
                  </a:lnTo>
                  <a:lnTo>
                    <a:pt x="954940" y="611112"/>
                  </a:lnTo>
                  <a:lnTo>
                    <a:pt x="973901" y="575228"/>
                  </a:lnTo>
                  <a:lnTo>
                    <a:pt x="997791" y="540134"/>
                  </a:lnTo>
                  <a:lnTo>
                    <a:pt x="1012611" y="503465"/>
                  </a:lnTo>
                  <a:lnTo>
                    <a:pt x="1004363" y="462858"/>
                  </a:lnTo>
                  <a:lnTo>
                    <a:pt x="953303" y="398970"/>
                  </a:lnTo>
                  <a:lnTo>
                    <a:pt x="915661" y="362153"/>
                  </a:lnTo>
                  <a:lnTo>
                    <a:pt x="873991" y="326698"/>
                  </a:lnTo>
                  <a:lnTo>
                    <a:pt x="831328" y="296061"/>
                  </a:lnTo>
                  <a:lnTo>
                    <a:pt x="790706" y="273702"/>
                  </a:lnTo>
                  <a:lnTo>
                    <a:pt x="755159" y="263077"/>
                  </a:lnTo>
                  <a:lnTo>
                    <a:pt x="717951" y="271215"/>
                  </a:lnTo>
                  <a:lnTo>
                    <a:pt x="681476" y="298047"/>
                  </a:lnTo>
                  <a:lnTo>
                    <a:pt x="646461" y="334575"/>
                  </a:lnTo>
                  <a:lnTo>
                    <a:pt x="613638" y="371804"/>
                  </a:lnTo>
                  <a:lnTo>
                    <a:pt x="583735" y="400739"/>
                  </a:lnTo>
                  <a:lnTo>
                    <a:pt x="523239" y="396004"/>
                  </a:lnTo>
                  <a:lnTo>
                    <a:pt x="494913" y="356263"/>
                  </a:lnTo>
                  <a:lnTo>
                    <a:pt x="472896" y="307256"/>
                  </a:lnTo>
                  <a:lnTo>
                    <a:pt x="457583" y="263077"/>
                  </a:lnTo>
                  <a:lnTo>
                    <a:pt x="454034" y="224662"/>
                  </a:lnTo>
                  <a:lnTo>
                    <a:pt x="460737" y="185261"/>
                  </a:lnTo>
                  <a:lnTo>
                    <a:pt x="465864" y="147438"/>
                  </a:lnTo>
                  <a:lnTo>
                    <a:pt x="457583" y="113755"/>
                  </a:lnTo>
                  <a:lnTo>
                    <a:pt x="434112" y="82809"/>
                  </a:lnTo>
                  <a:lnTo>
                    <a:pt x="401469" y="53041"/>
                  </a:lnTo>
                  <a:lnTo>
                    <a:pt x="359556" y="29185"/>
                  </a:lnTo>
                  <a:lnTo>
                    <a:pt x="308276" y="15975"/>
                  </a:lnTo>
                  <a:close/>
                </a:path>
              </a:pathLst>
            </a:custGeom>
            <a:ln w="6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70288" y="2484789"/>
              <a:ext cx="614045" cy="518795"/>
            </a:xfrm>
            <a:custGeom>
              <a:avLst/>
              <a:gdLst/>
              <a:ahLst/>
              <a:cxnLst/>
              <a:rect l="l" t="t" r="r" b="b"/>
              <a:pathLst>
                <a:path w="614045" h="518794">
                  <a:moveTo>
                    <a:pt x="452246" y="0"/>
                  </a:moveTo>
                  <a:lnTo>
                    <a:pt x="407575" y="9277"/>
                  </a:lnTo>
                  <a:lnTo>
                    <a:pt x="340256" y="52619"/>
                  </a:lnTo>
                  <a:lnTo>
                    <a:pt x="299061" y="86733"/>
                  </a:lnTo>
                  <a:lnTo>
                    <a:pt x="255079" y="126600"/>
                  </a:lnTo>
                  <a:lnTo>
                    <a:pt x="209988" y="170316"/>
                  </a:lnTo>
                  <a:lnTo>
                    <a:pt x="165467" y="215975"/>
                  </a:lnTo>
                  <a:lnTo>
                    <a:pt x="123192" y="261672"/>
                  </a:lnTo>
                  <a:lnTo>
                    <a:pt x="84841" y="305502"/>
                  </a:lnTo>
                  <a:lnTo>
                    <a:pt x="52094" y="345560"/>
                  </a:lnTo>
                  <a:lnTo>
                    <a:pt x="26626" y="379939"/>
                  </a:lnTo>
                  <a:lnTo>
                    <a:pt x="0" y="445452"/>
                  </a:lnTo>
                  <a:lnTo>
                    <a:pt x="8402" y="478154"/>
                  </a:lnTo>
                  <a:lnTo>
                    <a:pt x="31934" y="502679"/>
                  </a:lnTo>
                  <a:lnTo>
                    <a:pt x="67207" y="516867"/>
                  </a:lnTo>
                  <a:lnTo>
                    <a:pt x="110833" y="518555"/>
                  </a:lnTo>
                  <a:lnTo>
                    <a:pt x="159422" y="505582"/>
                  </a:lnTo>
                  <a:lnTo>
                    <a:pt x="231433" y="466630"/>
                  </a:lnTo>
                  <a:lnTo>
                    <a:pt x="277415" y="437330"/>
                  </a:lnTo>
                  <a:lnTo>
                    <a:pt x="327236" y="403413"/>
                  </a:lnTo>
                  <a:lnTo>
                    <a:pt x="378787" y="366331"/>
                  </a:lnTo>
                  <a:lnTo>
                    <a:pt x="429958" y="327533"/>
                  </a:lnTo>
                  <a:lnTo>
                    <a:pt x="478641" y="288471"/>
                  </a:lnTo>
                  <a:lnTo>
                    <a:pt x="522727" y="250595"/>
                  </a:lnTo>
                  <a:lnTo>
                    <a:pt x="560105" y="215354"/>
                  </a:lnTo>
                  <a:lnTo>
                    <a:pt x="588668" y="184200"/>
                  </a:lnTo>
                  <a:lnTo>
                    <a:pt x="613783" y="122284"/>
                  </a:lnTo>
                  <a:lnTo>
                    <a:pt x="602776" y="85762"/>
                  </a:lnTo>
                  <a:lnTo>
                    <a:pt x="577201" y="52145"/>
                  </a:lnTo>
                  <a:lnTo>
                    <a:pt x="540976" y="24561"/>
                  </a:lnTo>
                  <a:lnTo>
                    <a:pt x="498019" y="6137"/>
                  </a:lnTo>
                  <a:lnTo>
                    <a:pt x="452246" y="0"/>
                  </a:lnTo>
                  <a:close/>
                </a:path>
              </a:pathLst>
            </a:custGeom>
            <a:solidFill>
              <a:srgbClr val="BA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70288" y="2484789"/>
              <a:ext cx="614045" cy="518795"/>
            </a:xfrm>
            <a:custGeom>
              <a:avLst/>
              <a:gdLst/>
              <a:ahLst/>
              <a:cxnLst/>
              <a:rect l="l" t="t" r="r" b="b"/>
              <a:pathLst>
                <a:path w="614045" h="518794">
                  <a:moveTo>
                    <a:pt x="407575" y="9277"/>
                  </a:moveTo>
                  <a:lnTo>
                    <a:pt x="340256" y="52619"/>
                  </a:lnTo>
                  <a:lnTo>
                    <a:pt x="299061" y="86733"/>
                  </a:lnTo>
                  <a:lnTo>
                    <a:pt x="255079" y="126600"/>
                  </a:lnTo>
                  <a:lnTo>
                    <a:pt x="209988" y="170316"/>
                  </a:lnTo>
                  <a:lnTo>
                    <a:pt x="165467" y="215975"/>
                  </a:lnTo>
                  <a:lnTo>
                    <a:pt x="123192" y="261672"/>
                  </a:lnTo>
                  <a:lnTo>
                    <a:pt x="84841" y="305502"/>
                  </a:lnTo>
                  <a:lnTo>
                    <a:pt x="52094" y="345560"/>
                  </a:lnTo>
                  <a:lnTo>
                    <a:pt x="26626" y="379939"/>
                  </a:lnTo>
                  <a:lnTo>
                    <a:pt x="0" y="445452"/>
                  </a:lnTo>
                  <a:lnTo>
                    <a:pt x="8402" y="478154"/>
                  </a:lnTo>
                  <a:lnTo>
                    <a:pt x="31934" y="502679"/>
                  </a:lnTo>
                  <a:lnTo>
                    <a:pt x="67207" y="516867"/>
                  </a:lnTo>
                  <a:lnTo>
                    <a:pt x="110833" y="518555"/>
                  </a:lnTo>
                  <a:lnTo>
                    <a:pt x="159422" y="505582"/>
                  </a:lnTo>
                  <a:lnTo>
                    <a:pt x="231433" y="466630"/>
                  </a:lnTo>
                  <a:lnTo>
                    <a:pt x="277415" y="437330"/>
                  </a:lnTo>
                  <a:lnTo>
                    <a:pt x="327236" y="403413"/>
                  </a:lnTo>
                  <a:lnTo>
                    <a:pt x="378787" y="366331"/>
                  </a:lnTo>
                  <a:lnTo>
                    <a:pt x="429958" y="327533"/>
                  </a:lnTo>
                  <a:lnTo>
                    <a:pt x="478641" y="288471"/>
                  </a:lnTo>
                  <a:lnTo>
                    <a:pt x="522727" y="250595"/>
                  </a:lnTo>
                  <a:lnTo>
                    <a:pt x="560105" y="215354"/>
                  </a:lnTo>
                  <a:lnTo>
                    <a:pt x="588668" y="184200"/>
                  </a:lnTo>
                  <a:lnTo>
                    <a:pt x="613783" y="122284"/>
                  </a:lnTo>
                  <a:lnTo>
                    <a:pt x="602776" y="85762"/>
                  </a:lnTo>
                  <a:lnTo>
                    <a:pt x="577201" y="52145"/>
                  </a:lnTo>
                  <a:lnTo>
                    <a:pt x="540976" y="24561"/>
                  </a:lnTo>
                  <a:lnTo>
                    <a:pt x="498019" y="6137"/>
                  </a:lnTo>
                  <a:lnTo>
                    <a:pt x="452246" y="0"/>
                  </a:lnTo>
                  <a:lnTo>
                    <a:pt x="407575" y="9277"/>
                  </a:lnTo>
                  <a:close/>
                </a:path>
              </a:pathLst>
            </a:custGeom>
            <a:ln w="6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69377" y="1462562"/>
              <a:ext cx="1071880" cy="1118235"/>
            </a:xfrm>
            <a:custGeom>
              <a:avLst/>
              <a:gdLst/>
              <a:ahLst/>
              <a:cxnLst/>
              <a:rect l="l" t="t" r="r" b="b"/>
              <a:pathLst>
                <a:path w="1071879" h="1118235">
                  <a:moveTo>
                    <a:pt x="1051" y="1046225"/>
                  </a:moveTo>
                  <a:lnTo>
                    <a:pt x="69402" y="1117716"/>
                  </a:lnTo>
                </a:path>
                <a:path w="1071879" h="1118235">
                  <a:moveTo>
                    <a:pt x="0" y="1046225"/>
                  </a:moveTo>
                  <a:lnTo>
                    <a:pt x="107259" y="942121"/>
                  </a:lnTo>
                </a:path>
                <a:path w="1071879" h="1118235">
                  <a:moveTo>
                    <a:pt x="34701" y="1081979"/>
                  </a:moveTo>
                  <a:lnTo>
                    <a:pt x="141960" y="978926"/>
                  </a:lnTo>
                </a:path>
                <a:path w="1071879" h="1118235">
                  <a:moveTo>
                    <a:pt x="68351" y="1116665"/>
                  </a:moveTo>
                  <a:lnTo>
                    <a:pt x="176662" y="1013627"/>
                  </a:lnTo>
                </a:path>
                <a:path w="1071879" h="1118235">
                  <a:moveTo>
                    <a:pt x="249204" y="599343"/>
                  </a:moveTo>
                  <a:lnTo>
                    <a:pt x="317555" y="670834"/>
                  </a:lnTo>
                </a:path>
                <a:path w="1071879" h="1118235">
                  <a:moveTo>
                    <a:pt x="248152" y="599343"/>
                  </a:moveTo>
                  <a:lnTo>
                    <a:pt x="355412" y="495239"/>
                  </a:lnTo>
                </a:path>
                <a:path w="1071879" h="1118235">
                  <a:moveTo>
                    <a:pt x="283905" y="635096"/>
                  </a:moveTo>
                  <a:lnTo>
                    <a:pt x="391165" y="532043"/>
                  </a:lnTo>
                </a:path>
                <a:path w="1071879" h="1118235">
                  <a:moveTo>
                    <a:pt x="317555" y="669797"/>
                  </a:moveTo>
                  <a:lnTo>
                    <a:pt x="424799" y="566745"/>
                  </a:lnTo>
                </a:path>
                <a:path w="1071879" h="1118235">
                  <a:moveTo>
                    <a:pt x="99898" y="103037"/>
                  </a:moveTo>
                  <a:lnTo>
                    <a:pt x="168249" y="174543"/>
                  </a:lnTo>
                </a:path>
                <a:path w="1071879" h="1118235">
                  <a:moveTo>
                    <a:pt x="99898" y="103037"/>
                  </a:moveTo>
                  <a:lnTo>
                    <a:pt x="207142" y="0"/>
                  </a:lnTo>
                </a:path>
                <a:path w="1071879" h="1118235">
                  <a:moveTo>
                    <a:pt x="134599" y="138790"/>
                  </a:moveTo>
                  <a:lnTo>
                    <a:pt x="241843" y="35753"/>
                  </a:lnTo>
                </a:path>
                <a:path w="1071879" h="1118235">
                  <a:moveTo>
                    <a:pt x="168249" y="174543"/>
                  </a:moveTo>
                  <a:lnTo>
                    <a:pt x="275493" y="70439"/>
                  </a:lnTo>
                </a:path>
                <a:path w="1071879" h="1118235">
                  <a:moveTo>
                    <a:pt x="546780" y="252359"/>
                  </a:moveTo>
                  <a:lnTo>
                    <a:pt x="615116" y="323849"/>
                  </a:lnTo>
                </a:path>
                <a:path w="1071879" h="1118235">
                  <a:moveTo>
                    <a:pt x="546780" y="252359"/>
                  </a:moveTo>
                  <a:lnTo>
                    <a:pt x="654024" y="148254"/>
                  </a:lnTo>
                </a:path>
                <a:path w="1071879" h="1118235">
                  <a:moveTo>
                    <a:pt x="581482" y="288096"/>
                  </a:moveTo>
                  <a:lnTo>
                    <a:pt x="688726" y="185059"/>
                  </a:lnTo>
                </a:path>
                <a:path w="1071879" h="1118235">
                  <a:moveTo>
                    <a:pt x="615116" y="322798"/>
                  </a:moveTo>
                  <a:lnTo>
                    <a:pt x="722375" y="219745"/>
                  </a:lnTo>
                </a:path>
                <a:path w="1071879" h="1118235">
                  <a:moveTo>
                    <a:pt x="895868" y="301767"/>
                  </a:moveTo>
                  <a:lnTo>
                    <a:pt x="964219" y="372221"/>
                  </a:lnTo>
                </a:path>
                <a:path w="1071879" h="1118235">
                  <a:moveTo>
                    <a:pt x="894816" y="300715"/>
                  </a:moveTo>
                  <a:lnTo>
                    <a:pt x="1002075" y="197678"/>
                  </a:lnTo>
                </a:path>
                <a:path w="1071879" h="1118235">
                  <a:moveTo>
                    <a:pt x="929518" y="337520"/>
                  </a:moveTo>
                  <a:lnTo>
                    <a:pt x="1036777" y="234467"/>
                  </a:lnTo>
                </a:path>
                <a:path w="1071879" h="1118235">
                  <a:moveTo>
                    <a:pt x="964219" y="372221"/>
                  </a:moveTo>
                  <a:lnTo>
                    <a:pt x="1071463" y="269168"/>
                  </a:lnTo>
                </a:path>
              </a:pathLst>
            </a:custGeom>
            <a:ln w="65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17721" y="2350018"/>
              <a:ext cx="100330" cy="9525"/>
            </a:xfrm>
            <a:custGeom>
              <a:avLst/>
              <a:gdLst/>
              <a:ahLst/>
              <a:cxnLst/>
              <a:rect l="l" t="t" r="r" b="b"/>
              <a:pathLst>
                <a:path w="100329" h="9525">
                  <a:moveTo>
                    <a:pt x="-3285" y="4724"/>
                  </a:moveTo>
                  <a:lnTo>
                    <a:pt x="103168" y="4724"/>
                  </a:lnTo>
                </a:path>
              </a:pathLst>
            </a:custGeom>
            <a:ln w="1602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94470" y="2101865"/>
              <a:ext cx="23495" cy="247650"/>
            </a:xfrm>
            <a:custGeom>
              <a:avLst/>
              <a:gdLst/>
              <a:ahLst/>
              <a:cxnLst/>
              <a:rect l="l" t="t" r="r" b="b"/>
              <a:pathLst>
                <a:path w="23495" h="247650">
                  <a:moveTo>
                    <a:pt x="11567" y="-3285"/>
                  </a:moveTo>
                  <a:lnTo>
                    <a:pt x="11567" y="250371"/>
                  </a:lnTo>
                </a:path>
              </a:pathLst>
            </a:custGeom>
            <a:ln w="2970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43995" y="2107123"/>
              <a:ext cx="24765" cy="247650"/>
            </a:xfrm>
            <a:custGeom>
              <a:avLst/>
              <a:gdLst/>
              <a:ahLst/>
              <a:cxnLst/>
              <a:rect l="l" t="t" r="r" b="b"/>
              <a:pathLst>
                <a:path w="24764" h="247650">
                  <a:moveTo>
                    <a:pt x="12092" y="-3285"/>
                  </a:moveTo>
                  <a:lnTo>
                    <a:pt x="12092" y="250371"/>
                  </a:lnTo>
                </a:path>
              </a:pathLst>
            </a:custGeom>
            <a:ln w="3075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94587" y="2111314"/>
              <a:ext cx="24765" cy="247650"/>
            </a:xfrm>
            <a:custGeom>
              <a:avLst/>
              <a:gdLst/>
              <a:ahLst/>
              <a:cxnLst/>
              <a:rect l="l" t="t" r="r" b="b"/>
              <a:pathLst>
                <a:path w="24764" h="247650">
                  <a:moveTo>
                    <a:pt x="12085" y="-3285"/>
                  </a:moveTo>
                  <a:lnTo>
                    <a:pt x="12085" y="250402"/>
                  </a:lnTo>
                </a:path>
              </a:pathLst>
            </a:custGeom>
            <a:ln w="307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73146" y="2178614"/>
              <a:ext cx="198755" cy="99060"/>
            </a:xfrm>
            <a:custGeom>
              <a:avLst/>
              <a:gdLst/>
              <a:ahLst/>
              <a:cxnLst/>
              <a:rect l="l" t="t" r="r" b="b"/>
              <a:pathLst>
                <a:path w="198754" h="99060">
                  <a:moveTo>
                    <a:pt x="0" y="0"/>
                  </a:moveTo>
                  <a:lnTo>
                    <a:pt x="0" y="98846"/>
                  </a:lnTo>
                </a:path>
                <a:path w="198754" h="99060">
                  <a:moveTo>
                    <a:pt x="0" y="0"/>
                  </a:moveTo>
                  <a:lnTo>
                    <a:pt x="198744" y="0"/>
                  </a:lnTo>
                </a:path>
                <a:path w="198754" h="99060">
                  <a:moveTo>
                    <a:pt x="0" y="50474"/>
                  </a:moveTo>
                  <a:lnTo>
                    <a:pt x="198744" y="50474"/>
                  </a:lnTo>
                </a:path>
                <a:path w="198754" h="99060">
                  <a:moveTo>
                    <a:pt x="0" y="98846"/>
                  </a:moveTo>
                  <a:lnTo>
                    <a:pt x="198744" y="98846"/>
                  </a:lnTo>
                </a:path>
              </a:pathLst>
            </a:custGeom>
            <a:ln w="65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111928" y="2224801"/>
            <a:ext cx="2024380" cy="4044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50" spc="-10" dirty="0">
                <a:solidFill>
                  <a:srgbClr val="3232CC"/>
                </a:solidFill>
                <a:latin typeface="Arial MT"/>
                <a:cs typeface="Arial MT"/>
              </a:rPr>
              <a:t>Lipoproteínas </a:t>
            </a:r>
            <a:r>
              <a:rPr sz="1250" spc="-5" dirty="0">
                <a:solidFill>
                  <a:srgbClr val="3232CC"/>
                </a:solidFill>
                <a:latin typeface="Arial MT"/>
                <a:cs typeface="Arial MT"/>
              </a:rPr>
              <a:t>ricas </a:t>
            </a:r>
            <a:r>
              <a:rPr sz="1250" spc="-10" dirty="0">
                <a:solidFill>
                  <a:srgbClr val="3232CC"/>
                </a:solidFill>
                <a:latin typeface="Arial MT"/>
                <a:cs typeface="Arial MT"/>
              </a:rPr>
              <a:t>en </a:t>
            </a:r>
            <a:r>
              <a:rPr sz="1250" spc="-5" dirty="0">
                <a:solidFill>
                  <a:srgbClr val="3232CC"/>
                </a:solidFill>
                <a:latin typeface="Arial MT"/>
                <a:cs typeface="Arial MT"/>
              </a:rPr>
              <a:t>TAGs </a:t>
            </a:r>
            <a:r>
              <a:rPr sz="1250" spc="-335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CC"/>
                </a:solidFill>
                <a:latin typeface="Arial MT"/>
                <a:cs typeface="Arial MT"/>
              </a:rPr>
              <a:t>(Qm</a:t>
            </a:r>
            <a:r>
              <a:rPr sz="1250" spc="-5" dirty="0">
                <a:solidFill>
                  <a:srgbClr val="3232CC"/>
                </a:solidFill>
                <a:latin typeface="Arial MT"/>
                <a:cs typeface="Arial MT"/>
              </a:rPr>
              <a:t> o</a:t>
            </a:r>
            <a:r>
              <a:rPr sz="1250" spc="-10" dirty="0">
                <a:solidFill>
                  <a:srgbClr val="3232CC"/>
                </a:solidFill>
                <a:latin typeface="Arial MT"/>
                <a:cs typeface="Arial MT"/>
              </a:rPr>
              <a:t> VLDL)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 rot="19620000">
            <a:off x="3186041" y="2740105"/>
            <a:ext cx="507841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0"/>
              </a:lnSpc>
            </a:pPr>
            <a:r>
              <a:rPr sz="1250" spc="-15" dirty="0">
                <a:latin typeface="Arial MT"/>
                <a:cs typeface="Arial MT"/>
              </a:rPr>
              <a:t>A</a:t>
            </a:r>
            <a:r>
              <a:rPr sz="1250" spc="-25" dirty="0">
                <a:latin typeface="Arial MT"/>
                <a:cs typeface="Arial MT"/>
              </a:rPr>
              <a:t>p</a:t>
            </a:r>
            <a:r>
              <a:rPr sz="1250" spc="-20" dirty="0">
                <a:latin typeface="Arial MT"/>
                <a:cs typeface="Arial MT"/>
              </a:rPr>
              <a:t>oC</a:t>
            </a:r>
            <a:r>
              <a:rPr sz="1250" spc="-15" dirty="0">
                <a:latin typeface="Arial MT"/>
                <a:cs typeface="Arial MT"/>
              </a:rPr>
              <a:t>I</a:t>
            </a:r>
            <a:r>
              <a:rPr sz="1250" spc="-5" dirty="0">
                <a:latin typeface="Arial MT"/>
                <a:cs typeface="Arial MT"/>
              </a:rPr>
              <a:t>I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935441" y="2500375"/>
            <a:ext cx="1844675" cy="974090"/>
          </a:xfrm>
          <a:custGeom>
            <a:avLst/>
            <a:gdLst/>
            <a:ahLst/>
            <a:cxnLst/>
            <a:rect l="l" t="t" r="r" b="b"/>
            <a:pathLst>
              <a:path w="1844675" h="974089">
                <a:moveTo>
                  <a:pt x="699249" y="26289"/>
                </a:moveTo>
                <a:lnTo>
                  <a:pt x="692937" y="23139"/>
                </a:lnTo>
                <a:lnTo>
                  <a:pt x="646671" y="0"/>
                </a:lnTo>
                <a:lnTo>
                  <a:pt x="646671" y="23139"/>
                </a:lnTo>
                <a:lnTo>
                  <a:pt x="3162" y="23139"/>
                </a:lnTo>
                <a:lnTo>
                  <a:pt x="1054" y="24193"/>
                </a:lnTo>
                <a:lnTo>
                  <a:pt x="0" y="26289"/>
                </a:lnTo>
                <a:lnTo>
                  <a:pt x="1054" y="29451"/>
                </a:lnTo>
                <a:lnTo>
                  <a:pt x="646671" y="29451"/>
                </a:lnTo>
                <a:lnTo>
                  <a:pt x="646671" y="52578"/>
                </a:lnTo>
                <a:lnTo>
                  <a:pt x="692937" y="29451"/>
                </a:lnTo>
                <a:lnTo>
                  <a:pt x="699249" y="26289"/>
                </a:lnTo>
                <a:close/>
              </a:path>
              <a:path w="1844675" h="974089">
                <a:moveTo>
                  <a:pt x="1844306" y="970521"/>
                </a:moveTo>
                <a:lnTo>
                  <a:pt x="1843252" y="968413"/>
                </a:lnTo>
                <a:lnTo>
                  <a:pt x="1481086" y="560730"/>
                </a:lnTo>
                <a:lnTo>
                  <a:pt x="1489887" y="553085"/>
                </a:lnTo>
                <a:lnTo>
                  <a:pt x="1498371" y="545719"/>
                </a:lnTo>
                <a:lnTo>
                  <a:pt x="1443685" y="523633"/>
                </a:lnTo>
                <a:lnTo>
                  <a:pt x="1458404" y="580415"/>
                </a:lnTo>
                <a:lnTo>
                  <a:pt x="1476019" y="565124"/>
                </a:lnTo>
                <a:lnTo>
                  <a:pt x="1839048" y="972616"/>
                </a:lnTo>
                <a:lnTo>
                  <a:pt x="1841144" y="973670"/>
                </a:lnTo>
                <a:lnTo>
                  <a:pt x="1843252" y="973670"/>
                </a:lnTo>
                <a:lnTo>
                  <a:pt x="1844306" y="9705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96609" y="2389887"/>
            <a:ext cx="997585" cy="215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50" spc="-10" dirty="0">
                <a:solidFill>
                  <a:srgbClr val="3232CC"/>
                </a:solidFill>
                <a:latin typeface="Arial MT"/>
                <a:cs typeface="Arial MT"/>
              </a:rPr>
              <a:t>Sitio</a:t>
            </a:r>
            <a:r>
              <a:rPr sz="1250" spc="-30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CC"/>
                </a:solidFill>
                <a:latin typeface="Arial MT"/>
                <a:cs typeface="Arial MT"/>
              </a:rPr>
              <a:t>catalítico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45292" y="3432959"/>
            <a:ext cx="2084705" cy="678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45440">
              <a:lnSpc>
                <a:spcPct val="100000"/>
              </a:lnSpc>
              <a:spcBef>
                <a:spcPts val="90"/>
              </a:spcBef>
            </a:pPr>
            <a:r>
              <a:rPr sz="1250" spc="-10" dirty="0">
                <a:solidFill>
                  <a:srgbClr val="3232CC"/>
                </a:solidFill>
                <a:latin typeface="Arial MT"/>
                <a:cs typeface="Arial MT"/>
              </a:rPr>
              <a:t>Sitio</a:t>
            </a:r>
            <a:r>
              <a:rPr sz="1250" spc="-15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CC"/>
                </a:solidFill>
                <a:latin typeface="Arial MT"/>
                <a:cs typeface="Arial MT"/>
              </a:rPr>
              <a:t>de</a:t>
            </a:r>
            <a:r>
              <a:rPr sz="1250" spc="-15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CC"/>
                </a:solidFill>
                <a:latin typeface="Arial MT"/>
                <a:cs typeface="Arial MT"/>
              </a:rPr>
              <a:t>unión</a:t>
            </a:r>
            <a:r>
              <a:rPr sz="1250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1250" spc="-5" dirty="0">
                <a:solidFill>
                  <a:srgbClr val="3232CC"/>
                </a:solidFill>
                <a:latin typeface="Arial MT"/>
                <a:cs typeface="Arial MT"/>
              </a:rPr>
              <a:t>a</a:t>
            </a:r>
            <a:r>
              <a:rPr sz="1250" spc="-15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CC"/>
                </a:solidFill>
                <a:latin typeface="Arial MT"/>
                <a:cs typeface="Arial MT"/>
              </a:rPr>
              <a:t>apoCII</a:t>
            </a:r>
            <a:endParaRPr sz="12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50" spc="-10" dirty="0">
                <a:latin typeface="Arial MT"/>
                <a:cs typeface="Arial MT"/>
              </a:rPr>
              <a:t>Membrana</a:t>
            </a:r>
            <a:r>
              <a:rPr sz="1250" spc="5" dirty="0">
                <a:latin typeface="Arial MT"/>
                <a:cs typeface="Arial MT"/>
              </a:rPr>
              <a:t> </a:t>
            </a:r>
            <a:r>
              <a:rPr sz="1250" spc="-10" dirty="0">
                <a:latin typeface="Arial MT"/>
                <a:cs typeface="Arial MT"/>
              </a:rPr>
              <a:t>músculo/adipocito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37333" y="536206"/>
            <a:ext cx="2574290" cy="321945"/>
          </a:xfrm>
          <a:prstGeom prst="rect">
            <a:avLst/>
          </a:prstGeom>
          <a:ln w="6571">
            <a:solidFill>
              <a:srgbClr val="FF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229"/>
              </a:spcBef>
            </a:pPr>
            <a:r>
              <a:rPr sz="1650" dirty="0">
                <a:solidFill>
                  <a:srgbClr val="FF0000"/>
                </a:solidFill>
                <a:latin typeface="Arial MT"/>
                <a:cs typeface="Arial MT"/>
              </a:rPr>
              <a:t>LIPOPROTEIN</a:t>
            </a:r>
            <a:r>
              <a:rPr sz="165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50" spc="-5" dirty="0">
                <a:solidFill>
                  <a:srgbClr val="FF0000"/>
                </a:solidFill>
                <a:latin typeface="Arial MT"/>
                <a:cs typeface="Arial MT"/>
              </a:rPr>
              <a:t>LIPASA.</a:t>
            </a:r>
            <a:r>
              <a:rPr sz="165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FF0000"/>
                </a:solidFill>
                <a:latin typeface="Arial MT"/>
                <a:cs typeface="Arial MT"/>
              </a:rPr>
              <a:t>1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538" y="5847"/>
            <a:ext cx="7505065" cy="5340985"/>
          </a:xfrm>
          <a:custGeom>
            <a:avLst/>
            <a:gdLst/>
            <a:ahLst/>
            <a:cxnLst/>
            <a:rect l="l" t="t" r="r" b="b"/>
            <a:pathLst>
              <a:path w="7505065" h="5340985">
                <a:moveTo>
                  <a:pt x="0" y="5340598"/>
                </a:moveTo>
                <a:lnTo>
                  <a:pt x="7504907" y="5340598"/>
                </a:lnTo>
                <a:lnTo>
                  <a:pt x="7504907" y="0"/>
                </a:lnTo>
                <a:lnTo>
                  <a:pt x="0" y="0"/>
                </a:lnTo>
                <a:lnTo>
                  <a:pt x="0" y="534059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402067" y="9974353"/>
            <a:ext cx="1625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latin typeface="Arial MT"/>
                <a:cs typeface="Arial MT"/>
              </a:rPr>
              <a:t>2</a:t>
            </a:r>
            <a:r>
              <a:rPr sz="950" spc="10" dirty="0">
                <a:latin typeface="Arial MT"/>
                <a:cs typeface="Arial MT"/>
              </a:rPr>
              <a:t>4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315660" y="6767168"/>
            <a:ext cx="5166995" cy="1341755"/>
          </a:xfrm>
          <a:custGeom>
            <a:avLst/>
            <a:gdLst/>
            <a:ahLst/>
            <a:cxnLst/>
            <a:rect l="l" t="t" r="r" b="b"/>
            <a:pathLst>
              <a:path w="5166995" h="1341754">
                <a:moveTo>
                  <a:pt x="5166984" y="670849"/>
                </a:moveTo>
                <a:lnTo>
                  <a:pt x="5165909" y="597819"/>
                </a:lnTo>
                <a:lnTo>
                  <a:pt x="5162757" y="527051"/>
                </a:lnTo>
                <a:lnTo>
                  <a:pt x="5157638" y="458955"/>
                </a:lnTo>
                <a:lnTo>
                  <a:pt x="5150663" y="393944"/>
                </a:lnTo>
                <a:lnTo>
                  <a:pt x="5141942" y="332428"/>
                </a:lnTo>
                <a:lnTo>
                  <a:pt x="5131585" y="274819"/>
                </a:lnTo>
                <a:lnTo>
                  <a:pt x="5119704" y="221528"/>
                </a:lnTo>
                <a:lnTo>
                  <a:pt x="5106407" y="172966"/>
                </a:lnTo>
                <a:lnTo>
                  <a:pt x="5091805" y="129544"/>
                </a:lnTo>
                <a:lnTo>
                  <a:pt x="5076009" y="91675"/>
                </a:lnTo>
                <a:lnTo>
                  <a:pt x="5041276" y="34236"/>
                </a:lnTo>
                <a:lnTo>
                  <a:pt x="5003089" y="3941"/>
                </a:lnTo>
                <a:lnTo>
                  <a:pt x="4982976" y="0"/>
                </a:lnTo>
                <a:lnTo>
                  <a:pt x="185059" y="0"/>
                </a:lnTo>
                <a:lnTo>
                  <a:pt x="145422" y="15490"/>
                </a:lnTo>
                <a:lnTo>
                  <a:pt x="108717" y="59768"/>
                </a:lnTo>
                <a:lnTo>
                  <a:pt x="75856" y="129544"/>
                </a:lnTo>
                <a:lnTo>
                  <a:pt x="61152" y="172966"/>
                </a:lnTo>
                <a:lnTo>
                  <a:pt x="47750" y="221528"/>
                </a:lnTo>
                <a:lnTo>
                  <a:pt x="35766" y="274819"/>
                </a:lnTo>
                <a:lnTo>
                  <a:pt x="25312" y="332428"/>
                </a:lnTo>
                <a:lnTo>
                  <a:pt x="16504" y="393944"/>
                </a:lnTo>
                <a:lnTo>
                  <a:pt x="9454" y="458955"/>
                </a:lnTo>
                <a:lnTo>
                  <a:pt x="4278" y="527051"/>
                </a:lnTo>
                <a:lnTo>
                  <a:pt x="1088" y="597819"/>
                </a:lnTo>
                <a:lnTo>
                  <a:pt x="0" y="670849"/>
                </a:lnTo>
                <a:lnTo>
                  <a:pt x="1088" y="743879"/>
                </a:lnTo>
                <a:lnTo>
                  <a:pt x="4278" y="814647"/>
                </a:lnTo>
                <a:lnTo>
                  <a:pt x="9454" y="882743"/>
                </a:lnTo>
                <a:lnTo>
                  <a:pt x="16504" y="947754"/>
                </a:lnTo>
                <a:lnTo>
                  <a:pt x="25312" y="1009270"/>
                </a:lnTo>
                <a:lnTo>
                  <a:pt x="35766" y="1066879"/>
                </a:lnTo>
                <a:lnTo>
                  <a:pt x="47750" y="1120170"/>
                </a:lnTo>
                <a:lnTo>
                  <a:pt x="61152" y="1168732"/>
                </a:lnTo>
                <a:lnTo>
                  <a:pt x="75856" y="1212154"/>
                </a:lnTo>
                <a:lnTo>
                  <a:pt x="91749" y="1250023"/>
                </a:lnTo>
                <a:lnTo>
                  <a:pt x="126646" y="1307462"/>
                </a:lnTo>
                <a:lnTo>
                  <a:pt x="164931" y="1337757"/>
                </a:lnTo>
                <a:lnTo>
                  <a:pt x="185059" y="1341699"/>
                </a:lnTo>
                <a:lnTo>
                  <a:pt x="4982976" y="1341699"/>
                </a:lnTo>
                <a:lnTo>
                  <a:pt x="5022559" y="1326208"/>
                </a:lnTo>
                <a:lnTo>
                  <a:pt x="5059129" y="1281930"/>
                </a:lnTo>
                <a:lnTo>
                  <a:pt x="5091805" y="1212154"/>
                </a:lnTo>
                <a:lnTo>
                  <a:pt x="5106407" y="1168732"/>
                </a:lnTo>
                <a:lnTo>
                  <a:pt x="5119704" y="1120170"/>
                </a:lnTo>
                <a:lnTo>
                  <a:pt x="5131585" y="1066879"/>
                </a:lnTo>
                <a:lnTo>
                  <a:pt x="5141942" y="1009270"/>
                </a:lnTo>
                <a:lnTo>
                  <a:pt x="5150663" y="947754"/>
                </a:lnTo>
                <a:lnTo>
                  <a:pt x="5157638" y="882743"/>
                </a:lnTo>
                <a:lnTo>
                  <a:pt x="5162757" y="814647"/>
                </a:lnTo>
                <a:lnTo>
                  <a:pt x="5165909" y="743879"/>
                </a:lnTo>
                <a:lnTo>
                  <a:pt x="5166984" y="670849"/>
                </a:lnTo>
                <a:close/>
              </a:path>
              <a:path w="5166995" h="1341754">
                <a:moveTo>
                  <a:pt x="4982976" y="0"/>
                </a:moveTo>
                <a:lnTo>
                  <a:pt x="4943343" y="15490"/>
                </a:lnTo>
                <a:lnTo>
                  <a:pt x="4906639" y="59768"/>
                </a:lnTo>
                <a:lnTo>
                  <a:pt x="4873778" y="129544"/>
                </a:lnTo>
                <a:lnTo>
                  <a:pt x="4859073" y="172966"/>
                </a:lnTo>
                <a:lnTo>
                  <a:pt x="4845671" y="221528"/>
                </a:lnTo>
                <a:lnTo>
                  <a:pt x="4833686" y="274819"/>
                </a:lnTo>
                <a:lnTo>
                  <a:pt x="4823232" y="332428"/>
                </a:lnTo>
                <a:lnTo>
                  <a:pt x="4814423" y="393944"/>
                </a:lnTo>
                <a:lnTo>
                  <a:pt x="4807373" y="458955"/>
                </a:lnTo>
                <a:lnTo>
                  <a:pt x="4802196" y="527051"/>
                </a:lnTo>
                <a:lnTo>
                  <a:pt x="4799006" y="597819"/>
                </a:lnTo>
                <a:lnTo>
                  <a:pt x="4797917" y="670849"/>
                </a:lnTo>
                <a:lnTo>
                  <a:pt x="4799006" y="743879"/>
                </a:lnTo>
                <a:lnTo>
                  <a:pt x="4802196" y="814647"/>
                </a:lnTo>
                <a:lnTo>
                  <a:pt x="4807373" y="882743"/>
                </a:lnTo>
                <a:lnTo>
                  <a:pt x="4814423" y="947754"/>
                </a:lnTo>
                <a:lnTo>
                  <a:pt x="4823232" y="1009270"/>
                </a:lnTo>
                <a:lnTo>
                  <a:pt x="4833686" y="1066879"/>
                </a:lnTo>
                <a:lnTo>
                  <a:pt x="4845671" y="1120170"/>
                </a:lnTo>
                <a:lnTo>
                  <a:pt x="4859073" y="1168732"/>
                </a:lnTo>
                <a:lnTo>
                  <a:pt x="4873778" y="1212154"/>
                </a:lnTo>
                <a:lnTo>
                  <a:pt x="4889671" y="1250023"/>
                </a:lnTo>
                <a:lnTo>
                  <a:pt x="4924568" y="1307462"/>
                </a:lnTo>
                <a:lnTo>
                  <a:pt x="4962850" y="1337757"/>
                </a:lnTo>
                <a:lnTo>
                  <a:pt x="4982976" y="1341699"/>
                </a:lnTo>
              </a:path>
            </a:pathLst>
          </a:custGeom>
          <a:ln w="19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820638" y="6339383"/>
            <a:ext cx="699770" cy="215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50" spc="-15" dirty="0">
                <a:solidFill>
                  <a:srgbClr val="3232CC"/>
                </a:solidFill>
                <a:latin typeface="Arial MT"/>
                <a:cs typeface="Arial MT"/>
              </a:rPr>
              <a:t>CAP</a:t>
            </a:r>
            <a:r>
              <a:rPr sz="1250" spc="-5" dirty="0">
                <a:solidFill>
                  <a:srgbClr val="3232CC"/>
                </a:solidFill>
                <a:latin typeface="Arial MT"/>
                <a:cs typeface="Arial MT"/>
              </a:rPr>
              <a:t>I</a:t>
            </a:r>
            <a:r>
              <a:rPr sz="1250" spc="-10" dirty="0">
                <a:solidFill>
                  <a:srgbClr val="3232CC"/>
                </a:solidFill>
                <a:latin typeface="Arial MT"/>
                <a:cs typeface="Arial MT"/>
              </a:rPr>
              <a:t>L</a:t>
            </a:r>
            <a:r>
              <a:rPr sz="1250" spc="-15" dirty="0">
                <a:solidFill>
                  <a:srgbClr val="3232CC"/>
                </a:solidFill>
                <a:latin typeface="Arial MT"/>
                <a:cs typeface="Arial MT"/>
              </a:rPr>
              <a:t>A</a:t>
            </a:r>
            <a:r>
              <a:rPr sz="1250" spc="-10" dirty="0">
                <a:solidFill>
                  <a:srgbClr val="3232CC"/>
                </a:solidFill>
                <a:latin typeface="Arial MT"/>
                <a:cs typeface="Arial MT"/>
              </a:rPr>
              <a:t>R</a:t>
            </a:r>
            <a:endParaRPr sz="1250">
              <a:latin typeface="Arial MT"/>
              <a:cs typeface="Arial M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431091" y="7119328"/>
            <a:ext cx="4839335" cy="2596515"/>
            <a:chOff x="1431091" y="7119328"/>
            <a:chExt cx="4839335" cy="2596515"/>
          </a:xfrm>
        </p:grpSpPr>
        <p:sp>
          <p:nvSpPr>
            <p:cNvPr id="35" name="object 35"/>
            <p:cNvSpPr/>
            <p:nvPr/>
          </p:nvSpPr>
          <p:spPr>
            <a:xfrm>
              <a:off x="1590568" y="7122820"/>
              <a:ext cx="645160" cy="647065"/>
            </a:xfrm>
            <a:custGeom>
              <a:avLst/>
              <a:gdLst/>
              <a:ahLst/>
              <a:cxnLst/>
              <a:rect l="l" t="t" r="r" b="b"/>
              <a:pathLst>
                <a:path w="645160" h="647065">
                  <a:moveTo>
                    <a:pt x="322798" y="0"/>
                  </a:moveTo>
                  <a:lnTo>
                    <a:pt x="274990" y="3512"/>
                  </a:lnTo>
                  <a:lnTo>
                    <a:pt x="229397" y="13713"/>
                  </a:lnTo>
                  <a:lnTo>
                    <a:pt x="186509" y="30095"/>
                  </a:lnTo>
                  <a:lnTo>
                    <a:pt x="146822" y="52150"/>
                  </a:lnTo>
                  <a:lnTo>
                    <a:pt x="110826" y="79372"/>
                  </a:lnTo>
                  <a:lnTo>
                    <a:pt x="79016" y="111253"/>
                  </a:lnTo>
                  <a:lnTo>
                    <a:pt x="51885" y="147286"/>
                  </a:lnTo>
                  <a:lnTo>
                    <a:pt x="29924" y="186965"/>
                  </a:lnTo>
                  <a:lnTo>
                    <a:pt x="13628" y="229781"/>
                  </a:lnTo>
                  <a:lnTo>
                    <a:pt x="3489" y="275227"/>
                  </a:lnTo>
                  <a:lnTo>
                    <a:pt x="0" y="322798"/>
                  </a:lnTo>
                  <a:lnTo>
                    <a:pt x="3489" y="370630"/>
                  </a:lnTo>
                  <a:lnTo>
                    <a:pt x="13628" y="416292"/>
                  </a:lnTo>
                  <a:lnTo>
                    <a:pt x="29924" y="459281"/>
                  </a:lnTo>
                  <a:lnTo>
                    <a:pt x="51885" y="499095"/>
                  </a:lnTo>
                  <a:lnTo>
                    <a:pt x="79016" y="535230"/>
                  </a:lnTo>
                  <a:lnTo>
                    <a:pt x="110826" y="567185"/>
                  </a:lnTo>
                  <a:lnTo>
                    <a:pt x="146822" y="594457"/>
                  </a:lnTo>
                  <a:lnTo>
                    <a:pt x="186509" y="616544"/>
                  </a:lnTo>
                  <a:lnTo>
                    <a:pt x="229397" y="632942"/>
                  </a:lnTo>
                  <a:lnTo>
                    <a:pt x="274990" y="643149"/>
                  </a:lnTo>
                  <a:lnTo>
                    <a:pt x="322798" y="646663"/>
                  </a:lnTo>
                  <a:lnTo>
                    <a:pt x="370344" y="643149"/>
                  </a:lnTo>
                  <a:lnTo>
                    <a:pt x="415724" y="632942"/>
                  </a:lnTo>
                  <a:lnTo>
                    <a:pt x="458439" y="616544"/>
                  </a:lnTo>
                  <a:lnTo>
                    <a:pt x="497994" y="594457"/>
                  </a:lnTo>
                  <a:lnTo>
                    <a:pt x="533889" y="567185"/>
                  </a:lnTo>
                  <a:lnTo>
                    <a:pt x="565627" y="535230"/>
                  </a:lnTo>
                  <a:lnTo>
                    <a:pt x="592710" y="499095"/>
                  </a:lnTo>
                  <a:lnTo>
                    <a:pt x="614641" y="459281"/>
                  </a:lnTo>
                  <a:lnTo>
                    <a:pt x="630923" y="416292"/>
                  </a:lnTo>
                  <a:lnTo>
                    <a:pt x="641056" y="370630"/>
                  </a:lnTo>
                  <a:lnTo>
                    <a:pt x="644545" y="322798"/>
                  </a:lnTo>
                  <a:lnTo>
                    <a:pt x="641056" y="275227"/>
                  </a:lnTo>
                  <a:lnTo>
                    <a:pt x="630923" y="229781"/>
                  </a:lnTo>
                  <a:lnTo>
                    <a:pt x="614641" y="186965"/>
                  </a:lnTo>
                  <a:lnTo>
                    <a:pt x="592710" y="147286"/>
                  </a:lnTo>
                  <a:lnTo>
                    <a:pt x="565627" y="111253"/>
                  </a:lnTo>
                  <a:lnTo>
                    <a:pt x="533889" y="79372"/>
                  </a:lnTo>
                  <a:lnTo>
                    <a:pt x="497994" y="52150"/>
                  </a:lnTo>
                  <a:lnTo>
                    <a:pt x="458439" y="30095"/>
                  </a:lnTo>
                  <a:lnTo>
                    <a:pt x="415724" y="13713"/>
                  </a:lnTo>
                  <a:lnTo>
                    <a:pt x="370344" y="3512"/>
                  </a:lnTo>
                  <a:lnTo>
                    <a:pt x="32279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90568" y="7122820"/>
              <a:ext cx="645160" cy="647065"/>
            </a:xfrm>
            <a:custGeom>
              <a:avLst/>
              <a:gdLst/>
              <a:ahLst/>
              <a:cxnLst/>
              <a:rect l="l" t="t" r="r" b="b"/>
              <a:pathLst>
                <a:path w="645160" h="647065">
                  <a:moveTo>
                    <a:pt x="322798" y="0"/>
                  </a:moveTo>
                  <a:lnTo>
                    <a:pt x="274990" y="3512"/>
                  </a:lnTo>
                  <a:lnTo>
                    <a:pt x="229397" y="13713"/>
                  </a:lnTo>
                  <a:lnTo>
                    <a:pt x="186509" y="30095"/>
                  </a:lnTo>
                  <a:lnTo>
                    <a:pt x="146822" y="52150"/>
                  </a:lnTo>
                  <a:lnTo>
                    <a:pt x="110826" y="79372"/>
                  </a:lnTo>
                  <a:lnTo>
                    <a:pt x="79016" y="111253"/>
                  </a:lnTo>
                  <a:lnTo>
                    <a:pt x="51885" y="147286"/>
                  </a:lnTo>
                  <a:lnTo>
                    <a:pt x="29924" y="186965"/>
                  </a:lnTo>
                  <a:lnTo>
                    <a:pt x="13628" y="229781"/>
                  </a:lnTo>
                  <a:lnTo>
                    <a:pt x="3489" y="275227"/>
                  </a:lnTo>
                  <a:lnTo>
                    <a:pt x="0" y="322798"/>
                  </a:lnTo>
                  <a:lnTo>
                    <a:pt x="3489" y="370630"/>
                  </a:lnTo>
                  <a:lnTo>
                    <a:pt x="13628" y="416292"/>
                  </a:lnTo>
                  <a:lnTo>
                    <a:pt x="29924" y="459281"/>
                  </a:lnTo>
                  <a:lnTo>
                    <a:pt x="51885" y="499095"/>
                  </a:lnTo>
                  <a:lnTo>
                    <a:pt x="79016" y="535230"/>
                  </a:lnTo>
                  <a:lnTo>
                    <a:pt x="110826" y="567185"/>
                  </a:lnTo>
                  <a:lnTo>
                    <a:pt x="146822" y="594457"/>
                  </a:lnTo>
                  <a:lnTo>
                    <a:pt x="186509" y="616544"/>
                  </a:lnTo>
                  <a:lnTo>
                    <a:pt x="229397" y="632942"/>
                  </a:lnTo>
                  <a:lnTo>
                    <a:pt x="274990" y="643149"/>
                  </a:lnTo>
                  <a:lnTo>
                    <a:pt x="322798" y="646663"/>
                  </a:lnTo>
                  <a:lnTo>
                    <a:pt x="370344" y="643149"/>
                  </a:lnTo>
                  <a:lnTo>
                    <a:pt x="415724" y="632942"/>
                  </a:lnTo>
                  <a:lnTo>
                    <a:pt x="458439" y="616544"/>
                  </a:lnTo>
                  <a:lnTo>
                    <a:pt x="497994" y="594457"/>
                  </a:lnTo>
                  <a:lnTo>
                    <a:pt x="533889" y="567185"/>
                  </a:lnTo>
                  <a:lnTo>
                    <a:pt x="565627" y="535230"/>
                  </a:lnTo>
                  <a:lnTo>
                    <a:pt x="592710" y="499095"/>
                  </a:lnTo>
                  <a:lnTo>
                    <a:pt x="614641" y="459281"/>
                  </a:lnTo>
                  <a:lnTo>
                    <a:pt x="630923" y="416292"/>
                  </a:lnTo>
                  <a:lnTo>
                    <a:pt x="641056" y="370630"/>
                  </a:lnTo>
                  <a:lnTo>
                    <a:pt x="644545" y="322798"/>
                  </a:lnTo>
                  <a:lnTo>
                    <a:pt x="641056" y="275227"/>
                  </a:lnTo>
                  <a:lnTo>
                    <a:pt x="630923" y="229781"/>
                  </a:lnTo>
                  <a:lnTo>
                    <a:pt x="614641" y="186965"/>
                  </a:lnTo>
                  <a:lnTo>
                    <a:pt x="592710" y="147286"/>
                  </a:lnTo>
                  <a:lnTo>
                    <a:pt x="565627" y="111253"/>
                  </a:lnTo>
                  <a:lnTo>
                    <a:pt x="533889" y="79372"/>
                  </a:lnTo>
                  <a:lnTo>
                    <a:pt x="497994" y="52150"/>
                  </a:lnTo>
                  <a:lnTo>
                    <a:pt x="458439" y="30095"/>
                  </a:lnTo>
                  <a:lnTo>
                    <a:pt x="415724" y="13713"/>
                  </a:lnTo>
                  <a:lnTo>
                    <a:pt x="370344" y="3512"/>
                  </a:lnTo>
                  <a:lnTo>
                    <a:pt x="322798" y="0"/>
                  </a:lnTo>
                  <a:close/>
                </a:path>
              </a:pathLst>
            </a:custGeom>
            <a:ln w="6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40971" y="7228749"/>
              <a:ext cx="779145" cy="455930"/>
            </a:xfrm>
            <a:custGeom>
              <a:avLst/>
              <a:gdLst/>
              <a:ahLst/>
              <a:cxnLst/>
              <a:rect l="l" t="t" r="r" b="b"/>
              <a:pathLst>
                <a:path w="779145" h="455929">
                  <a:moveTo>
                    <a:pt x="9227" y="82258"/>
                  </a:moveTo>
                  <a:lnTo>
                    <a:pt x="5323" y="101243"/>
                  </a:lnTo>
                  <a:lnTo>
                    <a:pt x="0" y="142215"/>
                  </a:lnTo>
                  <a:lnTo>
                    <a:pt x="1774" y="178456"/>
                  </a:lnTo>
                  <a:lnTo>
                    <a:pt x="14196" y="207404"/>
                  </a:lnTo>
                  <a:lnTo>
                    <a:pt x="42407" y="224459"/>
                  </a:lnTo>
                  <a:lnTo>
                    <a:pt x="82939" y="232642"/>
                  </a:lnTo>
                  <a:lnTo>
                    <a:pt x="126427" y="240824"/>
                  </a:lnTo>
                  <a:lnTo>
                    <a:pt x="163502" y="257879"/>
                  </a:lnTo>
                  <a:lnTo>
                    <a:pt x="191664" y="290212"/>
                  </a:lnTo>
                  <a:lnTo>
                    <a:pt x="216080" y="332007"/>
                  </a:lnTo>
                  <a:lnTo>
                    <a:pt x="238918" y="373801"/>
                  </a:lnTo>
                  <a:lnTo>
                    <a:pt x="262348" y="406134"/>
                  </a:lnTo>
                  <a:lnTo>
                    <a:pt x="286976" y="428053"/>
                  </a:lnTo>
                  <a:lnTo>
                    <a:pt x="311898" y="443464"/>
                  </a:lnTo>
                  <a:lnTo>
                    <a:pt x="337019" y="452567"/>
                  </a:lnTo>
                  <a:lnTo>
                    <a:pt x="362247" y="455557"/>
                  </a:lnTo>
                  <a:lnTo>
                    <a:pt x="385668" y="447835"/>
                  </a:lnTo>
                  <a:lnTo>
                    <a:pt x="408502" y="430846"/>
                  </a:lnTo>
                  <a:lnTo>
                    <a:pt x="432916" y="413856"/>
                  </a:lnTo>
                  <a:lnTo>
                    <a:pt x="461078" y="406134"/>
                  </a:lnTo>
                  <a:lnTo>
                    <a:pt x="759706" y="406134"/>
                  </a:lnTo>
                  <a:lnTo>
                    <a:pt x="773893" y="373801"/>
                  </a:lnTo>
                  <a:lnTo>
                    <a:pt x="778623" y="332007"/>
                  </a:lnTo>
                  <a:lnTo>
                    <a:pt x="773893" y="290212"/>
                  </a:lnTo>
                  <a:lnTo>
                    <a:pt x="759706" y="257879"/>
                  </a:lnTo>
                  <a:lnTo>
                    <a:pt x="731642" y="238606"/>
                  </a:lnTo>
                  <a:lnTo>
                    <a:pt x="691355" y="226727"/>
                  </a:lnTo>
                  <a:lnTo>
                    <a:pt x="647912" y="217805"/>
                  </a:lnTo>
                  <a:lnTo>
                    <a:pt x="610384" y="207404"/>
                  </a:lnTo>
                  <a:lnTo>
                    <a:pt x="556888" y="182693"/>
                  </a:lnTo>
                  <a:lnTo>
                    <a:pt x="510501" y="157981"/>
                  </a:lnTo>
                  <a:lnTo>
                    <a:pt x="464627" y="129728"/>
                  </a:lnTo>
                  <a:lnTo>
                    <a:pt x="440260" y="117032"/>
                  </a:lnTo>
                  <a:lnTo>
                    <a:pt x="420156" y="111087"/>
                  </a:lnTo>
                  <a:lnTo>
                    <a:pt x="293663" y="111087"/>
                  </a:lnTo>
                  <a:lnTo>
                    <a:pt x="262348" y="108573"/>
                  </a:lnTo>
                  <a:lnTo>
                    <a:pt x="14196" y="108573"/>
                  </a:lnTo>
                  <a:lnTo>
                    <a:pt x="9227" y="82258"/>
                  </a:lnTo>
                  <a:close/>
                </a:path>
                <a:path w="779145" h="455929">
                  <a:moveTo>
                    <a:pt x="759706" y="406134"/>
                  </a:moveTo>
                  <a:lnTo>
                    <a:pt x="461078" y="406134"/>
                  </a:lnTo>
                  <a:lnTo>
                    <a:pt x="495202" y="413856"/>
                  </a:lnTo>
                  <a:lnTo>
                    <a:pt x="532971" y="430846"/>
                  </a:lnTo>
                  <a:lnTo>
                    <a:pt x="572120" y="447835"/>
                  </a:lnTo>
                  <a:lnTo>
                    <a:pt x="610384" y="455557"/>
                  </a:lnTo>
                  <a:lnTo>
                    <a:pt x="651017" y="452567"/>
                  </a:lnTo>
                  <a:lnTo>
                    <a:pt x="694115" y="443464"/>
                  </a:lnTo>
                  <a:lnTo>
                    <a:pt x="732678" y="428053"/>
                  </a:lnTo>
                  <a:lnTo>
                    <a:pt x="759706" y="406134"/>
                  </a:lnTo>
                  <a:close/>
                </a:path>
                <a:path w="779145" h="455929">
                  <a:moveTo>
                    <a:pt x="375608" y="106651"/>
                  </a:moveTo>
                  <a:lnTo>
                    <a:pt x="293663" y="111087"/>
                  </a:lnTo>
                  <a:lnTo>
                    <a:pt x="420156" y="111087"/>
                  </a:lnTo>
                  <a:lnTo>
                    <a:pt x="411655" y="108573"/>
                  </a:lnTo>
                  <a:lnTo>
                    <a:pt x="375608" y="106651"/>
                  </a:lnTo>
                  <a:close/>
                </a:path>
                <a:path w="779145" h="455929">
                  <a:moveTo>
                    <a:pt x="212925" y="58098"/>
                  </a:moveTo>
                  <a:lnTo>
                    <a:pt x="14196" y="58098"/>
                  </a:lnTo>
                  <a:lnTo>
                    <a:pt x="14196" y="108573"/>
                  </a:lnTo>
                  <a:lnTo>
                    <a:pt x="262348" y="108573"/>
                  </a:lnTo>
                  <a:lnTo>
                    <a:pt x="244423" y="99503"/>
                  </a:lnTo>
                  <a:lnTo>
                    <a:pt x="234876" y="86490"/>
                  </a:lnTo>
                  <a:lnTo>
                    <a:pt x="226710" y="71900"/>
                  </a:lnTo>
                  <a:lnTo>
                    <a:pt x="212925" y="58098"/>
                  </a:lnTo>
                  <a:close/>
                </a:path>
                <a:path w="779145" h="455929">
                  <a:moveTo>
                    <a:pt x="57704" y="0"/>
                  </a:moveTo>
                  <a:lnTo>
                    <a:pt x="32154" y="985"/>
                  </a:lnTo>
                  <a:lnTo>
                    <a:pt x="14196" y="8675"/>
                  </a:lnTo>
                  <a:lnTo>
                    <a:pt x="6358" y="25615"/>
                  </a:lnTo>
                  <a:lnTo>
                    <a:pt x="5126" y="49554"/>
                  </a:lnTo>
                  <a:lnTo>
                    <a:pt x="8428" y="78029"/>
                  </a:lnTo>
                  <a:lnTo>
                    <a:pt x="9227" y="82258"/>
                  </a:lnTo>
                  <a:lnTo>
                    <a:pt x="14196" y="58098"/>
                  </a:lnTo>
                  <a:lnTo>
                    <a:pt x="212925" y="58098"/>
                  </a:lnTo>
                  <a:lnTo>
                    <a:pt x="165738" y="30626"/>
                  </a:lnTo>
                  <a:lnTo>
                    <a:pt x="113042" y="8675"/>
                  </a:lnTo>
                  <a:lnTo>
                    <a:pt x="86211" y="3351"/>
                  </a:lnTo>
                  <a:lnTo>
                    <a:pt x="5770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40971" y="7228750"/>
              <a:ext cx="779145" cy="455930"/>
            </a:xfrm>
            <a:custGeom>
              <a:avLst/>
              <a:gdLst/>
              <a:ahLst/>
              <a:cxnLst/>
              <a:rect l="l" t="t" r="r" b="b"/>
              <a:pathLst>
                <a:path w="779145" h="455929">
                  <a:moveTo>
                    <a:pt x="14196" y="58098"/>
                  </a:moveTo>
                  <a:lnTo>
                    <a:pt x="5323" y="101243"/>
                  </a:lnTo>
                  <a:lnTo>
                    <a:pt x="0" y="142215"/>
                  </a:lnTo>
                  <a:lnTo>
                    <a:pt x="1774" y="178456"/>
                  </a:lnTo>
                  <a:lnTo>
                    <a:pt x="14196" y="207404"/>
                  </a:lnTo>
                  <a:lnTo>
                    <a:pt x="42407" y="224459"/>
                  </a:lnTo>
                  <a:lnTo>
                    <a:pt x="82939" y="232642"/>
                  </a:lnTo>
                  <a:lnTo>
                    <a:pt x="126427" y="240824"/>
                  </a:lnTo>
                  <a:lnTo>
                    <a:pt x="163502" y="257879"/>
                  </a:lnTo>
                  <a:lnTo>
                    <a:pt x="191664" y="290212"/>
                  </a:lnTo>
                  <a:lnTo>
                    <a:pt x="216080" y="332007"/>
                  </a:lnTo>
                  <a:lnTo>
                    <a:pt x="238918" y="373801"/>
                  </a:lnTo>
                  <a:lnTo>
                    <a:pt x="262348" y="406134"/>
                  </a:lnTo>
                  <a:lnTo>
                    <a:pt x="286976" y="428053"/>
                  </a:lnTo>
                  <a:lnTo>
                    <a:pt x="311898" y="443464"/>
                  </a:lnTo>
                  <a:lnTo>
                    <a:pt x="337019" y="452567"/>
                  </a:lnTo>
                  <a:lnTo>
                    <a:pt x="362247" y="455557"/>
                  </a:lnTo>
                  <a:lnTo>
                    <a:pt x="385668" y="447835"/>
                  </a:lnTo>
                  <a:lnTo>
                    <a:pt x="408502" y="430846"/>
                  </a:lnTo>
                  <a:lnTo>
                    <a:pt x="432916" y="413856"/>
                  </a:lnTo>
                  <a:lnTo>
                    <a:pt x="461078" y="406134"/>
                  </a:lnTo>
                  <a:lnTo>
                    <a:pt x="495202" y="413856"/>
                  </a:lnTo>
                  <a:lnTo>
                    <a:pt x="532971" y="430846"/>
                  </a:lnTo>
                  <a:lnTo>
                    <a:pt x="572120" y="447835"/>
                  </a:lnTo>
                  <a:lnTo>
                    <a:pt x="610384" y="455557"/>
                  </a:lnTo>
                  <a:lnTo>
                    <a:pt x="651017" y="452567"/>
                  </a:lnTo>
                  <a:lnTo>
                    <a:pt x="694115" y="443464"/>
                  </a:lnTo>
                  <a:lnTo>
                    <a:pt x="732677" y="428053"/>
                  </a:lnTo>
                  <a:lnTo>
                    <a:pt x="759706" y="406134"/>
                  </a:lnTo>
                  <a:lnTo>
                    <a:pt x="773893" y="373801"/>
                  </a:lnTo>
                  <a:lnTo>
                    <a:pt x="778623" y="332007"/>
                  </a:lnTo>
                  <a:lnTo>
                    <a:pt x="773893" y="290212"/>
                  </a:lnTo>
                  <a:lnTo>
                    <a:pt x="759706" y="257879"/>
                  </a:lnTo>
                  <a:lnTo>
                    <a:pt x="731642" y="238606"/>
                  </a:lnTo>
                  <a:lnTo>
                    <a:pt x="691354" y="226727"/>
                  </a:lnTo>
                  <a:lnTo>
                    <a:pt x="647912" y="217805"/>
                  </a:lnTo>
                  <a:lnTo>
                    <a:pt x="610384" y="207404"/>
                  </a:lnTo>
                  <a:lnTo>
                    <a:pt x="581615" y="194950"/>
                  </a:lnTo>
                  <a:lnTo>
                    <a:pt x="556888" y="182693"/>
                  </a:lnTo>
                  <a:lnTo>
                    <a:pt x="533939" y="170436"/>
                  </a:lnTo>
                  <a:lnTo>
                    <a:pt x="510501" y="157981"/>
                  </a:lnTo>
                  <a:lnTo>
                    <a:pt x="487219" y="144198"/>
                  </a:lnTo>
                  <a:lnTo>
                    <a:pt x="464627" y="129728"/>
                  </a:lnTo>
                  <a:lnTo>
                    <a:pt x="440260" y="117032"/>
                  </a:lnTo>
                  <a:lnTo>
                    <a:pt x="411655" y="108573"/>
                  </a:lnTo>
                  <a:lnTo>
                    <a:pt x="375608" y="106651"/>
                  </a:lnTo>
                  <a:lnTo>
                    <a:pt x="333847" y="108967"/>
                  </a:lnTo>
                  <a:lnTo>
                    <a:pt x="293663" y="111087"/>
                  </a:lnTo>
                  <a:lnTo>
                    <a:pt x="262348" y="108573"/>
                  </a:lnTo>
                  <a:lnTo>
                    <a:pt x="244423" y="99503"/>
                  </a:lnTo>
                  <a:lnTo>
                    <a:pt x="234876" y="86490"/>
                  </a:lnTo>
                  <a:lnTo>
                    <a:pt x="226710" y="71900"/>
                  </a:lnTo>
                  <a:lnTo>
                    <a:pt x="212925" y="58098"/>
                  </a:lnTo>
                  <a:lnTo>
                    <a:pt x="165738" y="30626"/>
                  </a:lnTo>
                  <a:lnTo>
                    <a:pt x="113042" y="8675"/>
                  </a:lnTo>
                  <a:lnTo>
                    <a:pt x="57704" y="0"/>
                  </a:lnTo>
                  <a:lnTo>
                    <a:pt x="32154" y="985"/>
                  </a:lnTo>
                  <a:lnTo>
                    <a:pt x="14196" y="8675"/>
                  </a:lnTo>
                  <a:lnTo>
                    <a:pt x="6358" y="25615"/>
                  </a:lnTo>
                  <a:lnTo>
                    <a:pt x="5126" y="49554"/>
                  </a:lnTo>
                  <a:lnTo>
                    <a:pt x="8428" y="78029"/>
                  </a:lnTo>
                  <a:lnTo>
                    <a:pt x="14196" y="108573"/>
                  </a:lnTo>
                </a:path>
              </a:pathLst>
            </a:custGeom>
            <a:ln w="6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17124" y="7272127"/>
              <a:ext cx="397510" cy="397510"/>
            </a:xfrm>
            <a:custGeom>
              <a:avLst/>
              <a:gdLst/>
              <a:ahLst/>
              <a:cxnLst/>
              <a:rect l="l" t="t" r="r" b="b"/>
              <a:pathLst>
                <a:path w="397510" h="397509">
                  <a:moveTo>
                    <a:pt x="198729" y="0"/>
                  </a:moveTo>
                  <a:lnTo>
                    <a:pt x="152960" y="5214"/>
                  </a:lnTo>
                  <a:lnTo>
                    <a:pt x="111052" y="20086"/>
                  </a:lnTo>
                  <a:lnTo>
                    <a:pt x="74164" y="43456"/>
                  </a:lnTo>
                  <a:lnTo>
                    <a:pt x="43456" y="74164"/>
                  </a:lnTo>
                  <a:lnTo>
                    <a:pt x="20086" y="111052"/>
                  </a:lnTo>
                  <a:lnTo>
                    <a:pt x="5214" y="152960"/>
                  </a:lnTo>
                  <a:lnTo>
                    <a:pt x="0" y="198729"/>
                  </a:lnTo>
                  <a:lnTo>
                    <a:pt x="5214" y="244172"/>
                  </a:lnTo>
                  <a:lnTo>
                    <a:pt x="20086" y="285953"/>
                  </a:lnTo>
                  <a:lnTo>
                    <a:pt x="43456" y="322859"/>
                  </a:lnTo>
                  <a:lnTo>
                    <a:pt x="74164" y="353676"/>
                  </a:lnTo>
                  <a:lnTo>
                    <a:pt x="111052" y="377191"/>
                  </a:lnTo>
                  <a:lnTo>
                    <a:pt x="152960" y="392189"/>
                  </a:lnTo>
                  <a:lnTo>
                    <a:pt x="198729" y="397459"/>
                  </a:lnTo>
                  <a:lnTo>
                    <a:pt x="244167" y="392189"/>
                  </a:lnTo>
                  <a:lnTo>
                    <a:pt x="285947" y="377191"/>
                  </a:lnTo>
                  <a:lnTo>
                    <a:pt x="322853" y="353676"/>
                  </a:lnTo>
                  <a:lnTo>
                    <a:pt x="353671" y="322859"/>
                  </a:lnTo>
                  <a:lnTo>
                    <a:pt x="377188" y="285953"/>
                  </a:lnTo>
                  <a:lnTo>
                    <a:pt x="392189" y="244172"/>
                  </a:lnTo>
                  <a:lnTo>
                    <a:pt x="397459" y="198729"/>
                  </a:lnTo>
                  <a:lnTo>
                    <a:pt x="392189" y="152960"/>
                  </a:lnTo>
                  <a:lnTo>
                    <a:pt x="377188" y="111052"/>
                  </a:lnTo>
                  <a:lnTo>
                    <a:pt x="353671" y="74164"/>
                  </a:lnTo>
                  <a:lnTo>
                    <a:pt x="322853" y="43456"/>
                  </a:lnTo>
                  <a:lnTo>
                    <a:pt x="285947" y="20086"/>
                  </a:lnTo>
                  <a:lnTo>
                    <a:pt x="244167" y="5214"/>
                  </a:lnTo>
                  <a:lnTo>
                    <a:pt x="19872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217124" y="7272127"/>
              <a:ext cx="397510" cy="397510"/>
            </a:xfrm>
            <a:custGeom>
              <a:avLst/>
              <a:gdLst/>
              <a:ahLst/>
              <a:cxnLst/>
              <a:rect l="l" t="t" r="r" b="b"/>
              <a:pathLst>
                <a:path w="397510" h="397509">
                  <a:moveTo>
                    <a:pt x="198729" y="0"/>
                  </a:moveTo>
                  <a:lnTo>
                    <a:pt x="152960" y="5214"/>
                  </a:lnTo>
                  <a:lnTo>
                    <a:pt x="111052" y="20086"/>
                  </a:lnTo>
                  <a:lnTo>
                    <a:pt x="74164" y="43456"/>
                  </a:lnTo>
                  <a:lnTo>
                    <a:pt x="43456" y="74164"/>
                  </a:lnTo>
                  <a:lnTo>
                    <a:pt x="20086" y="111052"/>
                  </a:lnTo>
                  <a:lnTo>
                    <a:pt x="5214" y="152960"/>
                  </a:lnTo>
                  <a:lnTo>
                    <a:pt x="0" y="198729"/>
                  </a:lnTo>
                  <a:lnTo>
                    <a:pt x="5214" y="244172"/>
                  </a:lnTo>
                  <a:lnTo>
                    <a:pt x="20086" y="285953"/>
                  </a:lnTo>
                  <a:lnTo>
                    <a:pt x="43456" y="322859"/>
                  </a:lnTo>
                  <a:lnTo>
                    <a:pt x="74164" y="353676"/>
                  </a:lnTo>
                  <a:lnTo>
                    <a:pt x="111052" y="377191"/>
                  </a:lnTo>
                  <a:lnTo>
                    <a:pt x="152960" y="392189"/>
                  </a:lnTo>
                  <a:lnTo>
                    <a:pt x="198729" y="397459"/>
                  </a:lnTo>
                  <a:lnTo>
                    <a:pt x="244167" y="392189"/>
                  </a:lnTo>
                  <a:lnTo>
                    <a:pt x="285947" y="377191"/>
                  </a:lnTo>
                  <a:lnTo>
                    <a:pt x="322853" y="353676"/>
                  </a:lnTo>
                  <a:lnTo>
                    <a:pt x="353671" y="322859"/>
                  </a:lnTo>
                  <a:lnTo>
                    <a:pt x="377188" y="285953"/>
                  </a:lnTo>
                  <a:lnTo>
                    <a:pt x="392189" y="244172"/>
                  </a:lnTo>
                  <a:lnTo>
                    <a:pt x="397459" y="198729"/>
                  </a:lnTo>
                  <a:lnTo>
                    <a:pt x="392189" y="152960"/>
                  </a:lnTo>
                  <a:lnTo>
                    <a:pt x="377188" y="111052"/>
                  </a:lnTo>
                  <a:lnTo>
                    <a:pt x="353671" y="74164"/>
                  </a:lnTo>
                  <a:lnTo>
                    <a:pt x="322853" y="43456"/>
                  </a:lnTo>
                  <a:lnTo>
                    <a:pt x="285947" y="20086"/>
                  </a:lnTo>
                  <a:lnTo>
                    <a:pt x="244167" y="5214"/>
                  </a:lnTo>
                  <a:lnTo>
                    <a:pt x="198729" y="0"/>
                  </a:lnTo>
                  <a:close/>
                </a:path>
              </a:pathLst>
            </a:custGeom>
            <a:ln w="6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41251" y="8016575"/>
              <a:ext cx="4819015" cy="1689100"/>
            </a:xfrm>
            <a:custGeom>
              <a:avLst/>
              <a:gdLst/>
              <a:ahLst/>
              <a:cxnLst/>
              <a:rect l="l" t="t" r="r" b="b"/>
              <a:pathLst>
                <a:path w="4819015" h="1689100">
                  <a:moveTo>
                    <a:pt x="0" y="1688683"/>
                  </a:moveTo>
                  <a:lnTo>
                    <a:pt x="4818948" y="1688683"/>
                  </a:lnTo>
                  <a:lnTo>
                    <a:pt x="4818948" y="0"/>
                  </a:lnTo>
                  <a:lnTo>
                    <a:pt x="0" y="0"/>
                  </a:lnTo>
                  <a:lnTo>
                    <a:pt x="0" y="1688683"/>
                  </a:lnTo>
                  <a:close/>
                </a:path>
              </a:pathLst>
            </a:custGeom>
            <a:ln w="197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7165" y="7715723"/>
              <a:ext cx="154826" cy="15482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41027" y="7867264"/>
              <a:ext cx="100330" cy="248285"/>
            </a:xfrm>
            <a:custGeom>
              <a:avLst/>
              <a:gdLst/>
              <a:ahLst/>
              <a:cxnLst/>
              <a:rect l="l" t="t" r="r" b="b"/>
              <a:pathLst>
                <a:path w="100330" h="248284">
                  <a:moveTo>
                    <a:pt x="99898" y="0"/>
                  </a:moveTo>
                  <a:lnTo>
                    <a:pt x="62995" y="57964"/>
                  </a:lnTo>
                  <a:lnTo>
                    <a:pt x="31021" y="112772"/>
                  </a:lnTo>
                  <a:lnTo>
                    <a:pt x="8511" y="160875"/>
                  </a:lnTo>
                  <a:lnTo>
                    <a:pt x="0" y="198729"/>
                  </a:lnTo>
                  <a:lnTo>
                    <a:pt x="13243" y="222570"/>
                  </a:lnTo>
                  <a:lnTo>
                    <a:pt x="43639" y="235665"/>
                  </a:lnTo>
                  <a:lnTo>
                    <a:pt x="77191" y="242648"/>
                  </a:lnTo>
                  <a:lnTo>
                    <a:pt x="99898" y="248152"/>
                  </a:lnTo>
                </a:path>
              </a:pathLst>
            </a:custGeom>
            <a:ln w="6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31755" y="7443515"/>
              <a:ext cx="600710" cy="52705"/>
            </a:xfrm>
            <a:custGeom>
              <a:avLst/>
              <a:gdLst/>
              <a:ahLst/>
              <a:cxnLst/>
              <a:rect l="l" t="t" r="r" b="b"/>
              <a:pathLst>
                <a:path w="600710" h="52704">
                  <a:moveTo>
                    <a:pt x="547817" y="0"/>
                  </a:moveTo>
                  <a:lnTo>
                    <a:pt x="547817" y="52578"/>
                  </a:lnTo>
                  <a:lnTo>
                    <a:pt x="594085" y="29443"/>
                  </a:lnTo>
                  <a:lnTo>
                    <a:pt x="556229" y="29443"/>
                  </a:lnTo>
                  <a:lnTo>
                    <a:pt x="558332" y="28392"/>
                  </a:lnTo>
                  <a:lnTo>
                    <a:pt x="559384" y="26289"/>
                  </a:lnTo>
                  <a:lnTo>
                    <a:pt x="558332" y="24185"/>
                  </a:lnTo>
                  <a:lnTo>
                    <a:pt x="556229" y="23134"/>
                  </a:lnTo>
                  <a:lnTo>
                    <a:pt x="594085" y="23134"/>
                  </a:lnTo>
                  <a:lnTo>
                    <a:pt x="547817" y="0"/>
                  </a:lnTo>
                  <a:close/>
                </a:path>
                <a:path w="600710" h="52704">
                  <a:moveTo>
                    <a:pt x="547817" y="23134"/>
                  </a:moveTo>
                  <a:lnTo>
                    <a:pt x="3139" y="23134"/>
                  </a:lnTo>
                  <a:lnTo>
                    <a:pt x="1036" y="24185"/>
                  </a:lnTo>
                  <a:lnTo>
                    <a:pt x="0" y="26289"/>
                  </a:lnTo>
                  <a:lnTo>
                    <a:pt x="1036" y="28392"/>
                  </a:lnTo>
                  <a:lnTo>
                    <a:pt x="3139" y="29443"/>
                  </a:lnTo>
                  <a:lnTo>
                    <a:pt x="547817" y="29443"/>
                  </a:lnTo>
                  <a:lnTo>
                    <a:pt x="547817" y="23134"/>
                  </a:lnTo>
                  <a:close/>
                </a:path>
                <a:path w="600710" h="52704">
                  <a:moveTo>
                    <a:pt x="594085" y="23134"/>
                  </a:moveTo>
                  <a:lnTo>
                    <a:pt x="556229" y="23134"/>
                  </a:lnTo>
                  <a:lnTo>
                    <a:pt x="558332" y="24185"/>
                  </a:lnTo>
                  <a:lnTo>
                    <a:pt x="559384" y="26289"/>
                  </a:lnTo>
                  <a:lnTo>
                    <a:pt x="558332" y="28392"/>
                  </a:lnTo>
                  <a:lnTo>
                    <a:pt x="556229" y="29443"/>
                  </a:lnTo>
                  <a:lnTo>
                    <a:pt x="594085" y="29443"/>
                  </a:lnTo>
                  <a:lnTo>
                    <a:pt x="600395" y="26289"/>
                  </a:lnTo>
                  <a:lnTo>
                    <a:pt x="594085" y="231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443278" y="6742093"/>
            <a:ext cx="120904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3232CC"/>
                </a:solidFill>
                <a:latin typeface="Arial MT"/>
                <a:cs typeface="Arial MT"/>
              </a:rPr>
              <a:t>Lipoproteínas</a:t>
            </a:r>
            <a:r>
              <a:rPr sz="1100" spc="-65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3232CC"/>
                </a:solidFill>
                <a:latin typeface="Arial MT"/>
                <a:cs typeface="Arial MT"/>
              </a:rPr>
              <a:t>ricas </a:t>
            </a:r>
            <a:r>
              <a:rPr sz="1100" spc="-290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3232CC"/>
                </a:solidFill>
                <a:latin typeface="Arial MT"/>
                <a:cs typeface="Arial MT"/>
              </a:rPr>
              <a:t>en</a:t>
            </a:r>
            <a:r>
              <a:rPr sz="1100" spc="-5" dirty="0">
                <a:solidFill>
                  <a:srgbClr val="3232CC"/>
                </a:solidFill>
                <a:latin typeface="Arial MT"/>
                <a:cs typeface="Arial MT"/>
              </a:rPr>
              <a:t> TAGs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380103" y="6790463"/>
            <a:ext cx="1926589" cy="382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3232CC"/>
                </a:solidFill>
                <a:latin typeface="Arial MT"/>
                <a:cs typeface="Arial MT"/>
              </a:rPr>
              <a:t>Pérdida </a:t>
            </a:r>
            <a:r>
              <a:rPr sz="1100" dirty="0">
                <a:solidFill>
                  <a:srgbClr val="3232CC"/>
                </a:solidFill>
                <a:latin typeface="Arial MT"/>
                <a:cs typeface="Arial MT"/>
              </a:rPr>
              <a:t>de </a:t>
            </a:r>
            <a:r>
              <a:rPr sz="1100" spc="-5" dirty="0">
                <a:solidFill>
                  <a:srgbClr val="3232CC"/>
                </a:solidFill>
                <a:latin typeface="Arial MT"/>
                <a:cs typeface="Arial MT"/>
              </a:rPr>
              <a:t>TAGs </a:t>
            </a:r>
            <a:r>
              <a:rPr sz="1100" dirty="0">
                <a:solidFill>
                  <a:srgbClr val="3232CC"/>
                </a:solidFill>
                <a:latin typeface="Arial MT"/>
                <a:cs typeface="Arial MT"/>
              </a:rPr>
              <a:t>(aumento de </a:t>
            </a:r>
            <a:r>
              <a:rPr sz="1100" spc="-295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3232CC"/>
                </a:solidFill>
                <a:latin typeface="Arial MT"/>
                <a:cs typeface="Arial MT"/>
              </a:rPr>
              <a:t>densidad</a:t>
            </a:r>
            <a:r>
              <a:rPr sz="1250" dirty="0">
                <a:latin typeface="Arial MT"/>
                <a:cs typeface="Arial MT"/>
              </a:rPr>
              <a:t>)</a:t>
            </a:r>
            <a:endParaRPr sz="1250">
              <a:latin typeface="Arial MT"/>
              <a:cs typeface="Arial MT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835213" y="7443515"/>
            <a:ext cx="3234055" cy="871219"/>
            <a:chOff x="1835213" y="7443515"/>
            <a:chExt cx="3234055" cy="871219"/>
          </a:xfrm>
        </p:grpSpPr>
        <p:sp>
          <p:nvSpPr>
            <p:cNvPr id="48" name="object 48"/>
            <p:cNvSpPr/>
            <p:nvPr/>
          </p:nvSpPr>
          <p:spPr>
            <a:xfrm>
              <a:off x="4121475" y="7443515"/>
              <a:ext cx="947419" cy="52705"/>
            </a:xfrm>
            <a:custGeom>
              <a:avLst/>
              <a:gdLst/>
              <a:ahLst/>
              <a:cxnLst/>
              <a:rect l="l" t="t" r="r" b="b"/>
              <a:pathLst>
                <a:path w="947420" h="52704">
                  <a:moveTo>
                    <a:pt x="894816" y="0"/>
                  </a:moveTo>
                  <a:lnTo>
                    <a:pt x="894816" y="52578"/>
                  </a:lnTo>
                  <a:lnTo>
                    <a:pt x="941085" y="29443"/>
                  </a:lnTo>
                  <a:lnTo>
                    <a:pt x="903229" y="29443"/>
                  </a:lnTo>
                  <a:lnTo>
                    <a:pt x="906383" y="28392"/>
                  </a:lnTo>
                  <a:lnTo>
                    <a:pt x="907435" y="26289"/>
                  </a:lnTo>
                  <a:lnTo>
                    <a:pt x="906383" y="24185"/>
                  </a:lnTo>
                  <a:lnTo>
                    <a:pt x="903229" y="23134"/>
                  </a:lnTo>
                  <a:lnTo>
                    <a:pt x="941085" y="23134"/>
                  </a:lnTo>
                  <a:lnTo>
                    <a:pt x="894816" y="0"/>
                  </a:lnTo>
                  <a:close/>
                </a:path>
                <a:path w="947420" h="52704">
                  <a:moveTo>
                    <a:pt x="894816" y="23134"/>
                  </a:moveTo>
                  <a:lnTo>
                    <a:pt x="3154" y="23134"/>
                  </a:lnTo>
                  <a:lnTo>
                    <a:pt x="1051" y="24185"/>
                  </a:lnTo>
                  <a:lnTo>
                    <a:pt x="0" y="26289"/>
                  </a:lnTo>
                  <a:lnTo>
                    <a:pt x="1051" y="28392"/>
                  </a:lnTo>
                  <a:lnTo>
                    <a:pt x="3154" y="29443"/>
                  </a:lnTo>
                  <a:lnTo>
                    <a:pt x="894816" y="29443"/>
                  </a:lnTo>
                  <a:lnTo>
                    <a:pt x="894816" y="23134"/>
                  </a:lnTo>
                  <a:close/>
                </a:path>
                <a:path w="947420" h="52704">
                  <a:moveTo>
                    <a:pt x="941085" y="23134"/>
                  </a:moveTo>
                  <a:lnTo>
                    <a:pt x="903229" y="23134"/>
                  </a:lnTo>
                  <a:lnTo>
                    <a:pt x="906383" y="24185"/>
                  </a:lnTo>
                  <a:lnTo>
                    <a:pt x="907435" y="26289"/>
                  </a:lnTo>
                  <a:lnTo>
                    <a:pt x="906383" y="28392"/>
                  </a:lnTo>
                  <a:lnTo>
                    <a:pt x="903229" y="29443"/>
                  </a:lnTo>
                  <a:lnTo>
                    <a:pt x="941085" y="29443"/>
                  </a:lnTo>
                  <a:lnTo>
                    <a:pt x="947394" y="26289"/>
                  </a:lnTo>
                  <a:lnTo>
                    <a:pt x="941085" y="231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38705" y="7519227"/>
              <a:ext cx="198755" cy="99060"/>
            </a:xfrm>
            <a:custGeom>
              <a:avLst/>
              <a:gdLst/>
              <a:ahLst/>
              <a:cxnLst/>
              <a:rect l="l" t="t" r="r" b="b"/>
              <a:pathLst>
                <a:path w="198755" h="99059">
                  <a:moveTo>
                    <a:pt x="0" y="0"/>
                  </a:moveTo>
                  <a:lnTo>
                    <a:pt x="0" y="98831"/>
                  </a:lnTo>
                </a:path>
                <a:path w="198755" h="99059">
                  <a:moveTo>
                    <a:pt x="0" y="0"/>
                  </a:moveTo>
                  <a:lnTo>
                    <a:pt x="198729" y="0"/>
                  </a:lnTo>
                </a:path>
                <a:path w="198755" h="99059">
                  <a:moveTo>
                    <a:pt x="0" y="50459"/>
                  </a:moveTo>
                  <a:lnTo>
                    <a:pt x="198729" y="50459"/>
                  </a:lnTo>
                </a:path>
                <a:path w="198755" h="99059">
                  <a:moveTo>
                    <a:pt x="0" y="98831"/>
                  </a:moveTo>
                  <a:lnTo>
                    <a:pt x="198729" y="98831"/>
                  </a:lnTo>
                </a:path>
              </a:pathLst>
            </a:custGeom>
            <a:ln w="65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084755" y="7566547"/>
              <a:ext cx="259715" cy="748030"/>
            </a:xfrm>
            <a:custGeom>
              <a:avLst/>
              <a:gdLst/>
              <a:ahLst/>
              <a:cxnLst/>
              <a:rect l="l" t="t" r="r" b="b"/>
              <a:pathLst>
                <a:path w="259714" h="748029">
                  <a:moveTo>
                    <a:pt x="231702" y="699300"/>
                  </a:moveTo>
                  <a:lnTo>
                    <a:pt x="210296" y="706587"/>
                  </a:lnTo>
                  <a:lnTo>
                    <a:pt x="251307" y="747598"/>
                  </a:lnTo>
                  <a:lnTo>
                    <a:pt x="256813" y="709742"/>
                  </a:lnTo>
                  <a:lnTo>
                    <a:pt x="236585" y="709742"/>
                  </a:lnTo>
                  <a:lnTo>
                    <a:pt x="234482" y="707638"/>
                  </a:lnTo>
                  <a:lnTo>
                    <a:pt x="231702" y="699300"/>
                  </a:lnTo>
                  <a:close/>
                </a:path>
                <a:path w="259714" h="748029">
                  <a:moveTo>
                    <a:pt x="237998" y="697156"/>
                  </a:moveTo>
                  <a:lnTo>
                    <a:pt x="231702" y="699300"/>
                  </a:lnTo>
                  <a:lnTo>
                    <a:pt x="234482" y="707638"/>
                  </a:lnTo>
                  <a:lnTo>
                    <a:pt x="236585" y="709742"/>
                  </a:lnTo>
                  <a:lnTo>
                    <a:pt x="238688" y="709742"/>
                  </a:lnTo>
                  <a:lnTo>
                    <a:pt x="240792" y="707638"/>
                  </a:lnTo>
                  <a:lnTo>
                    <a:pt x="240792" y="705535"/>
                  </a:lnTo>
                  <a:lnTo>
                    <a:pt x="237998" y="697156"/>
                  </a:lnTo>
                  <a:close/>
                </a:path>
                <a:path w="259714" h="748029">
                  <a:moveTo>
                    <a:pt x="259720" y="689762"/>
                  </a:moveTo>
                  <a:lnTo>
                    <a:pt x="237998" y="697156"/>
                  </a:lnTo>
                  <a:lnTo>
                    <a:pt x="240792" y="705535"/>
                  </a:lnTo>
                  <a:lnTo>
                    <a:pt x="240792" y="707638"/>
                  </a:lnTo>
                  <a:lnTo>
                    <a:pt x="238688" y="709742"/>
                  </a:lnTo>
                  <a:lnTo>
                    <a:pt x="256813" y="709742"/>
                  </a:lnTo>
                  <a:lnTo>
                    <a:pt x="259720" y="689762"/>
                  </a:lnTo>
                  <a:close/>
                </a:path>
                <a:path w="259714" h="748029">
                  <a:moveTo>
                    <a:pt x="4206" y="0"/>
                  </a:moveTo>
                  <a:lnTo>
                    <a:pt x="2103" y="0"/>
                  </a:lnTo>
                  <a:lnTo>
                    <a:pt x="0" y="2103"/>
                  </a:lnTo>
                  <a:lnTo>
                    <a:pt x="0" y="4206"/>
                  </a:lnTo>
                  <a:lnTo>
                    <a:pt x="231702" y="699300"/>
                  </a:lnTo>
                  <a:lnTo>
                    <a:pt x="237998" y="697156"/>
                  </a:lnTo>
                  <a:lnTo>
                    <a:pt x="6309" y="2103"/>
                  </a:lnTo>
                  <a:lnTo>
                    <a:pt x="42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975319" y="8343506"/>
            <a:ext cx="1015365" cy="215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50" spc="-10" dirty="0">
                <a:solidFill>
                  <a:srgbClr val="3232CC"/>
                </a:solidFill>
                <a:latin typeface="Arial MT"/>
                <a:cs typeface="Arial MT"/>
              </a:rPr>
              <a:t>Acidos</a:t>
            </a:r>
            <a:r>
              <a:rPr sz="1250" spc="-45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CC"/>
                </a:solidFill>
                <a:latin typeface="Arial MT"/>
                <a:cs typeface="Arial MT"/>
              </a:rPr>
              <a:t>grasos</a:t>
            </a:r>
            <a:endParaRPr sz="1250">
              <a:latin typeface="Arial MT"/>
              <a:cs typeface="Arial MT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1735330" y="7168736"/>
            <a:ext cx="3783329" cy="950594"/>
            <a:chOff x="1735330" y="7168736"/>
            <a:chExt cx="3783329" cy="950594"/>
          </a:xfrm>
        </p:grpSpPr>
        <p:sp>
          <p:nvSpPr>
            <p:cNvPr id="53" name="object 53"/>
            <p:cNvSpPr/>
            <p:nvPr/>
          </p:nvSpPr>
          <p:spPr>
            <a:xfrm>
              <a:off x="1738823" y="7172228"/>
              <a:ext cx="299085" cy="247650"/>
            </a:xfrm>
            <a:custGeom>
              <a:avLst/>
              <a:gdLst/>
              <a:ahLst/>
              <a:cxnLst/>
              <a:rect l="l" t="t" r="r" b="b"/>
              <a:pathLst>
                <a:path w="299085" h="247650">
                  <a:moveTo>
                    <a:pt x="0" y="149321"/>
                  </a:moveTo>
                  <a:lnTo>
                    <a:pt x="0" y="247101"/>
                  </a:lnTo>
                </a:path>
                <a:path w="299085" h="247650">
                  <a:moveTo>
                    <a:pt x="0" y="149321"/>
                  </a:moveTo>
                  <a:lnTo>
                    <a:pt x="198729" y="149321"/>
                  </a:lnTo>
                </a:path>
                <a:path w="299085" h="247650">
                  <a:moveTo>
                    <a:pt x="0" y="198744"/>
                  </a:moveTo>
                  <a:lnTo>
                    <a:pt x="198729" y="198744"/>
                  </a:lnTo>
                </a:path>
                <a:path w="299085" h="247650">
                  <a:moveTo>
                    <a:pt x="0" y="247101"/>
                  </a:moveTo>
                  <a:lnTo>
                    <a:pt x="198729" y="247101"/>
                  </a:lnTo>
                </a:path>
                <a:path w="299085" h="247650">
                  <a:moveTo>
                    <a:pt x="99882" y="0"/>
                  </a:moveTo>
                  <a:lnTo>
                    <a:pt x="99882" y="98846"/>
                  </a:lnTo>
                </a:path>
                <a:path w="299085" h="247650">
                  <a:moveTo>
                    <a:pt x="99882" y="0"/>
                  </a:moveTo>
                  <a:lnTo>
                    <a:pt x="298612" y="0"/>
                  </a:lnTo>
                </a:path>
                <a:path w="299085" h="247650">
                  <a:moveTo>
                    <a:pt x="99882" y="50474"/>
                  </a:moveTo>
                  <a:lnTo>
                    <a:pt x="298612" y="50474"/>
                  </a:lnTo>
                </a:path>
                <a:path w="299085" h="247650">
                  <a:moveTo>
                    <a:pt x="99882" y="98846"/>
                  </a:moveTo>
                  <a:lnTo>
                    <a:pt x="298612" y="98846"/>
                  </a:lnTo>
                </a:path>
              </a:pathLst>
            </a:custGeom>
            <a:ln w="65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4741" y="7318264"/>
              <a:ext cx="106454" cy="10540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5272" y="7417095"/>
              <a:ext cx="106454" cy="106469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627287" y="7469804"/>
              <a:ext cx="1887855" cy="148590"/>
            </a:xfrm>
            <a:custGeom>
              <a:avLst/>
              <a:gdLst/>
              <a:ahLst/>
              <a:cxnLst/>
              <a:rect l="l" t="t" r="r" b="b"/>
              <a:pathLst>
                <a:path w="1887854" h="148590">
                  <a:moveTo>
                    <a:pt x="0" y="49423"/>
                  </a:moveTo>
                  <a:lnTo>
                    <a:pt x="0" y="148254"/>
                  </a:lnTo>
                </a:path>
                <a:path w="1887854" h="148590">
                  <a:moveTo>
                    <a:pt x="0" y="49423"/>
                  </a:moveTo>
                  <a:lnTo>
                    <a:pt x="198729" y="49423"/>
                  </a:lnTo>
                </a:path>
                <a:path w="1887854" h="148590">
                  <a:moveTo>
                    <a:pt x="0" y="99882"/>
                  </a:moveTo>
                  <a:lnTo>
                    <a:pt x="198729" y="99882"/>
                  </a:lnTo>
                </a:path>
                <a:path w="1887854" h="148590">
                  <a:moveTo>
                    <a:pt x="0" y="148254"/>
                  </a:moveTo>
                  <a:lnTo>
                    <a:pt x="198729" y="148254"/>
                  </a:lnTo>
                </a:path>
                <a:path w="1887854" h="148590">
                  <a:moveTo>
                    <a:pt x="1689734" y="0"/>
                  </a:moveTo>
                  <a:lnTo>
                    <a:pt x="1689734" y="98846"/>
                  </a:lnTo>
                </a:path>
                <a:path w="1887854" h="148590">
                  <a:moveTo>
                    <a:pt x="1689734" y="0"/>
                  </a:moveTo>
                  <a:lnTo>
                    <a:pt x="1887412" y="0"/>
                  </a:lnTo>
                </a:path>
                <a:path w="1887854" h="148590">
                  <a:moveTo>
                    <a:pt x="1689734" y="50474"/>
                  </a:moveTo>
                  <a:lnTo>
                    <a:pt x="1887412" y="50474"/>
                  </a:lnTo>
                </a:path>
                <a:path w="1887854" h="148590">
                  <a:moveTo>
                    <a:pt x="1689734" y="98846"/>
                  </a:moveTo>
                  <a:lnTo>
                    <a:pt x="1887412" y="98846"/>
                  </a:lnTo>
                </a:path>
              </a:pathLst>
            </a:custGeom>
            <a:ln w="65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63159" y="7318264"/>
              <a:ext cx="106454" cy="10540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25373" y="7715723"/>
              <a:ext cx="155893" cy="154826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3279236" y="7867263"/>
              <a:ext cx="100330" cy="248285"/>
            </a:xfrm>
            <a:custGeom>
              <a:avLst/>
              <a:gdLst/>
              <a:ahLst/>
              <a:cxnLst/>
              <a:rect l="l" t="t" r="r" b="b"/>
              <a:pathLst>
                <a:path w="100329" h="248284">
                  <a:moveTo>
                    <a:pt x="99898" y="0"/>
                  </a:moveTo>
                  <a:lnTo>
                    <a:pt x="62995" y="57964"/>
                  </a:lnTo>
                  <a:lnTo>
                    <a:pt x="31021" y="112772"/>
                  </a:lnTo>
                  <a:lnTo>
                    <a:pt x="8511" y="160875"/>
                  </a:lnTo>
                  <a:lnTo>
                    <a:pt x="0" y="198729"/>
                  </a:lnTo>
                  <a:lnTo>
                    <a:pt x="13243" y="222570"/>
                  </a:lnTo>
                  <a:lnTo>
                    <a:pt x="43639" y="235665"/>
                  </a:lnTo>
                  <a:lnTo>
                    <a:pt x="77191" y="242648"/>
                  </a:lnTo>
                  <a:lnTo>
                    <a:pt x="99898" y="248152"/>
                  </a:lnTo>
                </a:path>
              </a:pathLst>
            </a:custGeom>
            <a:ln w="6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3515739" y="7697901"/>
            <a:ext cx="306070" cy="215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50" spc="-10" dirty="0">
                <a:solidFill>
                  <a:srgbClr val="3232CC"/>
                </a:solidFill>
                <a:latin typeface="Arial MT"/>
                <a:cs typeface="Arial MT"/>
              </a:rPr>
              <a:t>L</a:t>
            </a:r>
            <a:r>
              <a:rPr sz="1250" spc="-15" dirty="0">
                <a:solidFill>
                  <a:srgbClr val="3232CC"/>
                </a:solidFill>
                <a:latin typeface="Arial MT"/>
                <a:cs typeface="Arial MT"/>
              </a:rPr>
              <a:t>P</a:t>
            </a:r>
            <a:r>
              <a:rPr sz="1250" spc="-5" dirty="0">
                <a:solidFill>
                  <a:srgbClr val="3232CC"/>
                </a:solidFill>
                <a:latin typeface="Arial MT"/>
                <a:cs typeface="Arial MT"/>
              </a:rPr>
              <a:t>L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408618" y="8609621"/>
            <a:ext cx="1268095" cy="549275"/>
          </a:xfrm>
          <a:custGeom>
            <a:avLst/>
            <a:gdLst/>
            <a:ahLst/>
            <a:cxnLst/>
            <a:rect l="l" t="t" r="r" b="b"/>
            <a:pathLst>
              <a:path w="1268095" h="549275">
                <a:moveTo>
                  <a:pt x="52565" y="496290"/>
                </a:moveTo>
                <a:lnTo>
                  <a:pt x="29425" y="496290"/>
                </a:lnTo>
                <a:lnTo>
                  <a:pt x="29425" y="3162"/>
                </a:lnTo>
                <a:lnTo>
                  <a:pt x="28384" y="0"/>
                </a:lnTo>
                <a:lnTo>
                  <a:pt x="24168" y="0"/>
                </a:lnTo>
                <a:lnTo>
                  <a:pt x="23126" y="3162"/>
                </a:lnTo>
                <a:lnTo>
                  <a:pt x="23126" y="496290"/>
                </a:lnTo>
                <a:lnTo>
                  <a:pt x="0" y="496290"/>
                </a:lnTo>
                <a:lnTo>
                  <a:pt x="26276" y="548868"/>
                </a:lnTo>
                <a:lnTo>
                  <a:pt x="46253" y="508914"/>
                </a:lnTo>
                <a:lnTo>
                  <a:pt x="52565" y="496290"/>
                </a:lnTo>
                <a:close/>
              </a:path>
              <a:path w="1268095" h="549275">
                <a:moveTo>
                  <a:pt x="1268082" y="351193"/>
                </a:moveTo>
                <a:lnTo>
                  <a:pt x="1255649" y="333311"/>
                </a:lnTo>
                <a:lnTo>
                  <a:pt x="1234440" y="302818"/>
                </a:lnTo>
                <a:lnTo>
                  <a:pt x="1223530" y="322821"/>
                </a:lnTo>
                <a:lnTo>
                  <a:pt x="624573" y="0"/>
                </a:lnTo>
                <a:lnTo>
                  <a:pt x="622477" y="0"/>
                </a:lnTo>
                <a:lnTo>
                  <a:pt x="620369" y="1041"/>
                </a:lnTo>
                <a:lnTo>
                  <a:pt x="620369" y="4203"/>
                </a:lnTo>
                <a:lnTo>
                  <a:pt x="621411" y="5257"/>
                </a:lnTo>
                <a:lnTo>
                  <a:pt x="1220152" y="329006"/>
                </a:lnTo>
                <a:lnTo>
                  <a:pt x="1209205" y="349084"/>
                </a:lnTo>
                <a:lnTo>
                  <a:pt x="1268082" y="3511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890152" y="8839809"/>
            <a:ext cx="3120390" cy="549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86280">
              <a:lnSpc>
                <a:spcPct val="100000"/>
              </a:lnSpc>
              <a:spcBef>
                <a:spcPts val="90"/>
              </a:spcBef>
            </a:pPr>
            <a:r>
              <a:rPr sz="1250" spc="-10" dirty="0">
                <a:solidFill>
                  <a:srgbClr val="3232CC"/>
                </a:solidFill>
                <a:latin typeface="Arial MT"/>
                <a:cs typeface="Arial MT"/>
              </a:rPr>
              <a:t>Reesterificación</a:t>
            </a:r>
            <a:endParaRPr sz="12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1250" spc="-10" dirty="0">
                <a:solidFill>
                  <a:srgbClr val="3232CC"/>
                </a:solidFill>
                <a:latin typeface="Arial MT"/>
                <a:cs typeface="Arial MT"/>
              </a:rPr>
              <a:t>Producción</a:t>
            </a:r>
            <a:r>
              <a:rPr sz="1250" spc="-25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CC"/>
                </a:solidFill>
                <a:latin typeface="Arial MT"/>
                <a:cs typeface="Arial MT"/>
              </a:rPr>
              <a:t>de E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176075" y="8280412"/>
            <a:ext cx="1830705" cy="215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50" spc="-10" dirty="0">
                <a:latin typeface="Arial MT"/>
                <a:cs typeface="Arial MT"/>
              </a:rPr>
              <a:t>Célula</a:t>
            </a:r>
            <a:r>
              <a:rPr sz="1250" spc="-65" dirty="0">
                <a:latin typeface="Arial MT"/>
                <a:cs typeface="Arial MT"/>
              </a:rPr>
              <a:t> </a:t>
            </a:r>
            <a:r>
              <a:rPr sz="1250" spc="-5" dirty="0">
                <a:latin typeface="Arial MT"/>
                <a:cs typeface="Arial MT"/>
              </a:rPr>
              <a:t>muscular/adipocito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137333" y="5876805"/>
            <a:ext cx="2574290" cy="321945"/>
          </a:xfrm>
          <a:prstGeom prst="rect">
            <a:avLst/>
          </a:prstGeom>
          <a:ln w="6571">
            <a:solidFill>
              <a:srgbClr val="FF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229"/>
              </a:spcBef>
            </a:pPr>
            <a:r>
              <a:rPr sz="1650" dirty="0">
                <a:solidFill>
                  <a:srgbClr val="FF0000"/>
                </a:solidFill>
                <a:latin typeface="Arial MT"/>
                <a:cs typeface="Arial MT"/>
              </a:rPr>
              <a:t>LIPOPROTEIN</a:t>
            </a:r>
            <a:r>
              <a:rPr sz="165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50" spc="-5" dirty="0">
                <a:solidFill>
                  <a:srgbClr val="FF0000"/>
                </a:solidFill>
                <a:latin typeface="Arial MT"/>
                <a:cs typeface="Arial MT"/>
              </a:rPr>
              <a:t>LIPASA.</a:t>
            </a:r>
            <a:r>
              <a:rPr sz="165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FF0000"/>
                </a:solidFill>
                <a:latin typeface="Arial MT"/>
                <a:cs typeface="Arial MT"/>
              </a:rPr>
              <a:t>2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5538" y="5346455"/>
            <a:ext cx="7505065" cy="5340985"/>
          </a:xfrm>
          <a:custGeom>
            <a:avLst/>
            <a:gdLst/>
            <a:ahLst/>
            <a:cxnLst/>
            <a:rect l="l" t="t" r="r" b="b"/>
            <a:pathLst>
              <a:path w="7505065" h="5340984">
                <a:moveTo>
                  <a:pt x="0" y="5340598"/>
                </a:moveTo>
                <a:lnTo>
                  <a:pt x="7504892" y="5340598"/>
                </a:lnTo>
                <a:lnTo>
                  <a:pt x="7504892" y="0"/>
                </a:lnTo>
                <a:lnTo>
                  <a:pt x="0" y="0"/>
                </a:lnTo>
                <a:lnTo>
                  <a:pt x="0" y="534059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2067" y="4633751"/>
            <a:ext cx="1625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latin typeface="Arial MT"/>
                <a:cs typeface="Arial MT"/>
              </a:rPr>
              <a:t>2</a:t>
            </a:r>
            <a:r>
              <a:rPr sz="950" spc="10" dirty="0">
                <a:latin typeface="Arial MT"/>
                <a:cs typeface="Arial MT"/>
              </a:rPr>
              <a:t>5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1842" y="2437290"/>
            <a:ext cx="999490" cy="510540"/>
          </a:xfrm>
          <a:prstGeom prst="rect">
            <a:avLst/>
          </a:prstGeom>
          <a:ln w="6571">
            <a:solidFill>
              <a:srgbClr val="323298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66675" marR="127635">
              <a:lnSpc>
                <a:spcPct val="101299"/>
              </a:lnSpc>
              <a:spcBef>
                <a:spcPts val="240"/>
              </a:spcBef>
            </a:pPr>
            <a:r>
              <a:rPr sz="950" spc="5" dirty="0">
                <a:solidFill>
                  <a:srgbClr val="3232CC"/>
                </a:solidFill>
                <a:latin typeface="Arial MT"/>
                <a:cs typeface="Arial MT"/>
              </a:rPr>
              <a:t>Tejido</a:t>
            </a:r>
            <a:r>
              <a:rPr sz="950" spc="-60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3232CC"/>
                </a:solidFill>
                <a:latin typeface="Arial MT"/>
                <a:cs typeface="Arial MT"/>
              </a:rPr>
              <a:t>adiposo </a:t>
            </a:r>
            <a:r>
              <a:rPr sz="950" spc="-245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3232CC"/>
                </a:solidFill>
                <a:latin typeface="Arial MT"/>
                <a:cs typeface="Arial MT"/>
              </a:rPr>
              <a:t>y muscular </a:t>
            </a:r>
            <a:r>
              <a:rPr sz="950" spc="10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3232CC"/>
                </a:solidFill>
                <a:latin typeface="Arial MT"/>
                <a:cs typeface="Arial MT"/>
              </a:rPr>
              <a:t>(LPL)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0716" y="3917767"/>
            <a:ext cx="1419860" cy="511175"/>
          </a:xfrm>
          <a:prstGeom prst="rect">
            <a:avLst/>
          </a:prstGeom>
          <a:ln w="6571">
            <a:solidFill>
              <a:srgbClr val="323298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66040" marR="712470">
              <a:lnSpc>
                <a:spcPct val="101699"/>
              </a:lnSpc>
              <a:spcBef>
                <a:spcPts val="240"/>
              </a:spcBef>
            </a:pPr>
            <a:r>
              <a:rPr sz="950" spc="5" dirty="0">
                <a:solidFill>
                  <a:srgbClr val="3232CC"/>
                </a:solidFill>
                <a:latin typeface="Arial MT"/>
                <a:cs typeface="Arial MT"/>
              </a:rPr>
              <a:t>HÍGADO </a:t>
            </a:r>
            <a:r>
              <a:rPr sz="950" spc="10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LDLr</a:t>
            </a:r>
            <a:r>
              <a:rPr sz="95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3232CC"/>
                </a:solidFill>
                <a:latin typeface="Arial MT"/>
                <a:cs typeface="Arial MT"/>
              </a:rPr>
              <a:t>y</a:t>
            </a:r>
            <a:r>
              <a:rPr sz="950" spc="-40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LRP</a:t>
            </a:r>
            <a:endParaRPr sz="95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03999" y="1132050"/>
            <a:ext cx="3997325" cy="2122805"/>
            <a:chOff x="1503999" y="1132050"/>
            <a:chExt cx="3997325" cy="2122805"/>
          </a:xfrm>
        </p:grpSpPr>
        <p:sp>
          <p:nvSpPr>
            <p:cNvPr id="8" name="object 8"/>
            <p:cNvSpPr/>
            <p:nvPr/>
          </p:nvSpPr>
          <p:spPr>
            <a:xfrm>
              <a:off x="1507491" y="1135542"/>
              <a:ext cx="1525270" cy="1341755"/>
            </a:xfrm>
            <a:custGeom>
              <a:avLst/>
              <a:gdLst/>
              <a:ahLst/>
              <a:cxnLst/>
              <a:rect l="l" t="t" r="r" b="b"/>
              <a:pathLst>
                <a:path w="1525270" h="1341755">
                  <a:moveTo>
                    <a:pt x="762323" y="0"/>
                  </a:moveTo>
                  <a:lnTo>
                    <a:pt x="712130" y="1428"/>
                  </a:lnTo>
                  <a:lnTo>
                    <a:pt x="662815" y="5655"/>
                  </a:lnTo>
                  <a:lnTo>
                    <a:pt x="614477" y="12591"/>
                  </a:lnTo>
                  <a:lnTo>
                    <a:pt x="567215" y="22148"/>
                  </a:lnTo>
                  <a:lnTo>
                    <a:pt x="521129" y="34236"/>
                  </a:lnTo>
                  <a:lnTo>
                    <a:pt x="476319" y="48768"/>
                  </a:lnTo>
                  <a:lnTo>
                    <a:pt x="432885" y="65653"/>
                  </a:lnTo>
                  <a:lnTo>
                    <a:pt x="390927" y="84803"/>
                  </a:lnTo>
                  <a:lnTo>
                    <a:pt x="350543" y="106130"/>
                  </a:lnTo>
                  <a:lnTo>
                    <a:pt x="311834" y="129544"/>
                  </a:lnTo>
                  <a:lnTo>
                    <a:pt x="274900" y="154957"/>
                  </a:lnTo>
                  <a:lnTo>
                    <a:pt x="239840" y="182280"/>
                  </a:lnTo>
                  <a:lnTo>
                    <a:pt x="206754" y="211424"/>
                  </a:lnTo>
                  <a:lnTo>
                    <a:pt x="175742" y="242300"/>
                  </a:lnTo>
                  <a:lnTo>
                    <a:pt x="146903" y="274819"/>
                  </a:lnTo>
                  <a:lnTo>
                    <a:pt x="120338" y="308892"/>
                  </a:lnTo>
                  <a:lnTo>
                    <a:pt x="96146" y="344432"/>
                  </a:lnTo>
                  <a:lnTo>
                    <a:pt x="74426" y="381348"/>
                  </a:lnTo>
                  <a:lnTo>
                    <a:pt x="55278" y="419552"/>
                  </a:lnTo>
                  <a:lnTo>
                    <a:pt x="38803" y="458955"/>
                  </a:lnTo>
                  <a:lnTo>
                    <a:pt x="25100" y="499469"/>
                  </a:lnTo>
                  <a:lnTo>
                    <a:pt x="14268" y="541004"/>
                  </a:lnTo>
                  <a:lnTo>
                    <a:pt x="6408" y="583471"/>
                  </a:lnTo>
                  <a:lnTo>
                    <a:pt x="1618" y="626783"/>
                  </a:lnTo>
                  <a:lnTo>
                    <a:pt x="0" y="670849"/>
                  </a:lnTo>
                  <a:lnTo>
                    <a:pt x="1618" y="715032"/>
                  </a:lnTo>
                  <a:lnTo>
                    <a:pt x="6408" y="758440"/>
                  </a:lnTo>
                  <a:lnTo>
                    <a:pt x="14268" y="800988"/>
                  </a:lnTo>
                  <a:lnTo>
                    <a:pt x="25100" y="842586"/>
                  </a:lnTo>
                  <a:lnTo>
                    <a:pt x="38803" y="883147"/>
                  </a:lnTo>
                  <a:lnTo>
                    <a:pt x="55278" y="922583"/>
                  </a:lnTo>
                  <a:lnTo>
                    <a:pt x="74426" y="960808"/>
                  </a:lnTo>
                  <a:lnTo>
                    <a:pt x="96146" y="997733"/>
                  </a:lnTo>
                  <a:lnTo>
                    <a:pt x="120338" y="1033271"/>
                  </a:lnTo>
                  <a:lnTo>
                    <a:pt x="146903" y="1067334"/>
                  </a:lnTo>
                  <a:lnTo>
                    <a:pt x="175742" y="1099834"/>
                  </a:lnTo>
                  <a:lnTo>
                    <a:pt x="206754" y="1130684"/>
                  </a:lnTo>
                  <a:lnTo>
                    <a:pt x="239840" y="1159796"/>
                  </a:lnTo>
                  <a:lnTo>
                    <a:pt x="274900" y="1187083"/>
                  </a:lnTo>
                  <a:lnTo>
                    <a:pt x="311834" y="1212457"/>
                  </a:lnTo>
                  <a:lnTo>
                    <a:pt x="350543" y="1235830"/>
                  </a:lnTo>
                  <a:lnTo>
                    <a:pt x="390927" y="1257114"/>
                  </a:lnTo>
                  <a:lnTo>
                    <a:pt x="432885" y="1276223"/>
                  </a:lnTo>
                  <a:lnTo>
                    <a:pt x="476319" y="1293068"/>
                  </a:lnTo>
                  <a:lnTo>
                    <a:pt x="521129" y="1307563"/>
                  </a:lnTo>
                  <a:lnTo>
                    <a:pt x="567215" y="1319618"/>
                  </a:lnTo>
                  <a:lnTo>
                    <a:pt x="614477" y="1329147"/>
                  </a:lnTo>
                  <a:lnTo>
                    <a:pt x="662815" y="1336062"/>
                  </a:lnTo>
                  <a:lnTo>
                    <a:pt x="712130" y="1340275"/>
                  </a:lnTo>
                  <a:lnTo>
                    <a:pt x="762323" y="1341699"/>
                  </a:lnTo>
                  <a:lnTo>
                    <a:pt x="812398" y="1340275"/>
                  </a:lnTo>
                  <a:lnTo>
                    <a:pt x="861616" y="1336062"/>
                  </a:lnTo>
                  <a:lnTo>
                    <a:pt x="909876" y="1329147"/>
                  </a:lnTo>
                  <a:lnTo>
                    <a:pt x="957075" y="1319618"/>
                  </a:lnTo>
                  <a:lnTo>
                    <a:pt x="1003113" y="1307563"/>
                  </a:lnTo>
                  <a:lnTo>
                    <a:pt x="1047890" y="1293068"/>
                  </a:lnTo>
                  <a:lnTo>
                    <a:pt x="1091304" y="1276223"/>
                  </a:lnTo>
                  <a:lnTo>
                    <a:pt x="1133255" y="1257114"/>
                  </a:lnTo>
                  <a:lnTo>
                    <a:pt x="1173641" y="1235830"/>
                  </a:lnTo>
                  <a:lnTo>
                    <a:pt x="1212361" y="1212457"/>
                  </a:lnTo>
                  <a:lnTo>
                    <a:pt x="1249315" y="1187083"/>
                  </a:lnTo>
                  <a:lnTo>
                    <a:pt x="1284401" y="1159796"/>
                  </a:lnTo>
                  <a:lnTo>
                    <a:pt x="1317519" y="1130684"/>
                  </a:lnTo>
                  <a:lnTo>
                    <a:pt x="1348568" y="1099834"/>
                  </a:lnTo>
                  <a:lnTo>
                    <a:pt x="1377447" y="1067334"/>
                  </a:lnTo>
                  <a:lnTo>
                    <a:pt x="1404054" y="1033271"/>
                  </a:lnTo>
                  <a:lnTo>
                    <a:pt x="1428289" y="997733"/>
                  </a:lnTo>
                  <a:lnTo>
                    <a:pt x="1450051" y="960808"/>
                  </a:lnTo>
                  <a:lnTo>
                    <a:pt x="1469239" y="922583"/>
                  </a:lnTo>
                  <a:lnTo>
                    <a:pt x="1485752" y="883147"/>
                  </a:lnTo>
                  <a:lnTo>
                    <a:pt x="1499489" y="842586"/>
                  </a:lnTo>
                  <a:lnTo>
                    <a:pt x="1510349" y="800988"/>
                  </a:lnTo>
                  <a:lnTo>
                    <a:pt x="1518231" y="758440"/>
                  </a:lnTo>
                  <a:lnTo>
                    <a:pt x="1523034" y="715032"/>
                  </a:lnTo>
                  <a:lnTo>
                    <a:pt x="1524658" y="670849"/>
                  </a:lnTo>
                  <a:lnTo>
                    <a:pt x="1523034" y="626783"/>
                  </a:lnTo>
                  <a:lnTo>
                    <a:pt x="1518231" y="583471"/>
                  </a:lnTo>
                  <a:lnTo>
                    <a:pt x="1510349" y="541004"/>
                  </a:lnTo>
                  <a:lnTo>
                    <a:pt x="1499489" y="499469"/>
                  </a:lnTo>
                  <a:lnTo>
                    <a:pt x="1485752" y="458955"/>
                  </a:lnTo>
                  <a:lnTo>
                    <a:pt x="1469239" y="419552"/>
                  </a:lnTo>
                  <a:lnTo>
                    <a:pt x="1450051" y="381348"/>
                  </a:lnTo>
                  <a:lnTo>
                    <a:pt x="1428289" y="344432"/>
                  </a:lnTo>
                  <a:lnTo>
                    <a:pt x="1404054" y="308892"/>
                  </a:lnTo>
                  <a:lnTo>
                    <a:pt x="1377447" y="274819"/>
                  </a:lnTo>
                  <a:lnTo>
                    <a:pt x="1348568" y="242300"/>
                  </a:lnTo>
                  <a:lnTo>
                    <a:pt x="1317519" y="211424"/>
                  </a:lnTo>
                  <a:lnTo>
                    <a:pt x="1284401" y="182280"/>
                  </a:lnTo>
                  <a:lnTo>
                    <a:pt x="1249315" y="154957"/>
                  </a:lnTo>
                  <a:lnTo>
                    <a:pt x="1212361" y="129544"/>
                  </a:lnTo>
                  <a:lnTo>
                    <a:pt x="1173641" y="106130"/>
                  </a:lnTo>
                  <a:lnTo>
                    <a:pt x="1133255" y="84803"/>
                  </a:lnTo>
                  <a:lnTo>
                    <a:pt x="1091304" y="65653"/>
                  </a:lnTo>
                  <a:lnTo>
                    <a:pt x="1047890" y="48768"/>
                  </a:lnTo>
                  <a:lnTo>
                    <a:pt x="1003113" y="34236"/>
                  </a:lnTo>
                  <a:lnTo>
                    <a:pt x="957075" y="22148"/>
                  </a:lnTo>
                  <a:lnTo>
                    <a:pt x="909876" y="12591"/>
                  </a:lnTo>
                  <a:lnTo>
                    <a:pt x="861616" y="5655"/>
                  </a:lnTo>
                  <a:lnTo>
                    <a:pt x="812398" y="1428"/>
                  </a:lnTo>
                  <a:lnTo>
                    <a:pt x="762323" y="0"/>
                  </a:lnTo>
                  <a:close/>
                </a:path>
              </a:pathLst>
            </a:custGeom>
            <a:ln w="6571">
              <a:solidFill>
                <a:srgbClr val="3232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91380" y="2255379"/>
              <a:ext cx="810260" cy="999490"/>
            </a:xfrm>
            <a:custGeom>
              <a:avLst/>
              <a:gdLst/>
              <a:ahLst/>
              <a:cxnLst/>
              <a:rect l="l" t="t" r="r" b="b"/>
              <a:pathLst>
                <a:path w="810260" h="999489">
                  <a:moveTo>
                    <a:pt x="809650" y="675055"/>
                  </a:moveTo>
                  <a:lnTo>
                    <a:pt x="751814" y="687666"/>
                  </a:lnTo>
                  <a:lnTo>
                    <a:pt x="766318" y="705358"/>
                  </a:lnTo>
                  <a:lnTo>
                    <a:pt x="763371" y="707644"/>
                  </a:lnTo>
                  <a:lnTo>
                    <a:pt x="752856" y="718159"/>
                  </a:lnTo>
                  <a:lnTo>
                    <a:pt x="741299" y="727621"/>
                  </a:lnTo>
                  <a:lnTo>
                    <a:pt x="728675" y="738136"/>
                  </a:lnTo>
                  <a:lnTo>
                    <a:pt x="715010" y="747598"/>
                  </a:lnTo>
                  <a:lnTo>
                    <a:pt x="701332" y="756018"/>
                  </a:lnTo>
                  <a:lnTo>
                    <a:pt x="685558" y="763371"/>
                  </a:lnTo>
                  <a:lnTo>
                    <a:pt x="678218" y="767575"/>
                  </a:lnTo>
                  <a:lnTo>
                    <a:pt x="669798" y="769683"/>
                  </a:lnTo>
                  <a:lnTo>
                    <a:pt x="662432" y="772833"/>
                  </a:lnTo>
                  <a:lnTo>
                    <a:pt x="645604" y="777049"/>
                  </a:lnTo>
                  <a:lnTo>
                    <a:pt x="636155" y="778090"/>
                  </a:lnTo>
                  <a:lnTo>
                    <a:pt x="608812" y="778090"/>
                  </a:lnTo>
                  <a:lnTo>
                    <a:pt x="599351" y="777049"/>
                  </a:lnTo>
                  <a:lnTo>
                    <a:pt x="589889" y="774941"/>
                  </a:lnTo>
                  <a:lnTo>
                    <a:pt x="579374" y="772833"/>
                  </a:lnTo>
                  <a:lnTo>
                    <a:pt x="558342" y="766533"/>
                  </a:lnTo>
                  <a:lnTo>
                    <a:pt x="546773" y="763371"/>
                  </a:lnTo>
                  <a:lnTo>
                    <a:pt x="487883" y="740244"/>
                  </a:lnTo>
                  <a:lnTo>
                    <a:pt x="462648" y="727621"/>
                  </a:lnTo>
                  <a:lnTo>
                    <a:pt x="436359" y="715022"/>
                  </a:lnTo>
                  <a:lnTo>
                    <a:pt x="410083" y="701332"/>
                  </a:lnTo>
                  <a:lnTo>
                    <a:pt x="382739" y="686625"/>
                  </a:lnTo>
                  <a:lnTo>
                    <a:pt x="325958" y="655078"/>
                  </a:lnTo>
                  <a:lnTo>
                    <a:pt x="297561" y="638251"/>
                  </a:lnTo>
                  <a:lnTo>
                    <a:pt x="179806" y="566750"/>
                  </a:lnTo>
                  <a:lnTo>
                    <a:pt x="179146" y="566750"/>
                  </a:lnTo>
                  <a:lnTo>
                    <a:pt x="178752" y="563587"/>
                  </a:lnTo>
                  <a:lnTo>
                    <a:pt x="176657" y="545719"/>
                  </a:lnTo>
                  <a:lnTo>
                    <a:pt x="173494" y="527837"/>
                  </a:lnTo>
                  <a:lnTo>
                    <a:pt x="162979" y="471068"/>
                  </a:lnTo>
                  <a:lnTo>
                    <a:pt x="154571" y="432168"/>
                  </a:lnTo>
                  <a:lnTo>
                    <a:pt x="144056" y="392201"/>
                  </a:lnTo>
                  <a:lnTo>
                    <a:pt x="132486" y="351193"/>
                  </a:lnTo>
                  <a:lnTo>
                    <a:pt x="120916" y="309143"/>
                  </a:lnTo>
                  <a:lnTo>
                    <a:pt x="107251" y="267068"/>
                  </a:lnTo>
                  <a:lnTo>
                    <a:pt x="93573" y="223964"/>
                  </a:lnTo>
                  <a:lnTo>
                    <a:pt x="78854" y="179806"/>
                  </a:lnTo>
                  <a:lnTo>
                    <a:pt x="47307" y="91490"/>
                  </a:lnTo>
                  <a:lnTo>
                    <a:pt x="15773" y="2108"/>
                  </a:lnTo>
                  <a:lnTo>
                    <a:pt x="14732" y="1054"/>
                  </a:lnTo>
                  <a:lnTo>
                    <a:pt x="11569" y="0"/>
                  </a:lnTo>
                  <a:lnTo>
                    <a:pt x="10502" y="2108"/>
                  </a:lnTo>
                  <a:lnTo>
                    <a:pt x="9474" y="4203"/>
                  </a:lnTo>
                  <a:lnTo>
                    <a:pt x="42049" y="93573"/>
                  </a:lnTo>
                  <a:lnTo>
                    <a:pt x="56769" y="138798"/>
                  </a:lnTo>
                  <a:lnTo>
                    <a:pt x="72542" y="181902"/>
                  </a:lnTo>
                  <a:lnTo>
                    <a:pt x="87274" y="226072"/>
                  </a:lnTo>
                  <a:lnTo>
                    <a:pt x="100939" y="269189"/>
                  </a:lnTo>
                  <a:lnTo>
                    <a:pt x="114604" y="311238"/>
                  </a:lnTo>
                  <a:lnTo>
                    <a:pt x="126174" y="353301"/>
                  </a:lnTo>
                  <a:lnTo>
                    <a:pt x="137744" y="394309"/>
                  </a:lnTo>
                  <a:lnTo>
                    <a:pt x="148259" y="434263"/>
                  </a:lnTo>
                  <a:lnTo>
                    <a:pt x="156667" y="472122"/>
                  </a:lnTo>
                  <a:lnTo>
                    <a:pt x="164033" y="509968"/>
                  </a:lnTo>
                  <a:lnTo>
                    <a:pt x="167182" y="528904"/>
                  </a:lnTo>
                  <a:lnTo>
                    <a:pt x="170345" y="546773"/>
                  </a:lnTo>
                  <a:lnTo>
                    <a:pt x="172440" y="564642"/>
                  </a:lnTo>
                  <a:lnTo>
                    <a:pt x="174548" y="581469"/>
                  </a:lnTo>
                  <a:lnTo>
                    <a:pt x="176657" y="615124"/>
                  </a:lnTo>
                  <a:lnTo>
                    <a:pt x="177698" y="630897"/>
                  </a:lnTo>
                  <a:lnTo>
                    <a:pt x="177698" y="646671"/>
                  </a:lnTo>
                  <a:lnTo>
                    <a:pt x="176580" y="662444"/>
                  </a:lnTo>
                  <a:lnTo>
                    <a:pt x="175602" y="677164"/>
                  </a:lnTo>
                  <a:lnTo>
                    <a:pt x="173494" y="691883"/>
                  </a:lnTo>
                  <a:lnTo>
                    <a:pt x="167182" y="721309"/>
                  </a:lnTo>
                  <a:lnTo>
                    <a:pt x="161925" y="734999"/>
                  </a:lnTo>
                  <a:lnTo>
                    <a:pt x="157721" y="749706"/>
                  </a:lnTo>
                  <a:lnTo>
                    <a:pt x="139852" y="789660"/>
                  </a:lnTo>
                  <a:lnTo>
                    <a:pt x="96735" y="864323"/>
                  </a:lnTo>
                  <a:lnTo>
                    <a:pt x="65189" y="906386"/>
                  </a:lnTo>
                  <a:lnTo>
                    <a:pt x="50469" y="926363"/>
                  </a:lnTo>
                  <a:lnTo>
                    <a:pt x="43116" y="934783"/>
                  </a:lnTo>
                  <a:lnTo>
                    <a:pt x="36791" y="943178"/>
                  </a:lnTo>
                  <a:lnTo>
                    <a:pt x="29451" y="951585"/>
                  </a:lnTo>
                  <a:lnTo>
                    <a:pt x="27470" y="954125"/>
                  </a:lnTo>
                  <a:lnTo>
                    <a:pt x="9474" y="941070"/>
                  </a:lnTo>
                  <a:lnTo>
                    <a:pt x="0" y="998905"/>
                  </a:lnTo>
                  <a:lnTo>
                    <a:pt x="51511" y="971562"/>
                  </a:lnTo>
                  <a:lnTo>
                    <a:pt x="44259" y="966304"/>
                  </a:lnTo>
                  <a:lnTo>
                    <a:pt x="33096" y="958202"/>
                  </a:lnTo>
                  <a:lnTo>
                    <a:pt x="34709" y="955789"/>
                  </a:lnTo>
                  <a:lnTo>
                    <a:pt x="41021" y="947381"/>
                  </a:lnTo>
                  <a:lnTo>
                    <a:pt x="48361" y="938974"/>
                  </a:lnTo>
                  <a:lnTo>
                    <a:pt x="70446" y="910577"/>
                  </a:lnTo>
                  <a:lnTo>
                    <a:pt x="101993" y="867473"/>
                  </a:lnTo>
                  <a:lnTo>
                    <a:pt x="132486" y="819111"/>
                  </a:lnTo>
                  <a:lnTo>
                    <a:pt x="158775" y="765479"/>
                  </a:lnTo>
                  <a:lnTo>
                    <a:pt x="168236" y="737082"/>
                  </a:lnTo>
                  <a:lnTo>
                    <a:pt x="173494" y="722363"/>
                  </a:lnTo>
                  <a:lnTo>
                    <a:pt x="179806" y="692924"/>
                  </a:lnTo>
                  <a:lnTo>
                    <a:pt x="181914" y="677164"/>
                  </a:lnTo>
                  <a:lnTo>
                    <a:pt x="183032" y="661390"/>
                  </a:lnTo>
                  <a:lnTo>
                    <a:pt x="184010" y="646671"/>
                  </a:lnTo>
                  <a:lnTo>
                    <a:pt x="184010" y="614070"/>
                  </a:lnTo>
                  <a:lnTo>
                    <a:pt x="182956" y="597242"/>
                  </a:lnTo>
                  <a:lnTo>
                    <a:pt x="180060" y="574154"/>
                  </a:lnTo>
                  <a:lnTo>
                    <a:pt x="235534" y="608812"/>
                  </a:lnTo>
                  <a:lnTo>
                    <a:pt x="264972" y="625640"/>
                  </a:lnTo>
                  <a:lnTo>
                    <a:pt x="294411" y="643509"/>
                  </a:lnTo>
                  <a:lnTo>
                    <a:pt x="351193" y="677164"/>
                  </a:lnTo>
                  <a:lnTo>
                    <a:pt x="379590" y="691883"/>
                  </a:lnTo>
                  <a:lnTo>
                    <a:pt x="406933" y="707644"/>
                  </a:lnTo>
                  <a:lnTo>
                    <a:pt x="433222" y="721309"/>
                  </a:lnTo>
                  <a:lnTo>
                    <a:pt x="484733" y="745502"/>
                  </a:lnTo>
                  <a:lnTo>
                    <a:pt x="533095" y="765479"/>
                  </a:lnTo>
                  <a:lnTo>
                    <a:pt x="556234" y="772833"/>
                  </a:lnTo>
                  <a:lnTo>
                    <a:pt x="566750" y="775995"/>
                  </a:lnTo>
                  <a:lnTo>
                    <a:pt x="607758" y="784402"/>
                  </a:lnTo>
                  <a:lnTo>
                    <a:pt x="618274" y="785456"/>
                  </a:lnTo>
                  <a:lnTo>
                    <a:pt x="627735" y="785456"/>
                  </a:lnTo>
                  <a:lnTo>
                    <a:pt x="666292" y="778090"/>
                  </a:lnTo>
                  <a:lnTo>
                    <a:pt x="688721" y="769683"/>
                  </a:lnTo>
                  <a:lnTo>
                    <a:pt x="731824" y="743407"/>
                  </a:lnTo>
                  <a:lnTo>
                    <a:pt x="757072" y="722363"/>
                  </a:lnTo>
                  <a:lnTo>
                    <a:pt x="768629" y="712901"/>
                  </a:lnTo>
                  <a:lnTo>
                    <a:pt x="770890" y="710920"/>
                  </a:lnTo>
                  <a:lnTo>
                    <a:pt x="785456" y="728675"/>
                  </a:lnTo>
                  <a:lnTo>
                    <a:pt x="798741" y="699223"/>
                  </a:lnTo>
                  <a:lnTo>
                    <a:pt x="809650" y="675055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118293" y="2624446"/>
            <a:ext cx="379095" cy="217170"/>
          </a:xfrm>
          <a:prstGeom prst="rect">
            <a:avLst/>
          </a:prstGeom>
          <a:ln w="6571">
            <a:solidFill>
              <a:srgbClr val="32329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254"/>
              </a:spcBef>
            </a:pPr>
            <a:r>
              <a:rPr sz="950" spc="5" dirty="0">
                <a:solidFill>
                  <a:srgbClr val="3232CC"/>
                </a:solidFill>
                <a:latin typeface="Arial MT"/>
                <a:cs typeface="Arial MT"/>
              </a:rPr>
              <a:t>AGL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95740" y="3078688"/>
            <a:ext cx="1156970" cy="631190"/>
          </a:xfrm>
          <a:custGeom>
            <a:avLst/>
            <a:gdLst/>
            <a:ahLst/>
            <a:cxnLst/>
            <a:rect l="l" t="t" r="r" b="b"/>
            <a:pathLst>
              <a:path w="1156970" h="631189">
                <a:moveTo>
                  <a:pt x="578312" y="0"/>
                </a:moveTo>
                <a:lnTo>
                  <a:pt x="519141" y="1636"/>
                </a:lnTo>
                <a:lnTo>
                  <a:pt x="461690" y="6438"/>
                </a:lnTo>
                <a:lnTo>
                  <a:pt x="406246" y="14243"/>
                </a:lnTo>
                <a:lnTo>
                  <a:pt x="353101" y="24889"/>
                </a:lnTo>
                <a:lnTo>
                  <a:pt x="302543" y="38216"/>
                </a:lnTo>
                <a:lnTo>
                  <a:pt x="254862" y="54061"/>
                </a:lnTo>
                <a:lnTo>
                  <a:pt x="210347" y="72262"/>
                </a:lnTo>
                <a:lnTo>
                  <a:pt x="169289" y="92659"/>
                </a:lnTo>
                <a:lnTo>
                  <a:pt x="131977" y="115088"/>
                </a:lnTo>
                <a:lnTo>
                  <a:pt x="98700" y="139389"/>
                </a:lnTo>
                <a:lnTo>
                  <a:pt x="69748" y="165399"/>
                </a:lnTo>
                <a:lnTo>
                  <a:pt x="25978" y="221903"/>
                </a:lnTo>
                <a:lnTo>
                  <a:pt x="2983" y="283304"/>
                </a:lnTo>
                <a:lnTo>
                  <a:pt x="0" y="315437"/>
                </a:lnTo>
                <a:lnTo>
                  <a:pt x="2983" y="347744"/>
                </a:lnTo>
                <a:lnTo>
                  <a:pt x="25978" y="409363"/>
                </a:lnTo>
                <a:lnTo>
                  <a:pt x="69748" y="465944"/>
                </a:lnTo>
                <a:lnTo>
                  <a:pt x="98700" y="491952"/>
                </a:lnTo>
                <a:lnTo>
                  <a:pt x="131977" y="516229"/>
                </a:lnTo>
                <a:lnTo>
                  <a:pt x="169289" y="538617"/>
                </a:lnTo>
                <a:lnTo>
                  <a:pt x="210347" y="558960"/>
                </a:lnTo>
                <a:lnTo>
                  <a:pt x="254862" y="577101"/>
                </a:lnTo>
                <a:lnTo>
                  <a:pt x="302543" y="592882"/>
                </a:lnTo>
                <a:lnTo>
                  <a:pt x="353101" y="606145"/>
                </a:lnTo>
                <a:lnTo>
                  <a:pt x="406246" y="616735"/>
                </a:lnTo>
                <a:lnTo>
                  <a:pt x="461690" y="624494"/>
                </a:lnTo>
                <a:lnTo>
                  <a:pt x="519141" y="629265"/>
                </a:lnTo>
                <a:lnTo>
                  <a:pt x="578312" y="630890"/>
                </a:lnTo>
                <a:lnTo>
                  <a:pt x="637485" y="629265"/>
                </a:lnTo>
                <a:lnTo>
                  <a:pt x="694939" y="624494"/>
                </a:lnTo>
                <a:lnTo>
                  <a:pt x="750384" y="616735"/>
                </a:lnTo>
                <a:lnTo>
                  <a:pt x="803532" y="606145"/>
                </a:lnTo>
                <a:lnTo>
                  <a:pt x="854091" y="592882"/>
                </a:lnTo>
                <a:lnTo>
                  <a:pt x="901773" y="577101"/>
                </a:lnTo>
                <a:lnTo>
                  <a:pt x="946289" y="558960"/>
                </a:lnTo>
                <a:lnTo>
                  <a:pt x="987348" y="538617"/>
                </a:lnTo>
                <a:lnTo>
                  <a:pt x="1024661" y="516229"/>
                </a:lnTo>
                <a:lnTo>
                  <a:pt x="1057938" y="491952"/>
                </a:lnTo>
                <a:lnTo>
                  <a:pt x="1086890" y="465944"/>
                </a:lnTo>
                <a:lnTo>
                  <a:pt x="1130661" y="409363"/>
                </a:lnTo>
                <a:lnTo>
                  <a:pt x="1153656" y="347744"/>
                </a:lnTo>
                <a:lnTo>
                  <a:pt x="1156639" y="315437"/>
                </a:lnTo>
                <a:lnTo>
                  <a:pt x="1153656" y="283304"/>
                </a:lnTo>
                <a:lnTo>
                  <a:pt x="1130661" y="221903"/>
                </a:lnTo>
                <a:lnTo>
                  <a:pt x="1086890" y="165399"/>
                </a:lnTo>
                <a:lnTo>
                  <a:pt x="1057938" y="139389"/>
                </a:lnTo>
                <a:lnTo>
                  <a:pt x="1024661" y="115088"/>
                </a:lnTo>
                <a:lnTo>
                  <a:pt x="987348" y="92659"/>
                </a:lnTo>
                <a:lnTo>
                  <a:pt x="946289" y="72262"/>
                </a:lnTo>
                <a:lnTo>
                  <a:pt x="901773" y="54061"/>
                </a:lnTo>
                <a:lnTo>
                  <a:pt x="854091" y="38216"/>
                </a:lnTo>
                <a:lnTo>
                  <a:pt x="803532" y="24889"/>
                </a:lnTo>
                <a:lnTo>
                  <a:pt x="750384" y="14243"/>
                </a:lnTo>
                <a:lnTo>
                  <a:pt x="694939" y="6438"/>
                </a:lnTo>
                <a:lnTo>
                  <a:pt x="637485" y="1636"/>
                </a:lnTo>
                <a:lnTo>
                  <a:pt x="578312" y="0"/>
                </a:lnTo>
                <a:close/>
              </a:path>
            </a:pathLst>
          </a:custGeom>
          <a:ln w="6571">
            <a:solidFill>
              <a:srgbClr val="3232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44859" y="3191120"/>
            <a:ext cx="719455" cy="42608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solidFill>
                  <a:srgbClr val="3232CC"/>
                </a:solidFill>
                <a:latin typeface="Arial MT"/>
                <a:cs typeface="Arial MT"/>
              </a:rPr>
              <a:t>Re</a:t>
            </a:r>
            <a:r>
              <a:rPr sz="950" spc="10" dirty="0">
                <a:solidFill>
                  <a:srgbClr val="3232CC"/>
                </a:solidFill>
                <a:latin typeface="Arial MT"/>
                <a:cs typeface="Arial MT"/>
              </a:rPr>
              <a:t>m</a:t>
            </a:r>
            <a:r>
              <a:rPr sz="950" spc="5" dirty="0">
                <a:solidFill>
                  <a:srgbClr val="3232CC"/>
                </a:solidFill>
                <a:latin typeface="Arial MT"/>
                <a:cs typeface="Arial MT"/>
              </a:rPr>
              <a:t>an</a:t>
            </a:r>
            <a:r>
              <a:rPr sz="950" dirty="0">
                <a:solidFill>
                  <a:srgbClr val="3232CC"/>
                </a:solidFill>
                <a:latin typeface="Arial MT"/>
                <a:cs typeface="Arial MT"/>
              </a:rPr>
              <a:t>en</a:t>
            </a:r>
            <a:r>
              <a:rPr sz="950" spc="5" dirty="0">
                <a:solidFill>
                  <a:srgbClr val="3232CC"/>
                </a:solidFill>
                <a:latin typeface="Arial MT"/>
                <a:cs typeface="Arial MT"/>
              </a:rPr>
              <a:t>t</a:t>
            </a:r>
            <a:r>
              <a:rPr sz="950" dirty="0">
                <a:solidFill>
                  <a:srgbClr val="3232CC"/>
                </a:solidFill>
                <a:latin typeface="Arial MT"/>
                <a:cs typeface="Arial MT"/>
              </a:rPr>
              <a:t>e</a:t>
            </a:r>
            <a:r>
              <a:rPr sz="950" spc="5" dirty="0">
                <a:solidFill>
                  <a:srgbClr val="3232CC"/>
                </a:solidFill>
                <a:latin typeface="Arial MT"/>
                <a:cs typeface="Arial MT"/>
              </a:rPr>
              <a:t>s</a:t>
            </a:r>
            <a:endParaRPr sz="950">
              <a:latin typeface="Arial MT"/>
              <a:cs typeface="Arial MT"/>
            </a:endParaRPr>
          </a:p>
          <a:p>
            <a:pPr marL="12700" marR="325120">
              <a:lnSpc>
                <a:spcPct val="102600"/>
              </a:lnSpc>
              <a:spcBef>
                <a:spcPts val="20"/>
              </a:spcBef>
            </a:pPr>
            <a:r>
              <a:rPr sz="800" spc="15" dirty="0">
                <a:solidFill>
                  <a:srgbClr val="3232CC"/>
                </a:solidFill>
                <a:latin typeface="Arial MT"/>
                <a:cs typeface="Arial MT"/>
              </a:rPr>
              <a:t>A</a:t>
            </a:r>
            <a:r>
              <a:rPr sz="800" spc="10" dirty="0">
                <a:solidFill>
                  <a:srgbClr val="3232CC"/>
                </a:solidFill>
                <a:latin typeface="Arial MT"/>
                <a:cs typeface="Arial MT"/>
              </a:rPr>
              <a:t>p</a:t>
            </a:r>
            <a:r>
              <a:rPr sz="800" spc="15" dirty="0">
                <a:solidFill>
                  <a:srgbClr val="3232CC"/>
                </a:solidFill>
                <a:latin typeface="Arial MT"/>
                <a:cs typeface="Arial MT"/>
              </a:rPr>
              <a:t>o</a:t>
            </a:r>
            <a:r>
              <a:rPr sz="800" spc="5" dirty="0">
                <a:solidFill>
                  <a:srgbClr val="3232CC"/>
                </a:solidFill>
                <a:latin typeface="Arial MT"/>
                <a:cs typeface="Arial MT"/>
              </a:rPr>
              <a:t>B</a:t>
            </a:r>
            <a:r>
              <a:rPr sz="800" spc="10" dirty="0">
                <a:solidFill>
                  <a:srgbClr val="3232CC"/>
                </a:solidFill>
                <a:latin typeface="Arial MT"/>
                <a:cs typeface="Arial MT"/>
              </a:rPr>
              <a:t>48  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ApoE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739451" y="1132050"/>
            <a:ext cx="1982470" cy="1594485"/>
            <a:chOff x="3739451" y="1132050"/>
            <a:chExt cx="1982470" cy="1594485"/>
          </a:xfrm>
        </p:grpSpPr>
        <p:sp>
          <p:nvSpPr>
            <p:cNvPr id="14" name="object 14"/>
            <p:cNvSpPr/>
            <p:nvPr/>
          </p:nvSpPr>
          <p:spPr>
            <a:xfrm>
              <a:off x="5508391" y="2673867"/>
              <a:ext cx="213995" cy="52705"/>
            </a:xfrm>
            <a:custGeom>
              <a:avLst/>
              <a:gdLst/>
              <a:ahLst/>
              <a:cxnLst/>
              <a:rect l="l" t="t" r="r" b="b"/>
              <a:pathLst>
                <a:path w="213995" h="52705">
                  <a:moveTo>
                    <a:pt x="160873" y="0"/>
                  </a:moveTo>
                  <a:lnTo>
                    <a:pt x="160873" y="52578"/>
                  </a:lnTo>
                  <a:lnTo>
                    <a:pt x="207142" y="29443"/>
                  </a:lnTo>
                  <a:lnTo>
                    <a:pt x="169285" y="29443"/>
                  </a:lnTo>
                  <a:lnTo>
                    <a:pt x="172440" y="28392"/>
                  </a:lnTo>
                  <a:lnTo>
                    <a:pt x="172440" y="24185"/>
                  </a:lnTo>
                  <a:lnTo>
                    <a:pt x="169285" y="23134"/>
                  </a:lnTo>
                  <a:lnTo>
                    <a:pt x="207142" y="23134"/>
                  </a:lnTo>
                  <a:lnTo>
                    <a:pt x="160873" y="0"/>
                  </a:lnTo>
                  <a:close/>
                </a:path>
                <a:path w="213995" h="52705">
                  <a:moveTo>
                    <a:pt x="160873" y="23134"/>
                  </a:moveTo>
                  <a:lnTo>
                    <a:pt x="3154" y="23134"/>
                  </a:lnTo>
                  <a:lnTo>
                    <a:pt x="1051" y="24185"/>
                  </a:lnTo>
                  <a:lnTo>
                    <a:pt x="0" y="26289"/>
                  </a:lnTo>
                  <a:lnTo>
                    <a:pt x="1051" y="28392"/>
                  </a:lnTo>
                  <a:lnTo>
                    <a:pt x="3154" y="29443"/>
                  </a:lnTo>
                  <a:lnTo>
                    <a:pt x="160873" y="29443"/>
                  </a:lnTo>
                  <a:lnTo>
                    <a:pt x="160873" y="23134"/>
                  </a:lnTo>
                  <a:close/>
                </a:path>
                <a:path w="213995" h="52705">
                  <a:moveTo>
                    <a:pt x="207142" y="23134"/>
                  </a:moveTo>
                  <a:lnTo>
                    <a:pt x="169285" y="23134"/>
                  </a:lnTo>
                  <a:lnTo>
                    <a:pt x="172440" y="24185"/>
                  </a:lnTo>
                  <a:lnTo>
                    <a:pt x="172440" y="28392"/>
                  </a:lnTo>
                  <a:lnTo>
                    <a:pt x="169285" y="29443"/>
                  </a:lnTo>
                  <a:lnTo>
                    <a:pt x="207142" y="29443"/>
                  </a:lnTo>
                  <a:lnTo>
                    <a:pt x="213451" y="26289"/>
                  </a:lnTo>
                  <a:lnTo>
                    <a:pt x="207142" y="23134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42944" y="1135542"/>
              <a:ext cx="1525270" cy="1143000"/>
            </a:xfrm>
            <a:custGeom>
              <a:avLst/>
              <a:gdLst/>
              <a:ahLst/>
              <a:cxnLst/>
              <a:rect l="l" t="t" r="r" b="b"/>
              <a:pathLst>
                <a:path w="1525270" h="1143000">
                  <a:moveTo>
                    <a:pt x="762320" y="0"/>
                  </a:moveTo>
                  <a:lnTo>
                    <a:pt x="707805" y="1438"/>
                  </a:lnTo>
                  <a:lnTo>
                    <a:pt x="654336" y="5690"/>
                  </a:lnTo>
                  <a:lnTo>
                    <a:pt x="602041" y="12656"/>
                  </a:lnTo>
                  <a:lnTo>
                    <a:pt x="551049" y="22240"/>
                  </a:lnTo>
                  <a:lnTo>
                    <a:pt x="501488" y="34344"/>
                  </a:lnTo>
                  <a:lnTo>
                    <a:pt x="453484" y="48870"/>
                  </a:lnTo>
                  <a:lnTo>
                    <a:pt x="407168" y="65721"/>
                  </a:lnTo>
                  <a:lnTo>
                    <a:pt x="362665" y="84801"/>
                  </a:lnTo>
                  <a:lnTo>
                    <a:pt x="320106" y="106010"/>
                  </a:lnTo>
                  <a:lnTo>
                    <a:pt x="279618" y="129251"/>
                  </a:lnTo>
                  <a:lnTo>
                    <a:pt x="241328" y="154428"/>
                  </a:lnTo>
                  <a:lnTo>
                    <a:pt x="205366" y="181443"/>
                  </a:lnTo>
                  <a:lnTo>
                    <a:pt x="171859" y="210197"/>
                  </a:lnTo>
                  <a:lnTo>
                    <a:pt x="140935" y="240595"/>
                  </a:lnTo>
                  <a:lnTo>
                    <a:pt x="112722" y="272537"/>
                  </a:lnTo>
                  <a:lnTo>
                    <a:pt x="87349" y="305927"/>
                  </a:lnTo>
                  <a:lnTo>
                    <a:pt x="64943" y="340667"/>
                  </a:lnTo>
                  <a:lnTo>
                    <a:pt x="45633" y="376660"/>
                  </a:lnTo>
                  <a:lnTo>
                    <a:pt x="29546" y="413808"/>
                  </a:lnTo>
                  <a:lnTo>
                    <a:pt x="16812" y="452014"/>
                  </a:lnTo>
                  <a:lnTo>
                    <a:pt x="7557" y="491180"/>
                  </a:lnTo>
                  <a:lnTo>
                    <a:pt x="1910" y="531209"/>
                  </a:lnTo>
                  <a:lnTo>
                    <a:pt x="0" y="572002"/>
                  </a:lnTo>
                  <a:lnTo>
                    <a:pt x="1910" y="612792"/>
                  </a:lnTo>
                  <a:lnTo>
                    <a:pt x="7557" y="652806"/>
                  </a:lnTo>
                  <a:lnTo>
                    <a:pt x="16812" y="691947"/>
                  </a:lnTo>
                  <a:lnTo>
                    <a:pt x="29546" y="730119"/>
                  </a:lnTo>
                  <a:lnTo>
                    <a:pt x="45633" y="767225"/>
                  </a:lnTo>
                  <a:lnTo>
                    <a:pt x="64943" y="803169"/>
                  </a:lnTo>
                  <a:lnTo>
                    <a:pt x="87349" y="837855"/>
                  </a:lnTo>
                  <a:lnTo>
                    <a:pt x="112722" y="871186"/>
                  </a:lnTo>
                  <a:lnTo>
                    <a:pt x="140935" y="903065"/>
                  </a:lnTo>
                  <a:lnTo>
                    <a:pt x="171859" y="933396"/>
                  </a:lnTo>
                  <a:lnTo>
                    <a:pt x="205366" y="962084"/>
                  </a:lnTo>
                  <a:lnTo>
                    <a:pt x="241328" y="989030"/>
                  </a:lnTo>
                  <a:lnTo>
                    <a:pt x="279618" y="1014139"/>
                  </a:lnTo>
                  <a:lnTo>
                    <a:pt x="320106" y="1037315"/>
                  </a:lnTo>
                  <a:lnTo>
                    <a:pt x="362665" y="1058461"/>
                  </a:lnTo>
                  <a:lnTo>
                    <a:pt x="407168" y="1077480"/>
                  </a:lnTo>
                  <a:lnTo>
                    <a:pt x="453484" y="1094276"/>
                  </a:lnTo>
                  <a:lnTo>
                    <a:pt x="501488" y="1108752"/>
                  </a:lnTo>
                  <a:lnTo>
                    <a:pt x="551049" y="1120813"/>
                  </a:lnTo>
                  <a:lnTo>
                    <a:pt x="602041" y="1130362"/>
                  </a:lnTo>
                  <a:lnTo>
                    <a:pt x="654336" y="1137301"/>
                  </a:lnTo>
                  <a:lnTo>
                    <a:pt x="707805" y="1141536"/>
                  </a:lnTo>
                  <a:lnTo>
                    <a:pt x="762320" y="1142969"/>
                  </a:lnTo>
                  <a:lnTo>
                    <a:pt x="816713" y="1141536"/>
                  </a:lnTo>
                  <a:lnTo>
                    <a:pt x="870081" y="1137301"/>
                  </a:lnTo>
                  <a:lnTo>
                    <a:pt x="922296" y="1130362"/>
                  </a:lnTo>
                  <a:lnTo>
                    <a:pt x="973227" y="1120813"/>
                  </a:lnTo>
                  <a:lnTo>
                    <a:pt x="1022746" y="1108752"/>
                  </a:lnTo>
                  <a:lnTo>
                    <a:pt x="1070721" y="1094276"/>
                  </a:lnTo>
                  <a:lnTo>
                    <a:pt x="1117024" y="1077480"/>
                  </a:lnTo>
                  <a:lnTo>
                    <a:pt x="1161525" y="1058461"/>
                  </a:lnTo>
                  <a:lnTo>
                    <a:pt x="1204094" y="1037315"/>
                  </a:lnTo>
                  <a:lnTo>
                    <a:pt x="1244602" y="1014139"/>
                  </a:lnTo>
                  <a:lnTo>
                    <a:pt x="1282919" y="989030"/>
                  </a:lnTo>
                  <a:lnTo>
                    <a:pt x="1318916" y="962084"/>
                  </a:lnTo>
                  <a:lnTo>
                    <a:pt x="1352462" y="933396"/>
                  </a:lnTo>
                  <a:lnTo>
                    <a:pt x="1383429" y="903065"/>
                  </a:lnTo>
                  <a:lnTo>
                    <a:pt x="1411686" y="871186"/>
                  </a:lnTo>
                  <a:lnTo>
                    <a:pt x="1437105" y="837855"/>
                  </a:lnTo>
                  <a:lnTo>
                    <a:pt x="1459555" y="803169"/>
                  </a:lnTo>
                  <a:lnTo>
                    <a:pt x="1478906" y="767225"/>
                  </a:lnTo>
                  <a:lnTo>
                    <a:pt x="1495030" y="730119"/>
                  </a:lnTo>
                  <a:lnTo>
                    <a:pt x="1507796" y="691947"/>
                  </a:lnTo>
                  <a:lnTo>
                    <a:pt x="1517076" y="652806"/>
                  </a:lnTo>
                  <a:lnTo>
                    <a:pt x="1522738" y="612792"/>
                  </a:lnTo>
                  <a:lnTo>
                    <a:pt x="1524655" y="572002"/>
                  </a:lnTo>
                  <a:lnTo>
                    <a:pt x="1522738" y="531209"/>
                  </a:lnTo>
                  <a:lnTo>
                    <a:pt x="1517076" y="491180"/>
                  </a:lnTo>
                  <a:lnTo>
                    <a:pt x="1507796" y="452014"/>
                  </a:lnTo>
                  <a:lnTo>
                    <a:pt x="1495030" y="413808"/>
                  </a:lnTo>
                  <a:lnTo>
                    <a:pt x="1478906" y="376660"/>
                  </a:lnTo>
                  <a:lnTo>
                    <a:pt x="1459555" y="340667"/>
                  </a:lnTo>
                  <a:lnTo>
                    <a:pt x="1437105" y="305927"/>
                  </a:lnTo>
                  <a:lnTo>
                    <a:pt x="1411686" y="272537"/>
                  </a:lnTo>
                  <a:lnTo>
                    <a:pt x="1383429" y="240595"/>
                  </a:lnTo>
                  <a:lnTo>
                    <a:pt x="1352462" y="210197"/>
                  </a:lnTo>
                  <a:lnTo>
                    <a:pt x="1318916" y="181443"/>
                  </a:lnTo>
                  <a:lnTo>
                    <a:pt x="1282919" y="154428"/>
                  </a:lnTo>
                  <a:lnTo>
                    <a:pt x="1244602" y="129251"/>
                  </a:lnTo>
                  <a:lnTo>
                    <a:pt x="1204094" y="106010"/>
                  </a:lnTo>
                  <a:lnTo>
                    <a:pt x="1161525" y="84801"/>
                  </a:lnTo>
                  <a:lnTo>
                    <a:pt x="1117024" y="65721"/>
                  </a:lnTo>
                  <a:lnTo>
                    <a:pt x="1070721" y="48870"/>
                  </a:lnTo>
                  <a:lnTo>
                    <a:pt x="1022746" y="34344"/>
                  </a:lnTo>
                  <a:lnTo>
                    <a:pt x="973227" y="22240"/>
                  </a:lnTo>
                  <a:lnTo>
                    <a:pt x="922296" y="12656"/>
                  </a:lnTo>
                  <a:lnTo>
                    <a:pt x="870081" y="5690"/>
                  </a:lnTo>
                  <a:lnTo>
                    <a:pt x="816713" y="1438"/>
                  </a:lnTo>
                  <a:lnTo>
                    <a:pt x="762320" y="0"/>
                  </a:lnTo>
                  <a:close/>
                </a:path>
              </a:pathLst>
            </a:custGeom>
            <a:ln w="6571">
              <a:solidFill>
                <a:srgbClr val="3232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842751" y="1445659"/>
            <a:ext cx="1317625" cy="5537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dirty="0">
                <a:solidFill>
                  <a:srgbClr val="3232CC"/>
                </a:solidFill>
                <a:latin typeface="Arial MT"/>
                <a:cs typeface="Arial MT"/>
              </a:rPr>
              <a:t>Quilomicrones</a:t>
            </a:r>
            <a:r>
              <a:rPr sz="950" spc="-5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3232CC"/>
                </a:solidFill>
                <a:latin typeface="Arial MT"/>
                <a:cs typeface="Arial MT"/>
              </a:rPr>
              <a:t>maduros</a:t>
            </a:r>
            <a:endParaRPr sz="950">
              <a:latin typeface="Arial MT"/>
              <a:cs typeface="Arial MT"/>
            </a:endParaRPr>
          </a:p>
          <a:p>
            <a:pPr marL="12700" marR="327660">
              <a:lnSpc>
                <a:spcPct val="103499"/>
              </a:lnSpc>
              <a:spcBef>
                <a:spcPts val="15"/>
              </a:spcBef>
            </a:pPr>
            <a:r>
              <a:rPr sz="800" spc="10" dirty="0">
                <a:solidFill>
                  <a:srgbClr val="3232CC"/>
                </a:solidFill>
                <a:latin typeface="Arial MT"/>
                <a:cs typeface="Arial MT"/>
              </a:rPr>
              <a:t>Apos</a:t>
            </a:r>
            <a:r>
              <a:rPr sz="800" spc="-5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CC"/>
                </a:solidFill>
                <a:latin typeface="Arial MT"/>
                <a:cs typeface="Arial MT"/>
              </a:rPr>
              <a:t>tipo</a:t>
            </a:r>
            <a:r>
              <a:rPr sz="800" spc="-10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3232CC"/>
                </a:solidFill>
                <a:latin typeface="Arial MT"/>
                <a:cs typeface="Arial MT"/>
              </a:rPr>
              <a:t>A</a:t>
            </a:r>
            <a:r>
              <a:rPr sz="800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CC"/>
                </a:solidFill>
                <a:latin typeface="Arial MT"/>
                <a:cs typeface="Arial MT"/>
              </a:rPr>
              <a:t>Apo</a:t>
            </a:r>
            <a:r>
              <a:rPr sz="800" spc="-10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CC"/>
                </a:solidFill>
                <a:latin typeface="Arial MT"/>
                <a:cs typeface="Arial MT"/>
              </a:rPr>
              <a:t>B48 </a:t>
            </a:r>
            <a:r>
              <a:rPr sz="800" spc="-204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Apos</a:t>
            </a:r>
            <a:r>
              <a:rPr sz="8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FF0000"/>
                </a:solidFill>
                <a:latin typeface="Arial MT"/>
                <a:cs typeface="Arial MT"/>
              </a:rPr>
              <a:t>tipo </a:t>
            </a:r>
            <a:r>
              <a:rPr sz="800" spc="20" dirty="0">
                <a:solidFill>
                  <a:srgbClr val="FF0000"/>
                </a:solidFill>
                <a:latin typeface="Arial MT"/>
                <a:cs typeface="Arial MT"/>
              </a:rPr>
              <a:t>C</a:t>
            </a:r>
            <a:r>
              <a:rPr sz="8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FF0000"/>
                </a:solidFill>
                <a:latin typeface="Arial MT"/>
                <a:cs typeface="Arial MT"/>
              </a:rPr>
              <a:t>(CII)</a:t>
            </a:r>
            <a:endParaRPr sz="800">
              <a:latin typeface="Arial MT"/>
              <a:cs typeface="Arial MT"/>
            </a:endParaRPr>
          </a:p>
          <a:p>
            <a:pPr marL="336550">
              <a:lnSpc>
                <a:spcPct val="100000"/>
              </a:lnSpc>
              <a:spcBef>
                <a:spcPts val="30"/>
              </a:spcBef>
            </a:pPr>
            <a:r>
              <a:rPr sz="800" spc="15" dirty="0">
                <a:solidFill>
                  <a:srgbClr val="3232CC"/>
                </a:solidFill>
                <a:latin typeface="Arial MT"/>
                <a:cs typeface="Arial MT"/>
              </a:rPr>
              <a:t>ApoE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28995" y="1656033"/>
            <a:ext cx="698500" cy="52705"/>
          </a:xfrm>
          <a:custGeom>
            <a:avLst/>
            <a:gdLst/>
            <a:ahLst/>
            <a:cxnLst/>
            <a:rect l="l" t="t" r="r" b="b"/>
            <a:pathLst>
              <a:path w="698500" h="52705">
                <a:moveTo>
                  <a:pt x="645612" y="0"/>
                </a:moveTo>
                <a:lnTo>
                  <a:pt x="645612" y="52562"/>
                </a:lnTo>
                <a:lnTo>
                  <a:pt x="691836" y="29443"/>
                </a:lnTo>
                <a:lnTo>
                  <a:pt x="654024" y="29443"/>
                </a:lnTo>
                <a:lnTo>
                  <a:pt x="657179" y="28392"/>
                </a:lnTo>
                <a:lnTo>
                  <a:pt x="658215" y="26273"/>
                </a:lnTo>
                <a:lnTo>
                  <a:pt x="657179" y="24185"/>
                </a:lnTo>
                <a:lnTo>
                  <a:pt x="654024" y="23134"/>
                </a:lnTo>
                <a:lnTo>
                  <a:pt x="691894" y="23134"/>
                </a:lnTo>
                <a:lnTo>
                  <a:pt x="645612" y="0"/>
                </a:lnTo>
                <a:close/>
              </a:path>
              <a:path w="698500" h="52705">
                <a:moveTo>
                  <a:pt x="645612" y="23134"/>
                </a:moveTo>
                <a:lnTo>
                  <a:pt x="3154" y="23134"/>
                </a:lnTo>
                <a:lnTo>
                  <a:pt x="0" y="24185"/>
                </a:lnTo>
                <a:lnTo>
                  <a:pt x="0" y="28392"/>
                </a:lnTo>
                <a:lnTo>
                  <a:pt x="3154" y="29443"/>
                </a:lnTo>
                <a:lnTo>
                  <a:pt x="645612" y="29443"/>
                </a:lnTo>
                <a:lnTo>
                  <a:pt x="645612" y="23134"/>
                </a:lnTo>
                <a:close/>
              </a:path>
              <a:path w="698500" h="52705">
                <a:moveTo>
                  <a:pt x="691894" y="23134"/>
                </a:moveTo>
                <a:lnTo>
                  <a:pt x="654024" y="23134"/>
                </a:lnTo>
                <a:lnTo>
                  <a:pt x="657179" y="24185"/>
                </a:lnTo>
                <a:lnTo>
                  <a:pt x="658215" y="26273"/>
                </a:lnTo>
                <a:lnTo>
                  <a:pt x="657179" y="28392"/>
                </a:lnTo>
                <a:lnTo>
                  <a:pt x="654024" y="29443"/>
                </a:lnTo>
                <a:lnTo>
                  <a:pt x="691836" y="29443"/>
                </a:lnTo>
                <a:lnTo>
                  <a:pt x="698174" y="26273"/>
                </a:lnTo>
                <a:lnTo>
                  <a:pt x="691894" y="23134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834384" y="900988"/>
            <a:ext cx="1075690" cy="278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95"/>
              </a:spcBef>
            </a:pP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Maduración 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FF0000"/>
                </a:solidFill>
                <a:latin typeface="Arial MT"/>
                <a:cs typeface="Arial MT"/>
              </a:rPr>
              <a:t>(intercambio</a:t>
            </a:r>
            <a:r>
              <a:rPr sz="8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FF0000"/>
                </a:solidFill>
                <a:latin typeface="Arial MT"/>
                <a:cs typeface="Arial MT"/>
              </a:rPr>
              <a:t>con</a:t>
            </a:r>
            <a:r>
              <a:rPr sz="8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HDL)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667204" y="3566581"/>
            <a:ext cx="351790" cy="350520"/>
          </a:xfrm>
          <a:custGeom>
            <a:avLst/>
            <a:gdLst/>
            <a:ahLst/>
            <a:cxnLst/>
            <a:rect l="l" t="t" r="r" b="b"/>
            <a:pathLst>
              <a:path w="351789" h="350520">
                <a:moveTo>
                  <a:pt x="312035" y="315211"/>
                </a:moveTo>
                <a:lnTo>
                  <a:pt x="295457" y="332262"/>
                </a:lnTo>
                <a:lnTo>
                  <a:pt x="351190" y="350139"/>
                </a:lnTo>
                <a:lnTo>
                  <a:pt x="341905" y="322798"/>
                </a:lnTo>
                <a:lnTo>
                  <a:pt x="320695" y="322798"/>
                </a:lnTo>
                <a:lnTo>
                  <a:pt x="318592" y="321746"/>
                </a:lnTo>
                <a:lnTo>
                  <a:pt x="312035" y="315211"/>
                </a:lnTo>
                <a:close/>
              </a:path>
              <a:path w="351789" h="350520">
                <a:moveTo>
                  <a:pt x="316182" y="310946"/>
                </a:moveTo>
                <a:lnTo>
                  <a:pt x="312035" y="315211"/>
                </a:lnTo>
                <a:lnTo>
                  <a:pt x="318592" y="321746"/>
                </a:lnTo>
                <a:lnTo>
                  <a:pt x="320695" y="322798"/>
                </a:lnTo>
                <a:lnTo>
                  <a:pt x="322798" y="321746"/>
                </a:lnTo>
                <a:lnTo>
                  <a:pt x="323850" y="319643"/>
                </a:lnTo>
                <a:lnTo>
                  <a:pt x="322798" y="317540"/>
                </a:lnTo>
                <a:lnTo>
                  <a:pt x="316182" y="310946"/>
                </a:lnTo>
                <a:close/>
              </a:path>
              <a:path w="351789" h="350520">
                <a:moveTo>
                  <a:pt x="332262" y="294406"/>
                </a:moveTo>
                <a:lnTo>
                  <a:pt x="316182" y="310946"/>
                </a:lnTo>
                <a:lnTo>
                  <a:pt x="322798" y="317540"/>
                </a:lnTo>
                <a:lnTo>
                  <a:pt x="323850" y="319643"/>
                </a:lnTo>
                <a:lnTo>
                  <a:pt x="322798" y="321746"/>
                </a:lnTo>
                <a:lnTo>
                  <a:pt x="320695" y="322798"/>
                </a:lnTo>
                <a:lnTo>
                  <a:pt x="341905" y="322798"/>
                </a:lnTo>
                <a:lnTo>
                  <a:pt x="332262" y="294406"/>
                </a:lnTo>
                <a:close/>
              </a:path>
              <a:path w="351789" h="350520">
                <a:moveTo>
                  <a:pt x="3154" y="0"/>
                </a:moveTo>
                <a:lnTo>
                  <a:pt x="1051" y="1051"/>
                </a:lnTo>
                <a:lnTo>
                  <a:pt x="0" y="3154"/>
                </a:lnTo>
                <a:lnTo>
                  <a:pt x="1051" y="5242"/>
                </a:lnTo>
                <a:lnTo>
                  <a:pt x="312035" y="315211"/>
                </a:lnTo>
                <a:lnTo>
                  <a:pt x="316182" y="310946"/>
                </a:lnTo>
                <a:lnTo>
                  <a:pt x="5257" y="1051"/>
                </a:lnTo>
                <a:lnTo>
                  <a:pt x="3154" y="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087910" y="486774"/>
            <a:ext cx="2626995" cy="238760"/>
          </a:xfrm>
          <a:prstGeom prst="rect">
            <a:avLst/>
          </a:prstGeom>
          <a:ln w="6571">
            <a:solidFill>
              <a:srgbClr val="FF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250"/>
              </a:spcBef>
            </a:pP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METABOLISMO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11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QUILOMICRONES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84057" y="1331041"/>
            <a:ext cx="1059180" cy="1080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5270">
              <a:lnSpc>
                <a:spcPct val="101699"/>
              </a:lnSpc>
              <a:spcBef>
                <a:spcPts val="100"/>
              </a:spcBef>
            </a:pPr>
            <a:r>
              <a:rPr sz="950" spc="5" dirty="0">
                <a:solidFill>
                  <a:srgbClr val="3232CC"/>
                </a:solidFill>
                <a:latin typeface="Arial MT"/>
                <a:cs typeface="Arial MT"/>
              </a:rPr>
              <a:t>Qu</a:t>
            </a:r>
            <a:r>
              <a:rPr sz="950" dirty="0">
                <a:solidFill>
                  <a:srgbClr val="3232CC"/>
                </a:solidFill>
                <a:latin typeface="Arial MT"/>
                <a:cs typeface="Arial MT"/>
              </a:rPr>
              <a:t>il</a:t>
            </a:r>
            <a:r>
              <a:rPr sz="950" spc="5" dirty="0">
                <a:solidFill>
                  <a:srgbClr val="3232CC"/>
                </a:solidFill>
                <a:latin typeface="Arial MT"/>
                <a:cs typeface="Arial MT"/>
              </a:rPr>
              <a:t>o</a:t>
            </a:r>
            <a:r>
              <a:rPr sz="950" spc="10" dirty="0">
                <a:solidFill>
                  <a:srgbClr val="3232CC"/>
                </a:solidFill>
                <a:latin typeface="Arial MT"/>
                <a:cs typeface="Arial MT"/>
              </a:rPr>
              <a:t>m</a:t>
            </a:r>
            <a:r>
              <a:rPr sz="950" spc="-10" dirty="0">
                <a:solidFill>
                  <a:srgbClr val="3232CC"/>
                </a:solidFill>
                <a:latin typeface="Arial MT"/>
                <a:cs typeface="Arial MT"/>
              </a:rPr>
              <a:t>i</a:t>
            </a:r>
            <a:r>
              <a:rPr sz="950" spc="5" dirty="0">
                <a:solidFill>
                  <a:srgbClr val="3232CC"/>
                </a:solidFill>
                <a:latin typeface="Arial MT"/>
                <a:cs typeface="Arial MT"/>
              </a:rPr>
              <a:t>c</a:t>
            </a:r>
            <a:r>
              <a:rPr sz="950" spc="-5" dirty="0">
                <a:solidFill>
                  <a:srgbClr val="3232CC"/>
                </a:solidFill>
                <a:latin typeface="Arial MT"/>
                <a:cs typeface="Arial MT"/>
              </a:rPr>
              <a:t>r</a:t>
            </a:r>
            <a:r>
              <a:rPr sz="950" spc="5" dirty="0">
                <a:solidFill>
                  <a:srgbClr val="3232CC"/>
                </a:solidFill>
                <a:latin typeface="Arial MT"/>
                <a:cs typeface="Arial MT"/>
              </a:rPr>
              <a:t>o</a:t>
            </a:r>
            <a:r>
              <a:rPr sz="950" dirty="0">
                <a:solidFill>
                  <a:srgbClr val="3232CC"/>
                </a:solidFill>
                <a:latin typeface="Arial MT"/>
                <a:cs typeface="Arial MT"/>
              </a:rPr>
              <a:t>n</a:t>
            </a:r>
            <a:r>
              <a:rPr sz="950" spc="5" dirty="0">
                <a:solidFill>
                  <a:srgbClr val="3232CC"/>
                </a:solidFill>
                <a:latin typeface="Arial MT"/>
                <a:cs typeface="Arial MT"/>
              </a:rPr>
              <a:t>es  </a:t>
            </a:r>
            <a:r>
              <a:rPr sz="950" dirty="0">
                <a:solidFill>
                  <a:srgbClr val="3232CC"/>
                </a:solidFill>
                <a:latin typeface="Arial MT"/>
                <a:cs typeface="Arial MT"/>
              </a:rPr>
              <a:t>nacientes</a:t>
            </a:r>
            <a:endParaRPr sz="9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spc="10" dirty="0">
                <a:solidFill>
                  <a:srgbClr val="3232CC"/>
                </a:solidFill>
                <a:latin typeface="Arial MT"/>
                <a:cs typeface="Arial MT"/>
              </a:rPr>
              <a:t>Apo</a:t>
            </a:r>
            <a:r>
              <a:rPr sz="800" spc="-5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CC"/>
                </a:solidFill>
                <a:latin typeface="Arial MT"/>
                <a:cs typeface="Arial MT"/>
              </a:rPr>
              <a:t>B-48,</a:t>
            </a:r>
            <a:r>
              <a:rPr sz="800" spc="-5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CC"/>
                </a:solidFill>
                <a:latin typeface="Arial MT"/>
                <a:cs typeface="Arial MT"/>
              </a:rPr>
              <a:t>Apos</a:t>
            </a:r>
            <a:r>
              <a:rPr sz="800" spc="-10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CC"/>
                </a:solidFill>
                <a:latin typeface="Arial MT"/>
                <a:cs typeface="Arial MT"/>
              </a:rPr>
              <a:t>tipo</a:t>
            </a:r>
            <a:r>
              <a:rPr sz="800" dirty="0">
                <a:solidFill>
                  <a:srgbClr val="3232CC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3232CC"/>
                </a:solidFill>
                <a:latin typeface="Arial MT"/>
                <a:cs typeface="Arial MT"/>
              </a:rPr>
              <a:t>A</a:t>
            </a:r>
            <a:endParaRPr sz="800">
              <a:latin typeface="Arial MT"/>
              <a:cs typeface="Arial MT"/>
            </a:endParaRPr>
          </a:p>
          <a:p>
            <a:pPr marL="220345" marR="243840">
              <a:lnSpc>
                <a:spcPct val="101400"/>
              </a:lnSpc>
              <a:spcBef>
                <a:spcPts val="365"/>
              </a:spcBef>
            </a:pP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Ricos en 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TAGs</a:t>
            </a:r>
            <a:r>
              <a:rPr sz="95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y</a:t>
            </a:r>
            <a:r>
              <a:rPr sz="95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en </a:t>
            </a:r>
            <a:r>
              <a:rPr sz="950" spc="-2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FF0000"/>
                </a:solidFill>
                <a:latin typeface="Arial MT"/>
                <a:cs typeface="Arial MT"/>
              </a:rPr>
              <a:t>Esteres</a:t>
            </a:r>
            <a:r>
              <a:rPr sz="95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de </a:t>
            </a:r>
            <a:r>
              <a:rPr sz="950" spc="-2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FF0000"/>
                </a:solidFill>
                <a:latin typeface="Arial MT"/>
                <a:cs typeface="Arial MT"/>
              </a:rPr>
              <a:t>colesterol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57666" y="2591766"/>
            <a:ext cx="867410" cy="215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50" spc="-10" dirty="0">
                <a:solidFill>
                  <a:srgbClr val="3232CC"/>
                </a:solidFill>
                <a:latin typeface="Arial MT"/>
                <a:cs typeface="Arial MT"/>
              </a:rPr>
              <a:t>INTESTINO</a:t>
            </a:r>
            <a:endParaRPr sz="125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710989" y="3020514"/>
            <a:ext cx="403860" cy="503555"/>
            <a:chOff x="5710989" y="3020514"/>
            <a:chExt cx="403860" cy="503555"/>
          </a:xfrm>
        </p:grpSpPr>
        <p:sp>
          <p:nvSpPr>
            <p:cNvPr id="24" name="object 24"/>
            <p:cNvSpPr/>
            <p:nvPr/>
          </p:nvSpPr>
          <p:spPr>
            <a:xfrm>
              <a:off x="5714481" y="3024007"/>
              <a:ext cx="396875" cy="496570"/>
            </a:xfrm>
            <a:custGeom>
              <a:avLst/>
              <a:gdLst/>
              <a:ahLst/>
              <a:cxnLst/>
              <a:rect l="l" t="t" r="r" b="b"/>
              <a:pathLst>
                <a:path w="396875" h="496570">
                  <a:moveTo>
                    <a:pt x="197678" y="0"/>
                  </a:moveTo>
                  <a:lnTo>
                    <a:pt x="0" y="124084"/>
                  </a:lnTo>
                  <a:lnTo>
                    <a:pt x="98831" y="124084"/>
                  </a:lnTo>
                  <a:lnTo>
                    <a:pt x="98831" y="496305"/>
                  </a:lnTo>
                  <a:lnTo>
                    <a:pt x="296509" y="496305"/>
                  </a:lnTo>
                  <a:lnTo>
                    <a:pt x="296509" y="124084"/>
                  </a:lnTo>
                  <a:lnTo>
                    <a:pt x="396407" y="124084"/>
                  </a:lnTo>
                  <a:lnTo>
                    <a:pt x="197678" y="0"/>
                  </a:lnTo>
                  <a:close/>
                </a:path>
              </a:pathLst>
            </a:custGeom>
            <a:solidFill>
              <a:srgbClr val="BA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14481" y="3024007"/>
              <a:ext cx="396875" cy="496570"/>
            </a:xfrm>
            <a:custGeom>
              <a:avLst/>
              <a:gdLst/>
              <a:ahLst/>
              <a:cxnLst/>
              <a:rect l="l" t="t" r="r" b="b"/>
              <a:pathLst>
                <a:path w="396875" h="496570">
                  <a:moveTo>
                    <a:pt x="0" y="124084"/>
                  </a:moveTo>
                  <a:lnTo>
                    <a:pt x="98831" y="124084"/>
                  </a:lnTo>
                  <a:lnTo>
                    <a:pt x="98831" y="496305"/>
                  </a:lnTo>
                  <a:lnTo>
                    <a:pt x="296509" y="496305"/>
                  </a:lnTo>
                  <a:lnTo>
                    <a:pt x="296509" y="124084"/>
                  </a:lnTo>
                  <a:lnTo>
                    <a:pt x="396407" y="124084"/>
                  </a:lnTo>
                  <a:lnTo>
                    <a:pt x="197678" y="0"/>
                  </a:lnTo>
                  <a:lnTo>
                    <a:pt x="0" y="124084"/>
                  </a:lnTo>
                  <a:close/>
                </a:path>
              </a:pathLst>
            </a:custGeom>
            <a:ln w="6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82940" y="1066078"/>
            <a:ext cx="429259" cy="4044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495"/>
              </a:lnSpc>
              <a:spcBef>
                <a:spcPts val="90"/>
              </a:spcBef>
            </a:pPr>
            <a:r>
              <a:rPr sz="1250" spc="5" dirty="0">
                <a:solidFill>
                  <a:srgbClr val="3232CC"/>
                </a:solidFill>
                <a:latin typeface="Arial MT"/>
                <a:cs typeface="Arial MT"/>
              </a:rPr>
              <a:t>T</a:t>
            </a:r>
            <a:r>
              <a:rPr sz="1250" spc="-20" dirty="0">
                <a:solidFill>
                  <a:srgbClr val="3232CC"/>
                </a:solidFill>
                <a:latin typeface="Arial MT"/>
                <a:cs typeface="Arial MT"/>
              </a:rPr>
              <a:t>A</a:t>
            </a:r>
            <a:r>
              <a:rPr sz="1250" spc="-10" dirty="0">
                <a:solidFill>
                  <a:srgbClr val="3232CC"/>
                </a:solidFill>
                <a:latin typeface="Arial MT"/>
                <a:cs typeface="Arial MT"/>
              </a:rPr>
              <a:t>G</a:t>
            </a:r>
            <a:r>
              <a:rPr sz="1250" spc="-5" dirty="0">
                <a:solidFill>
                  <a:srgbClr val="3232CC"/>
                </a:solidFill>
                <a:latin typeface="Arial MT"/>
                <a:cs typeface="Arial MT"/>
              </a:rPr>
              <a:t>s</a:t>
            </a:r>
            <a:endParaRPr sz="1250">
              <a:latin typeface="Arial MT"/>
              <a:cs typeface="Arial MT"/>
            </a:endParaRPr>
          </a:p>
          <a:p>
            <a:pPr marL="12700">
              <a:lnSpc>
                <a:spcPts val="1495"/>
              </a:lnSpc>
            </a:pPr>
            <a:r>
              <a:rPr sz="1250" spc="-10" dirty="0">
                <a:solidFill>
                  <a:srgbClr val="3232CC"/>
                </a:solidFill>
                <a:latin typeface="Arial MT"/>
                <a:cs typeface="Arial MT"/>
              </a:rPr>
              <a:t>dieta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3517" y="2008202"/>
            <a:ext cx="734695" cy="4051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50" spc="-15" dirty="0">
                <a:solidFill>
                  <a:srgbClr val="3232CC"/>
                </a:solidFill>
                <a:latin typeface="Arial MT"/>
                <a:cs typeface="Arial MT"/>
              </a:rPr>
              <a:t>Co</a:t>
            </a:r>
            <a:r>
              <a:rPr sz="1250" spc="-10" dirty="0">
                <a:solidFill>
                  <a:srgbClr val="3232CC"/>
                </a:solidFill>
                <a:latin typeface="Arial MT"/>
                <a:cs typeface="Arial MT"/>
              </a:rPr>
              <a:t>le</a:t>
            </a:r>
            <a:r>
              <a:rPr sz="1250" spc="-5" dirty="0">
                <a:solidFill>
                  <a:srgbClr val="3232CC"/>
                </a:solidFill>
                <a:latin typeface="Arial MT"/>
                <a:cs typeface="Arial MT"/>
              </a:rPr>
              <a:t>st</a:t>
            </a:r>
            <a:r>
              <a:rPr sz="1250" spc="-10" dirty="0">
                <a:solidFill>
                  <a:srgbClr val="3232CC"/>
                </a:solidFill>
                <a:latin typeface="Arial MT"/>
                <a:cs typeface="Arial MT"/>
              </a:rPr>
              <a:t>e</a:t>
            </a:r>
            <a:r>
              <a:rPr sz="1250" dirty="0">
                <a:solidFill>
                  <a:srgbClr val="3232CC"/>
                </a:solidFill>
                <a:latin typeface="Arial MT"/>
                <a:cs typeface="Arial MT"/>
              </a:rPr>
              <a:t>r</a:t>
            </a:r>
            <a:r>
              <a:rPr sz="1250" spc="-10" dirty="0">
                <a:solidFill>
                  <a:srgbClr val="3232CC"/>
                </a:solidFill>
                <a:latin typeface="Arial MT"/>
                <a:cs typeface="Arial MT"/>
              </a:rPr>
              <a:t>o</a:t>
            </a:r>
            <a:r>
              <a:rPr sz="1250" spc="-5" dirty="0">
                <a:solidFill>
                  <a:srgbClr val="3232CC"/>
                </a:solidFill>
                <a:latin typeface="Arial MT"/>
                <a:cs typeface="Arial MT"/>
              </a:rPr>
              <a:t>l  </a:t>
            </a:r>
            <a:r>
              <a:rPr sz="1250" spc="-10" dirty="0">
                <a:solidFill>
                  <a:srgbClr val="3232CC"/>
                </a:solidFill>
                <a:latin typeface="Arial MT"/>
                <a:cs typeface="Arial MT"/>
              </a:rPr>
              <a:t>dieta</a:t>
            </a:r>
            <a:endParaRPr sz="1250">
              <a:latin typeface="Arial MT"/>
              <a:cs typeface="Arial M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5170" y="5478"/>
            <a:ext cx="7505700" cy="5341620"/>
            <a:chOff x="25170" y="5478"/>
            <a:chExt cx="7505700" cy="5341620"/>
          </a:xfrm>
        </p:grpSpPr>
        <p:sp>
          <p:nvSpPr>
            <p:cNvPr id="29" name="object 29"/>
            <p:cNvSpPr/>
            <p:nvPr/>
          </p:nvSpPr>
          <p:spPr>
            <a:xfrm>
              <a:off x="1240409" y="1431022"/>
              <a:ext cx="400685" cy="900430"/>
            </a:xfrm>
            <a:custGeom>
              <a:avLst/>
              <a:gdLst/>
              <a:ahLst/>
              <a:cxnLst/>
              <a:rect l="l" t="t" r="r" b="b"/>
              <a:pathLst>
                <a:path w="400685" h="900430">
                  <a:moveTo>
                    <a:pt x="300736" y="151409"/>
                  </a:moveTo>
                  <a:lnTo>
                    <a:pt x="288544" y="135636"/>
                  </a:lnTo>
                  <a:lnTo>
                    <a:pt x="264972" y="105143"/>
                  </a:lnTo>
                  <a:lnTo>
                    <a:pt x="254876" y="125323"/>
                  </a:lnTo>
                  <a:lnTo>
                    <a:pt x="4216" y="0"/>
                  </a:lnTo>
                  <a:lnTo>
                    <a:pt x="2108" y="0"/>
                  </a:lnTo>
                  <a:lnTo>
                    <a:pt x="0" y="1054"/>
                  </a:lnTo>
                  <a:lnTo>
                    <a:pt x="0" y="4203"/>
                  </a:lnTo>
                  <a:lnTo>
                    <a:pt x="1054" y="6311"/>
                  </a:lnTo>
                  <a:lnTo>
                    <a:pt x="251726" y="131635"/>
                  </a:lnTo>
                  <a:lnTo>
                    <a:pt x="241846" y="151409"/>
                  </a:lnTo>
                  <a:lnTo>
                    <a:pt x="300736" y="151409"/>
                  </a:lnTo>
                  <a:close/>
                </a:path>
                <a:path w="400685" h="900430">
                  <a:moveTo>
                    <a:pt x="400608" y="747598"/>
                  </a:moveTo>
                  <a:lnTo>
                    <a:pt x="341744" y="741286"/>
                  </a:lnTo>
                  <a:lnTo>
                    <a:pt x="350189" y="763358"/>
                  </a:lnTo>
                  <a:lnTo>
                    <a:pt x="2108" y="893762"/>
                  </a:lnTo>
                  <a:lnTo>
                    <a:pt x="0" y="894803"/>
                  </a:lnTo>
                  <a:lnTo>
                    <a:pt x="0" y="897966"/>
                  </a:lnTo>
                  <a:lnTo>
                    <a:pt x="1054" y="900061"/>
                  </a:lnTo>
                  <a:lnTo>
                    <a:pt x="4216" y="900061"/>
                  </a:lnTo>
                  <a:lnTo>
                    <a:pt x="352564" y="769556"/>
                  </a:lnTo>
                  <a:lnTo>
                    <a:pt x="360654" y="790714"/>
                  </a:lnTo>
                  <a:lnTo>
                    <a:pt x="388912" y="760209"/>
                  </a:lnTo>
                  <a:lnTo>
                    <a:pt x="400608" y="747598"/>
                  </a:lnTo>
                  <a:close/>
                </a:path>
              </a:pathLst>
            </a:custGeom>
            <a:solidFill>
              <a:srgbClr val="323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538" y="5847"/>
              <a:ext cx="7505065" cy="5340985"/>
            </a:xfrm>
            <a:custGeom>
              <a:avLst/>
              <a:gdLst/>
              <a:ahLst/>
              <a:cxnLst/>
              <a:rect l="l" t="t" r="r" b="b"/>
              <a:pathLst>
                <a:path w="7505065" h="5340985">
                  <a:moveTo>
                    <a:pt x="0" y="5340598"/>
                  </a:moveTo>
                  <a:lnTo>
                    <a:pt x="7504907" y="5340598"/>
                  </a:lnTo>
                  <a:lnTo>
                    <a:pt x="7504907" y="0"/>
                  </a:lnTo>
                  <a:lnTo>
                    <a:pt x="0" y="0"/>
                  </a:lnTo>
                  <a:lnTo>
                    <a:pt x="0" y="53405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402067" y="9974353"/>
            <a:ext cx="1625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latin typeface="Arial MT"/>
                <a:cs typeface="Arial MT"/>
              </a:rPr>
              <a:t>2</a:t>
            </a:r>
            <a:r>
              <a:rPr sz="950" spc="10" dirty="0">
                <a:latin typeface="Arial MT"/>
                <a:cs typeface="Arial MT"/>
              </a:rPr>
              <a:t>6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21842" y="7487684"/>
            <a:ext cx="999490" cy="828040"/>
          </a:xfrm>
          <a:prstGeom prst="rect">
            <a:avLst/>
          </a:prstGeom>
          <a:ln w="6571">
            <a:solidFill>
              <a:srgbClr val="323298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66675" marR="248920">
              <a:lnSpc>
                <a:spcPct val="100000"/>
              </a:lnSpc>
              <a:spcBef>
                <a:spcPts val="229"/>
              </a:spcBef>
            </a:pP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Tejido </a:t>
            </a:r>
            <a:r>
              <a:rPr sz="125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adiposo</a:t>
            </a:r>
            <a:r>
              <a:rPr sz="1250" spc="-6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5" dirty="0">
                <a:solidFill>
                  <a:srgbClr val="323299"/>
                </a:solidFill>
                <a:latin typeface="Arial MT"/>
                <a:cs typeface="Arial MT"/>
              </a:rPr>
              <a:t>y </a:t>
            </a:r>
            <a:r>
              <a:rPr sz="1250" spc="-33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muscular </a:t>
            </a:r>
            <a:r>
              <a:rPr sz="1250" spc="-33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(</a:t>
            </a: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LPL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)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76593" y="9850367"/>
            <a:ext cx="1351280" cy="449580"/>
          </a:xfrm>
          <a:prstGeom prst="rect">
            <a:avLst/>
          </a:prstGeom>
          <a:ln w="6571">
            <a:solidFill>
              <a:srgbClr val="323298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66675" marR="58419">
              <a:lnSpc>
                <a:spcPct val="100000"/>
              </a:lnSpc>
              <a:spcBef>
                <a:spcPts val="229"/>
              </a:spcBef>
            </a:pP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OTROS tejidos </a:t>
            </a:r>
            <a:r>
              <a:rPr sz="125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periféricos</a:t>
            </a:r>
            <a:r>
              <a:rPr sz="1250" spc="-5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5" dirty="0">
                <a:solidFill>
                  <a:srgbClr val="323299"/>
                </a:solidFill>
                <a:latin typeface="Arial MT"/>
                <a:cs typeface="Arial MT"/>
              </a:rPr>
              <a:t>(</a:t>
            </a:r>
            <a:r>
              <a:rPr sz="1250" spc="-5" dirty="0">
                <a:solidFill>
                  <a:srgbClr val="FF0000"/>
                </a:solidFill>
                <a:latin typeface="Arial MT"/>
                <a:cs typeface="Arial MT"/>
              </a:rPr>
              <a:t>LDLr</a:t>
            </a:r>
            <a:r>
              <a:rPr sz="1250" spc="-5" dirty="0">
                <a:solidFill>
                  <a:srgbClr val="323299"/>
                </a:solidFill>
                <a:latin typeface="Arial MT"/>
                <a:cs typeface="Arial MT"/>
              </a:rPr>
              <a:t>)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59021" y="8414043"/>
            <a:ext cx="1419860" cy="638810"/>
          </a:xfrm>
          <a:prstGeom prst="rect">
            <a:avLst/>
          </a:prstGeom>
          <a:ln w="6571">
            <a:solidFill>
              <a:srgbClr val="323298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66040" marR="531495">
              <a:lnSpc>
                <a:spcPct val="100000"/>
              </a:lnSpc>
              <a:spcBef>
                <a:spcPts val="240"/>
              </a:spcBef>
            </a:pP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HÍGADO </a:t>
            </a:r>
            <a:r>
              <a:rPr sz="125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LDLr</a:t>
            </a:r>
            <a:r>
              <a:rPr sz="125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50" spc="-5" dirty="0">
                <a:solidFill>
                  <a:srgbClr val="FF0000"/>
                </a:solidFill>
                <a:latin typeface="Arial MT"/>
                <a:cs typeface="Arial MT"/>
              </a:rPr>
              <a:t>y</a:t>
            </a:r>
            <a:r>
              <a:rPr sz="125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LRP</a:t>
            </a:r>
            <a:endParaRPr sz="1250">
              <a:latin typeface="Arial MT"/>
              <a:cs typeface="Arial MT"/>
            </a:endParaRPr>
          </a:p>
          <a:p>
            <a:pPr marL="66040">
              <a:lnSpc>
                <a:spcPts val="1480"/>
              </a:lnSpc>
            </a:pP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Lipasa</a:t>
            </a:r>
            <a:r>
              <a:rPr sz="125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Hepática</a:t>
            </a:r>
            <a:endParaRPr sz="1250">
              <a:latin typeface="Arial MT"/>
              <a:cs typeface="Arial MT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887748" y="6252903"/>
            <a:ext cx="2203450" cy="1918335"/>
            <a:chOff x="2887748" y="6252903"/>
            <a:chExt cx="2203450" cy="1918335"/>
          </a:xfrm>
        </p:grpSpPr>
        <p:sp>
          <p:nvSpPr>
            <p:cNvPr id="38" name="object 38"/>
            <p:cNvSpPr/>
            <p:nvPr/>
          </p:nvSpPr>
          <p:spPr>
            <a:xfrm>
              <a:off x="2891241" y="6256396"/>
              <a:ext cx="1525270" cy="1051560"/>
            </a:xfrm>
            <a:custGeom>
              <a:avLst/>
              <a:gdLst/>
              <a:ahLst/>
              <a:cxnLst/>
              <a:rect l="l" t="t" r="r" b="b"/>
              <a:pathLst>
                <a:path w="1525270" h="1051559">
                  <a:moveTo>
                    <a:pt x="762335" y="0"/>
                  </a:moveTo>
                  <a:lnTo>
                    <a:pt x="705495" y="1442"/>
                  </a:lnTo>
                  <a:lnTo>
                    <a:pt x="649780" y="5703"/>
                  </a:lnTo>
                  <a:lnTo>
                    <a:pt x="595339" y="12680"/>
                  </a:lnTo>
                  <a:lnTo>
                    <a:pt x="542320" y="22271"/>
                  </a:lnTo>
                  <a:lnTo>
                    <a:pt x="490871" y="34374"/>
                  </a:lnTo>
                  <a:lnTo>
                    <a:pt x="441141" y="48888"/>
                  </a:lnTo>
                  <a:lnTo>
                    <a:pt x="393276" y="65709"/>
                  </a:lnTo>
                  <a:lnTo>
                    <a:pt x="347426" y="84738"/>
                  </a:lnTo>
                  <a:lnTo>
                    <a:pt x="303739" y="105870"/>
                  </a:lnTo>
                  <a:lnTo>
                    <a:pt x="262362" y="129006"/>
                  </a:lnTo>
                  <a:lnTo>
                    <a:pt x="223445" y="154042"/>
                  </a:lnTo>
                  <a:lnTo>
                    <a:pt x="187134" y="180876"/>
                  </a:lnTo>
                  <a:lnTo>
                    <a:pt x="153578" y="209408"/>
                  </a:lnTo>
                  <a:lnTo>
                    <a:pt x="122926" y="239534"/>
                  </a:lnTo>
                  <a:lnTo>
                    <a:pt x="95325" y="271154"/>
                  </a:lnTo>
                  <a:lnTo>
                    <a:pt x="70923" y="304165"/>
                  </a:lnTo>
                  <a:lnTo>
                    <a:pt x="49869" y="338464"/>
                  </a:lnTo>
                  <a:lnTo>
                    <a:pt x="32311" y="373951"/>
                  </a:lnTo>
                  <a:lnTo>
                    <a:pt x="18397" y="410524"/>
                  </a:lnTo>
                  <a:lnTo>
                    <a:pt x="8275" y="448080"/>
                  </a:lnTo>
                  <a:lnTo>
                    <a:pt x="2093" y="486517"/>
                  </a:lnTo>
                  <a:lnTo>
                    <a:pt x="0" y="525734"/>
                  </a:lnTo>
                  <a:lnTo>
                    <a:pt x="2093" y="564953"/>
                  </a:lnTo>
                  <a:lnTo>
                    <a:pt x="8275" y="603392"/>
                  </a:lnTo>
                  <a:lnTo>
                    <a:pt x="18397" y="640949"/>
                  </a:lnTo>
                  <a:lnTo>
                    <a:pt x="32311" y="677523"/>
                  </a:lnTo>
                  <a:lnTo>
                    <a:pt x="49869" y="713011"/>
                  </a:lnTo>
                  <a:lnTo>
                    <a:pt x="70923" y="747312"/>
                  </a:lnTo>
                  <a:lnTo>
                    <a:pt x="95325" y="780324"/>
                  </a:lnTo>
                  <a:lnTo>
                    <a:pt x="122926" y="811944"/>
                  </a:lnTo>
                  <a:lnTo>
                    <a:pt x="153578" y="842072"/>
                  </a:lnTo>
                  <a:lnTo>
                    <a:pt x="187134" y="870604"/>
                  </a:lnTo>
                  <a:lnTo>
                    <a:pt x="223445" y="897439"/>
                  </a:lnTo>
                  <a:lnTo>
                    <a:pt x="262362" y="922476"/>
                  </a:lnTo>
                  <a:lnTo>
                    <a:pt x="303739" y="945611"/>
                  </a:lnTo>
                  <a:lnTo>
                    <a:pt x="347426" y="966744"/>
                  </a:lnTo>
                  <a:lnTo>
                    <a:pt x="393276" y="985773"/>
                  </a:lnTo>
                  <a:lnTo>
                    <a:pt x="441141" y="1002595"/>
                  </a:lnTo>
                  <a:lnTo>
                    <a:pt x="490871" y="1017108"/>
                  </a:lnTo>
                  <a:lnTo>
                    <a:pt x="542320" y="1029212"/>
                  </a:lnTo>
                  <a:lnTo>
                    <a:pt x="595339" y="1038803"/>
                  </a:lnTo>
                  <a:lnTo>
                    <a:pt x="649780" y="1045779"/>
                  </a:lnTo>
                  <a:lnTo>
                    <a:pt x="705495" y="1050040"/>
                  </a:lnTo>
                  <a:lnTo>
                    <a:pt x="762335" y="1051483"/>
                  </a:lnTo>
                  <a:lnTo>
                    <a:pt x="819306" y="1050040"/>
                  </a:lnTo>
                  <a:lnTo>
                    <a:pt x="875126" y="1045779"/>
                  </a:lnTo>
                  <a:lnTo>
                    <a:pt x="929650" y="1038803"/>
                  </a:lnTo>
                  <a:lnTo>
                    <a:pt x="982732" y="1029212"/>
                  </a:lnTo>
                  <a:lnTo>
                    <a:pt x="1034224" y="1017108"/>
                  </a:lnTo>
                  <a:lnTo>
                    <a:pt x="1083981" y="1002595"/>
                  </a:lnTo>
                  <a:lnTo>
                    <a:pt x="1131856" y="985773"/>
                  </a:lnTo>
                  <a:lnTo>
                    <a:pt x="1177703" y="966744"/>
                  </a:lnTo>
                  <a:lnTo>
                    <a:pt x="1221376" y="945611"/>
                  </a:lnTo>
                  <a:lnTo>
                    <a:pt x="1262727" y="922476"/>
                  </a:lnTo>
                  <a:lnTo>
                    <a:pt x="1301612" y="897439"/>
                  </a:lnTo>
                  <a:lnTo>
                    <a:pt x="1337883" y="870604"/>
                  </a:lnTo>
                  <a:lnTo>
                    <a:pt x="1371394" y="842072"/>
                  </a:lnTo>
                  <a:lnTo>
                    <a:pt x="1401999" y="811944"/>
                  </a:lnTo>
                  <a:lnTo>
                    <a:pt x="1429551" y="780324"/>
                  </a:lnTo>
                  <a:lnTo>
                    <a:pt x="1453905" y="747312"/>
                  </a:lnTo>
                  <a:lnTo>
                    <a:pt x="1474913" y="713011"/>
                  </a:lnTo>
                  <a:lnTo>
                    <a:pt x="1492430" y="677523"/>
                  </a:lnTo>
                  <a:lnTo>
                    <a:pt x="1506309" y="640949"/>
                  </a:lnTo>
                  <a:lnTo>
                    <a:pt x="1516403" y="603392"/>
                  </a:lnTo>
                  <a:lnTo>
                    <a:pt x="1522568" y="564953"/>
                  </a:lnTo>
                  <a:lnTo>
                    <a:pt x="1524655" y="525734"/>
                  </a:lnTo>
                  <a:lnTo>
                    <a:pt x="1522568" y="486517"/>
                  </a:lnTo>
                  <a:lnTo>
                    <a:pt x="1516403" y="448080"/>
                  </a:lnTo>
                  <a:lnTo>
                    <a:pt x="1506309" y="410524"/>
                  </a:lnTo>
                  <a:lnTo>
                    <a:pt x="1492430" y="373951"/>
                  </a:lnTo>
                  <a:lnTo>
                    <a:pt x="1474913" y="338464"/>
                  </a:lnTo>
                  <a:lnTo>
                    <a:pt x="1453905" y="304165"/>
                  </a:lnTo>
                  <a:lnTo>
                    <a:pt x="1429551" y="271154"/>
                  </a:lnTo>
                  <a:lnTo>
                    <a:pt x="1401999" y="239534"/>
                  </a:lnTo>
                  <a:lnTo>
                    <a:pt x="1371394" y="209408"/>
                  </a:lnTo>
                  <a:lnTo>
                    <a:pt x="1337883" y="180876"/>
                  </a:lnTo>
                  <a:lnTo>
                    <a:pt x="1301612" y="154042"/>
                  </a:lnTo>
                  <a:lnTo>
                    <a:pt x="1262727" y="129006"/>
                  </a:lnTo>
                  <a:lnTo>
                    <a:pt x="1221376" y="105870"/>
                  </a:lnTo>
                  <a:lnTo>
                    <a:pt x="1177703" y="84738"/>
                  </a:lnTo>
                  <a:lnTo>
                    <a:pt x="1131856" y="65709"/>
                  </a:lnTo>
                  <a:lnTo>
                    <a:pt x="1083981" y="48888"/>
                  </a:lnTo>
                  <a:lnTo>
                    <a:pt x="1034224" y="34374"/>
                  </a:lnTo>
                  <a:lnTo>
                    <a:pt x="982732" y="22271"/>
                  </a:lnTo>
                  <a:lnTo>
                    <a:pt x="929650" y="12680"/>
                  </a:lnTo>
                  <a:lnTo>
                    <a:pt x="875126" y="5703"/>
                  </a:lnTo>
                  <a:lnTo>
                    <a:pt x="819306" y="1442"/>
                  </a:lnTo>
                  <a:lnTo>
                    <a:pt x="762335" y="0"/>
                  </a:lnTo>
                  <a:close/>
                </a:path>
              </a:pathLst>
            </a:custGeom>
            <a:ln w="6571">
              <a:solidFill>
                <a:srgbClr val="3232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036314" y="7221651"/>
              <a:ext cx="1054735" cy="949960"/>
            </a:xfrm>
            <a:custGeom>
              <a:avLst/>
              <a:gdLst/>
              <a:ahLst/>
              <a:cxnLst/>
              <a:rect l="l" t="t" r="r" b="b"/>
              <a:pathLst>
                <a:path w="1054735" h="949959">
                  <a:moveTo>
                    <a:pt x="514159" y="667702"/>
                  </a:moveTo>
                  <a:lnTo>
                    <a:pt x="508901" y="620382"/>
                  </a:lnTo>
                  <a:lnTo>
                    <a:pt x="492074" y="557288"/>
                  </a:lnTo>
                  <a:lnTo>
                    <a:pt x="485775" y="542569"/>
                  </a:lnTo>
                  <a:lnTo>
                    <a:pt x="479463" y="526808"/>
                  </a:lnTo>
                  <a:lnTo>
                    <a:pt x="462635" y="497357"/>
                  </a:lnTo>
                  <a:lnTo>
                    <a:pt x="454228" y="481584"/>
                  </a:lnTo>
                  <a:lnTo>
                    <a:pt x="443725" y="466864"/>
                  </a:lnTo>
                  <a:lnTo>
                    <a:pt x="399554" y="403771"/>
                  </a:lnTo>
                  <a:lnTo>
                    <a:pt x="374319" y="372237"/>
                  </a:lnTo>
                  <a:lnTo>
                    <a:pt x="345922" y="339623"/>
                  </a:lnTo>
                  <a:lnTo>
                    <a:pt x="332257" y="322821"/>
                  </a:lnTo>
                  <a:lnTo>
                    <a:pt x="254444" y="239750"/>
                  </a:lnTo>
                  <a:lnTo>
                    <a:pt x="187159" y="172466"/>
                  </a:lnTo>
                  <a:lnTo>
                    <a:pt x="151409" y="137756"/>
                  </a:lnTo>
                  <a:lnTo>
                    <a:pt x="78867" y="69405"/>
                  </a:lnTo>
                  <a:lnTo>
                    <a:pt x="5257" y="1054"/>
                  </a:lnTo>
                  <a:lnTo>
                    <a:pt x="3149" y="0"/>
                  </a:lnTo>
                  <a:lnTo>
                    <a:pt x="1041" y="1054"/>
                  </a:lnTo>
                  <a:lnTo>
                    <a:pt x="0" y="3162"/>
                  </a:lnTo>
                  <a:lnTo>
                    <a:pt x="1041" y="5257"/>
                  </a:lnTo>
                  <a:lnTo>
                    <a:pt x="74637" y="74663"/>
                  </a:lnTo>
                  <a:lnTo>
                    <a:pt x="111442" y="108318"/>
                  </a:lnTo>
                  <a:lnTo>
                    <a:pt x="181902" y="176657"/>
                  </a:lnTo>
                  <a:lnTo>
                    <a:pt x="216598" y="211353"/>
                  </a:lnTo>
                  <a:lnTo>
                    <a:pt x="249199" y="245008"/>
                  </a:lnTo>
                  <a:lnTo>
                    <a:pt x="281800" y="277596"/>
                  </a:lnTo>
                  <a:lnTo>
                    <a:pt x="312280" y="311251"/>
                  </a:lnTo>
                  <a:lnTo>
                    <a:pt x="326999" y="327025"/>
                  </a:lnTo>
                  <a:lnTo>
                    <a:pt x="355396" y="359613"/>
                  </a:lnTo>
                  <a:lnTo>
                    <a:pt x="369062" y="376428"/>
                  </a:lnTo>
                  <a:lnTo>
                    <a:pt x="394296" y="407974"/>
                  </a:lnTo>
                  <a:lnTo>
                    <a:pt x="417436" y="439521"/>
                  </a:lnTo>
                  <a:lnTo>
                    <a:pt x="427951" y="455295"/>
                  </a:lnTo>
                  <a:lnTo>
                    <a:pt x="438467" y="470027"/>
                  </a:lnTo>
                  <a:lnTo>
                    <a:pt x="447929" y="485800"/>
                  </a:lnTo>
                  <a:lnTo>
                    <a:pt x="457390" y="500519"/>
                  </a:lnTo>
                  <a:lnTo>
                    <a:pt x="465785" y="515239"/>
                  </a:lnTo>
                  <a:lnTo>
                    <a:pt x="480517" y="544677"/>
                  </a:lnTo>
                  <a:lnTo>
                    <a:pt x="485775" y="560451"/>
                  </a:lnTo>
                  <a:lnTo>
                    <a:pt x="491032" y="575183"/>
                  </a:lnTo>
                  <a:lnTo>
                    <a:pt x="502589" y="621436"/>
                  </a:lnTo>
                  <a:lnTo>
                    <a:pt x="507784" y="667702"/>
                  </a:lnTo>
                  <a:lnTo>
                    <a:pt x="507847" y="715022"/>
                  </a:lnTo>
                  <a:lnTo>
                    <a:pt x="506730" y="730796"/>
                  </a:lnTo>
                  <a:lnTo>
                    <a:pt x="505752" y="745515"/>
                  </a:lnTo>
                  <a:lnTo>
                    <a:pt x="502589" y="774954"/>
                  </a:lnTo>
                  <a:lnTo>
                    <a:pt x="498398" y="803338"/>
                  </a:lnTo>
                  <a:lnTo>
                    <a:pt x="494182" y="830681"/>
                  </a:lnTo>
                  <a:lnTo>
                    <a:pt x="491032" y="843292"/>
                  </a:lnTo>
                  <a:lnTo>
                    <a:pt x="488924" y="855916"/>
                  </a:lnTo>
                  <a:lnTo>
                    <a:pt x="486841" y="867486"/>
                  </a:lnTo>
                  <a:lnTo>
                    <a:pt x="483679" y="879043"/>
                  </a:lnTo>
                  <a:lnTo>
                    <a:pt x="481584" y="890612"/>
                  </a:lnTo>
                  <a:lnTo>
                    <a:pt x="480656" y="897026"/>
                  </a:lnTo>
                  <a:lnTo>
                    <a:pt x="457390" y="893775"/>
                  </a:lnTo>
                  <a:lnTo>
                    <a:pt x="476326" y="949502"/>
                  </a:lnTo>
                  <a:lnTo>
                    <a:pt x="504113" y="909548"/>
                  </a:lnTo>
                  <a:lnTo>
                    <a:pt x="509968" y="901128"/>
                  </a:lnTo>
                  <a:lnTo>
                    <a:pt x="486981" y="897915"/>
                  </a:lnTo>
                  <a:lnTo>
                    <a:pt x="487870" y="891667"/>
                  </a:lnTo>
                  <a:lnTo>
                    <a:pt x="491032" y="880097"/>
                  </a:lnTo>
                  <a:lnTo>
                    <a:pt x="493141" y="869581"/>
                  </a:lnTo>
                  <a:lnTo>
                    <a:pt x="495236" y="856970"/>
                  </a:lnTo>
                  <a:lnTo>
                    <a:pt x="498398" y="844346"/>
                  </a:lnTo>
                  <a:lnTo>
                    <a:pt x="504698" y="804405"/>
                  </a:lnTo>
                  <a:lnTo>
                    <a:pt x="512064" y="745515"/>
                  </a:lnTo>
                  <a:lnTo>
                    <a:pt x="514159" y="715022"/>
                  </a:lnTo>
                  <a:lnTo>
                    <a:pt x="514159" y="667702"/>
                  </a:lnTo>
                  <a:close/>
                </a:path>
                <a:path w="1054735" h="949959">
                  <a:moveTo>
                    <a:pt x="1054633" y="528904"/>
                  </a:moveTo>
                  <a:lnTo>
                    <a:pt x="996797" y="541528"/>
                  </a:lnTo>
                  <a:lnTo>
                    <a:pt x="1011720" y="559714"/>
                  </a:lnTo>
                  <a:lnTo>
                    <a:pt x="1009421" y="561505"/>
                  </a:lnTo>
                  <a:lnTo>
                    <a:pt x="997851" y="572020"/>
                  </a:lnTo>
                  <a:lnTo>
                    <a:pt x="986282" y="581482"/>
                  </a:lnTo>
                  <a:lnTo>
                    <a:pt x="973658" y="591985"/>
                  </a:lnTo>
                  <a:lnTo>
                    <a:pt x="959993" y="601472"/>
                  </a:lnTo>
                  <a:lnTo>
                    <a:pt x="946327" y="609866"/>
                  </a:lnTo>
                  <a:lnTo>
                    <a:pt x="931595" y="618274"/>
                  </a:lnTo>
                  <a:lnTo>
                    <a:pt x="923188" y="621436"/>
                  </a:lnTo>
                  <a:lnTo>
                    <a:pt x="915847" y="624586"/>
                  </a:lnTo>
                  <a:lnTo>
                    <a:pt x="890600" y="630897"/>
                  </a:lnTo>
                  <a:lnTo>
                    <a:pt x="882192" y="631952"/>
                  </a:lnTo>
                  <a:lnTo>
                    <a:pt x="872731" y="632993"/>
                  </a:lnTo>
                  <a:lnTo>
                    <a:pt x="864311" y="632993"/>
                  </a:lnTo>
                  <a:lnTo>
                    <a:pt x="845388" y="630897"/>
                  </a:lnTo>
                  <a:lnTo>
                    <a:pt x="824357" y="626694"/>
                  </a:lnTo>
                  <a:lnTo>
                    <a:pt x="814895" y="623531"/>
                  </a:lnTo>
                  <a:lnTo>
                    <a:pt x="803325" y="620382"/>
                  </a:lnTo>
                  <a:lnTo>
                    <a:pt x="758113" y="604608"/>
                  </a:lnTo>
                  <a:lnTo>
                    <a:pt x="707631" y="582523"/>
                  </a:lnTo>
                  <a:lnTo>
                    <a:pt x="682396" y="568858"/>
                  </a:lnTo>
                  <a:lnTo>
                    <a:pt x="655066" y="555193"/>
                  </a:lnTo>
                  <a:lnTo>
                    <a:pt x="627735" y="540473"/>
                  </a:lnTo>
                  <a:lnTo>
                    <a:pt x="600392" y="524700"/>
                  </a:lnTo>
                  <a:lnTo>
                    <a:pt x="571995" y="508927"/>
                  </a:lnTo>
                  <a:lnTo>
                    <a:pt x="542556" y="492099"/>
                  </a:lnTo>
                  <a:lnTo>
                    <a:pt x="514159" y="474230"/>
                  </a:lnTo>
                  <a:lnTo>
                    <a:pt x="425843" y="420598"/>
                  </a:lnTo>
                  <a:lnTo>
                    <a:pt x="422694" y="420598"/>
                  </a:lnTo>
                  <a:lnTo>
                    <a:pt x="420585" y="421652"/>
                  </a:lnTo>
                  <a:lnTo>
                    <a:pt x="420585" y="424802"/>
                  </a:lnTo>
                  <a:lnTo>
                    <a:pt x="421640" y="426910"/>
                  </a:lnTo>
                  <a:lnTo>
                    <a:pt x="509968" y="480542"/>
                  </a:lnTo>
                  <a:lnTo>
                    <a:pt x="568845" y="514184"/>
                  </a:lnTo>
                  <a:lnTo>
                    <a:pt x="597230" y="531012"/>
                  </a:lnTo>
                  <a:lnTo>
                    <a:pt x="651916" y="561505"/>
                  </a:lnTo>
                  <a:lnTo>
                    <a:pt x="705535" y="587781"/>
                  </a:lnTo>
                  <a:lnTo>
                    <a:pt x="754951" y="609866"/>
                  </a:lnTo>
                  <a:lnTo>
                    <a:pt x="790702" y="623531"/>
                  </a:lnTo>
                  <a:lnTo>
                    <a:pt x="812787" y="629843"/>
                  </a:lnTo>
                  <a:lnTo>
                    <a:pt x="823302" y="632993"/>
                  </a:lnTo>
                  <a:lnTo>
                    <a:pt x="833818" y="635101"/>
                  </a:lnTo>
                  <a:lnTo>
                    <a:pt x="843280" y="637209"/>
                  </a:lnTo>
                  <a:lnTo>
                    <a:pt x="853795" y="638251"/>
                  </a:lnTo>
                  <a:lnTo>
                    <a:pt x="863269" y="639305"/>
                  </a:lnTo>
                  <a:lnTo>
                    <a:pt x="872731" y="639305"/>
                  </a:lnTo>
                  <a:lnTo>
                    <a:pt x="891641" y="637209"/>
                  </a:lnTo>
                  <a:lnTo>
                    <a:pt x="900049" y="635101"/>
                  </a:lnTo>
                  <a:lnTo>
                    <a:pt x="909523" y="632993"/>
                  </a:lnTo>
                  <a:lnTo>
                    <a:pt x="917930" y="630897"/>
                  </a:lnTo>
                  <a:lnTo>
                    <a:pt x="926338" y="627735"/>
                  </a:lnTo>
                  <a:lnTo>
                    <a:pt x="933704" y="623531"/>
                  </a:lnTo>
                  <a:lnTo>
                    <a:pt x="949477" y="616178"/>
                  </a:lnTo>
                  <a:lnTo>
                    <a:pt x="964196" y="606704"/>
                  </a:lnTo>
                  <a:lnTo>
                    <a:pt x="977874" y="597242"/>
                  </a:lnTo>
                  <a:lnTo>
                    <a:pt x="990485" y="586740"/>
                  </a:lnTo>
                  <a:lnTo>
                    <a:pt x="1002055" y="577265"/>
                  </a:lnTo>
                  <a:lnTo>
                    <a:pt x="1013625" y="566762"/>
                  </a:lnTo>
                  <a:lnTo>
                    <a:pt x="1016000" y="564921"/>
                  </a:lnTo>
                  <a:lnTo>
                    <a:pt x="1030452" y="582523"/>
                  </a:lnTo>
                  <a:lnTo>
                    <a:pt x="1043724" y="553097"/>
                  </a:lnTo>
                  <a:lnTo>
                    <a:pt x="1054633" y="528904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080436" y="7670640"/>
            <a:ext cx="449580" cy="259715"/>
          </a:xfrm>
          <a:prstGeom prst="rect">
            <a:avLst/>
          </a:prstGeom>
          <a:ln w="6571">
            <a:solidFill>
              <a:srgbClr val="323298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229"/>
              </a:spcBef>
            </a:pP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AGL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618875" y="8118571"/>
            <a:ext cx="1156970" cy="631190"/>
          </a:xfrm>
          <a:custGeom>
            <a:avLst/>
            <a:gdLst/>
            <a:ahLst/>
            <a:cxnLst/>
            <a:rect l="l" t="t" r="r" b="b"/>
            <a:pathLst>
              <a:path w="1156970" h="631190">
                <a:moveTo>
                  <a:pt x="578312" y="0"/>
                </a:moveTo>
                <a:lnTo>
                  <a:pt x="519141" y="1624"/>
                </a:lnTo>
                <a:lnTo>
                  <a:pt x="461690" y="6394"/>
                </a:lnTo>
                <a:lnTo>
                  <a:pt x="406246" y="14152"/>
                </a:lnTo>
                <a:lnTo>
                  <a:pt x="353101" y="24741"/>
                </a:lnTo>
                <a:lnTo>
                  <a:pt x="302543" y="38004"/>
                </a:lnTo>
                <a:lnTo>
                  <a:pt x="254862" y="53784"/>
                </a:lnTo>
                <a:lnTo>
                  <a:pt x="210347" y="71923"/>
                </a:lnTo>
                <a:lnTo>
                  <a:pt x="169289" y="92264"/>
                </a:lnTo>
                <a:lnTo>
                  <a:pt x="131977" y="114651"/>
                </a:lnTo>
                <a:lnTo>
                  <a:pt x="98700" y="138927"/>
                </a:lnTo>
                <a:lnTo>
                  <a:pt x="69748" y="164933"/>
                </a:lnTo>
                <a:lnTo>
                  <a:pt x="25978" y="221512"/>
                </a:lnTo>
                <a:lnTo>
                  <a:pt x="2983" y="283131"/>
                </a:lnTo>
                <a:lnTo>
                  <a:pt x="0" y="315437"/>
                </a:lnTo>
                <a:lnTo>
                  <a:pt x="2983" y="347746"/>
                </a:lnTo>
                <a:lnTo>
                  <a:pt x="25978" y="409369"/>
                </a:lnTo>
                <a:lnTo>
                  <a:pt x="69748" y="465951"/>
                </a:lnTo>
                <a:lnTo>
                  <a:pt x="98700" y="491959"/>
                </a:lnTo>
                <a:lnTo>
                  <a:pt x="131977" y="516235"/>
                </a:lnTo>
                <a:lnTo>
                  <a:pt x="169289" y="538623"/>
                </a:lnTo>
                <a:lnTo>
                  <a:pt x="210347" y="558965"/>
                </a:lnTo>
                <a:lnTo>
                  <a:pt x="254862" y="577105"/>
                </a:lnTo>
                <a:lnTo>
                  <a:pt x="302543" y="592885"/>
                </a:lnTo>
                <a:lnTo>
                  <a:pt x="353101" y="606148"/>
                </a:lnTo>
                <a:lnTo>
                  <a:pt x="406246" y="616737"/>
                </a:lnTo>
                <a:lnTo>
                  <a:pt x="461690" y="624495"/>
                </a:lnTo>
                <a:lnTo>
                  <a:pt x="519141" y="629265"/>
                </a:lnTo>
                <a:lnTo>
                  <a:pt x="578312" y="630890"/>
                </a:lnTo>
                <a:lnTo>
                  <a:pt x="637482" y="629265"/>
                </a:lnTo>
                <a:lnTo>
                  <a:pt x="694934" y="624495"/>
                </a:lnTo>
                <a:lnTo>
                  <a:pt x="750377" y="616737"/>
                </a:lnTo>
                <a:lnTo>
                  <a:pt x="803523" y="606148"/>
                </a:lnTo>
                <a:lnTo>
                  <a:pt x="854081" y="592885"/>
                </a:lnTo>
                <a:lnTo>
                  <a:pt x="901762" y="577105"/>
                </a:lnTo>
                <a:lnTo>
                  <a:pt x="946276" y="558965"/>
                </a:lnTo>
                <a:lnTo>
                  <a:pt x="987334" y="538623"/>
                </a:lnTo>
                <a:lnTo>
                  <a:pt x="1024647" y="516235"/>
                </a:lnTo>
                <a:lnTo>
                  <a:pt x="1057923" y="491959"/>
                </a:lnTo>
                <a:lnTo>
                  <a:pt x="1086875" y="465951"/>
                </a:lnTo>
                <a:lnTo>
                  <a:pt x="1130646" y="409369"/>
                </a:lnTo>
                <a:lnTo>
                  <a:pt x="1153641" y="347746"/>
                </a:lnTo>
                <a:lnTo>
                  <a:pt x="1156624" y="315437"/>
                </a:lnTo>
                <a:lnTo>
                  <a:pt x="1153641" y="283131"/>
                </a:lnTo>
                <a:lnTo>
                  <a:pt x="1130646" y="221512"/>
                </a:lnTo>
                <a:lnTo>
                  <a:pt x="1086875" y="164933"/>
                </a:lnTo>
                <a:lnTo>
                  <a:pt x="1057923" y="138927"/>
                </a:lnTo>
                <a:lnTo>
                  <a:pt x="1024647" y="114651"/>
                </a:lnTo>
                <a:lnTo>
                  <a:pt x="987334" y="92264"/>
                </a:lnTo>
                <a:lnTo>
                  <a:pt x="946276" y="71923"/>
                </a:lnTo>
                <a:lnTo>
                  <a:pt x="901762" y="53784"/>
                </a:lnTo>
                <a:lnTo>
                  <a:pt x="854081" y="38004"/>
                </a:lnTo>
                <a:lnTo>
                  <a:pt x="803523" y="24741"/>
                </a:lnTo>
                <a:lnTo>
                  <a:pt x="750377" y="14152"/>
                </a:lnTo>
                <a:lnTo>
                  <a:pt x="694934" y="6394"/>
                </a:lnTo>
                <a:lnTo>
                  <a:pt x="637482" y="1624"/>
                </a:lnTo>
                <a:lnTo>
                  <a:pt x="578312" y="0"/>
                </a:lnTo>
                <a:close/>
              </a:path>
            </a:pathLst>
          </a:custGeom>
          <a:ln w="6571">
            <a:solidFill>
              <a:srgbClr val="3232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826978" y="8127948"/>
            <a:ext cx="977900" cy="5943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IDL</a:t>
            </a:r>
            <a:endParaRPr sz="12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ApoB-100</a:t>
            </a:r>
            <a:endParaRPr sz="800">
              <a:latin typeface="Arial MT"/>
              <a:cs typeface="Arial MT"/>
            </a:endParaRPr>
          </a:p>
          <a:p>
            <a:pPr marL="12700" marR="5080">
              <a:lnSpc>
                <a:spcPct val="102600"/>
              </a:lnSpc>
              <a:spcBef>
                <a:spcPts val="5"/>
              </a:spcBef>
            </a:pP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Apos</a:t>
            </a:r>
            <a:r>
              <a:rPr sz="80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tipo</a:t>
            </a:r>
            <a:r>
              <a:rPr sz="80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20" dirty="0">
                <a:solidFill>
                  <a:srgbClr val="323299"/>
                </a:solidFill>
                <a:latin typeface="Arial MT"/>
                <a:cs typeface="Arial MT"/>
              </a:rPr>
              <a:t>C</a:t>
            </a:r>
            <a:r>
              <a:rPr sz="80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(apoCII) </a:t>
            </a:r>
            <a:r>
              <a:rPr sz="800" spc="-2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ApoE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984830" y="8430854"/>
            <a:ext cx="637540" cy="635635"/>
          </a:xfrm>
          <a:custGeom>
            <a:avLst/>
            <a:gdLst/>
            <a:ahLst/>
            <a:cxnLst/>
            <a:rect l="l" t="t" r="r" b="b"/>
            <a:pathLst>
              <a:path w="637539" h="635634">
                <a:moveTo>
                  <a:pt x="531953" y="615016"/>
                </a:moveTo>
                <a:lnTo>
                  <a:pt x="522579" y="635096"/>
                </a:lnTo>
                <a:lnTo>
                  <a:pt x="581466" y="634044"/>
                </a:lnTo>
                <a:lnTo>
                  <a:pt x="568927" y="618286"/>
                </a:lnTo>
                <a:lnTo>
                  <a:pt x="540456" y="618286"/>
                </a:lnTo>
                <a:lnTo>
                  <a:pt x="531953" y="615016"/>
                </a:lnTo>
                <a:close/>
              </a:path>
              <a:path w="637539" h="635634">
                <a:moveTo>
                  <a:pt x="534868" y="608772"/>
                </a:moveTo>
                <a:lnTo>
                  <a:pt x="531953" y="615016"/>
                </a:lnTo>
                <a:lnTo>
                  <a:pt x="540456" y="618286"/>
                </a:lnTo>
                <a:lnTo>
                  <a:pt x="542559" y="618286"/>
                </a:lnTo>
                <a:lnTo>
                  <a:pt x="544662" y="617220"/>
                </a:lnTo>
                <a:lnTo>
                  <a:pt x="544662" y="614065"/>
                </a:lnTo>
                <a:lnTo>
                  <a:pt x="542559" y="611977"/>
                </a:lnTo>
                <a:lnTo>
                  <a:pt x="534868" y="608772"/>
                </a:lnTo>
                <a:close/>
              </a:path>
              <a:path w="637539" h="635634">
                <a:moveTo>
                  <a:pt x="544662" y="587791"/>
                </a:moveTo>
                <a:lnTo>
                  <a:pt x="534868" y="608772"/>
                </a:lnTo>
                <a:lnTo>
                  <a:pt x="542559" y="611977"/>
                </a:lnTo>
                <a:lnTo>
                  <a:pt x="544662" y="614065"/>
                </a:lnTo>
                <a:lnTo>
                  <a:pt x="544662" y="617220"/>
                </a:lnTo>
                <a:lnTo>
                  <a:pt x="542559" y="618286"/>
                </a:lnTo>
                <a:lnTo>
                  <a:pt x="568927" y="618286"/>
                </a:lnTo>
                <a:lnTo>
                  <a:pt x="544662" y="587791"/>
                </a:lnTo>
                <a:close/>
              </a:path>
              <a:path w="637539" h="635634">
                <a:moveTo>
                  <a:pt x="635096" y="0"/>
                </a:moveTo>
                <a:lnTo>
                  <a:pt x="632993" y="0"/>
                </a:lnTo>
                <a:lnTo>
                  <a:pt x="575157" y="19979"/>
                </a:lnTo>
                <a:lnTo>
                  <a:pt x="517321" y="38907"/>
                </a:lnTo>
                <a:lnTo>
                  <a:pt x="459486" y="58887"/>
                </a:lnTo>
                <a:lnTo>
                  <a:pt x="432160" y="69402"/>
                </a:lnTo>
                <a:lnTo>
                  <a:pt x="377479" y="88331"/>
                </a:lnTo>
                <a:lnTo>
                  <a:pt x="324901" y="108310"/>
                </a:lnTo>
                <a:lnTo>
                  <a:pt x="298627" y="117774"/>
                </a:lnTo>
                <a:lnTo>
                  <a:pt x="274441" y="128290"/>
                </a:lnTo>
                <a:lnTo>
                  <a:pt x="250256" y="137754"/>
                </a:lnTo>
                <a:lnTo>
                  <a:pt x="181904" y="167198"/>
                </a:lnTo>
                <a:lnTo>
                  <a:pt x="161925" y="177713"/>
                </a:lnTo>
                <a:lnTo>
                  <a:pt x="141945" y="187177"/>
                </a:lnTo>
                <a:lnTo>
                  <a:pt x="123017" y="197693"/>
                </a:lnTo>
                <a:lnTo>
                  <a:pt x="105140" y="207157"/>
                </a:lnTo>
                <a:lnTo>
                  <a:pt x="89382" y="216606"/>
                </a:lnTo>
                <a:lnTo>
                  <a:pt x="73593" y="227121"/>
                </a:lnTo>
                <a:lnTo>
                  <a:pt x="59938" y="236585"/>
                </a:lnTo>
                <a:lnTo>
                  <a:pt x="47320" y="247101"/>
                </a:lnTo>
                <a:lnTo>
                  <a:pt x="35753" y="256565"/>
                </a:lnTo>
                <a:lnTo>
                  <a:pt x="7360" y="292318"/>
                </a:lnTo>
                <a:lnTo>
                  <a:pt x="2103" y="308091"/>
                </a:lnTo>
                <a:lnTo>
                  <a:pt x="1051" y="312298"/>
                </a:lnTo>
                <a:lnTo>
                  <a:pt x="0" y="317555"/>
                </a:lnTo>
                <a:lnTo>
                  <a:pt x="0" y="329123"/>
                </a:lnTo>
                <a:lnTo>
                  <a:pt x="24185" y="368030"/>
                </a:lnTo>
                <a:lnTo>
                  <a:pt x="35753" y="378546"/>
                </a:lnTo>
                <a:lnTo>
                  <a:pt x="43113" y="384855"/>
                </a:lnTo>
                <a:lnTo>
                  <a:pt x="50474" y="390113"/>
                </a:lnTo>
                <a:lnTo>
                  <a:pt x="57835" y="396407"/>
                </a:lnTo>
                <a:lnTo>
                  <a:pt x="66248" y="401680"/>
                </a:lnTo>
                <a:lnTo>
                  <a:pt x="74660" y="407974"/>
                </a:lnTo>
                <a:lnTo>
                  <a:pt x="83058" y="413232"/>
                </a:lnTo>
                <a:lnTo>
                  <a:pt x="92537" y="418505"/>
                </a:lnTo>
                <a:lnTo>
                  <a:pt x="112516" y="430072"/>
                </a:lnTo>
                <a:lnTo>
                  <a:pt x="155615" y="453191"/>
                </a:lnTo>
                <a:lnTo>
                  <a:pt x="201884" y="476326"/>
                </a:lnTo>
                <a:lnTo>
                  <a:pt x="251307" y="498408"/>
                </a:lnTo>
                <a:lnTo>
                  <a:pt x="301767" y="520491"/>
                </a:lnTo>
                <a:lnTo>
                  <a:pt x="377479" y="552038"/>
                </a:lnTo>
                <a:lnTo>
                  <a:pt x="401665" y="561502"/>
                </a:lnTo>
                <a:lnTo>
                  <a:pt x="447934" y="580430"/>
                </a:lnTo>
                <a:lnTo>
                  <a:pt x="470016" y="588843"/>
                </a:lnTo>
                <a:lnTo>
                  <a:pt x="489996" y="597255"/>
                </a:lnTo>
                <a:lnTo>
                  <a:pt x="508909" y="605652"/>
                </a:lnTo>
                <a:lnTo>
                  <a:pt x="518388" y="608807"/>
                </a:lnTo>
                <a:lnTo>
                  <a:pt x="526785" y="613029"/>
                </a:lnTo>
                <a:lnTo>
                  <a:pt x="531953" y="615016"/>
                </a:lnTo>
                <a:lnTo>
                  <a:pt x="534868" y="608772"/>
                </a:lnTo>
                <a:lnTo>
                  <a:pt x="529940" y="606719"/>
                </a:lnTo>
                <a:lnTo>
                  <a:pt x="520476" y="602498"/>
                </a:lnTo>
                <a:lnTo>
                  <a:pt x="512064" y="599343"/>
                </a:lnTo>
                <a:lnTo>
                  <a:pt x="493151" y="590931"/>
                </a:lnTo>
                <a:lnTo>
                  <a:pt x="472119" y="582518"/>
                </a:lnTo>
                <a:lnTo>
                  <a:pt x="450037" y="574121"/>
                </a:lnTo>
                <a:lnTo>
                  <a:pt x="427954" y="564657"/>
                </a:lnTo>
                <a:lnTo>
                  <a:pt x="379582" y="545729"/>
                </a:lnTo>
                <a:lnTo>
                  <a:pt x="355396" y="535213"/>
                </a:lnTo>
                <a:lnTo>
                  <a:pt x="254462" y="493151"/>
                </a:lnTo>
                <a:lnTo>
                  <a:pt x="229224" y="481584"/>
                </a:lnTo>
                <a:lnTo>
                  <a:pt x="205038" y="470016"/>
                </a:lnTo>
                <a:lnTo>
                  <a:pt x="180853" y="459501"/>
                </a:lnTo>
                <a:lnTo>
                  <a:pt x="136687" y="436366"/>
                </a:lnTo>
                <a:lnTo>
                  <a:pt x="115656" y="424799"/>
                </a:lnTo>
                <a:lnTo>
                  <a:pt x="95676" y="413232"/>
                </a:lnTo>
                <a:lnTo>
                  <a:pt x="87264" y="407974"/>
                </a:lnTo>
                <a:lnTo>
                  <a:pt x="77815" y="401680"/>
                </a:lnTo>
                <a:lnTo>
                  <a:pt x="69402" y="396407"/>
                </a:lnTo>
                <a:lnTo>
                  <a:pt x="62026" y="391149"/>
                </a:lnTo>
                <a:lnTo>
                  <a:pt x="54681" y="384855"/>
                </a:lnTo>
                <a:lnTo>
                  <a:pt x="47320" y="379582"/>
                </a:lnTo>
                <a:lnTo>
                  <a:pt x="34701" y="369082"/>
                </a:lnTo>
                <a:lnTo>
                  <a:pt x="29443" y="362772"/>
                </a:lnTo>
                <a:lnTo>
                  <a:pt x="24185" y="357515"/>
                </a:lnTo>
                <a:lnTo>
                  <a:pt x="19979" y="352257"/>
                </a:lnTo>
                <a:lnTo>
                  <a:pt x="15773" y="348051"/>
                </a:lnTo>
                <a:lnTo>
                  <a:pt x="12618" y="342793"/>
                </a:lnTo>
                <a:lnTo>
                  <a:pt x="8412" y="332277"/>
                </a:lnTo>
                <a:lnTo>
                  <a:pt x="7360" y="328071"/>
                </a:lnTo>
                <a:lnTo>
                  <a:pt x="6519" y="323865"/>
                </a:lnTo>
                <a:lnTo>
                  <a:pt x="6309" y="323865"/>
                </a:lnTo>
                <a:lnTo>
                  <a:pt x="6309" y="318607"/>
                </a:lnTo>
                <a:lnTo>
                  <a:pt x="7360" y="314401"/>
                </a:lnTo>
                <a:lnTo>
                  <a:pt x="8412" y="309143"/>
                </a:lnTo>
                <a:lnTo>
                  <a:pt x="9464" y="304937"/>
                </a:lnTo>
                <a:lnTo>
                  <a:pt x="11567" y="299679"/>
                </a:lnTo>
                <a:lnTo>
                  <a:pt x="13670" y="295473"/>
                </a:lnTo>
                <a:lnTo>
                  <a:pt x="15773" y="290215"/>
                </a:lnTo>
                <a:lnTo>
                  <a:pt x="18928" y="286009"/>
                </a:lnTo>
                <a:lnTo>
                  <a:pt x="22082" y="280751"/>
                </a:lnTo>
                <a:lnTo>
                  <a:pt x="30495" y="271287"/>
                </a:lnTo>
                <a:lnTo>
                  <a:pt x="39959" y="261823"/>
                </a:lnTo>
                <a:lnTo>
                  <a:pt x="51526" y="252359"/>
                </a:lnTo>
                <a:lnTo>
                  <a:pt x="63093" y="241843"/>
                </a:lnTo>
                <a:lnTo>
                  <a:pt x="92537" y="222915"/>
                </a:lnTo>
                <a:lnTo>
                  <a:pt x="108295" y="212415"/>
                </a:lnTo>
                <a:lnTo>
                  <a:pt x="126171" y="202935"/>
                </a:lnTo>
                <a:lnTo>
                  <a:pt x="145100" y="193471"/>
                </a:lnTo>
                <a:lnTo>
                  <a:pt x="164028" y="182971"/>
                </a:lnTo>
                <a:lnTo>
                  <a:pt x="229224" y="153527"/>
                </a:lnTo>
                <a:lnTo>
                  <a:pt x="252359" y="144063"/>
                </a:lnTo>
                <a:lnTo>
                  <a:pt x="276529" y="134599"/>
                </a:lnTo>
                <a:lnTo>
                  <a:pt x="300730" y="124084"/>
                </a:lnTo>
                <a:lnTo>
                  <a:pt x="353293" y="105156"/>
                </a:lnTo>
                <a:lnTo>
                  <a:pt x="379582" y="94640"/>
                </a:lnTo>
                <a:lnTo>
                  <a:pt x="406923" y="85176"/>
                </a:lnTo>
                <a:lnTo>
                  <a:pt x="434263" y="74660"/>
                </a:lnTo>
                <a:lnTo>
                  <a:pt x="462655" y="65196"/>
                </a:lnTo>
                <a:lnTo>
                  <a:pt x="519424" y="45217"/>
                </a:lnTo>
                <a:lnTo>
                  <a:pt x="577260" y="26289"/>
                </a:lnTo>
                <a:lnTo>
                  <a:pt x="635096" y="6324"/>
                </a:lnTo>
                <a:lnTo>
                  <a:pt x="637199" y="4221"/>
                </a:lnTo>
                <a:lnTo>
                  <a:pt x="637199" y="2103"/>
                </a:lnTo>
                <a:lnTo>
                  <a:pt x="635096" y="0"/>
                </a:lnTo>
                <a:close/>
              </a:path>
              <a:path w="637539" h="635634">
                <a:moveTo>
                  <a:pt x="6309" y="322813"/>
                </a:moveTo>
                <a:lnTo>
                  <a:pt x="6309" y="323865"/>
                </a:lnTo>
                <a:lnTo>
                  <a:pt x="6519" y="323865"/>
                </a:lnTo>
                <a:lnTo>
                  <a:pt x="6309" y="322813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763897" y="8947060"/>
            <a:ext cx="1576070" cy="5943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Lipoproteínas </a:t>
            </a:r>
            <a:r>
              <a:rPr sz="1250" spc="-5" dirty="0">
                <a:solidFill>
                  <a:srgbClr val="323299"/>
                </a:solidFill>
                <a:latin typeface="Arial MT"/>
                <a:cs typeface="Arial MT"/>
              </a:rPr>
              <a:t>ricas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en </a:t>
            </a:r>
            <a:r>
              <a:rPr sz="1250" spc="-34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colesterol (</a:t>
            </a: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apoB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)</a:t>
            </a:r>
            <a:endParaRPr sz="1250">
              <a:latin typeface="Arial MT"/>
              <a:cs typeface="Arial MT"/>
            </a:endParaRPr>
          </a:p>
          <a:p>
            <a:pPr marL="12700">
              <a:lnSpc>
                <a:spcPts val="1490"/>
              </a:lnSpc>
            </a:pP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LDL</a:t>
            </a:r>
            <a:endParaRPr sz="1250">
              <a:latin typeface="Arial MT"/>
              <a:cs typeface="Arial MT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2482215" y="6804212"/>
            <a:ext cx="3239770" cy="3049905"/>
            <a:chOff x="2482215" y="6804212"/>
            <a:chExt cx="3239770" cy="3049905"/>
          </a:xfrm>
        </p:grpSpPr>
        <p:sp>
          <p:nvSpPr>
            <p:cNvPr id="46" name="object 46"/>
            <p:cNvSpPr/>
            <p:nvPr/>
          </p:nvSpPr>
          <p:spPr>
            <a:xfrm>
              <a:off x="3461141" y="8854617"/>
              <a:ext cx="2208530" cy="788670"/>
            </a:xfrm>
            <a:custGeom>
              <a:avLst/>
              <a:gdLst/>
              <a:ahLst/>
              <a:cxnLst/>
              <a:rect l="l" t="t" r="r" b="b"/>
              <a:pathLst>
                <a:path w="2208529" h="788670">
                  <a:moveTo>
                    <a:pt x="1104061" y="0"/>
                  </a:moveTo>
                  <a:lnTo>
                    <a:pt x="1036794" y="720"/>
                  </a:lnTo>
                  <a:lnTo>
                    <a:pt x="970595" y="2852"/>
                  </a:lnTo>
                  <a:lnTo>
                    <a:pt x="905578" y="6356"/>
                  </a:lnTo>
                  <a:lnTo>
                    <a:pt x="841859" y="11190"/>
                  </a:lnTo>
                  <a:lnTo>
                    <a:pt x="779554" y="17312"/>
                  </a:lnTo>
                  <a:lnTo>
                    <a:pt x="718777" y="24681"/>
                  </a:lnTo>
                  <a:lnTo>
                    <a:pt x="659645" y="33256"/>
                  </a:lnTo>
                  <a:lnTo>
                    <a:pt x="602272" y="42995"/>
                  </a:lnTo>
                  <a:lnTo>
                    <a:pt x="546775" y="53858"/>
                  </a:lnTo>
                  <a:lnTo>
                    <a:pt x="493267" y="65802"/>
                  </a:lnTo>
                  <a:lnTo>
                    <a:pt x="441866" y="78787"/>
                  </a:lnTo>
                  <a:lnTo>
                    <a:pt x="392686" y="92771"/>
                  </a:lnTo>
                  <a:lnTo>
                    <a:pt x="345843" y="107712"/>
                  </a:lnTo>
                  <a:lnTo>
                    <a:pt x="301451" y="123570"/>
                  </a:lnTo>
                  <a:lnTo>
                    <a:pt x="259627" y="140303"/>
                  </a:lnTo>
                  <a:lnTo>
                    <a:pt x="220486" y="157870"/>
                  </a:lnTo>
                  <a:lnTo>
                    <a:pt x="184143" y="176229"/>
                  </a:lnTo>
                  <a:lnTo>
                    <a:pt x="150714" y="195338"/>
                  </a:lnTo>
                  <a:lnTo>
                    <a:pt x="93057" y="235646"/>
                  </a:lnTo>
                  <a:lnTo>
                    <a:pt x="48439" y="278460"/>
                  </a:lnTo>
                  <a:lnTo>
                    <a:pt x="17784" y="323452"/>
                  </a:lnTo>
                  <a:lnTo>
                    <a:pt x="2014" y="370290"/>
                  </a:lnTo>
                  <a:lnTo>
                    <a:pt x="0" y="394298"/>
                  </a:lnTo>
                  <a:lnTo>
                    <a:pt x="2014" y="418306"/>
                  </a:lnTo>
                  <a:lnTo>
                    <a:pt x="17784" y="465145"/>
                  </a:lnTo>
                  <a:lnTo>
                    <a:pt x="48439" y="510138"/>
                  </a:lnTo>
                  <a:lnTo>
                    <a:pt x="93057" y="552954"/>
                  </a:lnTo>
                  <a:lnTo>
                    <a:pt x="150714" y="593262"/>
                  </a:lnTo>
                  <a:lnTo>
                    <a:pt x="184143" y="612372"/>
                  </a:lnTo>
                  <a:lnTo>
                    <a:pt x="220486" y="630731"/>
                  </a:lnTo>
                  <a:lnTo>
                    <a:pt x="259627" y="648298"/>
                  </a:lnTo>
                  <a:lnTo>
                    <a:pt x="301451" y="665031"/>
                  </a:lnTo>
                  <a:lnTo>
                    <a:pt x="345843" y="680889"/>
                  </a:lnTo>
                  <a:lnTo>
                    <a:pt x="392686" y="695831"/>
                  </a:lnTo>
                  <a:lnTo>
                    <a:pt x="441866" y="709814"/>
                  </a:lnTo>
                  <a:lnTo>
                    <a:pt x="493267" y="722799"/>
                  </a:lnTo>
                  <a:lnTo>
                    <a:pt x="546775" y="734744"/>
                  </a:lnTo>
                  <a:lnTo>
                    <a:pt x="602272" y="745606"/>
                  </a:lnTo>
                  <a:lnTo>
                    <a:pt x="659645" y="755346"/>
                  </a:lnTo>
                  <a:lnTo>
                    <a:pt x="718777" y="763921"/>
                  </a:lnTo>
                  <a:lnTo>
                    <a:pt x="779554" y="771290"/>
                  </a:lnTo>
                  <a:lnTo>
                    <a:pt x="841859" y="777412"/>
                  </a:lnTo>
                  <a:lnTo>
                    <a:pt x="905578" y="782246"/>
                  </a:lnTo>
                  <a:lnTo>
                    <a:pt x="970595" y="785750"/>
                  </a:lnTo>
                  <a:lnTo>
                    <a:pt x="1036794" y="787882"/>
                  </a:lnTo>
                  <a:lnTo>
                    <a:pt x="1104061" y="788602"/>
                  </a:lnTo>
                  <a:lnTo>
                    <a:pt x="1171328" y="787882"/>
                  </a:lnTo>
                  <a:lnTo>
                    <a:pt x="1237528" y="785750"/>
                  </a:lnTo>
                  <a:lnTo>
                    <a:pt x="1302545" y="782246"/>
                  </a:lnTo>
                  <a:lnTo>
                    <a:pt x="1366264" y="777412"/>
                  </a:lnTo>
                  <a:lnTo>
                    <a:pt x="1428569" y="771290"/>
                  </a:lnTo>
                  <a:lnTo>
                    <a:pt x="1489346" y="763921"/>
                  </a:lnTo>
                  <a:lnTo>
                    <a:pt x="1548478" y="755346"/>
                  </a:lnTo>
                  <a:lnTo>
                    <a:pt x="1605850" y="745606"/>
                  </a:lnTo>
                  <a:lnTo>
                    <a:pt x="1661348" y="734744"/>
                  </a:lnTo>
                  <a:lnTo>
                    <a:pt x="1714855" y="722799"/>
                  </a:lnTo>
                  <a:lnTo>
                    <a:pt x="1766256" y="709814"/>
                  </a:lnTo>
                  <a:lnTo>
                    <a:pt x="1815436" y="695831"/>
                  </a:lnTo>
                  <a:lnTo>
                    <a:pt x="1862280" y="680889"/>
                  </a:lnTo>
                  <a:lnTo>
                    <a:pt x="1906671" y="665031"/>
                  </a:lnTo>
                  <a:lnTo>
                    <a:pt x="1948495" y="648298"/>
                  </a:lnTo>
                  <a:lnTo>
                    <a:pt x="1987637" y="630731"/>
                  </a:lnTo>
                  <a:lnTo>
                    <a:pt x="2023980" y="612372"/>
                  </a:lnTo>
                  <a:lnTo>
                    <a:pt x="2057409" y="593262"/>
                  </a:lnTo>
                  <a:lnTo>
                    <a:pt x="2115066" y="552954"/>
                  </a:lnTo>
                  <a:lnTo>
                    <a:pt x="2159683" y="510138"/>
                  </a:lnTo>
                  <a:lnTo>
                    <a:pt x="2190339" y="465145"/>
                  </a:lnTo>
                  <a:lnTo>
                    <a:pt x="2206109" y="418306"/>
                  </a:lnTo>
                  <a:lnTo>
                    <a:pt x="2208123" y="394298"/>
                  </a:lnTo>
                  <a:lnTo>
                    <a:pt x="2206109" y="370290"/>
                  </a:lnTo>
                  <a:lnTo>
                    <a:pt x="2190339" y="323452"/>
                  </a:lnTo>
                  <a:lnTo>
                    <a:pt x="2159683" y="278460"/>
                  </a:lnTo>
                  <a:lnTo>
                    <a:pt x="2115066" y="235646"/>
                  </a:lnTo>
                  <a:lnTo>
                    <a:pt x="2057409" y="195338"/>
                  </a:lnTo>
                  <a:lnTo>
                    <a:pt x="2023980" y="176229"/>
                  </a:lnTo>
                  <a:lnTo>
                    <a:pt x="1987637" y="157870"/>
                  </a:lnTo>
                  <a:lnTo>
                    <a:pt x="1948495" y="140303"/>
                  </a:lnTo>
                  <a:lnTo>
                    <a:pt x="1906671" y="123570"/>
                  </a:lnTo>
                  <a:lnTo>
                    <a:pt x="1862280" y="107712"/>
                  </a:lnTo>
                  <a:lnTo>
                    <a:pt x="1815436" y="92771"/>
                  </a:lnTo>
                  <a:lnTo>
                    <a:pt x="1766256" y="78787"/>
                  </a:lnTo>
                  <a:lnTo>
                    <a:pt x="1714855" y="65802"/>
                  </a:lnTo>
                  <a:lnTo>
                    <a:pt x="1661348" y="53858"/>
                  </a:lnTo>
                  <a:lnTo>
                    <a:pt x="1605850" y="42995"/>
                  </a:lnTo>
                  <a:lnTo>
                    <a:pt x="1548478" y="33256"/>
                  </a:lnTo>
                  <a:lnTo>
                    <a:pt x="1489346" y="24681"/>
                  </a:lnTo>
                  <a:lnTo>
                    <a:pt x="1428569" y="17312"/>
                  </a:lnTo>
                  <a:lnTo>
                    <a:pt x="1366264" y="11190"/>
                  </a:lnTo>
                  <a:lnTo>
                    <a:pt x="1302545" y="6356"/>
                  </a:lnTo>
                  <a:lnTo>
                    <a:pt x="1237528" y="2852"/>
                  </a:lnTo>
                  <a:lnTo>
                    <a:pt x="1171328" y="720"/>
                  </a:lnTo>
                  <a:lnTo>
                    <a:pt x="1104061" y="0"/>
                  </a:lnTo>
                  <a:close/>
                </a:path>
              </a:pathLst>
            </a:custGeom>
            <a:ln w="6571">
              <a:solidFill>
                <a:srgbClr val="3232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76039" y="7724266"/>
              <a:ext cx="1445895" cy="2129790"/>
            </a:xfrm>
            <a:custGeom>
              <a:avLst/>
              <a:gdLst/>
              <a:ahLst/>
              <a:cxnLst/>
              <a:rect l="l" t="t" r="r" b="b"/>
              <a:pathLst>
                <a:path w="1445895" h="2129790">
                  <a:moveTo>
                    <a:pt x="52578" y="2076678"/>
                  </a:moveTo>
                  <a:lnTo>
                    <a:pt x="29451" y="2076678"/>
                  </a:lnTo>
                  <a:lnTo>
                    <a:pt x="29451" y="1918957"/>
                  </a:lnTo>
                  <a:lnTo>
                    <a:pt x="28384" y="1916861"/>
                  </a:lnTo>
                  <a:lnTo>
                    <a:pt x="26289" y="1915807"/>
                  </a:lnTo>
                  <a:lnTo>
                    <a:pt x="24193" y="1916861"/>
                  </a:lnTo>
                  <a:lnTo>
                    <a:pt x="23126" y="1918957"/>
                  </a:lnTo>
                  <a:lnTo>
                    <a:pt x="23126" y="2076678"/>
                  </a:lnTo>
                  <a:lnTo>
                    <a:pt x="0" y="2076678"/>
                  </a:lnTo>
                  <a:lnTo>
                    <a:pt x="26289" y="2129256"/>
                  </a:lnTo>
                  <a:lnTo>
                    <a:pt x="46786" y="2088248"/>
                  </a:lnTo>
                  <a:lnTo>
                    <a:pt x="52578" y="2076678"/>
                  </a:lnTo>
                  <a:close/>
                </a:path>
                <a:path w="1445895" h="2129790">
                  <a:moveTo>
                    <a:pt x="1445793" y="26289"/>
                  </a:moveTo>
                  <a:lnTo>
                    <a:pt x="1439494" y="23139"/>
                  </a:lnTo>
                  <a:lnTo>
                    <a:pt x="1393215" y="0"/>
                  </a:lnTo>
                  <a:lnTo>
                    <a:pt x="1393215" y="23139"/>
                  </a:lnTo>
                  <a:lnTo>
                    <a:pt x="1235506" y="23139"/>
                  </a:lnTo>
                  <a:lnTo>
                    <a:pt x="1233398" y="24193"/>
                  </a:lnTo>
                  <a:lnTo>
                    <a:pt x="1232344" y="26289"/>
                  </a:lnTo>
                  <a:lnTo>
                    <a:pt x="1233398" y="28397"/>
                  </a:lnTo>
                  <a:lnTo>
                    <a:pt x="1235506" y="29451"/>
                  </a:lnTo>
                  <a:lnTo>
                    <a:pt x="1393215" y="29451"/>
                  </a:lnTo>
                  <a:lnTo>
                    <a:pt x="1393215" y="52578"/>
                  </a:lnTo>
                  <a:lnTo>
                    <a:pt x="1439494" y="29451"/>
                  </a:lnTo>
                  <a:lnTo>
                    <a:pt x="1445793" y="26289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482215" y="6804212"/>
              <a:ext cx="400685" cy="73025"/>
            </a:xfrm>
            <a:custGeom>
              <a:avLst/>
              <a:gdLst/>
              <a:ahLst/>
              <a:cxnLst/>
              <a:rect l="l" t="t" r="r" b="b"/>
              <a:pathLst>
                <a:path w="400685" h="73025">
                  <a:moveTo>
                    <a:pt x="347666" y="23151"/>
                  </a:moveTo>
                  <a:lnTo>
                    <a:pt x="2103" y="65196"/>
                  </a:lnTo>
                  <a:lnTo>
                    <a:pt x="0" y="67299"/>
                  </a:lnTo>
                  <a:lnTo>
                    <a:pt x="0" y="69402"/>
                  </a:lnTo>
                  <a:lnTo>
                    <a:pt x="1051" y="71506"/>
                  </a:lnTo>
                  <a:lnTo>
                    <a:pt x="3154" y="72557"/>
                  </a:lnTo>
                  <a:lnTo>
                    <a:pt x="348432" y="29524"/>
                  </a:lnTo>
                  <a:lnTo>
                    <a:pt x="347666" y="23151"/>
                  </a:lnTo>
                  <a:close/>
                </a:path>
                <a:path w="400685" h="73025">
                  <a:moveTo>
                    <a:pt x="397440" y="22082"/>
                  </a:moveTo>
                  <a:lnTo>
                    <a:pt x="359603" y="22082"/>
                  </a:lnTo>
                  <a:lnTo>
                    <a:pt x="360669" y="24185"/>
                  </a:lnTo>
                  <a:lnTo>
                    <a:pt x="359603" y="27340"/>
                  </a:lnTo>
                  <a:lnTo>
                    <a:pt x="357515" y="28392"/>
                  </a:lnTo>
                  <a:lnTo>
                    <a:pt x="348432" y="29524"/>
                  </a:lnTo>
                  <a:lnTo>
                    <a:pt x="351205" y="52578"/>
                  </a:lnTo>
                  <a:lnTo>
                    <a:pt x="397440" y="22082"/>
                  </a:lnTo>
                  <a:close/>
                </a:path>
                <a:path w="400685" h="73025">
                  <a:moveTo>
                    <a:pt x="359603" y="22082"/>
                  </a:moveTo>
                  <a:lnTo>
                    <a:pt x="356448" y="22082"/>
                  </a:lnTo>
                  <a:lnTo>
                    <a:pt x="347666" y="23151"/>
                  </a:lnTo>
                  <a:lnTo>
                    <a:pt x="348432" y="29524"/>
                  </a:lnTo>
                  <a:lnTo>
                    <a:pt x="357515" y="28392"/>
                  </a:lnTo>
                  <a:lnTo>
                    <a:pt x="359603" y="27340"/>
                  </a:lnTo>
                  <a:lnTo>
                    <a:pt x="360669" y="24185"/>
                  </a:lnTo>
                  <a:lnTo>
                    <a:pt x="359603" y="22082"/>
                  </a:lnTo>
                  <a:close/>
                </a:path>
                <a:path w="400685" h="73025">
                  <a:moveTo>
                    <a:pt x="344881" y="0"/>
                  </a:moveTo>
                  <a:lnTo>
                    <a:pt x="347666" y="23151"/>
                  </a:lnTo>
                  <a:lnTo>
                    <a:pt x="356448" y="22082"/>
                  </a:lnTo>
                  <a:lnTo>
                    <a:pt x="397440" y="22082"/>
                  </a:lnTo>
                  <a:lnTo>
                    <a:pt x="400629" y="19979"/>
                  </a:lnTo>
                  <a:lnTo>
                    <a:pt x="344881" y="0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584216" y="5744321"/>
            <a:ext cx="1783714" cy="238760"/>
          </a:xfrm>
          <a:prstGeom prst="rect">
            <a:avLst/>
          </a:prstGeom>
          <a:ln w="6571">
            <a:solidFill>
              <a:srgbClr val="FF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250"/>
              </a:spcBef>
            </a:pP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METABOLISMO</a:t>
            </a:r>
            <a:r>
              <a:rPr sz="11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11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VLDL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94068" y="6737890"/>
            <a:ext cx="1013460" cy="321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323299"/>
                </a:solidFill>
                <a:latin typeface="Arial MT"/>
                <a:cs typeface="Arial MT"/>
              </a:rPr>
              <a:t>VLDL</a:t>
            </a:r>
            <a:r>
              <a:rPr sz="1100" spc="-3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323299"/>
                </a:solidFill>
                <a:latin typeface="Arial MT"/>
                <a:cs typeface="Arial MT"/>
              </a:rPr>
              <a:t>nacientes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ApoB-100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131958" y="6261053"/>
            <a:ext cx="977900" cy="73279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09880">
              <a:lnSpc>
                <a:spcPct val="100000"/>
              </a:lnSpc>
              <a:spcBef>
                <a:spcPts val="750"/>
              </a:spcBef>
            </a:pP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VLDL</a:t>
            </a:r>
            <a:endParaRPr sz="12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ApoB-100</a:t>
            </a:r>
            <a:endParaRPr sz="800">
              <a:latin typeface="Arial MT"/>
              <a:cs typeface="Arial MT"/>
            </a:endParaRPr>
          </a:p>
          <a:p>
            <a:pPr marL="12700" marR="5080">
              <a:lnSpc>
                <a:spcPct val="103499"/>
              </a:lnSpc>
            </a:pP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Apos</a:t>
            </a:r>
            <a:r>
              <a:rPr sz="80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tipo</a:t>
            </a:r>
            <a:r>
              <a:rPr sz="80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20" dirty="0">
                <a:solidFill>
                  <a:srgbClr val="323299"/>
                </a:solidFill>
                <a:latin typeface="Arial MT"/>
                <a:cs typeface="Arial MT"/>
              </a:rPr>
              <a:t>C</a:t>
            </a:r>
            <a:r>
              <a:rPr sz="80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(apoCII) </a:t>
            </a:r>
            <a:r>
              <a:rPr sz="800" spc="-2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ApoE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95640" y="6476156"/>
            <a:ext cx="1525270" cy="1341755"/>
          </a:xfrm>
          <a:custGeom>
            <a:avLst/>
            <a:gdLst/>
            <a:ahLst/>
            <a:cxnLst/>
            <a:rect l="l" t="t" r="r" b="b"/>
            <a:pathLst>
              <a:path w="1525270" h="1341754">
                <a:moveTo>
                  <a:pt x="762329" y="0"/>
                </a:moveTo>
                <a:lnTo>
                  <a:pt x="712136" y="1428"/>
                </a:lnTo>
                <a:lnTo>
                  <a:pt x="662820" y="5655"/>
                </a:lnTo>
                <a:lnTo>
                  <a:pt x="614481" y="12591"/>
                </a:lnTo>
                <a:lnTo>
                  <a:pt x="567219" y="22148"/>
                </a:lnTo>
                <a:lnTo>
                  <a:pt x="521133" y="34236"/>
                </a:lnTo>
                <a:lnTo>
                  <a:pt x="476323" y="48768"/>
                </a:lnTo>
                <a:lnTo>
                  <a:pt x="432888" y="65653"/>
                </a:lnTo>
                <a:lnTo>
                  <a:pt x="390929" y="84803"/>
                </a:lnTo>
                <a:lnTo>
                  <a:pt x="350545" y="106129"/>
                </a:lnTo>
                <a:lnTo>
                  <a:pt x="311836" y="129543"/>
                </a:lnTo>
                <a:lnTo>
                  <a:pt x="274902" y="154956"/>
                </a:lnTo>
                <a:lnTo>
                  <a:pt x="239842" y="182278"/>
                </a:lnTo>
                <a:lnTo>
                  <a:pt x="206755" y="211422"/>
                </a:lnTo>
                <a:lnTo>
                  <a:pt x="175743" y="242297"/>
                </a:lnTo>
                <a:lnTo>
                  <a:pt x="146904" y="274815"/>
                </a:lnTo>
                <a:lnTo>
                  <a:pt x="120339" y="308888"/>
                </a:lnTo>
                <a:lnTo>
                  <a:pt x="96146" y="344427"/>
                </a:lnTo>
                <a:lnTo>
                  <a:pt x="74426" y="381342"/>
                </a:lnTo>
                <a:lnTo>
                  <a:pt x="55279" y="419545"/>
                </a:lnTo>
                <a:lnTo>
                  <a:pt x="38803" y="458947"/>
                </a:lnTo>
                <a:lnTo>
                  <a:pt x="25100" y="499460"/>
                </a:lnTo>
                <a:lnTo>
                  <a:pt x="14268" y="540993"/>
                </a:lnTo>
                <a:lnTo>
                  <a:pt x="6408" y="583459"/>
                </a:lnTo>
                <a:lnTo>
                  <a:pt x="1618" y="626769"/>
                </a:lnTo>
                <a:lnTo>
                  <a:pt x="0" y="670834"/>
                </a:lnTo>
                <a:lnTo>
                  <a:pt x="1618" y="715018"/>
                </a:lnTo>
                <a:lnTo>
                  <a:pt x="6408" y="758428"/>
                </a:lnTo>
                <a:lnTo>
                  <a:pt x="14268" y="800977"/>
                </a:lnTo>
                <a:lnTo>
                  <a:pt x="25100" y="842576"/>
                </a:lnTo>
                <a:lnTo>
                  <a:pt x="38803" y="883137"/>
                </a:lnTo>
                <a:lnTo>
                  <a:pt x="55279" y="922575"/>
                </a:lnTo>
                <a:lnTo>
                  <a:pt x="74426" y="960800"/>
                </a:lnTo>
                <a:lnTo>
                  <a:pt x="96146" y="997725"/>
                </a:lnTo>
                <a:lnTo>
                  <a:pt x="120339" y="1033262"/>
                </a:lnTo>
                <a:lnTo>
                  <a:pt x="146904" y="1067325"/>
                </a:lnTo>
                <a:lnTo>
                  <a:pt x="175743" y="1099825"/>
                </a:lnTo>
                <a:lnTo>
                  <a:pt x="206755" y="1130675"/>
                </a:lnTo>
                <a:lnTo>
                  <a:pt x="239842" y="1159786"/>
                </a:lnTo>
                <a:lnTo>
                  <a:pt x="274902" y="1187073"/>
                </a:lnTo>
                <a:lnTo>
                  <a:pt x="311836" y="1212446"/>
                </a:lnTo>
                <a:lnTo>
                  <a:pt x="350545" y="1235818"/>
                </a:lnTo>
                <a:lnTo>
                  <a:pt x="390929" y="1257102"/>
                </a:lnTo>
                <a:lnTo>
                  <a:pt x="432888" y="1276211"/>
                </a:lnTo>
                <a:lnTo>
                  <a:pt x="476323" y="1293055"/>
                </a:lnTo>
                <a:lnTo>
                  <a:pt x="521133" y="1307549"/>
                </a:lnTo>
                <a:lnTo>
                  <a:pt x="567219" y="1319604"/>
                </a:lnTo>
                <a:lnTo>
                  <a:pt x="614481" y="1329132"/>
                </a:lnTo>
                <a:lnTo>
                  <a:pt x="662820" y="1336047"/>
                </a:lnTo>
                <a:lnTo>
                  <a:pt x="712136" y="1340260"/>
                </a:lnTo>
                <a:lnTo>
                  <a:pt x="762329" y="1341683"/>
                </a:lnTo>
                <a:lnTo>
                  <a:pt x="812405" y="1340260"/>
                </a:lnTo>
                <a:lnTo>
                  <a:pt x="861622" y="1336047"/>
                </a:lnTo>
                <a:lnTo>
                  <a:pt x="909881" y="1329132"/>
                </a:lnTo>
                <a:lnTo>
                  <a:pt x="957080" y="1319604"/>
                </a:lnTo>
                <a:lnTo>
                  <a:pt x="1003118" y="1307549"/>
                </a:lnTo>
                <a:lnTo>
                  <a:pt x="1047894" y="1293055"/>
                </a:lnTo>
                <a:lnTo>
                  <a:pt x="1091307" y="1276211"/>
                </a:lnTo>
                <a:lnTo>
                  <a:pt x="1133257" y="1257102"/>
                </a:lnTo>
                <a:lnTo>
                  <a:pt x="1173642" y="1235818"/>
                </a:lnTo>
                <a:lnTo>
                  <a:pt x="1212362" y="1212446"/>
                </a:lnTo>
                <a:lnTo>
                  <a:pt x="1249315" y="1187073"/>
                </a:lnTo>
                <a:lnTo>
                  <a:pt x="1284400" y="1159786"/>
                </a:lnTo>
                <a:lnTo>
                  <a:pt x="1317517" y="1130675"/>
                </a:lnTo>
                <a:lnTo>
                  <a:pt x="1348565" y="1099825"/>
                </a:lnTo>
                <a:lnTo>
                  <a:pt x="1377443" y="1067325"/>
                </a:lnTo>
                <a:lnTo>
                  <a:pt x="1404049" y="1033262"/>
                </a:lnTo>
                <a:lnTo>
                  <a:pt x="1428284" y="997725"/>
                </a:lnTo>
                <a:lnTo>
                  <a:pt x="1450045" y="960800"/>
                </a:lnTo>
                <a:lnTo>
                  <a:pt x="1469232" y="922575"/>
                </a:lnTo>
                <a:lnTo>
                  <a:pt x="1485744" y="883137"/>
                </a:lnTo>
                <a:lnTo>
                  <a:pt x="1499481" y="842576"/>
                </a:lnTo>
                <a:lnTo>
                  <a:pt x="1510340" y="800977"/>
                </a:lnTo>
                <a:lnTo>
                  <a:pt x="1518222" y="758428"/>
                </a:lnTo>
                <a:lnTo>
                  <a:pt x="1523025" y="715018"/>
                </a:lnTo>
                <a:lnTo>
                  <a:pt x="1524649" y="670834"/>
                </a:lnTo>
                <a:lnTo>
                  <a:pt x="1523025" y="626769"/>
                </a:lnTo>
                <a:lnTo>
                  <a:pt x="1518222" y="583459"/>
                </a:lnTo>
                <a:lnTo>
                  <a:pt x="1510340" y="540993"/>
                </a:lnTo>
                <a:lnTo>
                  <a:pt x="1499481" y="499460"/>
                </a:lnTo>
                <a:lnTo>
                  <a:pt x="1485744" y="458947"/>
                </a:lnTo>
                <a:lnTo>
                  <a:pt x="1469232" y="419545"/>
                </a:lnTo>
                <a:lnTo>
                  <a:pt x="1450045" y="381342"/>
                </a:lnTo>
                <a:lnTo>
                  <a:pt x="1428284" y="344427"/>
                </a:lnTo>
                <a:lnTo>
                  <a:pt x="1404049" y="308888"/>
                </a:lnTo>
                <a:lnTo>
                  <a:pt x="1377443" y="274815"/>
                </a:lnTo>
                <a:lnTo>
                  <a:pt x="1348565" y="242297"/>
                </a:lnTo>
                <a:lnTo>
                  <a:pt x="1317517" y="211422"/>
                </a:lnTo>
                <a:lnTo>
                  <a:pt x="1284400" y="182278"/>
                </a:lnTo>
                <a:lnTo>
                  <a:pt x="1249315" y="154956"/>
                </a:lnTo>
                <a:lnTo>
                  <a:pt x="1212362" y="129543"/>
                </a:lnTo>
                <a:lnTo>
                  <a:pt x="1173642" y="106129"/>
                </a:lnTo>
                <a:lnTo>
                  <a:pt x="1133257" y="84803"/>
                </a:lnTo>
                <a:lnTo>
                  <a:pt x="1091307" y="65653"/>
                </a:lnTo>
                <a:lnTo>
                  <a:pt x="1047894" y="48768"/>
                </a:lnTo>
                <a:lnTo>
                  <a:pt x="1003118" y="34236"/>
                </a:lnTo>
                <a:lnTo>
                  <a:pt x="957080" y="22148"/>
                </a:lnTo>
                <a:lnTo>
                  <a:pt x="909881" y="12591"/>
                </a:lnTo>
                <a:lnTo>
                  <a:pt x="861622" y="5655"/>
                </a:lnTo>
                <a:lnTo>
                  <a:pt x="812405" y="1428"/>
                </a:lnTo>
                <a:lnTo>
                  <a:pt x="762329" y="0"/>
                </a:lnTo>
                <a:close/>
              </a:path>
            </a:pathLst>
          </a:custGeom>
          <a:ln w="6571">
            <a:solidFill>
              <a:srgbClr val="3232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180401" y="7138507"/>
            <a:ext cx="611505" cy="614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100"/>
              </a:spcBef>
            </a:pP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Ricas en 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TAGs</a:t>
            </a:r>
            <a:r>
              <a:rPr sz="95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y</a:t>
            </a:r>
            <a:r>
              <a:rPr sz="95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en </a:t>
            </a:r>
            <a:r>
              <a:rPr sz="950" spc="-2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FF0000"/>
                </a:solidFill>
                <a:latin typeface="Arial MT"/>
                <a:cs typeface="Arial MT"/>
              </a:rPr>
              <a:t>Esteres</a:t>
            </a:r>
            <a:r>
              <a:rPr sz="95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de </a:t>
            </a:r>
            <a:r>
              <a:rPr sz="950" spc="-2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FF0000"/>
                </a:solidFill>
                <a:latin typeface="Arial MT"/>
                <a:cs typeface="Arial MT"/>
              </a:rPr>
              <a:t>colesterol</a:t>
            </a:r>
            <a:endParaRPr sz="950">
              <a:latin typeface="Arial MT"/>
              <a:cs typeface="Arial MT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25170" y="5346086"/>
            <a:ext cx="7505700" cy="5341620"/>
            <a:chOff x="25170" y="5346086"/>
            <a:chExt cx="7505700" cy="5341620"/>
          </a:xfrm>
        </p:grpSpPr>
        <p:sp>
          <p:nvSpPr>
            <p:cNvPr id="55" name="object 55"/>
            <p:cNvSpPr/>
            <p:nvPr/>
          </p:nvSpPr>
          <p:spPr>
            <a:xfrm>
              <a:off x="2362352" y="9092239"/>
              <a:ext cx="1941195" cy="822325"/>
            </a:xfrm>
            <a:custGeom>
              <a:avLst/>
              <a:gdLst/>
              <a:ahLst/>
              <a:cxnLst/>
              <a:rect l="l" t="t" r="r" b="b"/>
              <a:pathLst>
                <a:path w="1941195" h="822325">
                  <a:moveTo>
                    <a:pt x="35729" y="38208"/>
                  </a:moveTo>
                  <a:lnTo>
                    <a:pt x="30815" y="42345"/>
                  </a:lnTo>
                  <a:lnTo>
                    <a:pt x="36804" y="49423"/>
                  </a:lnTo>
                  <a:lnTo>
                    <a:pt x="51526" y="70454"/>
                  </a:lnTo>
                  <a:lnTo>
                    <a:pt x="59938" y="80970"/>
                  </a:lnTo>
                  <a:lnTo>
                    <a:pt x="67284" y="92537"/>
                  </a:lnTo>
                  <a:lnTo>
                    <a:pt x="75697" y="104104"/>
                  </a:lnTo>
                  <a:lnTo>
                    <a:pt x="84109" y="116718"/>
                  </a:lnTo>
                  <a:lnTo>
                    <a:pt x="101986" y="141954"/>
                  </a:lnTo>
                  <a:lnTo>
                    <a:pt x="139842" y="196634"/>
                  </a:lnTo>
                  <a:lnTo>
                    <a:pt x="159821" y="226071"/>
                  </a:lnTo>
                  <a:lnTo>
                    <a:pt x="201884" y="287060"/>
                  </a:lnTo>
                  <a:lnTo>
                    <a:pt x="225018" y="318601"/>
                  </a:lnTo>
                  <a:lnTo>
                    <a:pt x="247101" y="350146"/>
                  </a:lnTo>
                  <a:lnTo>
                    <a:pt x="271287" y="382746"/>
                  </a:lnTo>
                  <a:lnTo>
                    <a:pt x="295457" y="414291"/>
                  </a:lnTo>
                  <a:lnTo>
                    <a:pt x="319643" y="446885"/>
                  </a:lnTo>
                  <a:lnTo>
                    <a:pt x="344881" y="478430"/>
                  </a:lnTo>
                  <a:lnTo>
                    <a:pt x="371170" y="508923"/>
                  </a:lnTo>
                  <a:lnTo>
                    <a:pt x="397459" y="540468"/>
                  </a:lnTo>
                  <a:lnTo>
                    <a:pt x="424799" y="569905"/>
                  </a:lnTo>
                  <a:lnTo>
                    <a:pt x="479465" y="626687"/>
                  </a:lnTo>
                  <a:lnTo>
                    <a:pt x="521528" y="665590"/>
                  </a:lnTo>
                  <a:lnTo>
                    <a:pt x="536249" y="677157"/>
                  </a:lnTo>
                  <a:lnTo>
                    <a:pt x="549920" y="689777"/>
                  </a:lnTo>
                  <a:lnTo>
                    <a:pt x="608807" y="732891"/>
                  </a:lnTo>
                  <a:lnTo>
                    <a:pt x="652973" y="759174"/>
                  </a:lnTo>
                  <a:lnTo>
                    <a:pt x="698190" y="781254"/>
                  </a:lnTo>
                  <a:lnTo>
                    <a:pt x="774938" y="805441"/>
                  </a:lnTo>
                  <a:lnTo>
                    <a:pt x="870630" y="820163"/>
                  </a:lnTo>
                  <a:lnTo>
                    <a:pt x="904265" y="822265"/>
                  </a:lnTo>
                  <a:lnTo>
                    <a:pt x="972616" y="822265"/>
                  </a:lnTo>
                  <a:lnTo>
                    <a:pt x="1042019" y="818055"/>
                  </a:lnTo>
                  <a:lnTo>
                    <a:pt x="1059902" y="815954"/>
                  </a:lnTo>
                  <a:lnTo>
                    <a:pt x="937930" y="815954"/>
                  </a:lnTo>
                  <a:lnTo>
                    <a:pt x="904265" y="814901"/>
                  </a:lnTo>
                  <a:lnTo>
                    <a:pt x="839083" y="809644"/>
                  </a:lnTo>
                  <a:lnTo>
                    <a:pt x="775990" y="798077"/>
                  </a:lnTo>
                  <a:lnTo>
                    <a:pt x="730773" y="786516"/>
                  </a:lnTo>
                  <a:lnTo>
                    <a:pt x="701329" y="774949"/>
                  </a:lnTo>
                  <a:lnTo>
                    <a:pt x="685571" y="768640"/>
                  </a:lnTo>
                  <a:lnTo>
                    <a:pt x="641405" y="745505"/>
                  </a:lnTo>
                  <a:lnTo>
                    <a:pt x="598291" y="717115"/>
                  </a:lnTo>
                  <a:lnTo>
                    <a:pt x="554126" y="684521"/>
                  </a:lnTo>
                  <a:lnTo>
                    <a:pt x="483687" y="621430"/>
                  </a:lnTo>
                  <a:lnTo>
                    <a:pt x="456346" y="594093"/>
                  </a:lnTo>
                  <a:lnTo>
                    <a:pt x="429006" y="565702"/>
                  </a:lnTo>
                  <a:lnTo>
                    <a:pt x="350139" y="474221"/>
                  </a:lnTo>
                  <a:lnTo>
                    <a:pt x="324901" y="442676"/>
                  </a:lnTo>
                  <a:lnTo>
                    <a:pt x="300730" y="410082"/>
                  </a:lnTo>
                  <a:lnTo>
                    <a:pt x="252359" y="346991"/>
                  </a:lnTo>
                  <a:lnTo>
                    <a:pt x="230276" y="314398"/>
                  </a:lnTo>
                  <a:lnTo>
                    <a:pt x="208193" y="283905"/>
                  </a:lnTo>
                  <a:lnTo>
                    <a:pt x="186110" y="252360"/>
                  </a:lnTo>
                  <a:lnTo>
                    <a:pt x="165079" y="222917"/>
                  </a:lnTo>
                  <a:lnTo>
                    <a:pt x="145100" y="193477"/>
                  </a:lnTo>
                  <a:lnTo>
                    <a:pt x="126171" y="165087"/>
                  </a:lnTo>
                  <a:lnTo>
                    <a:pt x="107243" y="137751"/>
                  </a:lnTo>
                  <a:lnTo>
                    <a:pt x="89382" y="112515"/>
                  </a:lnTo>
                  <a:lnTo>
                    <a:pt x="80954" y="100948"/>
                  </a:lnTo>
                  <a:lnTo>
                    <a:pt x="72542" y="88327"/>
                  </a:lnTo>
                  <a:lnTo>
                    <a:pt x="65196" y="76763"/>
                  </a:lnTo>
                  <a:lnTo>
                    <a:pt x="56784" y="66248"/>
                  </a:lnTo>
                  <a:lnTo>
                    <a:pt x="49423" y="55732"/>
                  </a:lnTo>
                  <a:lnTo>
                    <a:pt x="42062" y="46268"/>
                  </a:lnTo>
                  <a:lnTo>
                    <a:pt x="35729" y="38208"/>
                  </a:lnTo>
                  <a:close/>
                </a:path>
                <a:path w="1941195" h="822325">
                  <a:moveTo>
                    <a:pt x="1938939" y="543623"/>
                  </a:moveTo>
                  <a:lnTo>
                    <a:pt x="1936821" y="543623"/>
                  </a:lnTo>
                  <a:lnTo>
                    <a:pt x="1773844" y="606708"/>
                  </a:lnTo>
                  <a:lnTo>
                    <a:pt x="1692889" y="637199"/>
                  </a:lnTo>
                  <a:lnTo>
                    <a:pt x="1532016" y="693980"/>
                  </a:lnTo>
                  <a:lnTo>
                    <a:pt x="1453149" y="720269"/>
                  </a:lnTo>
                  <a:lnTo>
                    <a:pt x="1375333" y="743404"/>
                  </a:lnTo>
                  <a:lnTo>
                    <a:pt x="1298585" y="764430"/>
                  </a:lnTo>
                  <a:lnTo>
                    <a:pt x="1222872" y="782307"/>
                  </a:lnTo>
                  <a:lnTo>
                    <a:pt x="1149263" y="797029"/>
                  </a:lnTo>
                  <a:lnTo>
                    <a:pt x="1076721" y="807543"/>
                  </a:lnTo>
                  <a:lnTo>
                    <a:pt x="971565" y="815954"/>
                  </a:lnTo>
                  <a:lnTo>
                    <a:pt x="1059902" y="815954"/>
                  </a:lnTo>
                  <a:lnTo>
                    <a:pt x="1150315" y="803340"/>
                  </a:lnTo>
                  <a:lnTo>
                    <a:pt x="1224975" y="788618"/>
                  </a:lnTo>
                  <a:lnTo>
                    <a:pt x="1300688" y="770740"/>
                  </a:lnTo>
                  <a:lnTo>
                    <a:pt x="1377436" y="749715"/>
                  </a:lnTo>
                  <a:lnTo>
                    <a:pt x="1535170" y="700291"/>
                  </a:lnTo>
                  <a:lnTo>
                    <a:pt x="1615074" y="671901"/>
                  </a:lnTo>
                  <a:lnTo>
                    <a:pt x="1938939" y="549927"/>
                  </a:lnTo>
                  <a:lnTo>
                    <a:pt x="1941042" y="547826"/>
                  </a:lnTo>
                  <a:lnTo>
                    <a:pt x="1941042" y="545724"/>
                  </a:lnTo>
                  <a:lnTo>
                    <a:pt x="1938939" y="543623"/>
                  </a:lnTo>
                  <a:close/>
                </a:path>
                <a:path w="1941195" h="822325">
                  <a:moveTo>
                    <a:pt x="0" y="0"/>
                  </a:moveTo>
                  <a:lnTo>
                    <a:pt x="13670" y="56784"/>
                  </a:lnTo>
                  <a:lnTo>
                    <a:pt x="30815" y="42345"/>
                  </a:lnTo>
                  <a:lnTo>
                    <a:pt x="25237" y="35753"/>
                  </a:lnTo>
                  <a:lnTo>
                    <a:pt x="24185" y="32598"/>
                  </a:lnTo>
                  <a:lnTo>
                    <a:pt x="26289" y="30495"/>
                  </a:lnTo>
                  <a:lnTo>
                    <a:pt x="44888" y="30495"/>
                  </a:lnTo>
                  <a:lnTo>
                    <a:pt x="53629" y="23134"/>
                  </a:lnTo>
                  <a:lnTo>
                    <a:pt x="0" y="0"/>
                  </a:lnTo>
                  <a:close/>
                </a:path>
                <a:path w="1941195" h="822325">
                  <a:moveTo>
                    <a:pt x="28392" y="30495"/>
                  </a:moveTo>
                  <a:lnTo>
                    <a:pt x="26289" y="30495"/>
                  </a:lnTo>
                  <a:lnTo>
                    <a:pt x="24185" y="32598"/>
                  </a:lnTo>
                  <a:lnTo>
                    <a:pt x="25237" y="35753"/>
                  </a:lnTo>
                  <a:lnTo>
                    <a:pt x="30815" y="42345"/>
                  </a:lnTo>
                  <a:lnTo>
                    <a:pt x="35729" y="38208"/>
                  </a:lnTo>
                  <a:lnTo>
                    <a:pt x="30495" y="31546"/>
                  </a:lnTo>
                  <a:lnTo>
                    <a:pt x="28392" y="30495"/>
                  </a:lnTo>
                  <a:close/>
                </a:path>
                <a:path w="1941195" h="822325">
                  <a:moveTo>
                    <a:pt x="44888" y="30495"/>
                  </a:moveTo>
                  <a:lnTo>
                    <a:pt x="28392" y="30495"/>
                  </a:lnTo>
                  <a:lnTo>
                    <a:pt x="30495" y="31546"/>
                  </a:lnTo>
                  <a:lnTo>
                    <a:pt x="35729" y="38208"/>
                  </a:lnTo>
                  <a:lnTo>
                    <a:pt x="44888" y="30495"/>
                  </a:lnTo>
                  <a:close/>
                </a:path>
              </a:pathLst>
            </a:custGeom>
            <a:solidFill>
              <a:srgbClr val="323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5538" y="5346455"/>
              <a:ext cx="7505065" cy="5340985"/>
            </a:xfrm>
            <a:custGeom>
              <a:avLst/>
              <a:gdLst/>
              <a:ahLst/>
              <a:cxnLst/>
              <a:rect l="l" t="t" r="r" b="b"/>
              <a:pathLst>
                <a:path w="7505065" h="5340984">
                  <a:moveTo>
                    <a:pt x="0" y="5340598"/>
                  </a:moveTo>
                  <a:lnTo>
                    <a:pt x="7504892" y="5340598"/>
                  </a:lnTo>
                  <a:lnTo>
                    <a:pt x="7504892" y="0"/>
                  </a:lnTo>
                  <a:lnTo>
                    <a:pt x="0" y="0"/>
                  </a:lnTo>
                  <a:lnTo>
                    <a:pt x="0" y="53405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2067" y="4633751"/>
            <a:ext cx="1625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latin typeface="Arial MT"/>
                <a:cs typeface="Arial MT"/>
              </a:rPr>
              <a:t>2</a:t>
            </a:r>
            <a:r>
              <a:rPr sz="950" spc="10" dirty="0">
                <a:latin typeface="Arial MT"/>
                <a:cs typeface="Arial MT"/>
              </a:rPr>
              <a:t>7</a:t>
            </a:r>
            <a:endParaRPr sz="95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31364" y="2717583"/>
            <a:ext cx="2508966" cy="1043305"/>
            <a:chOff x="1020657" y="2713827"/>
            <a:chExt cx="2508966" cy="1043305"/>
          </a:xfrm>
        </p:grpSpPr>
        <p:sp>
          <p:nvSpPr>
            <p:cNvPr id="6" name="object 6"/>
            <p:cNvSpPr/>
            <p:nvPr/>
          </p:nvSpPr>
          <p:spPr>
            <a:xfrm>
              <a:off x="1020657" y="2713827"/>
              <a:ext cx="1590040" cy="1043305"/>
            </a:xfrm>
            <a:custGeom>
              <a:avLst/>
              <a:gdLst/>
              <a:ahLst/>
              <a:cxnLst/>
              <a:rect l="l" t="t" r="r" b="b"/>
              <a:pathLst>
                <a:path w="1590039" h="1043304">
                  <a:moveTo>
                    <a:pt x="173496" y="0"/>
                  </a:moveTo>
                  <a:lnTo>
                    <a:pt x="127419" y="6210"/>
                  </a:lnTo>
                  <a:lnTo>
                    <a:pt x="85987" y="23753"/>
                  </a:lnTo>
                  <a:lnTo>
                    <a:pt x="50864" y="50993"/>
                  </a:lnTo>
                  <a:lnTo>
                    <a:pt x="23716" y="86294"/>
                  </a:lnTo>
                  <a:lnTo>
                    <a:pt x="6206" y="128023"/>
                  </a:lnTo>
                  <a:lnTo>
                    <a:pt x="0" y="174543"/>
                  </a:lnTo>
                  <a:lnTo>
                    <a:pt x="0" y="869563"/>
                  </a:lnTo>
                  <a:lnTo>
                    <a:pt x="6206" y="915642"/>
                  </a:lnTo>
                  <a:lnTo>
                    <a:pt x="23716" y="957077"/>
                  </a:lnTo>
                  <a:lnTo>
                    <a:pt x="50864" y="992202"/>
                  </a:lnTo>
                  <a:lnTo>
                    <a:pt x="85987" y="1019352"/>
                  </a:lnTo>
                  <a:lnTo>
                    <a:pt x="127419" y="1036864"/>
                  </a:lnTo>
                  <a:lnTo>
                    <a:pt x="173496" y="1043071"/>
                  </a:lnTo>
                  <a:lnTo>
                    <a:pt x="1415288" y="1043071"/>
                  </a:lnTo>
                  <a:lnTo>
                    <a:pt x="1461810" y="1036864"/>
                  </a:lnTo>
                  <a:lnTo>
                    <a:pt x="1503541" y="1019352"/>
                  </a:lnTo>
                  <a:lnTo>
                    <a:pt x="1538846" y="992202"/>
                  </a:lnTo>
                  <a:lnTo>
                    <a:pt x="1566089" y="957077"/>
                  </a:lnTo>
                  <a:lnTo>
                    <a:pt x="1583635" y="915642"/>
                  </a:lnTo>
                  <a:lnTo>
                    <a:pt x="1589847" y="869563"/>
                  </a:lnTo>
                  <a:lnTo>
                    <a:pt x="1589847" y="174543"/>
                  </a:lnTo>
                  <a:lnTo>
                    <a:pt x="1583635" y="128023"/>
                  </a:lnTo>
                  <a:lnTo>
                    <a:pt x="1566089" y="86294"/>
                  </a:lnTo>
                  <a:lnTo>
                    <a:pt x="1538846" y="50993"/>
                  </a:lnTo>
                  <a:lnTo>
                    <a:pt x="1503541" y="23753"/>
                  </a:lnTo>
                  <a:lnTo>
                    <a:pt x="1461810" y="6210"/>
                  </a:lnTo>
                  <a:lnTo>
                    <a:pt x="1415288" y="0"/>
                  </a:lnTo>
                  <a:lnTo>
                    <a:pt x="173496" y="0"/>
                  </a:lnTo>
                  <a:close/>
                </a:path>
              </a:pathLst>
            </a:custGeom>
            <a:ln w="6571">
              <a:solidFill>
                <a:srgbClr val="3232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5950" y="2809373"/>
              <a:ext cx="253673" cy="15692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216070" y="2944023"/>
            <a:ext cx="725170" cy="40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100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HDL</a:t>
            </a:r>
            <a:r>
              <a:rPr sz="80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p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e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que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ña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s 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ApoAI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ApoE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70577" y="2217521"/>
            <a:ext cx="1442085" cy="993140"/>
          </a:xfrm>
          <a:custGeom>
            <a:avLst/>
            <a:gdLst/>
            <a:ahLst/>
            <a:cxnLst/>
            <a:rect l="l" t="t" r="r" b="b"/>
            <a:pathLst>
              <a:path w="1442085" h="993139">
                <a:moveTo>
                  <a:pt x="166131" y="0"/>
                </a:moveTo>
                <a:lnTo>
                  <a:pt x="122059" y="5876"/>
                </a:lnTo>
                <a:lnTo>
                  <a:pt x="82399" y="22471"/>
                </a:lnTo>
                <a:lnTo>
                  <a:pt x="48758" y="48238"/>
                </a:lnTo>
                <a:lnTo>
                  <a:pt x="22740" y="81627"/>
                </a:lnTo>
                <a:lnTo>
                  <a:pt x="5952" y="121090"/>
                </a:lnTo>
                <a:lnTo>
                  <a:pt x="0" y="165079"/>
                </a:lnTo>
                <a:lnTo>
                  <a:pt x="0" y="827516"/>
                </a:lnTo>
                <a:lnTo>
                  <a:pt x="5952" y="871510"/>
                </a:lnTo>
                <a:lnTo>
                  <a:pt x="22740" y="910975"/>
                </a:lnTo>
                <a:lnTo>
                  <a:pt x="48758" y="944363"/>
                </a:lnTo>
                <a:lnTo>
                  <a:pt x="82399" y="970128"/>
                </a:lnTo>
                <a:lnTo>
                  <a:pt x="122059" y="986721"/>
                </a:lnTo>
                <a:lnTo>
                  <a:pt x="166131" y="992596"/>
                </a:lnTo>
                <a:lnTo>
                  <a:pt x="1276502" y="992596"/>
                </a:lnTo>
                <a:lnTo>
                  <a:pt x="1320491" y="986721"/>
                </a:lnTo>
                <a:lnTo>
                  <a:pt x="1359954" y="970128"/>
                </a:lnTo>
                <a:lnTo>
                  <a:pt x="1393343" y="944363"/>
                </a:lnTo>
                <a:lnTo>
                  <a:pt x="1419110" y="910975"/>
                </a:lnTo>
                <a:lnTo>
                  <a:pt x="1435706" y="871510"/>
                </a:lnTo>
                <a:lnTo>
                  <a:pt x="1441582" y="827516"/>
                </a:lnTo>
                <a:lnTo>
                  <a:pt x="1441582" y="165079"/>
                </a:lnTo>
                <a:lnTo>
                  <a:pt x="1435706" y="121090"/>
                </a:lnTo>
                <a:lnTo>
                  <a:pt x="1419110" y="81627"/>
                </a:lnTo>
                <a:lnTo>
                  <a:pt x="1393343" y="48238"/>
                </a:lnTo>
                <a:lnTo>
                  <a:pt x="1359954" y="22471"/>
                </a:lnTo>
                <a:lnTo>
                  <a:pt x="1320491" y="5876"/>
                </a:lnTo>
                <a:lnTo>
                  <a:pt x="1276502" y="0"/>
                </a:lnTo>
                <a:lnTo>
                  <a:pt x="166131" y="0"/>
                </a:lnTo>
                <a:close/>
              </a:path>
            </a:pathLst>
          </a:custGeom>
          <a:ln w="6571">
            <a:solidFill>
              <a:srgbClr val="3232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57545" y="2347834"/>
            <a:ext cx="44069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H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I</a:t>
            </a:r>
            <a:r>
              <a:rPr sz="800" spc="20" dirty="0">
                <a:solidFill>
                  <a:srgbClr val="323299"/>
                </a:solidFill>
                <a:latin typeface="Arial MT"/>
                <a:cs typeface="Arial MT"/>
              </a:rPr>
              <a:t>G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AD</a:t>
            </a:r>
            <a:r>
              <a:rPr sz="800" spc="20" dirty="0">
                <a:solidFill>
                  <a:srgbClr val="323299"/>
                </a:solidFill>
                <a:latin typeface="Arial MT"/>
                <a:cs typeface="Arial MT"/>
              </a:rPr>
              <a:t>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76812" y="2611825"/>
            <a:ext cx="897255" cy="262890"/>
          </a:xfrm>
          <a:custGeom>
            <a:avLst/>
            <a:gdLst/>
            <a:ahLst/>
            <a:cxnLst/>
            <a:rect l="l" t="t" r="r" b="b"/>
            <a:pathLst>
              <a:path w="897254" h="262889">
                <a:moveTo>
                  <a:pt x="44165" y="212399"/>
                </a:moveTo>
                <a:lnTo>
                  <a:pt x="0" y="251307"/>
                </a:lnTo>
                <a:lnTo>
                  <a:pt x="57835" y="262874"/>
                </a:lnTo>
                <a:lnTo>
                  <a:pt x="52424" y="242895"/>
                </a:lnTo>
                <a:lnTo>
                  <a:pt x="41010" y="242895"/>
                </a:lnTo>
                <a:lnTo>
                  <a:pt x="39959" y="240792"/>
                </a:lnTo>
                <a:lnTo>
                  <a:pt x="39959" y="237637"/>
                </a:lnTo>
                <a:lnTo>
                  <a:pt x="42062" y="236585"/>
                </a:lnTo>
                <a:lnTo>
                  <a:pt x="50110" y="234350"/>
                </a:lnTo>
                <a:lnTo>
                  <a:pt x="44165" y="212399"/>
                </a:lnTo>
                <a:close/>
              </a:path>
              <a:path w="897254" h="262889">
                <a:moveTo>
                  <a:pt x="50110" y="234350"/>
                </a:moveTo>
                <a:lnTo>
                  <a:pt x="42062" y="236585"/>
                </a:lnTo>
                <a:lnTo>
                  <a:pt x="39959" y="237637"/>
                </a:lnTo>
                <a:lnTo>
                  <a:pt x="39959" y="240792"/>
                </a:lnTo>
                <a:lnTo>
                  <a:pt x="41010" y="242895"/>
                </a:lnTo>
                <a:lnTo>
                  <a:pt x="43113" y="242895"/>
                </a:lnTo>
                <a:lnTo>
                  <a:pt x="51773" y="240489"/>
                </a:lnTo>
                <a:lnTo>
                  <a:pt x="50110" y="234350"/>
                </a:lnTo>
                <a:close/>
              </a:path>
              <a:path w="897254" h="262889">
                <a:moveTo>
                  <a:pt x="51773" y="240489"/>
                </a:moveTo>
                <a:lnTo>
                  <a:pt x="43113" y="242895"/>
                </a:lnTo>
                <a:lnTo>
                  <a:pt x="52424" y="242895"/>
                </a:lnTo>
                <a:lnTo>
                  <a:pt x="51773" y="240489"/>
                </a:lnTo>
                <a:close/>
              </a:path>
              <a:path w="897254" h="262889">
                <a:moveTo>
                  <a:pt x="895868" y="0"/>
                </a:moveTo>
                <a:lnTo>
                  <a:pt x="893765" y="0"/>
                </a:lnTo>
                <a:lnTo>
                  <a:pt x="50110" y="234350"/>
                </a:lnTo>
                <a:lnTo>
                  <a:pt x="51773" y="240489"/>
                </a:lnTo>
                <a:lnTo>
                  <a:pt x="894816" y="6309"/>
                </a:lnTo>
                <a:lnTo>
                  <a:pt x="896919" y="4206"/>
                </a:lnTo>
                <a:lnTo>
                  <a:pt x="896919" y="2103"/>
                </a:lnTo>
                <a:lnTo>
                  <a:pt x="895868" y="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43598" y="2876725"/>
            <a:ext cx="121221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TEJIDOS</a:t>
            </a:r>
            <a:r>
              <a:rPr sz="800" spc="-2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PERIFERICOS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17866" y="2958825"/>
            <a:ext cx="753110" cy="996315"/>
          </a:xfrm>
          <a:custGeom>
            <a:avLst/>
            <a:gdLst/>
            <a:ahLst/>
            <a:cxnLst/>
            <a:rect l="l" t="t" r="r" b="b"/>
            <a:pathLst>
              <a:path w="753110" h="996314">
                <a:moveTo>
                  <a:pt x="707962" y="970028"/>
                </a:moveTo>
                <a:lnTo>
                  <a:pt x="695020" y="989441"/>
                </a:lnTo>
                <a:lnTo>
                  <a:pt x="752856" y="995751"/>
                </a:lnTo>
                <a:lnTo>
                  <a:pt x="741025" y="974719"/>
                </a:lnTo>
                <a:lnTo>
                  <a:pt x="714999" y="974719"/>
                </a:lnTo>
                <a:lnTo>
                  <a:pt x="707962" y="970028"/>
                </a:lnTo>
                <a:close/>
              </a:path>
              <a:path w="753110" h="996314">
                <a:moveTo>
                  <a:pt x="711359" y="964932"/>
                </a:moveTo>
                <a:lnTo>
                  <a:pt x="707962" y="970028"/>
                </a:lnTo>
                <a:lnTo>
                  <a:pt x="714999" y="974719"/>
                </a:lnTo>
                <a:lnTo>
                  <a:pt x="717102" y="974719"/>
                </a:lnTo>
                <a:lnTo>
                  <a:pt x="719206" y="973668"/>
                </a:lnTo>
                <a:lnTo>
                  <a:pt x="720257" y="971565"/>
                </a:lnTo>
                <a:lnTo>
                  <a:pt x="718154" y="969462"/>
                </a:lnTo>
                <a:lnTo>
                  <a:pt x="711359" y="964932"/>
                </a:lnTo>
                <a:close/>
              </a:path>
              <a:path w="753110" h="996314">
                <a:moveTo>
                  <a:pt x="724463" y="945276"/>
                </a:moveTo>
                <a:lnTo>
                  <a:pt x="711359" y="964932"/>
                </a:lnTo>
                <a:lnTo>
                  <a:pt x="718154" y="969462"/>
                </a:lnTo>
                <a:lnTo>
                  <a:pt x="720257" y="971565"/>
                </a:lnTo>
                <a:lnTo>
                  <a:pt x="719206" y="973668"/>
                </a:lnTo>
                <a:lnTo>
                  <a:pt x="717102" y="974719"/>
                </a:lnTo>
                <a:lnTo>
                  <a:pt x="741025" y="974719"/>
                </a:lnTo>
                <a:lnTo>
                  <a:pt x="724463" y="945276"/>
                </a:lnTo>
                <a:close/>
              </a:path>
              <a:path w="753110" h="996314">
                <a:moveTo>
                  <a:pt x="505754" y="0"/>
                </a:moveTo>
                <a:lnTo>
                  <a:pt x="503651" y="0"/>
                </a:lnTo>
                <a:lnTo>
                  <a:pt x="402717" y="52562"/>
                </a:lnTo>
                <a:lnTo>
                  <a:pt x="353293" y="78851"/>
                </a:lnTo>
                <a:lnTo>
                  <a:pt x="330159" y="92522"/>
                </a:lnTo>
                <a:lnTo>
                  <a:pt x="305973" y="106192"/>
                </a:lnTo>
                <a:lnTo>
                  <a:pt x="259720" y="132481"/>
                </a:lnTo>
                <a:lnTo>
                  <a:pt x="195574" y="173492"/>
                </a:lnTo>
                <a:lnTo>
                  <a:pt x="155615" y="200817"/>
                </a:lnTo>
                <a:lnTo>
                  <a:pt x="119862" y="228173"/>
                </a:lnTo>
                <a:lnTo>
                  <a:pt x="88315" y="256550"/>
                </a:lnTo>
                <a:lnTo>
                  <a:pt x="73593" y="270220"/>
                </a:lnTo>
                <a:lnTo>
                  <a:pt x="47304" y="298612"/>
                </a:lnTo>
                <a:lnTo>
                  <a:pt x="18928" y="342778"/>
                </a:lnTo>
                <a:lnTo>
                  <a:pt x="4206" y="380634"/>
                </a:lnTo>
                <a:lnTo>
                  <a:pt x="3139" y="387995"/>
                </a:lnTo>
                <a:lnTo>
                  <a:pt x="1051" y="396407"/>
                </a:lnTo>
                <a:lnTo>
                  <a:pt x="1051" y="403753"/>
                </a:lnTo>
                <a:lnTo>
                  <a:pt x="0" y="411129"/>
                </a:lnTo>
                <a:lnTo>
                  <a:pt x="0" y="426887"/>
                </a:lnTo>
                <a:lnTo>
                  <a:pt x="1051" y="435300"/>
                </a:lnTo>
                <a:lnTo>
                  <a:pt x="3139" y="442676"/>
                </a:lnTo>
                <a:lnTo>
                  <a:pt x="4206" y="451073"/>
                </a:lnTo>
                <a:lnTo>
                  <a:pt x="7360" y="458434"/>
                </a:lnTo>
                <a:lnTo>
                  <a:pt x="13670" y="475259"/>
                </a:lnTo>
                <a:lnTo>
                  <a:pt x="24185" y="492084"/>
                </a:lnTo>
                <a:lnTo>
                  <a:pt x="51511" y="527837"/>
                </a:lnTo>
                <a:lnTo>
                  <a:pt x="78851" y="556229"/>
                </a:lnTo>
                <a:lnTo>
                  <a:pt x="121965" y="595137"/>
                </a:lnTo>
                <a:lnTo>
                  <a:pt x="134584" y="604601"/>
                </a:lnTo>
                <a:lnTo>
                  <a:pt x="146151" y="614065"/>
                </a:lnTo>
                <a:lnTo>
                  <a:pt x="198729" y="654009"/>
                </a:lnTo>
                <a:lnTo>
                  <a:pt x="285993" y="713948"/>
                </a:lnTo>
                <a:lnTo>
                  <a:pt x="410077" y="792815"/>
                </a:lnTo>
                <a:lnTo>
                  <a:pt x="502599" y="847481"/>
                </a:lnTo>
                <a:lnTo>
                  <a:pt x="532043" y="865357"/>
                </a:lnTo>
                <a:lnTo>
                  <a:pt x="561487" y="882182"/>
                </a:lnTo>
                <a:lnTo>
                  <a:pt x="588827" y="899007"/>
                </a:lnTo>
                <a:lnTo>
                  <a:pt x="615116" y="913729"/>
                </a:lnTo>
                <a:lnTo>
                  <a:pt x="627735" y="922141"/>
                </a:lnTo>
                <a:lnTo>
                  <a:pt x="640354" y="929502"/>
                </a:lnTo>
                <a:lnTo>
                  <a:pt x="652957" y="935812"/>
                </a:lnTo>
                <a:lnTo>
                  <a:pt x="664524" y="943173"/>
                </a:lnTo>
                <a:lnTo>
                  <a:pt x="696071" y="962101"/>
                </a:lnTo>
                <a:lnTo>
                  <a:pt x="707962" y="970028"/>
                </a:lnTo>
                <a:lnTo>
                  <a:pt x="711359" y="964932"/>
                </a:lnTo>
                <a:lnTo>
                  <a:pt x="699226" y="956843"/>
                </a:lnTo>
                <a:lnTo>
                  <a:pt x="667694" y="937915"/>
                </a:lnTo>
                <a:lnTo>
                  <a:pt x="656127" y="930554"/>
                </a:lnTo>
                <a:lnTo>
                  <a:pt x="643493" y="923193"/>
                </a:lnTo>
                <a:lnTo>
                  <a:pt x="631926" y="915832"/>
                </a:lnTo>
                <a:lnTo>
                  <a:pt x="618271" y="908471"/>
                </a:lnTo>
                <a:lnTo>
                  <a:pt x="591982" y="892698"/>
                </a:lnTo>
                <a:lnTo>
                  <a:pt x="535198" y="860115"/>
                </a:lnTo>
                <a:lnTo>
                  <a:pt x="505754" y="842223"/>
                </a:lnTo>
                <a:lnTo>
                  <a:pt x="475259" y="824346"/>
                </a:lnTo>
                <a:lnTo>
                  <a:pt x="414284" y="786505"/>
                </a:lnTo>
                <a:lnTo>
                  <a:pt x="351190" y="748649"/>
                </a:lnTo>
                <a:lnTo>
                  <a:pt x="290200" y="708690"/>
                </a:lnTo>
                <a:lnTo>
                  <a:pt x="231327" y="668731"/>
                </a:lnTo>
                <a:lnTo>
                  <a:pt x="175595" y="628787"/>
                </a:lnTo>
                <a:lnTo>
                  <a:pt x="150357" y="608807"/>
                </a:lnTo>
                <a:lnTo>
                  <a:pt x="137739" y="599343"/>
                </a:lnTo>
                <a:lnTo>
                  <a:pt x="83058" y="552023"/>
                </a:lnTo>
                <a:lnTo>
                  <a:pt x="56769" y="523631"/>
                </a:lnTo>
                <a:lnTo>
                  <a:pt x="29428" y="488929"/>
                </a:lnTo>
                <a:lnTo>
                  <a:pt x="19979" y="472104"/>
                </a:lnTo>
                <a:lnTo>
                  <a:pt x="15773" y="464743"/>
                </a:lnTo>
                <a:lnTo>
                  <a:pt x="12618" y="456331"/>
                </a:lnTo>
                <a:lnTo>
                  <a:pt x="10515" y="448970"/>
                </a:lnTo>
                <a:lnTo>
                  <a:pt x="9448" y="441609"/>
                </a:lnTo>
                <a:lnTo>
                  <a:pt x="7360" y="434263"/>
                </a:lnTo>
                <a:lnTo>
                  <a:pt x="7360" y="426887"/>
                </a:lnTo>
                <a:lnTo>
                  <a:pt x="6294" y="419541"/>
                </a:lnTo>
                <a:lnTo>
                  <a:pt x="6294" y="412181"/>
                </a:lnTo>
                <a:lnTo>
                  <a:pt x="7360" y="404820"/>
                </a:lnTo>
                <a:lnTo>
                  <a:pt x="9448" y="390098"/>
                </a:lnTo>
                <a:lnTo>
                  <a:pt x="10515" y="382737"/>
                </a:lnTo>
                <a:lnTo>
                  <a:pt x="24185" y="345932"/>
                </a:lnTo>
                <a:lnTo>
                  <a:pt x="52562" y="303870"/>
                </a:lnTo>
                <a:lnTo>
                  <a:pt x="92522" y="260756"/>
                </a:lnTo>
                <a:lnTo>
                  <a:pt x="124068" y="233415"/>
                </a:lnTo>
                <a:lnTo>
                  <a:pt x="159821" y="206090"/>
                </a:lnTo>
                <a:lnTo>
                  <a:pt x="198729" y="178749"/>
                </a:lnTo>
                <a:lnTo>
                  <a:pt x="240776" y="151409"/>
                </a:lnTo>
                <a:lnTo>
                  <a:pt x="263911" y="138790"/>
                </a:lnTo>
                <a:lnTo>
                  <a:pt x="285993" y="125120"/>
                </a:lnTo>
                <a:lnTo>
                  <a:pt x="333314" y="97779"/>
                </a:lnTo>
                <a:lnTo>
                  <a:pt x="405871" y="58872"/>
                </a:lnTo>
                <a:lnTo>
                  <a:pt x="506806" y="6294"/>
                </a:lnTo>
                <a:lnTo>
                  <a:pt x="507857" y="4191"/>
                </a:lnTo>
                <a:lnTo>
                  <a:pt x="507857" y="1036"/>
                </a:lnTo>
                <a:lnTo>
                  <a:pt x="505754" y="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669297" y="3241597"/>
            <a:ext cx="29400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LC</a:t>
            </a:r>
            <a:r>
              <a:rPr sz="800" spc="5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T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70139" y="3769517"/>
            <a:ext cx="744855" cy="397510"/>
          </a:xfrm>
          <a:custGeom>
            <a:avLst/>
            <a:gdLst/>
            <a:ahLst/>
            <a:cxnLst/>
            <a:rect l="l" t="t" r="r" b="b"/>
            <a:pathLst>
              <a:path w="744854" h="397510">
                <a:moveTo>
                  <a:pt x="372221" y="0"/>
                </a:moveTo>
                <a:lnTo>
                  <a:pt x="311719" y="2583"/>
                </a:lnTo>
                <a:lnTo>
                  <a:pt x="254371" y="10068"/>
                </a:lnTo>
                <a:lnTo>
                  <a:pt x="200935" y="22057"/>
                </a:lnTo>
                <a:lnTo>
                  <a:pt x="152168" y="38153"/>
                </a:lnTo>
                <a:lnTo>
                  <a:pt x="108826" y="57959"/>
                </a:lnTo>
                <a:lnTo>
                  <a:pt x="71667" y="81078"/>
                </a:lnTo>
                <a:lnTo>
                  <a:pt x="41448" y="107111"/>
                </a:lnTo>
                <a:lnTo>
                  <a:pt x="4857" y="166334"/>
                </a:lnTo>
                <a:lnTo>
                  <a:pt x="0" y="198729"/>
                </a:lnTo>
                <a:lnTo>
                  <a:pt x="4857" y="230865"/>
                </a:lnTo>
                <a:lnTo>
                  <a:pt x="41448" y="289877"/>
                </a:lnTo>
                <a:lnTo>
                  <a:pt x="71667" y="315920"/>
                </a:lnTo>
                <a:lnTo>
                  <a:pt x="108826" y="339099"/>
                </a:lnTo>
                <a:lnTo>
                  <a:pt x="152168" y="358998"/>
                </a:lnTo>
                <a:lnTo>
                  <a:pt x="200935" y="375200"/>
                </a:lnTo>
                <a:lnTo>
                  <a:pt x="254371" y="387288"/>
                </a:lnTo>
                <a:lnTo>
                  <a:pt x="311719" y="394847"/>
                </a:lnTo>
                <a:lnTo>
                  <a:pt x="372221" y="397459"/>
                </a:lnTo>
                <a:lnTo>
                  <a:pt x="432468" y="394847"/>
                </a:lnTo>
                <a:lnTo>
                  <a:pt x="489667" y="387288"/>
                </a:lnTo>
                <a:lnTo>
                  <a:pt x="543043" y="375200"/>
                </a:lnTo>
                <a:lnTo>
                  <a:pt x="591820" y="358998"/>
                </a:lnTo>
                <a:lnTo>
                  <a:pt x="635222" y="339099"/>
                </a:lnTo>
                <a:lnTo>
                  <a:pt x="672472" y="315920"/>
                </a:lnTo>
                <a:lnTo>
                  <a:pt x="702795" y="289877"/>
                </a:lnTo>
                <a:lnTo>
                  <a:pt x="739557" y="230865"/>
                </a:lnTo>
                <a:lnTo>
                  <a:pt x="744443" y="198729"/>
                </a:lnTo>
                <a:lnTo>
                  <a:pt x="739557" y="166334"/>
                </a:lnTo>
                <a:lnTo>
                  <a:pt x="702795" y="107111"/>
                </a:lnTo>
                <a:lnTo>
                  <a:pt x="672472" y="81078"/>
                </a:lnTo>
                <a:lnTo>
                  <a:pt x="635222" y="57959"/>
                </a:lnTo>
                <a:lnTo>
                  <a:pt x="591820" y="38153"/>
                </a:lnTo>
                <a:lnTo>
                  <a:pt x="543043" y="22057"/>
                </a:lnTo>
                <a:lnTo>
                  <a:pt x="489667" y="10068"/>
                </a:lnTo>
                <a:lnTo>
                  <a:pt x="432468" y="2583"/>
                </a:lnTo>
                <a:lnTo>
                  <a:pt x="372221" y="0"/>
                </a:lnTo>
                <a:close/>
              </a:path>
            </a:pathLst>
          </a:custGeom>
          <a:ln w="6571">
            <a:solidFill>
              <a:srgbClr val="3232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67398" y="4133238"/>
            <a:ext cx="64262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HDL</a:t>
            </a:r>
            <a:r>
              <a:rPr sz="800" spc="-5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grandes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78604" y="4183708"/>
            <a:ext cx="1255395" cy="655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95"/>
              </a:spcBef>
            </a:pP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Intercambio de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lípidos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con </a:t>
            </a:r>
            <a:r>
              <a:rPr sz="800" spc="-2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otras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lipoproteínas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que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transportan</a:t>
            </a:r>
            <a:r>
              <a:rPr sz="800" spc="-2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el</a:t>
            </a:r>
            <a:r>
              <a:rPr sz="800" spc="-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colesterol</a:t>
            </a:r>
            <a:r>
              <a:rPr sz="800" spc="-2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al </a:t>
            </a:r>
            <a:r>
              <a:rPr sz="800" spc="-204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hígado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(PTEC)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43571" y="587727"/>
            <a:ext cx="5043170" cy="217170"/>
          </a:xfrm>
          <a:prstGeom prst="rect">
            <a:avLst/>
          </a:prstGeom>
          <a:ln w="6571">
            <a:solidFill>
              <a:srgbClr val="FF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250"/>
              </a:spcBef>
            </a:pP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ESQUEMA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DEL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METABOLISMO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 DE</a:t>
            </a:r>
            <a:r>
              <a:rPr sz="950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HDL.</a:t>
            </a:r>
            <a:r>
              <a:rPr sz="950" spc="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TRANSPORTE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REVERSO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 DE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COLESTEROL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67513" y="1771610"/>
            <a:ext cx="76771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ABCG5</a:t>
            </a:r>
            <a:r>
              <a:rPr sz="80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ABCG8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531507" y="1135542"/>
            <a:ext cx="3232785" cy="2985770"/>
            <a:chOff x="2531507" y="1135542"/>
            <a:chExt cx="3232785" cy="2985770"/>
          </a:xfrm>
        </p:grpSpPr>
        <p:sp>
          <p:nvSpPr>
            <p:cNvPr id="21" name="object 21"/>
            <p:cNvSpPr/>
            <p:nvPr/>
          </p:nvSpPr>
          <p:spPr>
            <a:xfrm>
              <a:off x="3428557" y="3917772"/>
              <a:ext cx="595630" cy="200025"/>
            </a:xfrm>
            <a:custGeom>
              <a:avLst/>
              <a:gdLst/>
              <a:ahLst/>
              <a:cxnLst/>
              <a:rect l="l" t="t" r="r" b="b"/>
              <a:pathLst>
                <a:path w="595629" h="200025">
                  <a:moveTo>
                    <a:pt x="297560" y="0"/>
                  </a:moveTo>
                  <a:lnTo>
                    <a:pt x="229430" y="2664"/>
                  </a:lnTo>
                  <a:lnTo>
                    <a:pt x="166836" y="10239"/>
                  </a:lnTo>
                  <a:lnTo>
                    <a:pt x="111582" y="22099"/>
                  </a:lnTo>
                  <a:lnTo>
                    <a:pt x="65468" y="37620"/>
                  </a:lnTo>
                  <a:lnTo>
                    <a:pt x="30298" y="56174"/>
                  </a:lnTo>
                  <a:lnTo>
                    <a:pt x="0" y="99882"/>
                  </a:lnTo>
                  <a:lnTo>
                    <a:pt x="7875" y="122634"/>
                  </a:lnTo>
                  <a:lnTo>
                    <a:pt x="65468" y="162157"/>
                  </a:lnTo>
                  <a:lnTo>
                    <a:pt x="111582" y="177680"/>
                  </a:lnTo>
                  <a:lnTo>
                    <a:pt x="166836" y="189541"/>
                  </a:lnTo>
                  <a:lnTo>
                    <a:pt x="229430" y="197116"/>
                  </a:lnTo>
                  <a:lnTo>
                    <a:pt x="297560" y="199781"/>
                  </a:lnTo>
                  <a:lnTo>
                    <a:pt x="366028" y="197116"/>
                  </a:lnTo>
                  <a:lnTo>
                    <a:pt x="428754" y="189541"/>
                  </a:lnTo>
                  <a:lnTo>
                    <a:pt x="483993" y="177680"/>
                  </a:lnTo>
                  <a:lnTo>
                    <a:pt x="529998" y="162157"/>
                  </a:lnTo>
                  <a:lnTo>
                    <a:pt x="565022" y="143600"/>
                  </a:lnTo>
                  <a:lnTo>
                    <a:pt x="595137" y="99882"/>
                  </a:lnTo>
                  <a:lnTo>
                    <a:pt x="587317" y="77137"/>
                  </a:lnTo>
                  <a:lnTo>
                    <a:pt x="529998" y="37620"/>
                  </a:lnTo>
                  <a:lnTo>
                    <a:pt x="483993" y="22099"/>
                  </a:lnTo>
                  <a:lnTo>
                    <a:pt x="428754" y="10239"/>
                  </a:lnTo>
                  <a:lnTo>
                    <a:pt x="366028" y="2664"/>
                  </a:lnTo>
                  <a:lnTo>
                    <a:pt x="297560" y="0"/>
                  </a:lnTo>
                  <a:close/>
                </a:path>
              </a:pathLst>
            </a:custGeom>
            <a:ln w="6571">
              <a:solidFill>
                <a:srgbClr val="3232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65817" y="1135542"/>
              <a:ext cx="798195" cy="1097280"/>
            </a:xfrm>
            <a:custGeom>
              <a:avLst/>
              <a:gdLst/>
              <a:ahLst/>
              <a:cxnLst/>
              <a:rect l="l" t="t" r="r" b="b"/>
              <a:pathLst>
                <a:path w="798195" h="1097280">
                  <a:moveTo>
                    <a:pt x="764132" y="41307"/>
                  </a:moveTo>
                  <a:lnTo>
                    <a:pt x="1066" y="1091443"/>
                  </a:lnTo>
                  <a:lnTo>
                    <a:pt x="0" y="1094597"/>
                  </a:lnTo>
                  <a:lnTo>
                    <a:pt x="2103" y="1096700"/>
                  </a:lnTo>
                  <a:lnTo>
                    <a:pt x="4206" y="1096700"/>
                  </a:lnTo>
                  <a:lnTo>
                    <a:pt x="6309" y="1095649"/>
                  </a:lnTo>
                  <a:lnTo>
                    <a:pt x="769513" y="45343"/>
                  </a:lnTo>
                  <a:lnTo>
                    <a:pt x="764132" y="41307"/>
                  </a:lnTo>
                  <a:close/>
                </a:path>
                <a:path w="798195" h="1097280">
                  <a:moveTo>
                    <a:pt x="792267" y="32598"/>
                  </a:moveTo>
                  <a:lnTo>
                    <a:pt x="771799" y="32598"/>
                  </a:lnTo>
                  <a:lnTo>
                    <a:pt x="773887" y="33649"/>
                  </a:lnTo>
                  <a:lnTo>
                    <a:pt x="774954" y="35753"/>
                  </a:lnTo>
                  <a:lnTo>
                    <a:pt x="774954" y="37856"/>
                  </a:lnTo>
                  <a:lnTo>
                    <a:pt x="769513" y="45343"/>
                  </a:lnTo>
                  <a:lnTo>
                    <a:pt x="787572" y="58887"/>
                  </a:lnTo>
                  <a:lnTo>
                    <a:pt x="792267" y="32598"/>
                  </a:lnTo>
                  <a:close/>
                </a:path>
                <a:path w="798195" h="1097280">
                  <a:moveTo>
                    <a:pt x="771799" y="32598"/>
                  </a:moveTo>
                  <a:lnTo>
                    <a:pt x="769696" y="33649"/>
                  </a:lnTo>
                  <a:lnTo>
                    <a:pt x="764132" y="41307"/>
                  </a:lnTo>
                  <a:lnTo>
                    <a:pt x="769513" y="45343"/>
                  </a:lnTo>
                  <a:lnTo>
                    <a:pt x="774954" y="37856"/>
                  </a:lnTo>
                  <a:lnTo>
                    <a:pt x="774954" y="35753"/>
                  </a:lnTo>
                  <a:lnTo>
                    <a:pt x="773887" y="33649"/>
                  </a:lnTo>
                  <a:lnTo>
                    <a:pt x="771799" y="32598"/>
                  </a:lnTo>
                  <a:close/>
                </a:path>
                <a:path w="798195" h="1097280">
                  <a:moveTo>
                    <a:pt x="798088" y="0"/>
                  </a:moveTo>
                  <a:lnTo>
                    <a:pt x="745510" y="27340"/>
                  </a:lnTo>
                  <a:lnTo>
                    <a:pt x="764132" y="41307"/>
                  </a:lnTo>
                  <a:lnTo>
                    <a:pt x="769696" y="33649"/>
                  </a:lnTo>
                  <a:lnTo>
                    <a:pt x="771799" y="32598"/>
                  </a:lnTo>
                  <a:lnTo>
                    <a:pt x="792267" y="32598"/>
                  </a:lnTo>
                  <a:lnTo>
                    <a:pt x="798088" y="0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20833" y="3122853"/>
              <a:ext cx="347345" cy="149860"/>
            </a:xfrm>
            <a:custGeom>
              <a:avLst/>
              <a:gdLst/>
              <a:ahLst/>
              <a:cxnLst/>
              <a:rect l="l" t="t" r="r" b="b"/>
              <a:pathLst>
                <a:path w="347345" h="149860">
                  <a:moveTo>
                    <a:pt x="173492" y="0"/>
                  </a:moveTo>
                  <a:lnTo>
                    <a:pt x="106013" y="5898"/>
                  </a:lnTo>
                  <a:lnTo>
                    <a:pt x="50861" y="21949"/>
                  </a:lnTo>
                  <a:lnTo>
                    <a:pt x="13651" y="45687"/>
                  </a:lnTo>
                  <a:lnTo>
                    <a:pt x="0" y="74645"/>
                  </a:lnTo>
                  <a:lnTo>
                    <a:pt x="13651" y="103612"/>
                  </a:lnTo>
                  <a:lnTo>
                    <a:pt x="50861" y="127354"/>
                  </a:lnTo>
                  <a:lnTo>
                    <a:pt x="106013" y="143407"/>
                  </a:lnTo>
                  <a:lnTo>
                    <a:pt x="173492" y="149306"/>
                  </a:lnTo>
                  <a:lnTo>
                    <a:pt x="240963" y="143407"/>
                  </a:lnTo>
                  <a:lnTo>
                    <a:pt x="296117" y="127354"/>
                  </a:lnTo>
                  <a:lnTo>
                    <a:pt x="333330" y="103612"/>
                  </a:lnTo>
                  <a:lnTo>
                    <a:pt x="346984" y="74645"/>
                  </a:lnTo>
                  <a:lnTo>
                    <a:pt x="333330" y="45687"/>
                  </a:lnTo>
                  <a:lnTo>
                    <a:pt x="296117" y="21949"/>
                  </a:lnTo>
                  <a:lnTo>
                    <a:pt x="240963" y="5898"/>
                  </a:lnTo>
                  <a:lnTo>
                    <a:pt x="173492" y="0"/>
                  </a:lnTo>
                  <a:close/>
                </a:path>
              </a:pathLst>
            </a:custGeom>
            <a:solidFill>
              <a:srgbClr val="BA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20833" y="3122853"/>
              <a:ext cx="347345" cy="149860"/>
            </a:xfrm>
            <a:custGeom>
              <a:avLst/>
              <a:gdLst/>
              <a:ahLst/>
              <a:cxnLst/>
              <a:rect l="l" t="t" r="r" b="b"/>
              <a:pathLst>
                <a:path w="347345" h="149860">
                  <a:moveTo>
                    <a:pt x="173492" y="0"/>
                  </a:moveTo>
                  <a:lnTo>
                    <a:pt x="106013" y="5898"/>
                  </a:lnTo>
                  <a:lnTo>
                    <a:pt x="50861" y="21949"/>
                  </a:lnTo>
                  <a:lnTo>
                    <a:pt x="13651" y="45687"/>
                  </a:lnTo>
                  <a:lnTo>
                    <a:pt x="0" y="74645"/>
                  </a:lnTo>
                  <a:lnTo>
                    <a:pt x="13651" y="103612"/>
                  </a:lnTo>
                  <a:lnTo>
                    <a:pt x="50861" y="127354"/>
                  </a:lnTo>
                  <a:lnTo>
                    <a:pt x="106013" y="143407"/>
                  </a:lnTo>
                  <a:lnTo>
                    <a:pt x="173492" y="149306"/>
                  </a:lnTo>
                  <a:lnTo>
                    <a:pt x="240963" y="143407"/>
                  </a:lnTo>
                  <a:lnTo>
                    <a:pt x="296117" y="127354"/>
                  </a:lnTo>
                  <a:lnTo>
                    <a:pt x="333330" y="103612"/>
                  </a:lnTo>
                  <a:lnTo>
                    <a:pt x="346984" y="74645"/>
                  </a:lnTo>
                  <a:lnTo>
                    <a:pt x="333330" y="45687"/>
                  </a:lnTo>
                  <a:lnTo>
                    <a:pt x="296117" y="21949"/>
                  </a:lnTo>
                  <a:lnTo>
                    <a:pt x="240963" y="5898"/>
                  </a:lnTo>
                  <a:lnTo>
                    <a:pt x="173492" y="0"/>
                  </a:lnTo>
                  <a:close/>
                </a:path>
              </a:pathLst>
            </a:custGeom>
            <a:ln w="6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24744" y="3106038"/>
              <a:ext cx="1147445" cy="938530"/>
            </a:xfrm>
            <a:custGeom>
              <a:avLst/>
              <a:gdLst/>
              <a:ahLst/>
              <a:cxnLst/>
              <a:rect l="l" t="t" r="r" b="b"/>
              <a:pathLst>
                <a:path w="1147445" h="938529">
                  <a:moveTo>
                    <a:pt x="745490" y="911618"/>
                  </a:moveTo>
                  <a:lnTo>
                    <a:pt x="739178" y="908469"/>
                  </a:lnTo>
                  <a:lnTo>
                    <a:pt x="692924" y="885329"/>
                  </a:lnTo>
                  <a:lnTo>
                    <a:pt x="692924" y="908469"/>
                  </a:lnTo>
                  <a:lnTo>
                    <a:pt x="149301" y="908469"/>
                  </a:lnTo>
                  <a:lnTo>
                    <a:pt x="147205" y="909523"/>
                  </a:lnTo>
                  <a:lnTo>
                    <a:pt x="146151" y="911618"/>
                  </a:lnTo>
                  <a:lnTo>
                    <a:pt x="147205" y="913726"/>
                  </a:lnTo>
                  <a:lnTo>
                    <a:pt x="149301" y="914781"/>
                  </a:lnTo>
                  <a:lnTo>
                    <a:pt x="692924" y="914781"/>
                  </a:lnTo>
                  <a:lnTo>
                    <a:pt x="692924" y="937907"/>
                  </a:lnTo>
                  <a:lnTo>
                    <a:pt x="739178" y="914781"/>
                  </a:lnTo>
                  <a:lnTo>
                    <a:pt x="745490" y="911618"/>
                  </a:lnTo>
                  <a:close/>
                </a:path>
                <a:path w="1147445" h="938529">
                  <a:moveTo>
                    <a:pt x="1147152" y="563587"/>
                  </a:moveTo>
                  <a:lnTo>
                    <a:pt x="1145070" y="515213"/>
                  </a:lnTo>
                  <a:lnTo>
                    <a:pt x="1137691" y="442658"/>
                  </a:lnTo>
                  <a:lnTo>
                    <a:pt x="1126121" y="396405"/>
                  </a:lnTo>
                  <a:lnTo>
                    <a:pt x="1116672" y="373265"/>
                  </a:lnTo>
                  <a:lnTo>
                    <a:pt x="1112469" y="362750"/>
                  </a:lnTo>
                  <a:lnTo>
                    <a:pt x="1106144" y="351180"/>
                  </a:lnTo>
                  <a:lnTo>
                    <a:pt x="1099858" y="340664"/>
                  </a:lnTo>
                  <a:lnTo>
                    <a:pt x="1093546" y="329107"/>
                  </a:lnTo>
                  <a:lnTo>
                    <a:pt x="1068311" y="297561"/>
                  </a:lnTo>
                  <a:lnTo>
                    <a:pt x="1035710" y="267081"/>
                  </a:lnTo>
                  <a:lnTo>
                    <a:pt x="995743" y="238683"/>
                  </a:lnTo>
                  <a:lnTo>
                    <a:pt x="946327" y="212394"/>
                  </a:lnTo>
                  <a:lnTo>
                    <a:pt x="882192" y="187159"/>
                  </a:lnTo>
                  <a:lnTo>
                    <a:pt x="844334" y="174536"/>
                  </a:lnTo>
                  <a:lnTo>
                    <a:pt x="802271" y="162966"/>
                  </a:lnTo>
                  <a:lnTo>
                    <a:pt x="771779" y="154559"/>
                  </a:lnTo>
                  <a:lnTo>
                    <a:pt x="708685" y="139839"/>
                  </a:lnTo>
                  <a:lnTo>
                    <a:pt x="606704" y="117754"/>
                  </a:lnTo>
                  <a:lnTo>
                    <a:pt x="570953" y="110388"/>
                  </a:lnTo>
                  <a:lnTo>
                    <a:pt x="535190" y="104089"/>
                  </a:lnTo>
                  <a:lnTo>
                    <a:pt x="463702" y="90411"/>
                  </a:lnTo>
                  <a:lnTo>
                    <a:pt x="392201" y="78867"/>
                  </a:lnTo>
                  <a:lnTo>
                    <a:pt x="321754" y="66230"/>
                  </a:lnTo>
                  <a:lnTo>
                    <a:pt x="254457" y="55727"/>
                  </a:lnTo>
                  <a:lnTo>
                    <a:pt x="191363" y="45199"/>
                  </a:lnTo>
                  <a:lnTo>
                    <a:pt x="161925" y="41008"/>
                  </a:lnTo>
                  <a:lnTo>
                    <a:pt x="133527" y="35750"/>
                  </a:lnTo>
                  <a:lnTo>
                    <a:pt x="106184" y="31546"/>
                  </a:lnTo>
                  <a:lnTo>
                    <a:pt x="80962" y="27330"/>
                  </a:lnTo>
                  <a:lnTo>
                    <a:pt x="69405" y="26289"/>
                  </a:lnTo>
                  <a:lnTo>
                    <a:pt x="57835" y="24180"/>
                  </a:lnTo>
                  <a:lnTo>
                    <a:pt x="52565" y="22961"/>
                  </a:lnTo>
                  <a:lnTo>
                    <a:pt x="52920" y="21031"/>
                  </a:lnTo>
                  <a:lnTo>
                    <a:pt x="56781" y="0"/>
                  </a:lnTo>
                  <a:lnTo>
                    <a:pt x="0" y="16814"/>
                  </a:lnTo>
                  <a:lnTo>
                    <a:pt x="47320" y="51511"/>
                  </a:lnTo>
                  <a:lnTo>
                    <a:pt x="51409" y="29248"/>
                  </a:lnTo>
                  <a:lnTo>
                    <a:pt x="56781" y="30492"/>
                  </a:lnTo>
                  <a:lnTo>
                    <a:pt x="79895" y="34696"/>
                  </a:lnTo>
                  <a:lnTo>
                    <a:pt x="105143" y="38900"/>
                  </a:lnTo>
                  <a:lnTo>
                    <a:pt x="160870" y="47320"/>
                  </a:lnTo>
                  <a:lnTo>
                    <a:pt x="190309" y="52578"/>
                  </a:lnTo>
                  <a:lnTo>
                    <a:pt x="221856" y="56769"/>
                  </a:lnTo>
                  <a:lnTo>
                    <a:pt x="287058" y="67297"/>
                  </a:lnTo>
                  <a:lnTo>
                    <a:pt x="320687" y="73583"/>
                  </a:lnTo>
                  <a:lnTo>
                    <a:pt x="355396" y="78867"/>
                  </a:lnTo>
                  <a:lnTo>
                    <a:pt x="534149" y="110388"/>
                  </a:lnTo>
                  <a:lnTo>
                    <a:pt x="569899" y="117754"/>
                  </a:lnTo>
                  <a:lnTo>
                    <a:pt x="604596" y="124066"/>
                  </a:lnTo>
                  <a:lnTo>
                    <a:pt x="674001" y="138785"/>
                  </a:lnTo>
                  <a:lnTo>
                    <a:pt x="770724" y="160870"/>
                  </a:lnTo>
                  <a:lnTo>
                    <a:pt x="814895" y="173482"/>
                  </a:lnTo>
                  <a:lnTo>
                    <a:pt x="828560" y="176644"/>
                  </a:lnTo>
                  <a:lnTo>
                    <a:pt x="842238" y="180848"/>
                  </a:lnTo>
                  <a:lnTo>
                    <a:pt x="880097" y="193471"/>
                  </a:lnTo>
                  <a:lnTo>
                    <a:pt x="891641" y="197675"/>
                  </a:lnTo>
                  <a:lnTo>
                    <a:pt x="903211" y="200825"/>
                  </a:lnTo>
                  <a:lnTo>
                    <a:pt x="943165" y="217652"/>
                  </a:lnTo>
                  <a:lnTo>
                    <a:pt x="991539" y="243941"/>
                  </a:lnTo>
                  <a:lnTo>
                    <a:pt x="1031506" y="272338"/>
                  </a:lnTo>
                  <a:lnTo>
                    <a:pt x="1063053" y="301764"/>
                  </a:lnTo>
                  <a:lnTo>
                    <a:pt x="1094574" y="343827"/>
                  </a:lnTo>
                  <a:lnTo>
                    <a:pt x="1115631" y="386943"/>
                  </a:lnTo>
                  <a:lnTo>
                    <a:pt x="1122972" y="410070"/>
                  </a:lnTo>
                  <a:lnTo>
                    <a:pt x="1126121" y="420585"/>
                  </a:lnTo>
                  <a:lnTo>
                    <a:pt x="1128229" y="432155"/>
                  </a:lnTo>
                  <a:lnTo>
                    <a:pt x="1131379" y="443725"/>
                  </a:lnTo>
                  <a:lnTo>
                    <a:pt x="1134541" y="467906"/>
                  </a:lnTo>
                  <a:lnTo>
                    <a:pt x="1136662" y="491032"/>
                  </a:lnTo>
                  <a:lnTo>
                    <a:pt x="1138758" y="515213"/>
                  </a:lnTo>
                  <a:lnTo>
                    <a:pt x="1140853" y="563587"/>
                  </a:lnTo>
                  <a:lnTo>
                    <a:pt x="1141920" y="565683"/>
                  </a:lnTo>
                  <a:lnTo>
                    <a:pt x="1144003" y="566737"/>
                  </a:lnTo>
                  <a:lnTo>
                    <a:pt x="1146111" y="565683"/>
                  </a:lnTo>
                  <a:lnTo>
                    <a:pt x="1147152" y="563587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31507" y="3119568"/>
              <a:ext cx="154826" cy="155878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890152" y="3136440"/>
            <a:ext cx="642620" cy="48005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ABCG1</a:t>
            </a:r>
            <a:endParaRPr sz="800">
              <a:latin typeface="Arial MT"/>
              <a:cs typeface="Arial MT"/>
            </a:endParaRPr>
          </a:p>
          <a:p>
            <a:pPr marL="12700" marR="5080">
              <a:lnSpc>
                <a:spcPct val="102600"/>
              </a:lnSpc>
              <a:spcBef>
                <a:spcPts val="615"/>
              </a:spcBef>
            </a:pP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Colesterol</a:t>
            </a:r>
            <a:r>
              <a:rPr sz="800" spc="-5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no </a:t>
            </a:r>
            <a:r>
              <a:rPr sz="800" spc="-204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esterificado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01662" y="1033471"/>
            <a:ext cx="2819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323299"/>
                </a:solidFill>
                <a:latin typeface="Arial MT"/>
                <a:cs typeface="Arial MT"/>
              </a:rPr>
              <a:t>B</a:t>
            </a:r>
            <a:r>
              <a:rPr sz="1100" spc="-5" dirty="0">
                <a:solidFill>
                  <a:srgbClr val="323299"/>
                </a:solidFill>
                <a:latin typeface="Arial MT"/>
                <a:cs typeface="Arial MT"/>
              </a:rPr>
              <a:t>il</a:t>
            </a:r>
            <a:r>
              <a:rPr sz="1100" dirty="0">
                <a:solidFill>
                  <a:srgbClr val="323299"/>
                </a:solidFill>
                <a:latin typeface="Arial MT"/>
                <a:cs typeface="Arial MT"/>
              </a:rPr>
              <a:t>is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538" y="5847"/>
            <a:ext cx="7505065" cy="5340985"/>
          </a:xfrm>
          <a:custGeom>
            <a:avLst/>
            <a:gdLst/>
            <a:ahLst/>
            <a:cxnLst/>
            <a:rect l="l" t="t" r="r" b="b"/>
            <a:pathLst>
              <a:path w="7505065" h="5340985">
                <a:moveTo>
                  <a:pt x="0" y="5340598"/>
                </a:moveTo>
                <a:lnTo>
                  <a:pt x="7504907" y="5340598"/>
                </a:lnTo>
                <a:lnTo>
                  <a:pt x="7504907" y="0"/>
                </a:lnTo>
                <a:lnTo>
                  <a:pt x="0" y="0"/>
                </a:lnTo>
                <a:lnTo>
                  <a:pt x="0" y="534059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402067" y="9974353"/>
            <a:ext cx="1625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latin typeface="Arial MT"/>
                <a:cs typeface="Arial MT"/>
              </a:rPr>
              <a:t>2</a:t>
            </a:r>
            <a:r>
              <a:rPr sz="950" spc="10" dirty="0">
                <a:latin typeface="Arial MT"/>
                <a:cs typeface="Arial MT"/>
              </a:rPr>
              <a:t>8</a:t>
            </a:r>
            <a:endParaRPr sz="950">
              <a:latin typeface="Arial MT"/>
              <a:cs typeface="Arial MT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678191" y="6465112"/>
            <a:ext cx="2874048" cy="3661878"/>
            <a:chOff x="1678191" y="6447471"/>
            <a:chExt cx="2874048" cy="3661878"/>
          </a:xfrm>
        </p:grpSpPr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2777" y="6447471"/>
              <a:ext cx="2514792" cy="122769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8191" y="8872889"/>
              <a:ext cx="2874048" cy="1236460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1144653" y="7884014"/>
            <a:ext cx="1497965" cy="868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Acil</a:t>
            </a:r>
            <a:r>
              <a:rPr sz="1100" spc="2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CoA-</a:t>
            </a:r>
            <a:r>
              <a:rPr sz="1100" spc="2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colesterol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Acil transferasa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(ACAT)</a:t>
            </a:r>
            <a:endParaRPr sz="1100">
              <a:latin typeface="Arial MT"/>
              <a:cs typeface="Arial MT"/>
            </a:endParaRPr>
          </a:p>
          <a:p>
            <a:pPr marR="331470" algn="ctr">
              <a:lnSpc>
                <a:spcPct val="100000"/>
              </a:lnSpc>
              <a:spcBef>
                <a:spcPts val="15"/>
              </a:spcBef>
            </a:pP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O</a:t>
            </a:r>
            <a:endParaRPr sz="1100">
              <a:latin typeface="Arial MT"/>
              <a:cs typeface="Arial MT"/>
            </a:endParaRPr>
          </a:p>
          <a:p>
            <a:pPr marL="12700" marR="185420">
              <a:lnSpc>
                <a:spcPts val="1330"/>
              </a:lnSpc>
              <a:spcBef>
                <a:spcPts val="45"/>
              </a:spcBef>
            </a:pP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Lecitin colesterol acil </a:t>
            </a:r>
            <a:r>
              <a:rPr sz="1100" spc="-2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transferasa</a:t>
            </a:r>
            <a:r>
              <a:rPr sz="11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(LCAT)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231843" y="7879806"/>
            <a:ext cx="837565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Acil</a:t>
            </a:r>
            <a:r>
              <a:rPr sz="950" spc="-3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graso</a:t>
            </a:r>
            <a:r>
              <a:rPr sz="950" spc="-3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CoA</a:t>
            </a:r>
            <a:endParaRPr sz="950">
              <a:latin typeface="Arial MT"/>
              <a:cs typeface="Arial MT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853385" y="7816788"/>
            <a:ext cx="259715" cy="1243965"/>
            <a:chOff x="2853385" y="7816788"/>
            <a:chExt cx="259715" cy="1243965"/>
          </a:xfrm>
        </p:grpSpPr>
        <p:sp>
          <p:nvSpPr>
            <p:cNvPr id="39" name="object 39"/>
            <p:cNvSpPr/>
            <p:nvPr/>
          </p:nvSpPr>
          <p:spPr>
            <a:xfrm>
              <a:off x="2853385" y="7816788"/>
              <a:ext cx="59055" cy="1243965"/>
            </a:xfrm>
            <a:custGeom>
              <a:avLst/>
              <a:gdLst/>
              <a:ahLst/>
              <a:cxnLst/>
              <a:rect l="l" t="t" r="r" b="b"/>
              <a:pathLst>
                <a:path w="59055" h="1243965">
                  <a:moveTo>
                    <a:pt x="19979" y="1183980"/>
                  </a:moveTo>
                  <a:lnTo>
                    <a:pt x="0" y="1183980"/>
                  </a:lnTo>
                  <a:lnTo>
                    <a:pt x="29458" y="1243919"/>
                  </a:lnTo>
                  <a:lnTo>
                    <a:pt x="53724" y="1194495"/>
                  </a:lnTo>
                  <a:lnTo>
                    <a:pt x="19979" y="1194495"/>
                  </a:lnTo>
                  <a:lnTo>
                    <a:pt x="19979" y="1183980"/>
                  </a:lnTo>
                  <a:close/>
                </a:path>
                <a:path w="59055" h="1243965">
                  <a:moveTo>
                    <a:pt x="38907" y="0"/>
                  </a:moveTo>
                  <a:lnTo>
                    <a:pt x="19979" y="0"/>
                  </a:lnTo>
                  <a:lnTo>
                    <a:pt x="19979" y="1194495"/>
                  </a:lnTo>
                  <a:lnTo>
                    <a:pt x="38907" y="1194495"/>
                  </a:lnTo>
                  <a:lnTo>
                    <a:pt x="38907" y="0"/>
                  </a:lnTo>
                  <a:close/>
                </a:path>
                <a:path w="59055" h="1243965">
                  <a:moveTo>
                    <a:pt x="58887" y="1183980"/>
                  </a:moveTo>
                  <a:lnTo>
                    <a:pt x="38907" y="1183980"/>
                  </a:lnTo>
                  <a:lnTo>
                    <a:pt x="38907" y="1194495"/>
                  </a:lnTo>
                  <a:lnTo>
                    <a:pt x="53724" y="1194495"/>
                  </a:lnTo>
                  <a:lnTo>
                    <a:pt x="58887" y="1183980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890189" y="8015518"/>
              <a:ext cx="212725" cy="236854"/>
            </a:xfrm>
            <a:custGeom>
              <a:avLst/>
              <a:gdLst/>
              <a:ahLst/>
              <a:cxnLst/>
              <a:rect l="l" t="t" r="r" b="b"/>
              <a:pathLst>
                <a:path w="212725" h="236854">
                  <a:moveTo>
                    <a:pt x="212399" y="0"/>
                  </a:moveTo>
                  <a:lnTo>
                    <a:pt x="169736" y="10457"/>
                  </a:lnTo>
                  <a:lnTo>
                    <a:pt x="129737" y="30350"/>
                  </a:lnTo>
                  <a:lnTo>
                    <a:pt x="93270" y="58686"/>
                  </a:lnTo>
                  <a:lnTo>
                    <a:pt x="61197" y="94472"/>
                  </a:lnTo>
                  <a:lnTo>
                    <a:pt x="34385" y="136712"/>
                  </a:lnTo>
                  <a:lnTo>
                    <a:pt x="13697" y="184415"/>
                  </a:lnTo>
                  <a:lnTo>
                    <a:pt x="0" y="236585"/>
                  </a:lnTo>
                </a:path>
              </a:pathLst>
            </a:custGeom>
            <a:ln w="19715">
              <a:solidFill>
                <a:srgbClr val="3232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873364" y="8283650"/>
              <a:ext cx="231775" cy="299085"/>
            </a:xfrm>
            <a:custGeom>
              <a:avLst/>
              <a:gdLst/>
              <a:ahLst/>
              <a:cxnLst/>
              <a:rect l="l" t="t" r="r" b="b"/>
              <a:pathLst>
                <a:path w="231775" h="299084">
                  <a:moveTo>
                    <a:pt x="171874" y="278635"/>
                  </a:moveTo>
                  <a:lnTo>
                    <a:pt x="168234" y="298627"/>
                  </a:lnTo>
                  <a:lnTo>
                    <a:pt x="227822" y="280751"/>
                  </a:lnTo>
                  <a:lnTo>
                    <a:pt x="180868" y="280751"/>
                  </a:lnTo>
                  <a:lnTo>
                    <a:pt x="171874" y="278635"/>
                  </a:lnTo>
                  <a:close/>
                </a:path>
                <a:path w="231775" h="299084">
                  <a:moveTo>
                    <a:pt x="175395" y="259300"/>
                  </a:moveTo>
                  <a:lnTo>
                    <a:pt x="171874" y="278635"/>
                  </a:lnTo>
                  <a:lnTo>
                    <a:pt x="180868" y="280751"/>
                  </a:lnTo>
                  <a:lnTo>
                    <a:pt x="186126" y="261823"/>
                  </a:lnTo>
                  <a:lnTo>
                    <a:pt x="175395" y="259300"/>
                  </a:lnTo>
                  <a:close/>
                </a:path>
                <a:path w="231775" h="299084">
                  <a:moveTo>
                    <a:pt x="178765" y="240792"/>
                  </a:moveTo>
                  <a:lnTo>
                    <a:pt x="175395" y="259300"/>
                  </a:lnTo>
                  <a:lnTo>
                    <a:pt x="186126" y="261823"/>
                  </a:lnTo>
                  <a:lnTo>
                    <a:pt x="180868" y="280751"/>
                  </a:lnTo>
                  <a:lnTo>
                    <a:pt x="227822" y="280751"/>
                  </a:lnTo>
                  <a:lnTo>
                    <a:pt x="231327" y="279699"/>
                  </a:lnTo>
                  <a:lnTo>
                    <a:pt x="178765" y="240792"/>
                  </a:lnTo>
                  <a:close/>
                </a:path>
                <a:path w="231775" h="299084">
                  <a:moveTo>
                    <a:pt x="18928" y="0"/>
                  </a:moveTo>
                  <a:lnTo>
                    <a:pt x="0" y="0"/>
                  </a:lnTo>
                  <a:lnTo>
                    <a:pt x="0" y="14721"/>
                  </a:lnTo>
                  <a:lnTo>
                    <a:pt x="1066" y="29443"/>
                  </a:lnTo>
                  <a:lnTo>
                    <a:pt x="2103" y="44165"/>
                  </a:lnTo>
                  <a:lnTo>
                    <a:pt x="4206" y="57835"/>
                  </a:lnTo>
                  <a:lnTo>
                    <a:pt x="6309" y="72557"/>
                  </a:lnTo>
                  <a:lnTo>
                    <a:pt x="9479" y="86227"/>
                  </a:lnTo>
                  <a:lnTo>
                    <a:pt x="13670" y="98846"/>
                  </a:lnTo>
                  <a:lnTo>
                    <a:pt x="17876" y="112501"/>
                  </a:lnTo>
                  <a:lnTo>
                    <a:pt x="22082" y="125135"/>
                  </a:lnTo>
                  <a:lnTo>
                    <a:pt x="27340" y="137739"/>
                  </a:lnTo>
                  <a:lnTo>
                    <a:pt x="32598" y="149306"/>
                  </a:lnTo>
                  <a:lnTo>
                    <a:pt x="45217" y="172440"/>
                  </a:lnTo>
                  <a:lnTo>
                    <a:pt x="52578" y="182956"/>
                  </a:lnTo>
                  <a:lnTo>
                    <a:pt x="58887" y="193471"/>
                  </a:lnTo>
                  <a:lnTo>
                    <a:pt x="67299" y="203987"/>
                  </a:lnTo>
                  <a:lnTo>
                    <a:pt x="74660" y="213451"/>
                  </a:lnTo>
                  <a:lnTo>
                    <a:pt x="83073" y="222915"/>
                  </a:lnTo>
                  <a:lnTo>
                    <a:pt x="92537" y="231327"/>
                  </a:lnTo>
                  <a:lnTo>
                    <a:pt x="100949" y="239740"/>
                  </a:lnTo>
                  <a:lnTo>
                    <a:pt x="110413" y="247101"/>
                  </a:lnTo>
                  <a:lnTo>
                    <a:pt x="120929" y="254462"/>
                  </a:lnTo>
                  <a:lnTo>
                    <a:pt x="130393" y="260771"/>
                  </a:lnTo>
                  <a:lnTo>
                    <a:pt x="151424" y="271287"/>
                  </a:lnTo>
                  <a:lnTo>
                    <a:pt x="161940" y="275493"/>
                  </a:lnTo>
                  <a:lnTo>
                    <a:pt x="161940" y="276545"/>
                  </a:lnTo>
                  <a:lnTo>
                    <a:pt x="162991" y="276545"/>
                  </a:lnTo>
                  <a:lnTo>
                    <a:pt x="171874" y="278635"/>
                  </a:lnTo>
                  <a:lnTo>
                    <a:pt x="175395" y="259300"/>
                  </a:lnTo>
                  <a:lnTo>
                    <a:pt x="168234" y="257616"/>
                  </a:lnTo>
                  <a:lnTo>
                    <a:pt x="169301" y="257616"/>
                  </a:lnTo>
                  <a:lnTo>
                    <a:pt x="158785" y="253410"/>
                  </a:lnTo>
                  <a:lnTo>
                    <a:pt x="149321" y="249204"/>
                  </a:lnTo>
                  <a:lnTo>
                    <a:pt x="139857" y="242895"/>
                  </a:lnTo>
                  <a:lnTo>
                    <a:pt x="131445" y="237637"/>
                  </a:lnTo>
                  <a:lnTo>
                    <a:pt x="121980" y="231327"/>
                  </a:lnTo>
                  <a:lnTo>
                    <a:pt x="105156" y="216606"/>
                  </a:lnTo>
                  <a:lnTo>
                    <a:pt x="97795" y="208193"/>
                  </a:lnTo>
                  <a:lnTo>
                    <a:pt x="89382" y="199781"/>
                  </a:lnTo>
                  <a:lnTo>
                    <a:pt x="55732" y="151424"/>
                  </a:lnTo>
                  <a:lnTo>
                    <a:pt x="41010" y="117759"/>
                  </a:lnTo>
                  <a:lnTo>
                    <a:pt x="35753" y="105156"/>
                  </a:lnTo>
                  <a:lnTo>
                    <a:pt x="26289" y="67299"/>
                  </a:lnTo>
                  <a:lnTo>
                    <a:pt x="19979" y="27340"/>
                  </a:lnTo>
                  <a:lnTo>
                    <a:pt x="19979" y="13670"/>
                  </a:lnTo>
                  <a:lnTo>
                    <a:pt x="18928" y="0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3231843" y="8426566"/>
            <a:ext cx="46990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CoA</a:t>
            </a:r>
            <a:r>
              <a:rPr sz="950" spc="-6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10" dirty="0">
                <a:solidFill>
                  <a:srgbClr val="323299"/>
                </a:solidFill>
                <a:latin typeface="Arial MT"/>
                <a:cs typeface="Arial MT"/>
              </a:rPr>
              <a:t>SH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962625" y="6987085"/>
            <a:ext cx="85090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COLESTEROL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210775" y="9471738"/>
            <a:ext cx="1663064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ESTERES</a:t>
            </a:r>
            <a:r>
              <a:rPr sz="950" spc="-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10" dirty="0">
                <a:solidFill>
                  <a:srgbClr val="323299"/>
                </a:solidFill>
                <a:latin typeface="Arial MT"/>
                <a:cs typeface="Arial MT"/>
              </a:rPr>
              <a:t>DE</a:t>
            </a:r>
            <a:r>
              <a:rPr sz="950" spc="-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COLESTEROL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94262" y="5830543"/>
            <a:ext cx="4968875" cy="238760"/>
          </a:xfrm>
          <a:prstGeom prst="rect">
            <a:avLst/>
          </a:prstGeom>
          <a:ln w="6571">
            <a:solidFill>
              <a:srgbClr val="FF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254"/>
              </a:spcBef>
            </a:pP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EL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COLESTEROL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 SE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PUEDE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ESTERIFICAR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 CON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ACIDOS</a:t>
            </a:r>
            <a:r>
              <a:rPr sz="110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GRASOS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820638" y="8133215"/>
            <a:ext cx="1468120" cy="278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95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De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Nelson et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al. Principles of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Biochemistry.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 4th Ed.</a:t>
            </a:r>
            <a:r>
              <a:rPr sz="80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Freeman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5538" y="5346455"/>
            <a:ext cx="7505065" cy="5340985"/>
          </a:xfrm>
          <a:custGeom>
            <a:avLst/>
            <a:gdLst/>
            <a:ahLst/>
            <a:cxnLst/>
            <a:rect l="l" t="t" r="r" b="b"/>
            <a:pathLst>
              <a:path w="7505065" h="5340984">
                <a:moveTo>
                  <a:pt x="0" y="5340598"/>
                </a:moveTo>
                <a:lnTo>
                  <a:pt x="7504892" y="5340598"/>
                </a:lnTo>
                <a:lnTo>
                  <a:pt x="7504892" y="0"/>
                </a:lnTo>
                <a:lnTo>
                  <a:pt x="0" y="0"/>
                </a:lnTo>
                <a:lnTo>
                  <a:pt x="0" y="534059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2067" y="4633751"/>
            <a:ext cx="1625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latin typeface="Arial MT"/>
                <a:cs typeface="Arial MT"/>
              </a:rPr>
              <a:t>2</a:t>
            </a:r>
            <a:r>
              <a:rPr sz="950" spc="10" dirty="0">
                <a:latin typeface="Arial MT"/>
                <a:cs typeface="Arial MT"/>
              </a:rPr>
              <a:t>9</a:t>
            </a:r>
            <a:endParaRPr sz="95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29880" y="1819010"/>
            <a:ext cx="5579325" cy="1914896"/>
            <a:chOff x="1129880" y="1819010"/>
            <a:chExt cx="5579325" cy="1914896"/>
          </a:xfrm>
        </p:grpSpPr>
        <p:sp>
          <p:nvSpPr>
            <p:cNvPr id="6" name="object 6"/>
            <p:cNvSpPr/>
            <p:nvPr/>
          </p:nvSpPr>
          <p:spPr>
            <a:xfrm>
              <a:off x="1129880" y="2477241"/>
              <a:ext cx="1760855" cy="1256665"/>
            </a:xfrm>
            <a:custGeom>
              <a:avLst/>
              <a:gdLst/>
              <a:ahLst/>
              <a:cxnLst/>
              <a:rect l="l" t="t" r="r" b="b"/>
              <a:pathLst>
                <a:path w="1760855" h="1256664">
                  <a:moveTo>
                    <a:pt x="25364" y="96728"/>
                  </a:moveTo>
                  <a:lnTo>
                    <a:pt x="26086" y="180782"/>
                  </a:lnTo>
                  <a:lnTo>
                    <a:pt x="26418" y="257994"/>
                  </a:lnTo>
                  <a:lnTo>
                    <a:pt x="26399" y="328687"/>
                  </a:lnTo>
                  <a:lnTo>
                    <a:pt x="26063" y="393185"/>
                  </a:lnTo>
                  <a:lnTo>
                    <a:pt x="25450" y="451811"/>
                  </a:lnTo>
                  <a:lnTo>
                    <a:pt x="24594" y="504888"/>
                  </a:lnTo>
                  <a:lnTo>
                    <a:pt x="23533" y="552740"/>
                  </a:lnTo>
                  <a:lnTo>
                    <a:pt x="22304" y="595690"/>
                  </a:lnTo>
                  <a:lnTo>
                    <a:pt x="20943" y="634062"/>
                  </a:lnTo>
                  <a:lnTo>
                    <a:pt x="17973" y="698365"/>
                  </a:lnTo>
                  <a:lnTo>
                    <a:pt x="14918" y="748236"/>
                  </a:lnTo>
                  <a:lnTo>
                    <a:pt x="12071" y="786263"/>
                  </a:lnTo>
                  <a:lnTo>
                    <a:pt x="10818" y="801643"/>
                  </a:lnTo>
                  <a:lnTo>
                    <a:pt x="9727" y="815033"/>
                  </a:lnTo>
                  <a:lnTo>
                    <a:pt x="8835" y="826755"/>
                  </a:lnTo>
                  <a:lnTo>
                    <a:pt x="8179" y="837134"/>
                  </a:lnTo>
                  <a:lnTo>
                    <a:pt x="7796" y="846492"/>
                  </a:lnTo>
                  <a:lnTo>
                    <a:pt x="7723" y="855153"/>
                  </a:lnTo>
                  <a:lnTo>
                    <a:pt x="7996" y="863440"/>
                  </a:lnTo>
                  <a:lnTo>
                    <a:pt x="15839" y="910594"/>
                  </a:lnTo>
                  <a:lnTo>
                    <a:pt x="27052" y="955104"/>
                  </a:lnTo>
                  <a:lnTo>
                    <a:pt x="32095" y="974584"/>
                  </a:lnTo>
                  <a:lnTo>
                    <a:pt x="37851" y="996925"/>
                  </a:lnTo>
                  <a:lnTo>
                    <a:pt x="44359" y="1022450"/>
                  </a:lnTo>
                  <a:lnTo>
                    <a:pt x="51653" y="1051483"/>
                  </a:lnTo>
                  <a:lnTo>
                    <a:pt x="54167" y="1071200"/>
                  </a:lnTo>
                  <a:lnTo>
                    <a:pt x="56779" y="1090917"/>
                  </a:lnTo>
                  <a:lnTo>
                    <a:pt x="59194" y="1110634"/>
                  </a:lnTo>
                  <a:lnTo>
                    <a:pt x="61119" y="1130350"/>
                  </a:lnTo>
                  <a:lnTo>
                    <a:pt x="59180" y="1161855"/>
                  </a:lnTo>
                  <a:lnTo>
                    <a:pt x="54283" y="1194745"/>
                  </a:lnTo>
                  <a:lnTo>
                    <a:pt x="54907" y="1224088"/>
                  </a:lnTo>
                  <a:lnTo>
                    <a:pt x="69531" y="1244955"/>
                  </a:lnTo>
                  <a:lnTo>
                    <a:pt x="108058" y="1256046"/>
                  </a:lnTo>
                  <a:lnTo>
                    <a:pt x="149838" y="1252447"/>
                  </a:lnTo>
                  <a:lnTo>
                    <a:pt x="192998" y="1242737"/>
                  </a:lnTo>
                  <a:lnTo>
                    <a:pt x="235664" y="1235491"/>
                  </a:lnTo>
                  <a:lnTo>
                    <a:pt x="267585" y="1213556"/>
                  </a:lnTo>
                  <a:lnTo>
                    <a:pt x="299408" y="1191720"/>
                  </a:lnTo>
                  <a:lnTo>
                    <a:pt x="332218" y="1172052"/>
                  </a:lnTo>
                  <a:lnTo>
                    <a:pt x="367098" y="1156624"/>
                  </a:lnTo>
                  <a:lnTo>
                    <a:pt x="382099" y="1137318"/>
                  </a:lnTo>
                  <a:lnTo>
                    <a:pt x="397199" y="1123633"/>
                  </a:lnTo>
                  <a:lnTo>
                    <a:pt x="414862" y="1113303"/>
                  </a:lnTo>
                  <a:lnTo>
                    <a:pt x="437553" y="1104061"/>
                  </a:lnTo>
                  <a:lnTo>
                    <a:pt x="459890" y="1076967"/>
                  </a:lnTo>
                  <a:lnTo>
                    <a:pt x="485385" y="1055295"/>
                  </a:lnTo>
                  <a:lnTo>
                    <a:pt x="513250" y="1036186"/>
                  </a:lnTo>
                  <a:lnTo>
                    <a:pt x="542694" y="1016782"/>
                  </a:lnTo>
                  <a:lnTo>
                    <a:pt x="562558" y="1000006"/>
                  </a:lnTo>
                  <a:lnTo>
                    <a:pt x="601104" y="962511"/>
                  </a:lnTo>
                  <a:lnTo>
                    <a:pt x="634705" y="941727"/>
                  </a:lnTo>
                  <a:lnTo>
                    <a:pt x="641672" y="940264"/>
                  </a:lnTo>
                  <a:lnTo>
                    <a:pt x="647850" y="937915"/>
                  </a:lnTo>
                  <a:lnTo>
                    <a:pt x="681229" y="917015"/>
                  </a:lnTo>
                  <a:lnTo>
                    <a:pt x="732110" y="866635"/>
                  </a:lnTo>
                  <a:lnTo>
                    <a:pt x="771026" y="837423"/>
                  </a:lnTo>
                  <a:lnTo>
                    <a:pt x="814280" y="813357"/>
                  </a:lnTo>
                  <a:lnTo>
                    <a:pt x="858997" y="792217"/>
                  </a:lnTo>
                  <a:lnTo>
                    <a:pt x="902297" y="771784"/>
                  </a:lnTo>
                  <a:lnTo>
                    <a:pt x="915096" y="764718"/>
                  </a:lnTo>
                  <a:lnTo>
                    <a:pt x="954875" y="745495"/>
                  </a:lnTo>
                  <a:lnTo>
                    <a:pt x="1001455" y="729228"/>
                  </a:lnTo>
                  <a:lnTo>
                    <a:pt x="1007453" y="727618"/>
                  </a:lnTo>
                  <a:lnTo>
                    <a:pt x="1039654" y="706265"/>
                  </a:lnTo>
                  <a:lnTo>
                    <a:pt x="1073430" y="689244"/>
                  </a:lnTo>
                  <a:lnTo>
                    <a:pt x="1109178" y="676166"/>
                  </a:lnTo>
                  <a:lnTo>
                    <a:pt x="1147295" y="666643"/>
                  </a:lnTo>
                  <a:lnTo>
                    <a:pt x="1172468" y="647364"/>
                  </a:lnTo>
                  <a:lnTo>
                    <a:pt x="1182061" y="639766"/>
                  </a:lnTo>
                  <a:lnTo>
                    <a:pt x="1182640" y="639432"/>
                  </a:lnTo>
                  <a:lnTo>
                    <a:pt x="1180773" y="641951"/>
                  </a:lnTo>
                  <a:lnTo>
                    <a:pt x="1183026" y="642907"/>
                  </a:lnTo>
                  <a:lnTo>
                    <a:pt x="1226162" y="622477"/>
                  </a:lnTo>
                  <a:lnTo>
                    <a:pt x="1272458" y="596415"/>
                  </a:lnTo>
                  <a:lnTo>
                    <a:pt x="1292932" y="580533"/>
                  </a:lnTo>
                  <a:lnTo>
                    <a:pt x="1298803" y="577790"/>
                  </a:lnTo>
                  <a:lnTo>
                    <a:pt x="1322890" y="569899"/>
                  </a:lnTo>
                  <a:lnTo>
                    <a:pt x="1349721" y="549511"/>
                  </a:lnTo>
                  <a:lnTo>
                    <a:pt x="1358413" y="542442"/>
                  </a:lnTo>
                  <a:lnTo>
                    <a:pt x="1357992" y="543085"/>
                  </a:lnTo>
                  <a:lnTo>
                    <a:pt x="1357482" y="545830"/>
                  </a:lnTo>
                  <a:lnTo>
                    <a:pt x="1365907" y="545071"/>
                  </a:lnTo>
                  <a:lnTo>
                    <a:pt x="1392293" y="535198"/>
                  </a:lnTo>
                  <a:lnTo>
                    <a:pt x="1421145" y="520033"/>
                  </a:lnTo>
                  <a:lnTo>
                    <a:pt x="1448814" y="502996"/>
                  </a:lnTo>
                  <a:lnTo>
                    <a:pt x="1476878" y="486553"/>
                  </a:lnTo>
                  <a:lnTo>
                    <a:pt x="1506913" y="473171"/>
                  </a:lnTo>
                  <a:lnTo>
                    <a:pt x="1534705" y="446093"/>
                  </a:lnTo>
                  <a:lnTo>
                    <a:pt x="1561318" y="422170"/>
                  </a:lnTo>
                  <a:lnTo>
                    <a:pt x="1589117" y="399825"/>
                  </a:lnTo>
                  <a:lnTo>
                    <a:pt x="1620466" y="377479"/>
                  </a:lnTo>
                  <a:lnTo>
                    <a:pt x="1628254" y="353737"/>
                  </a:lnTo>
                  <a:lnTo>
                    <a:pt x="1630719" y="351584"/>
                  </a:lnTo>
                  <a:lnTo>
                    <a:pt x="1639099" y="349235"/>
                  </a:lnTo>
                  <a:lnTo>
                    <a:pt x="1664632" y="324901"/>
                  </a:lnTo>
                  <a:lnTo>
                    <a:pt x="1680076" y="305630"/>
                  </a:lnTo>
                  <a:lnTo>
                    <a:pt x="1695125" y="285870"/>
                  </a:lnTo>
                  <a:lnTo>
                    <a:pt x="1710171" y="265912"/>
                  </a:lnTo>
                  <a:lnTo>
                    <a:pt x="1725607" y="246049"/>
                  </a:lnTo>
                  <a:lnTo>
                    <a:pt x="1736353" y="230736"/>
                  </a:lnTo>
                  <a:lnTo>
                    <a:pt x="1747690" y="213451"/>
                  </a:lnTo>
                  <a:lnTo>
                    <a:pt x="1756661" y="199321"/>
                  </a:lnTo>
                  <a:lnTo>
                    <a:pt x="1760309" y="193471"/>
                  </a:lnTo>
                  <a:lnTo>
                    <a:pt x="1758551" y="171389"/>
                  </a:lnTo>
                  <a:lnTo>
                    <a:pt x="1757285" y="149306"/>
                  </a:lnTo>
                  <a:lnTo>
                    <a:pt x="1751896" y="105140"/>
                  </a:lnTo>
                  <a:lnTo>
                    <a:pt x="1721292" y="71279"/>
                  </a:lnTo>
                  <a:lnTo>
                    <a:pt x="1707746" y="62026"/>
                  </a:lnTo>
                  <a:lnTo>
                    <a:pt x="1672453" y="36814"/>
                  </a:lnTo>
                  <a:lnTo>
                    <a:pt x="1637554" y="20372"/>
                  </a:lnTo>
                  <a:lnTo>
                    <a:pt x="1600684" y="9250"/>
                  </a:lnTo>
                  <a:lnTo>
                    <a:pt x="1559476" y="0"/>
                  </a:lnTo>
                  <a:lnTo>
                    <a:pt x="1509231" y="420"/>
                  </a:lnTo>
                  <a:lnTo>
                    <a:pt x="1458999" y="813"/>
                  </a:lnTo>
                  <a:lnTo>
                    <a:pt x="1408781" y="1180"/>
                  </a:lnTo>
                  <a:lnTo>
                    <a:pt x="1358574" y="1525"/>
                  </a:lnTo>
                  <a:lnTo>
                    <a:pt x="1308378" y="1849"/>
                  </a:lnTo>
                  <a:lnTo>
                    <a:pt x="1258191" y="2154"/>
                  </a:lnTo>
                  <a:lnTo>
                    <a:pt x="1208014" y="2443"/>
                  </a:lnTo>
                  <a:lnTo>
                    <a:pt x="1157844" y="2719"/>
                  </a:lnTo>
                  <a:lnTo>
                    <a:pt x="1107681" y="2983"/>
                  </a:lnTo>
                  <a:lnTo>
                    <a:pt x="1057523" y="3238"/>
                  </a:lnTo>
                  <a:lnTo>
                    <a:pt x="1007370" y="3487"/>
                  </a:lnTo>
                  <a:lnTo>
                    <a:pt x="957221" y="3731"/>
                  </a:lnTo>
                  <a:lnTo>
                    <a:pt x="907074" y="3973"/>
                  </a:lnTo>
                  <a:lnTo>
                    <a:pt x="856928" y="4215"/>
                  </a:lnTo>
                  <a:lnTo>
                    <a:pt x="806783" y="4460"/>
                  </a:lnTo>
                  <a:lnTo>
                    <a:pt x="756638" y="4710"/>
                  </a:lnTo>
                  <a:lnTo>
                    <a:pt x="706490" y="4967"/>
                  </a:lnTo>
                  <a:lnTo>
                    <a:pt x="656341" y="5233"/>
                  </a:lnTo>
                  <a:lnTo>
                    <a:pt x="606187" y="5512"/>
                  </a:lnTo>
                  <a:lnTo>
                    <a:pt x="556029" y="5805"/>
                  </a:lnTo>
                  <a:lnTo>
                    <a:pt x="505865" y="6114"/>
                  </a:lnTo>
                  <a:lnTo>
                    <a:pt x="455695" y="6442"/>
                  </a:lnTo>
                  <a:lnTo>
                    <a:pt x="405516" y="6791"/>
                  </a:lnTo>
                  <a:lnTo>
                    <a:pt x="355329" y="7164"/>
                  </a:lnTo>
                  <a:lnTo>
                    <a:pt x="305132" y="7563"/>
                  </a:lnTo>
                  <a:lnTo>
                    <a:pt x="254924" y="7990"/>
                  </a:lnTo>
                  <a:lnTo>
                    <a:pt x="204704" y="8448"/>
                  </a:lnTo>
                  <a:lnTo>
                    <a:pt x="154472" y="8938"/>
                  </a:lnTo>
                  <a:lnTo>
                    <a:pt x="104225" y="9464"/>
                  </a:lnTo>
                  <a:lnTo>
                    <a:pt x="46134" y="13144"/>
                  </a:lnTo>
                  <a:lnTo>
                    <a:pt x="8541" y="35753"/>
                  </a:lnTo>
                  <a:lnTo>
                    <a:pt x="0" y="65057"/>
                  </a:lnTo>
                  <a:lnTo>
                    <a:pt x="7508" y="74631"/>
                  </a:lnTo>
                  <a:lnTo>
                    <a:pt x="25364" y="96728"/>
                  </a:lnTo>
                  <a:close/>
                </a:path>
              </a:pathLst>
            </a:custGeom>
            <a:ln w="6571">
              <a:solidFill>
                <a:srgbClr val="3232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70327" y="3024006"/>
              <a:ext cx="1901189" cy="666750"/>
            </a:xfrm>
            <a:custGeom>
              <a:avLst/>
              <a:gdLst/>
              <a:ahLst/>
              <a:cxnLst/>
              <a:rect l="l" t="t" r="r" b="b"/>
              <a:pathLst>
                <a:path w="1901189" h="666750">
                  <a:moveTo>
                    <a:pt x="26289" y="0"/>
                  </a:moveTo>
                  <a:lnTo>
                    <a:pt x="0" y="1051"/>
                  </a:lnTo>
                  <a:lnTo>
                    <a:pt x="6309" y="110413"/>
                  </a:lnTo>
                  <a:lnTo>
                    <a:pt x="10515" y="165079"/>
                  </a:lnTo>
                  <a:lnTo>
                    <a:pt x="15773" y="217657"/>
                  </a:lnTo>
                  <a:lnTo>
                    <a:pt x="22082" y="270235"/>
                  </a:lnTo>
                  <a:lnTo>
                    <a:pt x="30495" y="320710"/>
                  </a:lnTo>
                  <a:lnTo>
                    <a:pt x="41010" y="369082"/>
                  </a:lnTo>
                  <a:lnTo>
                    <a:pt x="48371" y="392201"/>
                  </a:lnTo>
                  <a:lnTo>
                    <a:pt x="54681" y="415335"/>
                  </a:lnTo>
                  <a:lnTo>
                    <a:pt x="80970" y="479480"/>
                  </a:lnTo>
                  <a:lnTo>
                    <a:pt x="101986" y="518388"/>
                  </a:lnTo>
                  <a:lnTo>
                    <a:pt x="127223" y="554141"/>
                  </a:lnTo>
                  <a:lnTo>
                    <a:pt x="156667" y="585673"/>
                  </a:lnTo>
                  <a:lnTo>
                    <a:pt x="191368" y="611962"/>
                  </a:lnTo>
                  <a:lnTo>
                    <a:pt x="231327" y="635096"/>
                  </a:lnTo>
                  <a:lnTo>
                    <a:pt x="275493" y="651921"/>
                  </a:lnTo>
                  <a:lnTo>
                    <a:pt x="327019" y="662437"/>
                  </a:lnTo>
                  <a:lnTo>
                    <a:pt x="387995" y="666643"/>
                  </a:lnTo>
                  <a:lnTo>
                    <a:pt x="421645" y="666643"/>
                  </a:lnTo>
                  <a:lnTo>
                    <a:pt x="494187" y="661385"/>
                  </a:lnTo>
                  <a:lnTo>
                    <a:pt x="533095" y="656127"/>
                  </a:lnTo>
                  <a:lnTo>
                    <a:pt x="616168" y="643509"/>
                  </a:lnTo>
                  <a:lnTo>
                    <a:pt x="632336" y="640354"/>
                  </a:lnTo>
                  <a:lnTo>
                    <a:pt x="389046" y="640354"/>
                  </a:lnTo>
                  <a:lnTo>
                    <a:pt x="358551" y="639302"/>
                  </a:lnTo>
                  <a:lnTo>
                    <a:pt x="307040" y="632993"/>
                  </a:lnTo>
                  <a:lnTo>
                    <a:pt x="262874" y="619323"/>
                  </a:lnTo>
                  <a:lnTo>
                    <a:pt x="225018" y="601446"/>
                  </a:lnTo>
                  <a:lnTo>
                    <a:pt x="190317" y="579363"/>
                  </a:lnTo>
                  <a:lnTo>
                    <a:pt x="160873" y="553074"/>
                  </a:lnTo>
                  <a:lnTo>
                    <a:pt x="135636" y="521543"/>
                  </a:lnTo>
                  <a:lnTo>
                    <a:pt x="113553" y="486841"/>
                  </a:lnTo>
                  <a:lnTo>
                    <a:pt x="95691" y="448985"/>
                  </a:lnTo>
                  <a:lnTo>
                    <a:pt x="79903" y="406923"/>
                  </a:lnTo>
                  <a:lnTo>
                    <a:pt x="67299" y="362757"/>
                  </a:lnTo>
                  <a:lnTo>
                    <a:pt x="56769" y="315452"/>
                  </a:lnTo>
                  <a:lnTo>
                    <a:pt x="48371" y="266029"/>
                  </a:lnTo>
                  <a:lnTo>
                    <a:pt x="42062" y="215554"/>
                  </a:lnTo>
                  <a:lnTo>
                    <a:pt x="36804" y="162991"/>
                  </a:lnTo>
                  <a:lnTo>
                    <a:pt x="32598" y="109362"/>
                  </a:lnTo>
                  <a:lnTo>
                    <a:pt x="26289" y="0"/>
                  </a:lnTo>
                  <a:close/>
                </a:path>
                <a:path w="1901189" h="666750">
                  <a:moveTo>
                    <a:pt x="1844944" y="106069"/>
                  </a:moveTo>
                  <a:lnTo>
                    <a:pt x="1840092" y="113568"/>
                  </a:lnTo>
                  <a:lnTo>
                    <a:pt x="1833783" y="123032"/>
                  </a:lnTo>
                  <a:lnTo>
                    <a:pt x="1828525" y="131445"/>
                  </a:lnTo>
                  <a:lnTo>
                    <a:pt x="1822216" y="141945"/>
                  </a:lnTo>
                  <a:lnTo>
                    <a:pt x="1807494" y="160888"/>
                  </a:lnTo>
                  <a:lnTo>
                    <a:pt x="1800133" y="171389"/>
                  </a:lnTo>
                  <a:lnTo>
                    <a:pt x="1751761" y="222915"/>
                  </a:lnTo>
                  <a:lnTo>
                    <a:pt x="1711817" y="255513"/>
                  </a:lnTo>
                  <a:lnTo>
                    <a:pt x="1663446" y="286009"/>
                  </a:lnTo>
                  <a:lnTo>
                    <a:pt x="1604558" y="316504"/>
                  </a:lnTo>
                  <a:lnTo>
                    <a:pt x="1557238" y="335432"/>
                  </a:lnTo>
                  <a:lnTo>
                    <a:pt x="1471025" y="366963"/>
                  </a:lnTo>
                  <a:lnTo>
                    <a:pt x="1437375" y="378531"/>
                  </a:lnTo>
                  <a:lnTo>
                    <a:pt x="1325910" y="418490"/>
                  </a:lnTo>
                  <a:lnTo>
                    <a:pt x="1243904" y="445830"/>
                  </a:lnTo>
                  <a:lnTo>
                    <a:pt x="1019937" y="516285"/>
                  </a:lnTo>
                  <a:lnTo>
                    <a:pt x="833826" y="567796"/>
                  </a:lnTo>
                  <a:lnTo>
                    <a:pt x="698190" y="600395"/>
                  </a:lnTo>
                  <a:lnTo>
                    <a:pt x="610910" y="617220"/>
                  </a:lnTo>
                  <a:lnTo>
                    <a:pt x="569899" y="624580"/>
                  </a:lnTo>
                  <a:lnTo>
                    <a:pt x="492099" y="635096"/>
                  </a:lnTo>
                  <a:lnTo>
                    <a:pt x="420593" y="640354"/>
                  </a:lnTo>
                  <a:lnTo>
                    <a:pt x="632336" y="640354"/>
                  </a:lnTo>
                  <a:lnTo>
                    <a:pt x="747598" y="616168"/>
                  </a:lnTo>
                  <a:lnTo>
                    <a:pt x="840135" y="593034"/>
                  </a:lnTo>
                  <a:lnTo>
                    <a:pt x="933709" y="567796"/>
                  </a:lnTo>
                  <a:lnTo>
                    <a:pt x="1027297" y="541522"/>
                  </a:lnTo>
                  <a:lnTo>
                    <a:pt x="1251264" y="471068"/>
                  </a:lnTo>
                  <a:lnTo>
                    <a:pt x="1293327" y="456346"/>
                  </a:lnTo>
                  <a:lnTo>
                    <a:pt x="1334323" y="442676"/>
                  </a:lnTo>
                  <a:lnTo>
                    <a:pt x="1373245" y="429006"/>
                  </a:lnTo>
                  <a:lnTo>
                    <a:pt x="1411086" y="416387"/>
                  </a:lnTo>
                  <a:lnTo>
                    <a:pt x="1446839" y="403768"/>
                  </a:lnTo>
                  <a:lnTo>
                    <a:pt x="1480489" y="391149"/>
                  </a:lnTo>
                  <a:lnTo>
                    <a:pt x="1510985" y="380649"/>
                  </a:lnTo>
                  <a:lnTo>
                    <a:pt x="1540413" y="370118"/>
                  </a:lnTo>
                  <a:lnTo>
                    <a:pt x="1590888" y="350139"/>
                  </a:lnTo>
                  <a:lnTo>
                    <a:pt x="1636105" y="330159"/>
                  </a:lnTo>
                  <a:lnTo>
                    <a:pt x="1676064" y="309143"/>
                  </a:lnTo>
                  <a:lnTo>
                    <a:pt x="1710766" y="288112"/>
                  </a:lnTo>
                  <a:lnTo>
                    <a:pt x="1742313" y="264977"/>
                  </a:lnTo>
                  <a:lnTo>
                    <a:pt x="1755983" y="254462"/>
                  </a:lnTo>
                  <a:lnTo>
                    <a:pt x="1791721" y="220812"/>
                  </a:lnTo>
                  <a:lnTo>
                    <a:pt x="1836938" y="167182"/>
                  </a:lnTo>
                  <a:lnTo>
                    <a:pt x="1843247" y="156667"/>
                  </a:lnTo>
                  <a:lnTo>
                    <a:pt x="1850608" y="146166"/>
                  </a:lnTo>
                  <a:lnTo>
                    <a:pt x="1856917" y="136702"/>
                  </a:lnTo>
                  <a:lnTo>
                    <a:pt x="1862175" y="127223"/>
                  </a:lnTo>
                  <a:lnTo>
                    <a:pt x="1866187" y="121392"/>
                  </a:lnTo>
                  <a:lnTo>
                    <a:pt x="1844944" y="106069"/>
                  </a:lnTo>
                  <a:close/>
                </a:path>
                <a:path w="1901189" h="666750">
                  <a:moveTo>
                    <a:pt x="1893836" y="95691"/>
                  </a:moveTo>
                  <a:lnTo>
                    <a:pt x="1851660" y="95691"/>
                  </a:lnTo>
                  <a:lnTo>
                    <a:pt x="1873742" y="110413"/>
                  </a:lnTo>
                  <a:lnTo>
                    <a:pt x="1866187" y="121392"/>
                  </a:lnTo>
                  <a:lnTo>
                    <a:pt x="1887413" y="136702"/>
                  </a:lnTo>
                  <a:lnTo>
                    <a:pt x="1893836" y="95691"/>
                  </a:lnTo>
                  <a:close/>
                </a:path>
                <a:path w="1901189" h="666750">
                  <a:moveTo>
                    <a:pt x="1851660" y="95691"/>
                  </a:moveTo>
                  <a:lnTo>
                    <a:pt x="1844944" y="106069"/>
                  </a:lnTo>
                  <a:lnTo>
                    <a:pt x="1866187" y="121392"/>
                  </a:lnTo>
                  <a:lnTo>
                    <a:pt x="1873742" y="110413"/>
                  </a:lnTo>
                  <a:lnTo>
                    <a:pt x="1851660" y="95691"/>
                  </a:lnTo>
                  <a:close/>
                </a:path>
                <a:path w="1901189" h="666750">
                  <a:moveTo>
                    <a:pt x="1901083" y="49423"/>
                  </a:moveTo>
                  <a:lnTo>
                    <a:pt x="1823267" y="90434"/>
                  </a:lnTo>
                  <a:lnTo>
                    <a:pt x="1844944" y="106069"/>
                  </a:lnTo>
                  <a:lnTo>
                    <a:pt x="1851660" y="95691"/>
                  </a:lnTo>
                  <a:lnTo>
                    <a:pt x="1893836" y="95691"/>
                  </a:lnTo>
                  <a:lnTo>
                    <a:pt x="1901083" y="4942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32471" y="1819010"/>
              <a:ext cx="2001520" cy="666750"/>
            </a:xfrm>
            <a:custGeom>
              <a:avLst/>
              <a:gdLst/>
              <a:ahLst/>
              <a:cxnLst/>
              <a:rect l="l" t="t" r="r" b="b"/>
              <a:pathLst>
                <a:path w="2001520" h="666750">
                  <a:moveTo>
                    <a:pt x="1743621" y="26289"/>
                  </a:moveTo>
                  <a:lnTo>
                    <a:pt x="1592991" y="26289"/>
                  </a:lnTo>
                  <a:lnTo>
                    <a:pt x="1624538" y="27340"/>
                  </a:lnTo>
                  <a:lnTo>
                    <a:pt x="1652930" y="29443"/>
                  </a:lnTo>
                  <a:lnTo>
                    <a:pt x="1702353" y="39959"/>
                  </a:lnTo>
                  <a:lnTo>
                    <a:pt x="1746519" y="55732"/>
                  </a:lnTo>
                  <a:lnTo>
                    <a:pt x="1784360" y="75712"/>
                  </a:lnTo>
                  <a:lnTo>
                    <a:pt x="1818010" y="99898"/>
                  </a:lnTo>
                  <a:lnTo>
                    <a:pt x="1846402" y="129326"/>
                  </a:lnTo>
                  <a:lnTo>
                    <a:pt x="1871639" y="161925"/>
                  </a:lnTo>
                  <a:lnTo>
                    <a:pt x="1892670" y="198729"/>
                  </a:lnTo>
                  <a:lnTo>
                    <a:pt x="1910547" y="238688"/>
                  </a:lnTo>
                  <a:lnTo>
                    <a:pt x="1925269" y="281802"/>
                  </a:lnTo>
                  <a:lnTo>
                    <a:pt x="1937887" y="327004"/>
                  </a:lnTo>
                  <a:lnTo>
                    <a:pt x="1947352" y="375376"/>
                  </a:lnTo>
                  <a:lnTo>
                    <a:pt x="1955764" y="425851"/>
                  </a:lnTo>
                  <a:lnTo>
                    <a:pt x="1964176" y="503651"/>
                  </a:lnTo>
                  <a:lnTo>
                    <a:pt x="1968383" y="557281"/>
                  </a:lnTo>
                  <a:lnTo>
                    <a:pt x="1974692" y="666643"/>
                  </a:lnTo>
                  <a:lnTo>
                    <a:pt x="2000966" y="665591"/>
                  </a:lnTo>
                  <a:lnTo>
                    <a:pt x="1994672" y="556229"/>
                  </a:lnTo>
                  <a:lnTo>
                    <a:pt x="1990465" y="501563"/>
                  </a:lnTo>
                  <a:lnTo>
                    <a:pt x="1977832" y="396407"/>
                  </a:lnTo>
                  <a:lnTo>
                    <a:pt x="1968383" y="345932"/>
                  </a:lnTo>
                  <a:lnTo>
                    <a:pt x="1956816" y="297561"/>
                  </a:lnTo>
                  <a:lnTo>
                    <a:pt x="1943145" y="251307"/>
                  </a:lnTo>
                  <a:lnTo>
                    <a:pt x="1926320" y="208193"/>
                  </a:lnTo>
                  <a:lnTo>
                    <a:pt x="1905289" y="167182"/>
                  </a:lnTo>
                  <a:lnTo>
                    <a:pt x="1881103" y="129326"/>
                  </a:lnTo>
                  <a:lnTo>
                    <a:pt x="1835886" y="80970"/>
                  </a:lnTo>
                  <a:lnTo>
                    <a:pt x="1799082" y="53629"/>
                  </a:lnTo>
                  <a:lnTo>
                    <a:pt x="1758071" y="31546"/>
                  </a:lnTo>
                  <a:lnTo>
                    <a:pt x="1743621" y="26289"/>
                  </a:lnTo>
                  <a:close/>
                </a:path>
                <a:path w="2001520" h="666750">
                  <a:moveTo>
                    <a:pt x="16824" y="529940"/>
                  </a:moveTo>
                  <a:lnTo>
                    <a:pt x="0" y="617220"/>
                  </a:lnTo>
                  <a:lnTo>
                    <a:pt x="78867" y="578312"/>
                  </a:lnTo>
                  <a:lnTo>
                    <a:pt x="70774" y="572002"/>
                  </a:lnTo>
                  <a:lnTo>
                    <a:pt x="50474" y="572002"/>
                  </a:lnTo>
                  <a:lnTo>
                    <a:pt x="29443" y="557281"/>
                  </a:lnTo>
                  <a:lnTo>
                    <a:pt x="37416" y="545995"/>
                  </a:lnTo>
                  <a:lnTo>
                    <a:pt x="16824" y="529940"/>
                  </a:lnTo>
                  <a:close/>
                </a:path>
                <a:path w="2001520" h="666750">
                  <a:moveTo>
                    <a:pt x="37416" y="545995"/>
                  </a:moveTo>
                  <a:lnTo>
                    <a:pt x="29443" y="557281"/>
                  </a:lnTo>
                  <a:lnTo>
                    <a:pt x="50474" y="572002"/>
                  </a:lnTo>
                  <a:lnTo>
                    <a:pt x="57787" y="561877"/>
                  </a:lnTo>
                  <a:lnTo>
                    <a:pt x="37416" y="545995"/>
                  </a:lnTo>
                  <a:close/>
                </a:path>
                <a:path w="2001520" h="666750">
                  <a:moveTo>
                    <a:pt x="57787" y="561877"/>
                  </a:moveTo>
                  <a:lnTo>
                    <a:pt x="50474" y="572002"/>
                  </a:lnTo>
                  <a:lnTo>
                    <a:pt x="70774" y="572002"/>
                  </a:lnTo>
                  <a:lnTo>
                    <a:pt x="57787" y="561877"/>
                  </a:lnTo>
                  <a:close/>
                </a:path>
                <a:path w="2001520" h="666750">
                  <a:moveTo>
                    <a:pt x="1594058" y="0"/>
                  </a:moveTo>
                  <a:lnTo>
                    <a:pt x="1558290" y="0"/>
                  </a:lnTo>
                  <a:lnTo>
                    <a:pt x="1520449" y="2103"/>
                  </a:lnTo>
                  <a:lnTo>
                    <a:pt x="1481541" y="5257"/>
                  </a:lnTo>
                  <a:lnTo>
                    <a:pt x="1397416" y="15773"/>
                  </a:lnTo>
                  <a:lnTo>
                    <a:pt x="1353266" y="23134"/>
                  </a:lnTo>
                  <a:lnTo>
                    <a:pt x="1308049" y="31546"/>
                  </a:lnTo>
                  <a:lnTo>
                    <a:pt x="1214460" y="50474"/>
                  </a:lnTo>
                  <a:lnTo>
                    <a:pt x="1019937" y="97779"/>
                  </a:lnTo>
                  <a:lnTo>
                    <a:pt x="921105" y="125135"/>
                  </a:lnTo>
                  <a:lnTo>
                    <a:pt x="777041" y="167182"/>
                  </a:lnTo>
                  <a:lnTo>
                    <a:pt x="684519" y="195574"/>
                  </a:lnTo>
                  <a:lnTo>
                    <a:pt x="640354" y="210296"/>
                  </a:lnTo>
                  <a:lnTo>
                    <a:pt x="597240" y="223967"/>
                  </a:lnTo>
                  <a:lnTo>
                    <a:pt x="556244" y="237637"/>
                  </a:lnTo>
                  <a:lnTo>
                    <a:pt x="516285" y="250256"/>
                  </a:lnTo>
                  <a:lnTo>
                    <a:pt x="479480" y="262874"/>
                  </a:lnTo>
                  <a:lnTo>
                    <a:pt x="443727" y="274441"/>
                  </a:lnTo>
                  <a:lnTo>
                    <a:pt x="411129" y="286009"/>
                  </a:lnTo>
                  <a:lnTo>
                    <a:pt x="380634" y="296524"/>
                  </a:lnTo>
                  <a:lnTo>
                    <a:pt x="327019" y="316504"/>
                  </a:lnTo>
                  <a:lnTo>
                    <a:pt x="279699" y="336483"/>
                  </a:lnTo>
                  <a:lnTo>
                    <a:pt x="237637" y="357499"/>
                  </a:lnTo>
                  <a:lnTo>
                    <a:pt x="200832" y="378531"/>
                  </a:lnTo>
                  <a:lnTo>
                    <a:pt x="184007" y="390098"/>
                  </a:lnTo>
                  <a:lnTo>
                    <a:pt x="168234" y="400613"/>
                  </a:lnTo>
                  <a:lnTo>
                    <a:pt x="140893" y="423748"/>
                  </a:lnTo>
                  <a:lnTo>
                    <a:pt x="128275" y="434263"/>
                  </a:lnTo>
                  <a:lnTo>
                    <a:pt x="116723" y="445830"/>
                  </a:lnTo>
                  <a:lnTo>
                    <a:pt x="105156" y="456346"/>
                  </a:lnTo>
                  <a:lnTo>
                    <a:pt x="95691" y="467913"/>
                  </a:lnTo>
                  <a:lnTo>
                    <a:pt x="76763" y="488944"/>
                  </a:lnTo>
                  <a:lnTo>
                    <a:pt x="62042" y="509976"/>
                  </a:lnTo>
                  <a:lnTo>
                    <a:pt x="54681" y="519440"/>
                  </a:lnTo>
                  <a:lnTo>
                    <a:pt x="48371" y="529940"/>
                  </a:lnTo>
                  <a:lnTo>
                    <a:pt x="42062" y="539419"/>
                  </a:lnTo>
                  <a:lnTo>
                    <a:pt x="37416" y="545995"/>
                  </a:lnTo>
                  <a:lnTo>
                    <a:pt x="57787" y="561877"/>
                  </a:lnTo>
                  <a:lnTo>
                    <a:pt x="64145" y="553074"/>
                  </a:lnTo>
                  <a:lnTo>
                    <a:pt x="69402" y="544662"/>
                  </a:lnTo>
                  <a:lnTo>
                    <a:pt x="75712" y="535198"/>
                  </a:lnTo>
                  <a:lnTo>
                    <a:pt x="83073" y="525734"/>
                  </a:lnTo>
                  <a:lnTo>
                    <a:pt x="90434" y="515218"/>
                  </a:lnTo>
                  <a:lnTo>
                    <a:pt x="97795" y="505769"/>
                  </a:lnTo>
                  <a:lnTo>
                    <a:pt x="124084" y="475274"/>
                  </a:lnTo>
                  <a:lnTo>
                    <a:pt x="170337" y="433212"/>
                  </a:lnTo>
                  <a:lnTo>
                    <a:pt x="214503" y="401665"/>
                  </a:lnTo>
                  <a:lnTo>
                    <a:pt x="269184" y="370118"/>
                  </a:lnTo>
                  <a:lnTo>
                    <a:pt x="290215" y="360654"/>
                  </a:lnTo>
                  <a:lnTo>
                    <a:pt x="312298" y="350139"/>
                  </a:lnTo>
                  <a:lnTo>
                    <a:pt x="336483" y="340674"/>
                  </a:lnTo>
                  <a:lnTo>
                    <a:pt x="361706" y="331210"/>
                  </a:lnTo>
                  <a:lnTo>
                    <a:pt x="452140" y="299679"/>
                  </a:lnTo>
                  <a:lnTo>
                    <a:pt x="487893" y="288112"/>
                  </a:lnTo>
                  <a:lnTo>
                    <a:pt x="605652" y="248152"/>
                  </a:lnTo>
                  <a:lnTo>
                    <a:pt x="647715" y="234482"/>
                  </a:lnTo>
                  <a:lnTo>
                    <a:pt x="691880" y="220812"/>
                  </a:lnTo>
                  <a:lnTo>
                    <a:pt x="738134" y="207142"/>
                  </a:lnTo>
                  <a:lnTo>
                    <a:pt x="784402" y="192420"/>
                  </a:lnTo>
                  <a:lnTo>
                    <a:pt x="928466" y="150357"/>
                  </a:lnTo>
                  <a:lnTo>
                    <a:pt x="1026246" y="124068"/>
                  </a:lnTo>
                  <a:lnTo>
                    <a:pt x="1124041" y="98846"/>
                  </a:lnTo>
                  <a:lnTo>
                    <a:pt x="1267038" y="66233"/>
                  </a:lnTo>
                  <a:lnTo>
                    <a:pt x="1357472" y="49423"/>
                  </a:lnTo>
                  <a:lnTo>
                    <a:pt x="1401622" y="42062"/>
                  </a:lnTo>
                  <a:lnTo>
                    <a:pt x="1483644" y="31546"/>
                  </a:lnTo>
                  <a:lnTo>
                    <a:pt x="1522552" y="28392"/>
                  </a:lnTo>
                  <a:lnTo>
                    <a:pt x="1558290" y="26289"/>
                  </a:lnTo>
                  <a:lnTo>
                    <a:pt x="1743621" y="26289"/>
                  </a:lnTo>
                  <a:lnTo>
                    <a:pt x="1734952" y="23134"/>
                  </a:lnTo>
                  <a:lnTo>
                    <a:pt x="1710766" y="14721"/>
                  </a:lnTo>
                  <a:lnTo>
                    <a:pt x="1685528" y="8412"/>
                  </a:lnTo>
                  <a:lnTo>
                    <a:pt x="1657136" y="4206"/>
                  </a:lnTo>
                  <a:lnTo>
                    <a:pt x="1626641" y="1051"/>
                  </a:lnTo>
                  <a:lnTo>
                    <a:pt x="1594058" y="0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20716" y="2327920"/>
              <a:ext cx="1888489" cy="1143000"/>
            </a:xfrm>
            <a:custGeom>
              <a:avLst/>
              <a:gdLst/>
              <a:ahLst/>
              <a:cxnLst/>
              <a:rect l="l" t="t" r="r" b="b"/>
              <a:pathLst>
                <a:path w="1888490" h="1143000">
                  <a:moveTo>
                    <a:pt x="190317" y="0"/>
                  </a:moveTo>
                  <a:lnTo>
                    <a:pt x="146669" y="5024"/>
                  </a:lnTo>
                  <a:lnTo>
                    <a:pt x="106606" y="19338"/>
                  </a:lnTo>
                  <a:lnTo>
                    <a:pt x="71270" y="41801"/>
                  </a:lnTo>
                  <a:lnTo>
                    <a:pt x="41800" y="71273"/>
                  </a:lnTo>
                  <a:lnTo>
                    <a:pt x="19338" y="106612"/>
                  </a:lnTo>
                  <a:lnTo>
                    <a:pt x="5024" y="146678"/>
                  </a:lnTo>
                  <a:lnTo>
                    <a:pt x="0" y="190332"/>
                  </a:lnTo>
                  <a:lnTo>
                    <a:pt x="0" y="952652"/>
                  </a:lnTo>
                  <a:lnTo>
                    <a:pt x="5024" y="996300"/>
                  </a:lnTo>
                  <a:lnTo>
                    <a:pt x="19338" y="1036362"/>
                  </a:lnTo>
                  <a:lnTo>
                    <a:pt x="41800" y="1071699"/>
                  </a:lnTo>
                  <a:lnTo>
                    <a:pt x="71270" y="1101168"/>
                  </a:lnTo>
                  <a:lnTo>
                    <a:pt x="106606" y="1123630"/>
                  </a:lnTo>
                  <a:lnTo>
                    <a:pt x="146669" y="1137944"/>
                  </a:lnTo>
                  <a:lnTo>
                    <a:pt x="190317" y="1142969"/>
                  </a:lnTo>
                  <a:lnTo>
                    <a:pt x="1697095" y="1142969"/>
                  </a:lnTo>
                  <a:lnTo>
                    <a:pt x="1740802" y="1137944"/>
                  </a:lnTo>
                  <a:lnTo>
                    <a:pt x="1781014" y="1123630"/>
                  </a:lnTo>
                  <a:lnTo>
                    <a:pt x="1816556" y="1101168"/>
                  </a:lnTo>
                  <a:lnTo>
                    <a:pt x="1846250" y="1071699"/>
                  </a:lnTo>
                  <a:lnTo>
                    <a:pt x="1868917" y="1036362"/>
                  </a:lnTo>
                  <a:lnTo>
                    <a:pt x="1883381" y="996300"/>
                  </a:lnTo>
                  <a:lnTo>
                    <a:pt x="1888464" y="952652"/>
                  </a:lnTo>
                  <a:lnTo>
                    <a:pt x="1888464" y="190332"/>
                  </a:lnTo>
                  <a:lnTo>
                    <a:pt x="1883381" y="146678"/>
                  </a:lnTo>
                  <a:lnTo>
                    <a:pt x="1868917" y="106612"/>
                  </a:lnTo>
                  <a:lnTo>
                    <a:pt x="1846250" y="71273"/>
                  </a:lnTo>
                  <a:lnTo>
                    <a:pt x="1816556" y="41801"/>
                  </a:lnTo>
                  <a:lnTo>
                    <a:pt x="1781014" y="19338"/>
                  </a:lnTo>
                  <a:lnTo>
                    <a:pt x="1740802" y="5024"/>
                  </a:lnTo>
                  <a:lnTo>
                    <a:pt x="1697095" y="0"/>
                  </a:lnTo>
                  <a:lnTo>
                    <a:pt x="190317" y="0"/>
                  </a:lnTo>
                  <a:close/>
                </a:path>
              </a:pathLst>
            </a:custGeom>
            <a:ln w="6571">
              <a:solidFill>
                <a:srgbClr val="3232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14069" y="2990289"/>
            <a:ext cx="527685" cy="404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3499"/>
              </a:lnSpc>
              <a:spcBef>
                <a:spcPts val="95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E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st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e</a:t>
            </a:r>
            <a:r>
              <a:rPr sz="800" dirty="0">
                <a:solidFill>
                  <a:srgbClr val="323299"/>
                </a:solidFill>
                <a:latin typeface="Arial MT"/>
                <a:cs typeface="Arial MT"/>
              </a:rPr>
              <a:t>r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e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s</a:t>
            </a:r>
            <a:r>
              <a:rPr sz="80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de 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Colesterol </a:t>
            </a:r>
            <a:r>
              <a:rPr sz="800" spc="-2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(EC)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20522" y="2592828"/>
            <a:ext cx="642620" cy="404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95"/>
              </a:spcBef>
            </a:pP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Colesterol</a:t>
            </a:r>
            <a:r>
              <a:rPr sz="800" spc="-5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no </a:t>
            </a:r>
            <a:r>
              <a:rPr sz="800" spc="-204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esterificado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 (CL)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15752" y="2918866"/>
            <a:ext cx="400050" cy="158115"/>
          </a:xfrm>
          <a:custGeom>
            <a:avLst/>
            <a:gdLst/>
            <a:ahLst/>
            <a:cxnLst/>
            <a:rect l="l" t="t" r="r" b="b"/>
            <a:pathLst>
              <a:path w="400050" h="158114">
                <a:moveTo>
                  <a:pt x="50624" y="21093"/>
                </a:moveTo>
                <a:lnTo>
                  <a:pt x="48209" y="27270"/>
                </a:lnTo>
                <a:lnTo>
                  <a:pt x="395356" y="157718"/>
                </a:lnTo>
                <a:lnTo>
                  <a:pt x="398510" y="157718"/>
                </a:lnTo>
                <a:lnTo>
                  <a:pt x="399562" y="155615"/>
                </a:lnTo>
                <a:lnTo>
                  <a:pt x="399562" y="153512"/>
                </a:lnTo>
                <a:lnTo>
                  <a:pt x="397459" y="151409"/>
                </a:lnTo>
                <a:lnTo>
                  <a:pt x="50624" y="21093"/>
                </a:lnTo>
                <a:close/>
              </a:path>
              <a:path w="400050" h="158114">
                <a:moveTo>
                  <a:pt x="58872" y="0"/>
                </a:moveTo>
                <a:lnTo>
                  <a:pt x="0" y="5257"/>
                </a:lnTo>
                <a:lnTo>
                  <a:pt x="39959" y="48371"/>
                </a:lnTo>
                <a:lnTo>
                  <a:pt x="48209" y="27270"/>
                </a:lnTo>
                <a:lnTo>
                  <a:pt x="39959" y="24170"/>
                </a:lnTo>
                <a:lnTo>
                  <a:pt x="37840" y="22082"/>
                </a:lnTo>
                <a:lnTo>
                  <a:pt x="37840" y="19979"/>
                </a:lnTo>
                <a:lnTo>
                  <a:pt x="39959" y="17876"/>
                </a:lnTo>
                <a:lnTo>
                  <a:pt x="51882" y="17876"/>
                </a:lnTo>
                <a:lnTo>
                  <a:pt x="58872" y="0"/>
                </a:lnTo>
                <a:close/>
              </a:path>
              <a:path w="400050" h="158114">
                <a:moveTo>
                  <a:pt x="42062" y="17876"/>
                </a:moveTo>
                <a:lnTo>
                  <a:pt x="39959" y="17876"/>
                </a:lnTo>
                <a:lnTo>
                  <a:pt x="37840" y="19979"/>
                </a:lnTo>
                <a:lnTo>
                  <a:pt x="37840" y="22082"/>
                </a:lnTo>
                <a:lnTo>
                  <a:pt x="39959" y="24170"/>
                </a:lnTo>
                <a:lnTo>
                  <a:pt x="48209" y="27270"/>
                </a:lnTo>
                <a:lnTo>
                  <a:pt x="50624" y="21093"/>
                </a:lnTo>
                <a:lnTo>
                  <a:pt x="42062" y="17876"/>
                </a:lnTo>
                <a:close/>
              </a:path>
              <a:path w="400050" h="158114">
                <a:moveTo>
                  <a:pt x="51882" y="17876"/>
                </a:moveTo>
                <a:lnTo>
                  <a:pt x="42062" y="17876"/>
                </a:lnTo>
                <a:lnTo>
                  <a:pt x="50624" y="21093"/>
                </a:lnTo>
                <a:lnTo>
                  <a:pt x="51882" y="17876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15855" y="3716866"/>
            <a:ext cx="2819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323299"/>
                </a:solidFill>
                <a:latin typeface="Arial MT"/>
                <a:cs typeface="Arial MT"/>
              </a:rPr>
              <a:t>L</a:t>
            </a:r>
            <a:r>
              <a:rPr sz="1100" spc="-5" dirty="0">
                <a:solidFill>
                  <a:srgbClr val="323299"/>
                </a:solidFill>
                <a:latin typeface="Arial MT"/>
                <a:cs typeface="Arial MT"/>
              </a:rPr>
              <a:t>D</a:t>
            </a:r>
            <a:r>
              <a:rPr sz="1100" dirty="0">
                <a:solidFill>
                  <a:srgbClr val="323299"/>
                </a:solidFill>
                <a:latin typeface="Arial MT"/>
                <a:cs typeface="Arial MT"/>
              </a:rPr>
              <a:t>L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31843" y="1611790"/>
            <a:ext cx="1922780" cy="73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323299"/>
                </a:solidFill>
                <a:latin typeface="Arial MT"/>
                <a:cs typeface="Arial MT"/>
              </a:rPr>
              <a:t>HDL</a:t>
            </a:r>
            <a:r>
              <a:rPr sz="1100" spc="-2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323299"/>
                </a:solidFill>
                <a:latin typeface="Arial MT"/>
                <a:cs typeface="Arial MT"/>
              </a:rPr>
              <a:t>(con</a:t>
            </a:r>
            <a:r>
              <a:rPr sz="1100" spc="-2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323299"/>
                </a:solidFill>
                <a:latin typeface="Arial MT"/>
                <a:cs typeface="Arial MT"/>
              </a:rPr>
              <a:t>EC)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</a:pPr>
            <a:r>
              <a:rPr sz="1100" spc="-5" dirty="0">
                <a:solidFill>
                  <a:srgbClr val="3232CC"/>
                </a:solidFill>
                <a:latin typeface="Arial MT"/>
                <a:cs typeface="Arial MT"/>
              </a:rPr>
              <a:t>LCAT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85287" y="2640137"/>
            <a:ext cx="17208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E</a:t>
            </a:r>
            <a:r>
              <a:rPr sz="800" spc="20" dirty="0">
                <a:solidFill>
                  <a:srgbClr val="323299"/>
                </a:solidFill>
                <a:latin typeface="Arial MT"/>
                <a:cs typeface="Arial MT"/>
              </a:rPr>
              <a:t>C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92799" y="2887234"/>
            <a:ext cx="16002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CL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14957" y="2665462"/>
            <a:ext cx="924560" cy="1301750"/>
          </a:xfrm>
          <a:custGeom>
            <a:avLst/>
            <a:gdLst/>
            <a:ahLst/>
            <a:cxnLst/>
            <a:rect l="l" t="t" r="r" b="b"/>
            <a:pathLst>
              <a:path w="924560" h="1301750">
                <a:moveTo>
                  <a:pt x="52578" y="1249159"/>
                </a:moveTo>
                <a:lnTo>
                  <a:pt x="29438" y="1249159"/>
                </a:lnTo>
                <a:lnTo>
                  <a:pt x="29438" y="407974"/>
                </a:lnTo>
                <a:lnTo>
                  <a:pt x="28384" y="405866"/>
                </a:lnTo>
                <a:lnTo>
                  <a:pt x="26289" y="404812"/>
                </a:lnTo>
                <a:lnTo>
                  <a:pt x="24180" y="405866"/>
                </a:lnTo>
                <a:lnTo>
                  <a:pt x="23126" y="407974"/>
                </a:lnTo>
                <a:lnTo>
                  <a:pt x="23126" y="1249159"/>
                </a:lnTo>
                <a:lnTo>
                  <a:pt x="0" y="1249159"/>
                </a:lnTo>
                <a:lnTo>
                  <a:pt x="26289" y="1301737"/>
                </a:lnTo>
                <a:lnTo>
                  <a:pt x="46266" y="1261783"/>
                </a:lnTo>
                <a:lnTo>
                  <a:pt x="52578" y="1249159"/>
                </a:lnTo>
                <a:close/>
              </a:path>
              <a:path w="924560" h="1301750">
                <a:moveTo>
                  <a:pt x="921105" y="10515"/>
                </a:moveTo>
                <a:lnTo>
                  <a:pt x="863269" y="0"/>
                </a:lnTo>
                <a:lnTo>
                  <a:pt x="869492" y="21361"/>
                </a:lnTo>
                <a:lnTo>
                  <a:pt x="225018" y="206082"/>
                </a:lnTo>
                <a:lnTo>
                  <a:pt x="222910" y="209245"/>
                </a:lnTo>
                <a:lnTo>
                  <a:pt x="223964" y="211340"/>
                </a:lnTo>
                <a:lnTo>
                  <a:pt x="227114" y="212394"/>
                </a:lnTo>
                <a:lnTo>
                  <a:pt x="871359" y="27736"/>
                </a:lnTo>
                <a:lnTo>
                  <a:pt x="877989" y="50469"/>
                </a:lnTo>
                <a:lnTo>
                  <a:pt x="912025" y="18923"/>
                </a:lnTo>
                <a:lnTo>
                  <a:pt x="921105" y="10515"/>
                </a:lnTo>
                <a:close/>
              </a:path>
              <a:path w="924560" h="1301750">
                <a:moveTo>
                  <a:pt x="924255" y="109347"/>
                </a:moveTo>
                <a:lnTo>
                  <a:pt x="923201" y="107251"/>
                </a:lnTo>
                <a:lnTo>
                  <a:pt x="920051" y="107251"/>
                </a:lnTo>
                <a:lnTo>
                  <a:pt x="275526" y="290957"/>
                </a:lnTo>
                <a:lnTo>
                  <a:pt x="269176" y="269176"/>
                </a:lnTo>
                <a:lnTo>
                  <a:pt x="226060" y="308076"/>
                </a:lnTo>
                <a:lnTo>
                  <a:pt x="283895" y="319646"/>
                </a:lnTo>
                <a:lnTo>
                  <a:pt x="278066" y="299656"/>
                </a:lnTo>
                <a:lnTo>
                  <a:pt x="277393" y="297319"/>
                </a:lnTo>
                <a:lnTo>
                  <a:pt x="922147" y="113550"/>
                </a:lnTo>
                <a:lnTo>
                  <a:pt x="924255" y="111442"/>
                </a:lnTo>
                <a:lnTo>
                  <a:pt x="924255" y="109347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328660" y="3998656"/>
            <a:ext cx="86741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SALES</a:t>
            </a:r>
            <a:r>
              <a:rPr sz="800" spc="-3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BILIARES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58815" y="3302575"/>
            <a:ext cx="29400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L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D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LR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41027" y="635045"/>
            <a:ext cx="3922395" cy="196850"/>
          </a:xfrm>
          <a:prstGeom prst="rect">
            <a:avLst/>
          </a:prstGeom>
          <a:ln w="6571">
            <a:solidFill>
              <a:srgbClr val="FF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290"/>
              </a:spcBef>
            </a:pP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FLUJO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COLESTEROL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ENTRE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 EL 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HIGADO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Y</a:t>
            </a:r>
            <a:r>
              <a:rPr sz="8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LOS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TEJIDOS 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PERIFERICOS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28329" y="2554962"/>
            <a:ext cx="445770" cy="215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50" spc="-15" dirty="0">
                <a:solidFill>
                  <a:srgbClr val="3232CC"/>
                </a:solidFill>
                <a:latin typeface="Arial MT"/>
                <a:cs typeface="Arial MT"/>
              </a:rPr>
              <a:t>ACA</a:t>
            </a:r>
            <a:r>
              <a:rPr sz="1250" spc="-5" dirty="0">
                <a:solidFill>
                  <a:srgbClr val="3232CC"/>
                </a:solidFill>
                <a:latin typeface="Arial MT"/>
                <a:cs typeface="Arial MT"/>
              </a:rPr>
              <a:t>T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5538" y="5847"/>
            <a:ext cx="7505065" cy="5340985"/>
          </a:xfrm>
          <a:custGeom>
            <a:avLst/>
            <a:gdLst/>
            <a:ahLst/>
            <a:cxnLst/>
            <a:rect l="l" t="t" r="r" b="b"/>
            <a:pathLst>
              <a:path w="7505065" h="5340985">
                <a:moveTo>
                  <a:pt x="0" y="5340598"/>
                </a:moveTo>
                <a:lnTo>
                  <a:pt x="7504907" y="5340598"/>
                </a:lnTo>
                <a:lnTo>
                  <a:pt x="7504907" y="0"/>
                </a:lnTo>
                <a:lnTo>
                  <a:pt x="0" y="0"/>
                </a:lnTo>
                <a:lnTo>
                  <a:pt x="0" y="534059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402067" y="9974353"/>
            <a:ext cx="1625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latin typeface="Arial MT"/>
                <a:cs typeface="Arial MT"/>
              </a:rPr>
              <a:t>3</a:t>
            </a:r>
            <a:r>
              <a:rPr sz="950" spc="10" dirty="0">
                <a:latin typeface="Arial MT"/>
                <a:cs typeface="Arial MT"/>
              </a:rPr>
              <a:t>0</a:t>
            </a:r>
            <a:endParaRPr sz="950">
              <a:latin typeface="Arial MT"/>
              <a:cs typeface="Arial M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043790" y="6505469"/>
            <a:ext cx="2799080" cy="1398947"/>
            <a:chOff x="1043790" y="6505469"/>
            <a:chExt cx="2799080" cy="1398947"/>
          </a:xfrm>
        </p:grpSpPr>
        <p:sp>
          <p:nvSpPr>
            <p:cNvPr id="27" name="object 27"/>
            <p:cNvSpPr/>
            <p:nvPr/>
          </p:nvSpPr>
          <p:spPr>
            <a:xfrm>
              <a:off x="1122651" y="7419330"/>
              <a:ext cx="408940" cy="325120"/>
            </a:xfrm>
            <a:custGeom>
              <a:avLst/>
              <a:gdLst/>
              <a:ahLst/>
              <a:cxnLst/>
              <a:rect l="l" t="t" r="r" b="b"/>
              <a:pathLst>
                <a:path w="408940" h="325120">
                  <a:moveTo>
                    <a:pt x="261818" y="0"/>
                  </a:moveTo>
                  <a:lnTo>
                    <a:pt x="216311" y="1404"/>
                  </a:lnTo>
                  <a:lnTo>
                    <a:pt x="170803" y="2910"/>
                  </a:lnTo>
                  <a:lnTo>
                    <a:pt x="125547" y="6132"/>
                  </a:lnTo>
                  <a:lnTo>
                    <a:pt x="80796" y="12686"/>
                  </a:lnTo>
                  <a:lnTo>
                    <a:pt x="36803" y="24185"/>
                  </a:lnTo>
                  <a:lnTo>
                    <a:pt x="30098" y="44165"/>
                  </a:lnTo>
                  <a:lnTo>
                    <a:pt x="31922" y="52282"/>
                  </a:lnTo>
                  <a:lnTo>
                    <a:pt x="36803" y="70454"/>
                  </a:lnTo>
                  <a:lnTo>
                    <a:pt x="28982" y="93276"/>
                  </a:lnTo>
                  <a:lnTo>
                    <a:pt x="19189" y="115012"/>
                  </a:lnTo>
                  <a:lnTo>
                    <a:pt x="9003" y="136548"/>
                  </a:lnTo>
                  <a:lnTo>
                    <a:pt x="0" y="158770"/>
                  </a:lnTo>
                  <a:lnTo>
                    <a:pt x="1280" y="195065"/>
                  </a:lnTo>
                  <a:lnTo>
                    <a:pt x="2365" y="231459"/>
                  </a:lnTo>
                  <a:lnTo>
                    <a:pt x="3844" y="268050"/>
                  </a:lnTo>
                  <a:lnTo>
                    <a:pt x="6310" y="304937"/>
                  </a:lnTo>
                  <a:lnTo>
                    <a:pt x="7359" y="324916"/>
                  </a:lnTo>
                  <a:lnTo>
                    <a:pt x="7359" y="322813"/>
                  </a:lnTo>
                  <a:lnTo>
                    <a:pt x="17878" y="322813"/>
                  </a:lnTo>
                  <a:lnTo>
                    <a:pt x="42323" y="320102"/>
                  </a:lnTo>
                  <a:lnTo>
                    <a:pt x="66768" y="316898"/>
                  </a:lnTo>
                  <a:lnTo>
                    <a:pt x="91215" y="313497"/>
                  </a:lnTo>
                  <a:lnTo>
                    <a:pt x="115663" y="310194"/>
                  </a:lnTo>
                  <a:lnTo>
                    <a:pt x="112508" y="267705"/>
                  </a:lnTo>
                  <a:lnTo>
                    <a:pt x="106199" y="224231"/>
                  </a:lnTo>
                  <a:lnTo>
                    <a:pt x="106200" y="182732"/>
                  </a:lnTo>
                  <a:lnTo>
                    <a:pt x="121974" y="146166"/>
                  </a:lnTo>
                  <a:lnTo>
                    <a:pt x="160298" y="110063"/>
                  </a:lnTo>
                  <a:lnTo>
                    <a:pt x="190940" y="102351"/>
                  </a:lnTo>
                  <a:lnTo>
                    <a:pt x="215158" y="114618"/>
                  </a:lnTo>
                  <a:lnTo>
                    <a:pt x="234206" y="138450"/>
                  </a:lnTo>
                  <a:lnTo>
                    <a:pt x="249341" y="165436"/>
                  </a:lnTo>
                  <a:lnTo>
                    <a:pt x="261818" y="187162"/>
                  </a:lnTo>
                  <a:lnTo>
                    <a:pt x="271806" y="248021"/>
                  </a:lnTo>
                  <a:lnTo>
                    <a:pt x="303877" y="298627"/>
                  </a:lnTo>
                  <a:lnTo>
                    <a:pt x="331676" y="311640"/>
                  </a:lnTo>
                  <a:lnTo>
                    <a:pt x="340679" y="316504"/>
                  </a:lnTo>
                  <a:lnTo>
                    <a:pt x="354399" y="315666"/>
                  </a:lnTo>
                  <a:lnTo>
                    <a:pt x="368414" y="315321"/>
                  </a:lnTo>
                  <a:lnTo>
                    <a:pt x="382232" y="313990"/>
                  </a:lnTo>
                  <a:lnTo>
                    <a:pt x="395359" y="310194"/>
                  </a:lnTo>
                  <a:lnTo>
                    <a:pt x="401668" y="308091"/>
                  </a:lnTo>
                  <a:lnTo>
                    <a:pt x="401668" y="293369"/>
                  </a:lnTo>
                  <a:lnTo>
                    <a:pt x="403971" y="240399"/>
                  </a:lnTo>
                  <a:lnTo>
                    <a:pt x="407822" y="193794"/>
                  </a:lnTo>
                  <a:lnTo>
                    <a:pt x="408635" y="153262"/>
                  </a:lnTo>
                  <a:lnTo>
                    <a:pt x="401825" y="118514"/>
                  </a:lnTo>
                  <a:lnTo>
                    <a:pt x="382805" y="89255"/>
                  </a:lnTo>
                  <a:lnTo>
                    <a:pt x="346990" y="65196"/>
                  </a:lnTo>
                  <a:lnTo>
                    <a:pt x="329984" y="43327"/>
                  </a:lnTo>
                  <a:lnTo>
                    <a:pt x="310318" y="25105"/>
                  </a:lnTo>
                  <a:lnTo>
                    <a:pt x="287695" y="10630"/>
                  </a:lnTo>
                  <a:lnTo>
                    <a:pt x="261818" y="0"/>
                  </a:lnTo>
                  <a:close/>
                </a:path>
              </a:pathLst>
            </a:custGeom>
            <a:solidFill>
              <a:srgbClr val="BA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3790" y="7346886"/>
              <a:ext cx="2799080" cy="557530"/>
            </a:xfrm>
            <a:custGeom>
              <a:avLst/>
              <a:gdLst/>
              <a:ahLst/>
              <a:cxnLst/>
              <a:rect l="l" t="t" r="r" b="b"/>
              <a:pathLst>
                <a:path w="2799079" h="557529">
                  <a:moveTo>
                    <a:pt x="115663" y="142898"/>
                  </a:moveTo>
                  <a:lnTo>
                    <a:pt x="107843" y="165720"/>
                  </a:lnTo>
                  <a:lnTo>
                    <a:pt x="98050" y="187456"/>
                  </a:lnTo>
                  <a:lnTo>
                    <a:pt x="87864" y="208992"/>
                  </a:lnTo>
                  <a:lnTo>
                    <a:pt x="78860" y="231214"/>
                  </a:lnTo>
                  <a:lnTo>
                    <a:pt x="80141" y="267509"/>
                  </a:lnTo>
                  <a:lnTo>
                    <a:pt x="81225" y="303903"/>
                  </a:lnTo>
                  <a:lnTo>
                    <a:pt x="82705" y="340494"/>
                  </a:lnTo>
                  <a:lnTo>
                    <a:pt x="85171" y="377380"/>
                  </a:lnTo>
                  <a:lnTo>
                    <a:pt x="86220" y="397360"/>
                  </a:lnTo>
                  <a:lnTo>
                    <a:pt x="86220" y="395257"/>
                  </a:lnTo>
                  <a:lnTo>
                    <a:pt x="96738" y="395257"/>
                  </a:lnTo>
                  <a:lnTo>
                    <a:pt x="121184" y="392546"/>
                  </a:lnTo>
                  <a:lnTo>
                    <a:pt x="145629" y="389342"/>
                  </a:lnTo>
                  <a:lnTo>
                    <a:pt x="170076" y="385941"/>
                  </a:lnTo>
                  <a:lnTo>
                    <a:pt x="194524" y="382638"/>
                  </a:lnTo>
                  <a:lnTo>
                    <a:pt x="191369" y="340149"/>
                  </a:lnTo>
                  <a:lnTo>
                    <a:pt x="185060" y="296675"/>
                  </a:lnTo>
                  <a:lnTo>
                    <a:pt x="185061" y="255176"/>
                  </a:lnTo>
                  <a:lnTo>
                    <a:pt x="200835" y="218610"/>
                  </a:lnTo>
                  <a:lnTo>
                    <a:pt x="239159" y="182507"/>
                  </a:lnTo>
                  <a:lnTo>
                    <a:pt x="269801" y="174795"/>
                  </a:lnTo>
                  <a:lnTo>
                    <a:pt x="294019" y="187061"/>
                  </a:lnTo>
                  <a:lnTo>
                    <a:pt x="313067" y="210894"/>
                  </a:lnTo>
                  <a:lnTo>
                    <a:pt x="328202" y="237880"/>
                  </a:lnTo>
                  <a:lnTo>
                    <a:pt x="340679" y="259606"/>
                  </a:lnTo>
                  <a:lnTo>
                    <a:pt x="350667" y="320465"/>
                  </a:lnTo>
                  <a:lnTo>
                    <a:pt x="382738" y="371071"/>
                  </a:lnTo>
                  <a:lnTo>
                    <a:pt x="401140" y="380009"/>
                  </a:lnTo>
                  <a:lnTo>
                    <a:pt x="410537" y="384084"/>
                  </a:lnTo>
                  <a:lnTo>
                    <a:pt x="419540" y="388948"/>
                  </a:lnTo>
                  <a:lnTo>
                    <a:pt x="433260" y="388110"/>
                  </a:lnTo>
                  <a:lnTo>
                    <a:pt x="447275" y="387765"/>
                  </a:lnTo>
                  <a:lnTo>
                    <a:pt x="461093" y="386434"/>
                  </a:lnTo>
                  <a:lnTo>
                    <a:pt x="474220" y="382638"/>
                  </a:lnTo>
                  <a:lnTo>
                    <a:pt x="480529" y="380535"/>
                  </a:lnTo>
                  <a:lnTo>
                    <a:pt x="480529" y="371071"/>
                  </a:lnTo>
                  <a:lnTo>
                    <a:pt x="480529" y="365813"/>
                  </a:lnTo>
                  <a:lnTo>
                    <a:pt x="482832" y="312843"/>
                  </a:lnTo>
                  <a:lnTo>
                    <a:pt x="486683" y="266237"/>
                  </a:lnTo>
                  <a:lnTo>
                    <a:pt x="487496" y="225706"/>
                  </a:lnTo>
                  <a:lnTo>
                    <a:pt x="480686" y="190957"/>
                  </a:lnTo>
                  <a:lnTo>
                    <a:pt x="461666" y="161699"/>
                  </a:lnTo>
                  <a:lnTo>
                    <a:pt x="425851" y="137640"/>
                  </a:lnTo>
                  <a:lnTo>
                    <a:pt x="408845" y="115771"/>
                  </a:lnTo>
                  <a:lnTo>
                    <a:pt x="389179" y="97549"/>
                  </a:lnTo>
                  <a:lnTo>
                    <a:pt x="366556" y="83074"/>
                  </a:lnTo>
                  <a:lnTo>
                    <a:pt x="340679" y="72443"/>
                  </a:lnTo>
                  <a:lnTo>
                    <a:pt x="295172" y="73848"/>
                  </a:lnTo>
                  <a:lnTo>
                    <a:pt x="249664" y="75354"/>
                  </a:lnTo>
                  <a:lnTo>
                    <a:pt x="204408" y="78576"/>
                  </a:lnTo>
                  <a:lnTo>
                    <a:pt x="159657" y="85129"/>
                  </a:lnTo>
                  <a:lnTo>
                    <a:pt x="115663" y="96629"/>
                  </a:lnTo>
                  <a:lnTo>
                    <a:pt x="108959" y="116609"/>
                  </a:lnTo>
                  <a:lnTo>
                    <a:pt x="110783" y="124726"/>
                  </a:lnTo>
                  <a:lnTo>
                    <a:pt x="115663" y="142898"/>
                  </a:lnTo>
                  <a:close/>
                </a:path>
                <a:path w="2799079" h="557529">
                  <a:moveTo>
                    <a:pt x="17878" y="15674"/>
                  </a:moveTo>
                  <a:lnTo>
                    <a:pt x="16422" y="64577"/>
                  </a:lnTo>
                  <a:lnTo>
                    <a:pt x="15067" y="113937"/>
                  </a:lnTo>
                  <a:lnTo>
                    <a:pt x="12652" y="163450"/>
                  </a:lnTo>
                  <a:lnTo>
                    <a:pt x="8016" y="212814"/>
                  </a:lnTo>
                  <a:lnTo>
                    <a:pt x="0" y="261724"/>
                  </a:lnTo>
                  <a:lnTo>
                    <a:pt x="1280" y="311253"/>
                  </a:lnTo>
                  <a:lnTo>
                    <a:pt x="2365" y="360687"/>
                  </a:lnTo>
                  <a:lnTo>
                    <a:pt x="3844" y="410318"/>
                  </a:lnTo>
                  <a:lnTo>
                    <a:pt x="6310" y="460438"/>
                  </a:lnTo>
                  <a:lnTo>
                    <a:pt x="24182" y="495140"/>
                  </a:lnTo>
                  <a:lnTo>
                    <a:pt x="71107" y="510650"/>
                  </a:lnTo>
                  <a:lnTo>
                    <a:pt x="121974" y="518274"/>
                  </a:lnTo>
                  <a:lnTo>
                    <a:pt x="201358" y="525635"/>
                  </a:lnTo>
                  <a:lnTo>
                    <a:pt x="249198" y="529841"/>
                  </a:lnTo>
                  <a:lnTo>
                    <a:pt x="300789" y="539864"/>
                  </a:lnTo>
                  <a:lnTo>
                    <a:pt x="353561" y="539831"/>
                  </a:lnTo>
                  <a:lnTo>
                    <a:pt x="405938" y="531912"/>
                  </a:lnTo>
                  <a:lnTo>
                    <a:pt x="456343" y="518274"/>
                  </a:lnTo>
                  <a:lnTo>
                    <a:pt x="467367" y="505031"/>
                  </a:lnTo>
                  <a:lnTo>
                    <a:pt x="479082" y="492774"/>
                  </a:lnTo>
                  <a:lnTo>
                    <a:pt x="490206" y="480122"/>
                  </a:lnTo>
                  <a:lnTo>
                    <a:pt x="499457" y="465696"/>
                  </a:lnTo>
                  <a:lnTo>
                    <a:pt x="508017" y="446966"/>
                  </a:lnTo>
                  <a:lnTo>
                    <a:pt x="504846" y="449136"/>
                  </a:lnTo>
                  <a:lnTo>
                    <a:pt x="503450" y="450915"/>
                  </a:lnTo>
                  <a:lnTo>
                    <a:pt x="517333" y="431010"/>
                  </a:lnTo>
                  <a:lnTo>
                    <a:pt x="525641" y="388835"/>
                  </a:lnTo>
                  <a:lnTo>
                    <a:pt x="534896" y="343815"/>
                  </a:lnTo>
                  <a:lnTo>
                    <a:pt x="542893" y="297539"/>
                  </a:lnTo>
                  <a:lnTo>
                    <a:pt x="547429" y="251595"/>
                  </a:lnTo>
                  <a:lnTo>
                    <a:pt x="546296" y="207574"/>
                  </a:lnTo>
                  <a:lnTo>
                    <a:pt x="537290" y="167065"/>
                  </a:lnTo>
                  <a:lnTo>
                    <a:pt x="518206" y="131657"/>
                  </a:lnTo>
                  <a:lnTo>
                    <a:pt x="486838" y="102939"/>
                  </a:lnTo>
                  <a:lnTo>
                    <a:pt x="472001" y="83996"/>
                  </a:lnTo>
                  <a:lnTo>
                    <a:pt x="431683" y="51639"/>
                  </a:lnTo>
                  <a:lnTo>
                    <a:pt x="357404" y="41530"/>
                  </a:lnTo>
                  <a:lnTo>
                    <a:pt x="301513" y="37751"/>
                  </a:lnTo>
                  <a:lnTo>
                    <a:pt x="256267" y="34765"/>
                  </a:lnTo>
                  <a:lnTo>
                    <a:pt x="237637" y="33551"/>
                  </a:lnTo>
                  <a:lnTo>
                    <a:pt x="203298" y="22322"/>
                  </a:lnTo>
                  <a:lnTo>
                    <a:pt x="186112" y="18692"/>
                  </a:lnTo>
                  <a:lnTo>
                    <a:pt x="161040" y="18022"/>
                  </a:lnTo>
                  <a:lnTo>
                    <a:pt x="103043" y="15674"/>
                  </a:lnTo>
                  <a:lnTo>
                    <a:pt x="83970" y="7952"/>
                  </a:lnTo>
                  <a:lnTo>
                    <a:pt x="72684" y="2004"/>
                  </a:lnTo>
                  <a:lnTo>
                    <a:pt x="60017" y="0"/>
                  </a:lnTo>
                  <a:lnTo>
                    <a:pt x="36803" y="4107"/>
                  </a:lnTo>
                  <a:lnTo>
                    <a:pt x="24972" y="6506"/>
                  </a:lnTo>
                  <a:lnTo>
                    <a:pt x="19453" y="7525"/>
                  </a:lnTo>
                  <a:lnTo>
                    <a:pt x="17877" y="9726"/>
                  </a:lnTo>
                  <a:lnTo>
                    <a:pt x="17878" y="15674"/>
                  </a:lnTo>
                  <a:close/>
                </a:path>
                <a:path w="2799079" h="557529">
                  <a:moveTo>
                    <a:pt x="2125047" y="136588"/>
                  </a:moveTo>
                  <a:lnTo>
                    <a:pt x="2111064" y="155253"/>
                  </a:lnTo>
                  <a:lnTo>
                    <a:pt x="2102307" y="173917"/>
                  </a:lnTo>
                  <a:lnTo>
                    <a:pt x="2096507" y="193366"/>
                  </a:lnTo>
                  <a:lnTo>
                    <a:pt x="2091397" y="214389"/>
                  </a:lnTo>
                  <a:lnTo>
                    <a:pt x="2087486" y="229209"/>
                  </a:lnTo>
                  <a:lnTo>
                    <a:pt x="2082984" y="245410"/>
                  </a:lnTo>
                  <a:lnTo>
                    <a:pt x="2079271" y="258456"/>
                  </a:lnTo>
                  <a:lnTo>
                    <a:pt x="2077727" y="263812"/>
                  </a:lnTo>
                  <a:lnTo>
                    <a:pt x="2077644" y="302112"/>
                  </a:lnTo>
                  <a:lnTo>
                    <a:pt x="2076281" y="340707"/>
                  </a:lnTo>
                  <a:lnTo>
                    <a:pt x="2079057" y="378711"/>
                  </a:lnTo>
                  <a:lnTo>
                    <a:pt x="2091397" y="415237"/>
                  </a:lnTo>
                  <a:lnTo>
                    <a:pt x="2121366" y="442314"/>
                  </a:lnTo>
                  <a:lnTo>
                    <a:pt x="2140196" y="453093"/>
                  </a:lnTo>
                  <a:lnTo>
                    <a:pt x="2157645" y="464660"/>
                  </a:lnTo>
                  <a:lnTo>
                    <a:pt x="2186776" y="486192"/>
                  </a:lnTo>
                  <a:lnTo>
                    <a:pt x="2217976" y="507629"/>
                  </a:lnTo>
                  <a:lnTo>
                    <a:pt x="2252131" y="525718"/>
                  </a:lnTo>
                  <a:lnTo>
                    <a:pt x="2290126" y="537202"/>
                  </a:lnTo>
                  <a:lnTo>
                    <a:pt x="2332264" y="551554"/>
                  </a:lnTo>
                  <a:lnTo>
                    <a:pt x="2372332" y="557375"/>
                  </a:lnTo>
                  <a:lnTo>
                    <a:pt x="2413307" y="557493"/>
                  </a:lnTo>
                  <a:lnTo>
                    <a:pt x="2458166" y="554734"/>
                  </a:lnTo>
                  <a:lnTo>
                    <a:pt x="2509887" y="551924"/>
                  </a:lnTo>
                  <a:lnTo>
                    <a:pt x="2552607" y="543249"/>
                  </a:lnTo>
                  <a:lnTo>
                    <a:pt x="2596115" y="532996"/>
                  </a:lnTo>
                  <a:lnTo>
                    <a:pt x="2640805" y="510650"/>
                  </a:lnTo>
                  <a:lnTo>
                    <a:pt x="2661470" y="496323"/>
                  </a:lnTo>
                  <a:lnTo>
                    <a:pt x="2682328" y="483573"/>
                  </a:lnTo>
                  <a:lnTo>
                    <a:pt x="2707746" y="444980"/>
                  </a:lnTo>
                  <a:lnTo>
                    <a:pt x="2740558" y="409051"/>
                  </a:lnTo>
                  <a:lnTo>
                    <a:pt x="2772384" y="372531"/>
                  </a:lnTo>
                  <a:lnTo>
                    <a:pt x="2794845" y="332163"/>
                  </a:lnTo>
                  <a:lnTo>
                    <a:pt x="2796126" y="298302"/>
                  </a:lnTo>
                  <a:lnTo>
                    <a:pt x="2798788" y="263951"/>
                  </a:lnTo>
                  <a:lnTo>
                    <a:pt x="2782226" y="199682"/>
                  </a:lnTo>
                  <a:lnTo>
                    <a:pt x="2740558" y="175628"/>
                  </a:lnTo>
                  <a:lnTo>
                    <a:pt x="2714055" y="164340"/>
                  </a:lnTo>
                  <a:lnTo>
                    <a:pt x="2694947" y="155517"/>
                  </a:lnTo>
                  <a:lnTo>
                    <a:pt x="2643428" y="125153"/>
                  </a:lnTo>
                  <a:lnTo>
                    <a:pt x="2588754" y="101887"/>
                  </a:lnTo>
                  <a:lnTo>
                    <a:pt x="2529984" y="96396"/>
                  </a:lnTo>
                  <a:lnTo>
                    <a:pt x="2458486" y="94292"/>
                  </a:lnTo>
                  <a:lnTo>
                    <a:pt x="2396334" y="92423"/>
                  </a:lnTo>
                  <a:lnTo>
                    <a:pt x="2381514" y="88644"/>
                  </a:lnTo>
                  <a:lnTo>
                    <a:pt x="2366890" y="85062"/>
                  </a:lnTo>
                  <a:lnTo>
                    <a:pt x="2352267" y="81480"/>
                  </a:lnTo>
                  <a:lnTo>
                    <a:pt x="2337447" y="77701"/>
                  </a:lnTo>
                  <a:lnTo>
                    <a:pt x="2330086" y="75598"/>
                  </a:lnTo>
                  <a:lnTo>
                    <a:pt x="2317467" y="72443"/>
                  </a:lnTo>
                  <a:lnTo>
                    <a:pt x="2280583" y="73561"/>
                  </a:lnTo>
                  <a:lnTo>
                    <a:pt x="2243997" y="74284"/>
                  </a:lnTo>
                  <a:lnTo>
                    <a:pt x="2171315" y="77701"/>
                  </a:lnTo>
                  <a:lnTo>
                    <a:pt x="2141872" y="102413"/>
                  </a:lnTo>
                  <a:lnTo>
                    <a:pt x="2133459" y="121472"/>
                  </a:lnTo>
                  <a:lnTo>
                    <a:pt x="2125047" y="136588"/>
                  </a:lnTo>
                  <a:close/>
                </a:path>
              </a:pathLst>
            </a:custGeom>
            <a:ln w="6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4919" y="7529612"/>
              <a:ext cx="150635" cy="9173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4715" y="7615825"/>
              <a:ext cx="149568" cy="9174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4715" y="7765146"/>
              <a:ext cx="149568" cy="9173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4123" y="7480189"/>
              <a:ext cx="149583" cy="9174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52378" y="7615825"/>
              <a:ext cx="150635" cy="9174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54919" y="7666300"/>
              <a:ext cx="150635" cy="9174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11746" y="6505469"/>
              <a:ext cx="150620" cy="9173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765109" y="6654914"/>
              <a:ext cx="1195705" cy="990600"/>
            </a:xfrm>
            <a:custGeom>
              <a:avLst/>
              <a:gdLst/>
              <a:ahLst/>
              <a:cxnLst/>
              <a:rect l="l" t="t" r="r" b="b"/>
              <a:pathLst>
                <a:path w="1195705" h="990600">
                  <a:moveTo>
                    <a:pt x="625627" y="346976"/>
                  </a:moveTo>
                  <a:lnTo>
                    <a:pt x="602500" y="346976"/>
                  </a:lnTo>
                  <a:lnTo>
                    <a:pt x="602500" y="1054"/>
                  </a:lnTo>
                  <a:lnTo>
                    <a:pt x="599338" y="0"/>
                  </a:lnTo>
                  <a:lnTo>
                    <a:pt x="597242" y="1054"/>
                  </a:lnTo>
                  <a:lnTo>
                    <a:pt x="596188" y="3149"/>
                  </a:lnTo>
                  <a:lnTo>
                    <a:pt x="596188" y="346976"/>
                  </a:lnTo>
                  <a:lnTo>
                    <a:pt x="573049" y="346976"/>
                  </a:lnTo>
                  <a:lnTo>
                    <a:pt x="599338" y="399554"/>
                  </a:lnTo>
                  <a:lnTo>
                    <a:pt x="619315" y="359600"/>
                  </a:lnTo>
                  <a:lnTo>
                    <a:pt x="625627" y="346976"/>
                  </a:lnTo>
                  <a:close/>
                </a:path>
                <a:path w="1195705" h="990600">
                  <a:moveTo>
                    <a:pt x="1195527" y="964196"/>
                  </a:moveTo>
                  <a:lnTo>
                    <a:pt x="1189215" y="961047"/>
                  </a:lnTo>
                  <a:lnTo>
                    <a:pt x="1142949" y="937907"/>
                  </a:lnTo>
                  <a:lnTo>
                    <a:pt x="1142949" y="961047"/>
                  </a:lnTo>
                  <a:lnTo>
                    <a:pt x="4203" y="961047"/>
                  </a:lnTo>
                  <a:lnTo>
                    <a:pt x="1054" y="962101"/>
                  </a:lnTo>
                  <a:lnTo>
                    <a:pt x="0" y="964196"/>
                  </a:lnTo>
                  <a:lnTo>
                    <a:pt x="1054" y="966304"/>
                  </a:lnTo>
                  <a:lnTo>
                    <a:pt x="4203" y="967359"/>
                  </a:lnTo>
                  <a:lnTo>
                    <a:pt x="1142949" y="967359"/>
                  </a:lnTo>
                  <a:lnTo>
                    <a:pt x="1142949" y="990485"/>
                  </a:lnTo>
                  <a:lnTo>
                    <a:pt x="1189215" y="967359"/>
                  </a:lnTo>
                  <a:lnTo>
                    <a:pt x="1195527" y="9641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407515" y="6390903"/>
            <a:ext cx="55499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100"/>
              </a:spcBef>
            </a:pP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S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up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e</a:t>
            </a:r>
            <a:r>
              <a:rPr sz="800" dirty="0">
                <a:solidFill>
                  <a:srgbClr val="FF0000"/>
                </a:solidFill>
                <a:latin typeface="Arial MT"/>
                <a:cs typeface="Arial MT"/>
              </a:rPr>
              <a:t>r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ó</a:t>
            </a:r>
            <a:r>
              <a:rPr sz="800" dirty="0">
                <a:solidFill>
                  <a:srgbClr val="FF0000"/>
                </a:solidFill>
                <a:latin typeface="Arial MT"/>
                <a:cs typeface="Arial MT"/>
              </a:rPr>
              <a:t>xi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do  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Pe</a:t>
            </a:r>
            <a:r>
              <a:rPr sz="800" spc="-10" dirty="0">
                <a:solidFill>
                  <a:srgbClr val="FF0000"/>
                </a:solidFill>
                <a:latin typeface="Arial MT"/>
                <a:cs typeface="Arial MT"/>
              </a:rPr>
              <a:t>r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ó</a:t>
            </a:r>
            <a:r>
              <a:rPr sz="800" dirty="0">
                <a:solidFill>
                  <a:srgbClr val="FF0000"/>
                </a:solidFill>
                <a:latin typeface="Arial MT"/>
                <a:cs typeface="Arial MT"/>
              </a:rPr>
              <a:t>xi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do</a:t>
            </a:r>
            <a:r>
              <a:rPr sz="800" spc="25" dirty="0">
                <a:solidFill>
                  <a:srgbClr val="FF0000"/>
                </a:solidFill>
                <a:latin typeface="Arial MT"/>
                <a:cs typeface="Arial MT"/>
              </a:rPr>
              <a:t>…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898519" y="6440319"/>
            <a:ext cx="902969" cy="278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95"/>
              </a:spcBef>
            </a:pP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Antioxidantes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 (vitaminas</a:t>
            </a:r>
            <a:r>
              <a:rPr sz="800" spc="-2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A,</a:t>
            </a:r>
            <a:r>
              <a:rPr sz="800" spc="-2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C,</a:t>
            </a:r>
            <a:r>
              <a:rPr sz="800" spc="-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E)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063724" y="6654906"/>
            <a:ext cx="800735" cy="605155"/>
            <a:chOff x="2063724" y="6654906"/>
            <a:chExt cx="800735" cy="605155"/>
          </a:xfrm>
        </p:grpSpPr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63724" y="6654906"/>
              <a:ext cx="251307" cy="20188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413878" y="6671731"/>
              <a:ext cx="450215" cy="161290"/>
            </a:xfrm>
            <a:custGeom>
              <a:avLst/>
              <a:gdLst/>
              <a:ahLst/>
              <a:cxnLst/>
              <a:rect l="l" t="t" r="r" b="b"/>
              <a:pathLst>
                <a:path w="450214" h="161290">
                  <a:moveTo>
                    <a:pt x="42047" y="110398"/>
                  </a:moveTo>
                  <a:lnTo>
                    <a:pt x="0" y="152460"/>
                  </a:lnTo>
                  <a:lnTo>
                    <a:pt x="57820" y="160873"/>
                  </a:lnTo>
                  <a:lnTo>
                    <a:pt x="51576" y="140893"/>
                  </a:lnTo>
                  <a:lnTo>
                    <a:pt x="39959" y="140893"/>
                  </a:lnTo>
                  <a:lnTo>
                    <a:pt x="38892" y="138790"/>
                  </a:lnTo>
                  <a:lnTo>
                    <a:pt x="38892" y="136687"/>
                  </a:lnTo>
                  <a:lnTo>
                    <a:pt x="40995" y="134584"/>
                  </a:lnTo>
                  <a:lnTo>
                    <a:pt x="48794" y="131991"/>
                  </a:lnTo>
                  <a:lnTo>
                    <a:pt x="42047" y="110398"/>
                  </a:lnTo>
                  <a:close/>
                </a:path>
                <a:path w="450214" h="161290">
                  <a:moveTo>
                    <a:pt x="48794" y="131991"/>
                  </a:moveTo>
                  <a:lnTo>
                    <a:pt x="40995" y="134584"/>
                  </a:lnTo>
                  <a:lnTo>
                    <a:pt x="38892" y="136687"/>
                  </a:lnTo>
                  <a:lnTo>
                    <a:pt x="38892" y="138790"/>
                  </a:lnTo>
                  <a:lnTo>
                    <a:pt x="39959" y="140893"/>
                  </a:lnTo>
                  <a:lnTo>
                    <a:pt x="43113" y="140893"/>
                  </a:lnTo>
                  <a:lnTo>
                    <a:pt x="50780" y="138344"/>
                  </a:lnTo>
                  <a:lnTo>
                    <a:pt x="48794" y="131991"/>
                  </a:lnTo>
                  <a:close/>
                </a:path>
                <a:path w="450214" h="161290">
                  <a:moveTo>
                    <a:pt x="50780" y="138344"/>
                  </a:moveTo>
                  <a:lnTo>
                    <a:pt x="43113" y="140893"/>
                  </a:lnTo>
                  <a:lnTo>
                    <a:pt x="51576" y="140893"/>
                  </a:lnTo>
                  <a:lnTo>
                    <a:pt x="50780" y="138344"/>
                  </a:lnTo>
                  <a:close/>
                </a:path>
                <a:path w="450214" h="161290">
                  <a:moveTo>
                    <a:pt x="448985" y="0"/>
                  </a:moveTo>
                  <a:lnTo>
                    <a:pt x="445830" y="0"/>
                  </a:lnTo>
                  <a:lnTo>
                    <a:pt x="48794" y="131991"/>
                  </a:lnTo>
                  <a:lnTo>
                    <a:pt x="50780" y="138344"/>
                  </a:lnTo>
                  <a:lnTo>
                    <a:pt x="447918" y="6309"/>
                  </a:lnTo>
                  <a:lnTo>
                    <a:pt x="450021" y="4206"/>
                  </a:lnTo>
                  <a:lnTo>
                    <a:pt x="450021" y="2103"/>
                  </a:lnTo>
                  <a:lnTo>
                    <a:pt x="4489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61271" y="7167905"/>
              <a:ext cx="150635" cy="91732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2054186" y="6653772"/>
            <a:ext cx="118110" cy="215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50" spc="-5" dirty="0">
                <a:latin typeface="Arial MT"/>
                <a:cs typeface="Arial MT"/>
              </a:rPr>
              <a:t>+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564154" y="6684265"/>
            <a:ext cx="8445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10" dirty="0">
                <a:latin typeface="Arial MT"/>
                <a:cs typeface="Arial MT"/>
              </a:rPr>
              <a:t>-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789282" y="5830543"/>
            <a:ext cx="3665854" cy="238760"/>
          </a:xfrm>
          <a:prstGeom prst="rect">
            <a:avLst/>
          </a:prstGeom>
          <a:ln w="6571">
            <a:solidFill>
              <a:srgbClr val="FF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229"/>
              </a:spcBef>
            </a:pPr>
            <a:r>
              <a:rPr sz="1100" dirty="0">
                <a:solidFill>
                  <a:srgbClr val="FF0000"/>
                </a:solidFill>
                <a:latin typeface="Comic Sans MS"/>
                <a:cs typeface="Comic Sans MS"/>
              </a:rPr>
              <a:t>El</a:t>
            </a:r>
            <a:r>
              <a:rPr sz="1100" spc="-5" dirty="0">
                <a:solidFill>
                  <a:srgbClr val="FF0000"/>
                </a:solidFill>
                <a:latin typeface="Comic Sans MS"/>
                <a:cs typeface="Comic Sans MS"/>
              </a:rPr>
              <a:t> exceso</a:t>
            </a:r>
            <a:r>
              <a:rPr sz="1100" spc="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Comic Sans MS"/>
                <a:cs typeface="Comic Sans MS"/>
              </a:rPr>
              <a:t>de</a:t>
            </a:r>
            <a:r>
              <a:rPr sz="11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Comic Sans MS"/>
                <a:cs typeface="Comic Sans MS"/>
              </a:rPr>
              <a:t>LDL</a:t>
            </a:r>
            <a:r>
              <a:rPr sz="1100" spc="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100" dirty="0">
                <a:solidFill>
                  <a:srgbClr val="FF0000"/>
                </a:solidFill>
                <a:latin typeface="Comic Sans MS"/>
                <a:cs typeface="Comic Sans MS"/>
              </a:rPr>
              <a:t>es</a:t>
            </a:r>
            <a:r>
              <a:rPr sz="1100" spc="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100" dirty="0">
                <a:solidFill>
                  <a:srgbClr val="FF0000"/>
                </a:solidFill>
                <a:latin typeface="Comic Sans MS"/>
                <a:cs typeface="Comic Sans MS"/>
              </a:rPr>
              <a:t>el</a:t>
            </a:r>
            <a:r>
              <a:rPr sz="1100" spc="-5" dirty="0">
                <a:solidFill>
                  <a:srgbClr val="FF0000"/>
                </a:solidFill>
                <a:latin typeface="Comic Sans MS"/>
                <a:cs typeface="Comic Sans MS"/>
              </a:rPr>
              <a:t> origen</a:t>
            </a:r>
            <a:r>
              <a:rPr sz="1100" spc="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Comic Sans MS"/>
                <a:cs typeface="Comic Sans MS"/>
              </a:rPr>
              <a:t>de</a:t>
            </a:r>
            <a:r>
              <a:rPr sz="1100" spc="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Comic Sans MS"/>
                <a:cs typeface="Comic Sans MS"/>
              </a:rPr>
              <a:t>las</a:t>
            </a:r>
            <a:r>
              <a:rPr sz="1100" spc="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Comic Sans MS"/>
                <a:cs typeface="Comic Sans MS"/>
              </a:rPr>
              <a:t>células</a:t>
            </a:r>
            <a:r>
              <a:rPr sz="1100" spc="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Comic Sans MS"/>
                <a:cs typeface="Comic Sans MS"/>
              </a:rPr>
              <a:t>espumosas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94175" y="8130053"/>
            <a:ext cx="521334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Ma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c</a:t>
            </a:r>
            <a:r>
              <a:rPr sz="800" dirty="0">
                <a:solidFill>
                  <a:srgbClr val="323299"/>
                </a:solidFill>
                <a:latin typeface="Arial MT"/>
                <a:cs typeface="Arial MT"/>
              </a:rPr>
              <a:t>r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ó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f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a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g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181369" y="8130053"/>
            <a:ext cx="83502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Célula</a:t>
            </a:r>
            <a:r>
              <a:rPr sz="800" spc="-2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espumosa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790267" y="7301493"/>
            <a:ext cx="1299210" cy="708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76225">
              <a:lnSpc>
                <a:spcPct val="100000"/>
              </a:lnSpc>
              <a:spcBef>
                <a:spcPts val="125"/>
              </a:spcBef>
            </a:pP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LDL</a:t>
            </a:r>
            <a:r>
              <a:rPr sz="800" spc="-2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oxidada</a:t>
            </a: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Arial MT"/>
              <a:cs typeface="Arial MT"/>
            </a:endParaRPr>
          </a:p>
          <a:p>
            <a:pPr marL="12700" marR="5080">
              <a:lnSpc>
                <a:spcPct val="102600"/>
              </a:lnSpc>
            </a:pP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RECEPTOR</a:t>
            </a:r>
            <a:r>
              <a:rPr sz="8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SCAVENGER </a:t>
            </a:r>
            <a:r>
              <a:rPr sz="800" spc="-20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SRA-1,</a:t>
            </a:r>
            <a:r>
              <a:rPr sz="8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SRA-2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25170" y="5346086"/>
            <a:ext cx="7505700" cy="5341620"/>
            <a:chOff x="25170" y="5346086"/>
            <a:chExt cx="7505700" cy="5341620"/>
          </a:xfrm>
        </p:grpSpPr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0716" y="8463452"/>
              <a:ext cx="1889516" cy="1387961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922745" y="7492938"/>
              <a:ext cx="798195" cy="52705"/>
            </a:xfrm>
            <a:custGeom>
              <a:avLst/>
              <a:gdLst/>
              <a:ahLst/>
              <a:cxnLst/>
              <a:rect l="l" t="t" r="r" b="b"/>
              <a:pathLst>
                <a:path w="798195" h="52704">
                  <a:moveTo>
                    <a:pt x="745510" y="0"/>
                  </a:moveTo>
                  <a:lnTo>
                    <a:pt x="745510" y="52578"/>
                  </a:lnTo>
                  <a:lnTo>
                    <a:pt x="791778" y="29443"/>
                  </a:lnTo>
                  <a:lnTo>
                    <a:pt x="753922" y="29443"/>
                  </a:lnTo>
                  <a:lnTo>
                    <a:pt x="756025" y="28392"/>
                  </a:lnTo>
                  <a:lnTo>
                    <a:pt x="757077" y="26289"/>
                  </a:lnTo>
                  <a:lnTo>
                    <a:pt x="756025" y="24185"/>
                  </a:lnTo>
                  <a:lnTo>
                    <a:pt x="753922" y="23134"/>
                  </a:lnTo>
                  <a:lnTo>
                    <a:pt x="791778" y="23134"/>
                  </a:lnTo>
                  <a:lnTo>
                    <a:pt x="745510" y="0"/>
                  </a:lnTo>
                  <a:close/>
                </a:path>
                <a:path w="798195" h="52704">
                  <a:moveTo>
                    <a:pt x="745510" y="23134"/>
                  </a:moveTo>
                  <a:lnTo>
                    <a:pt x="3154" y="23134"/>
                  </a:lnTo>
                  <a:lnTo>
                    <a:pt x="0" y="24185"/>
                  </a:lnTo>
                  <a:lnTo>
                    <a:pt x="0" y="28392"/>
                  </a:lnTo>
                  <a:lnTo>
                    <a:pt x="3154" y="29443"/>
                  </a:lnTo>
                  <a:lnTo>
                    <a:pt x="745510" y="29443"/>
                  </a:lnTo>
                  <a:lnTo>
                    <a:pt x="745510" y="23134"/>
                  </a:lnTo>
                  <a:close/>
                </a:path>
                <a:path w="798195" h="52704">
                  <a:moveTo>
                    <a:pt x="791778" y="23134"/>
                  </a:moveTo>
                  <a:lnTo>
                    <a:pt x="753922" y="23134"/>
                  </a:lnTo>
                  <a:lnTo>
                    <a:pt x="756025" y="24185"/>
                  </a:lnTo>
                  <a:lnTo>
                    <a:pt x="757077" y="26289"/>
                  </a:lnTo>
                  <a:lnTo>
                    <a:pt x="756025" y="28392"/>
                  </a:lnTo>
                  <a:lnTo>
                    <a:pt x="753922" y="29443"/>
                  </a:lnTo>
                  <a:lnTo>
                    <a:pt x="791778" y="29443"/>
                  </a:lnTo>
                  <a:lnTo>
                    <a:pt x="798088" y="26289"/>
                  </a:lnTo>
                  <a:lnTo>
                    <a:pt x="791778" y="231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70242" y="6625472"/>
              <a:ext cx="1892670" cy="1169249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767087" y="6622319"/>
              <a:ext cx="1899285" cy="1176020"/>
            </a:xfrm>
            <a:custGeom>
              <a:avLst/>
              <a:gdLst/>
              <a:ahLst/>
              <a:cxnLst/>
              <a:rect l="l" t="t" r="r" b="b"/>
              <a:pathLst>
                <a:path w="1899284" h="1176020">
                  <a:moveTo>
                    <a:pt x="0" y="1175557"/>
                  </a:moveTo>
                  <a:lnTo>
                    <a:pt x="1898980" y="1175557"/>
                  </a:lnTo>
                  <a:lnTo>
                    <a:pt x="1898980" y="0"/>
                  </a:lnTo>
                  <a:lnTo>
                    <a:pt x="0" y="0"/>
                  </a:lnTo>
                  <a:lnTo>
                    <a:pt x="0" y="1175557"/>
                  </a:lnTo>
                  <a:close/>
                </a:path>
              </a:pathLst>
            </a:custGeom>
            <a:ln w="6571">
              <a:solidFill>
                <a:srgbClr val="3232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688193" y="8013415"/>
              <a:ext cx="52705" cy="350520"/>
            </a:xfrm>
            <a:custGeom>
              <a:avLst/>
              <a:gdLst/>
              <a:ahLst/>
              <a:cxnLst/>
              <a:rect l="l" t="t" r="r" b="b"/>
              <a:pathLst>
                <a:path w="52704" h="350520">
                  <a:moveTo>
                    <a:pt x="23134" y="297576"/>
                  </a:moveTo>
                  <a:lnTo>
                    <a:pt x="0" y="297576"/>
                  </a:lnTo>
                  <a:lnTo>
                    <a:pt x="26289" y="350154"/>
                  </a:lnTo>
                  <a:lnTo>
                    <a:pt x="46268" y="310194"/>
                  </a:lnTo>
                  <a:lnTo>
                    <a:pt x="26289" y="310194"/>
                  </a:lnTo>
                  <a:lnTo>
                    <a:pt x="23134" y="309143"/>
                  </a:lnTo>
                  <a:lnTo>
                    <a:pt x="23134" y="297576"/>
                  </a:lnTo>
                  <a:close/>
                </a:path>
                <a:path w="52704" h="350520">
                  <a:moveTo>
                    <a:pt x="26289" y="0"/>
                  </a:moveTo>
                  <a:lnTo>
                    <a:pt x="23134" y="1066"/>
                  </a:lnTo>
                  <a:lnTo>
                    <a:pt x="23134" y="309143"/>
                  </a:lnTo>
                  <a:lnTo>
                    <a:pt x="26289" y="310194"/>
                  </a:lnTo>
                  <a:lnTo>
                    <a:pt x="28392" y="309143"/>
                  </a:lnTo>
                  <a:lnTo>
                    <a:pt x="29443" y="307040"/>
                  </a:lnTo>
                  <a:lnTo>
                    <a:pt x="29443" y="3154"/>
                  </a:lnTo>
                  <a:lnTo>
                    <a:pt x="28392" y="1066"/>
                  </a:lnTo>
                  <a:lnTo>
                    <a:pt x="26289" y="0"/>
                  </a:lnTo>
                  <a:close/>
                </a:path>
                <a:path w="52704" h="350520">
                  <a:moveTo>
                    <a:pt x="52578" y="297576"/>
                  </a:moveTo>
                  <a:lnTo>
                    <a:pt x="29443" y="297576"/>
                  </a:lnTo>
                  <a:lnTo>
                    <a:pt x="29443" y="307040"/>
                  </a:lnTo>
                  <a:lnTo>
                    <a:pt x="28392" y="309143"/>
                  </a:lnTo>
                  <a:lnTo>
                    <a:pt x="26289" y="310194"/>
                  </a:lnTo>
                  <a:lnTo>
                    <a:pt x="46268" y="310194"/>
                  </a:lnTo>
                  <a:lnTo>
                    <a:pt x="52578" y="2975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5538" y="5346455"/>
              <a:ext cx="7505065" cy="5340985"/>
            </a:xfrm>
            <a:custGeom>
              <a:avLst/>
              <a:gdLst/>
              <a:ahLst/>
              <a:cxnLst/>
              <a:rect l="l" t="t" r="r" b="b"/>
              <a:pathLst>
                <a:path w="7505065" h="5340984">
                  <a:moveTo>
                    <a:pt x="0" y="5340598"/>
                  </a:moveTo>
                  <a:lnTo>
                    <a:pt x="7504892" y="5340598"/>
                  </a:lnTo>
                  <a:lnTo>
                    <a:pt x="7504892" y="0"/>
                  </a:lnTo>
                  <a:lnTo>
                    <a:pt x="0" y="0"/>
                  </a:lnTo>
                  <a:lnTo>
                    <a:pt x="0" y="53405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2067" y="4633751"/>
            <a:ext cx="1625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latin typeface="Arial MT"/>
                <a:cs typeface="Arial MT"/>
              </a:rPr>
              <a:t>3</a:t>
            </a:r>
            <a:r>
              <a:rPr sz="950" spc="10" dirty="0">
                <a:latin typeface="Arial MT"/>
                <a:cs typeface="Arial MT"/>
              </a:rPr>
              <a:t>1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81374" y="2489775"/>
            <a:ext cx="774700" cy="466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1299"/>
              </a:lnSpc>
              <a:spcBef>
                <a:spcPts val="100"/>
              </a:spcBef>
            </a:pPr>
            <a:r>
              <a:rPr sz="950" dirty="0">
                <a:solidFill>
                  <a:srgbClr val="323299"/>
                </a:solidFill>
                <a:latin typeface="Arial MT"/>
                <a:cs typeface="Arial MT"/>
              </a:rPr>
              <a:t>Lipoproteínas </a:t>
            </a:r>
            <a:r>
              <a:rPr sz="950" spc="-254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323299"/>
                </a:solidFill>
                <a:latin typeface="Arial MT"/>
                <a:cs typeface="Arial MT"/>
              </a:rPr>
              <a:t>ricas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en TAG </a:t>
            </a:r>
            <a:r>
              <a:rPr sz="950" spc="-25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10" dirty="0">
                <a:solidFill>
                  <a:srgbClr val="323299"/>
                </a:solidFill>
                <a:latin typeface="Arial MT"/>
                <a:cs typeface="Arial MT"/>
              </a:rPr>
              <a:t>(QM</a:t>
            </a:r>
            <a:r>
              <a:rPr sz="950" spc="-4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10" dirty="0">
                <a:solidFill>
                  <a:srgbClr val="323299"/>
                </a:solidFill>
                <a:latin typeface="Arial MT"/>
                <a:cs typeface="Arial MT"/>
              </a:rPr>
              <a:t>o</a:t>
            </a:r>
            <a:r>
              <a:rPr sz="950" spc="-3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VLDL)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67818" y="2848419"/>
            <a:ext cx="999490" cy="510540"/>
          </a:xfrm>
          <a:prstGeom prst="rect">
            <a:avLst/>
          </a:prstGeom>
          <a:ln w="6571">
            <a:solidFill>
              <a:srgbClr val="323298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66675" marR="127635">
              <a:lnSpc>
                <a:spcPct val="101699"/>
              </a:lnSpc>
              <a:spcBef>
                <a:spcPts val="229"/>
              </a:spcBef>
            </a:pP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Tejido</a:t>
            </a:r>
            <a:r>
              <a:rPr sz="950" spc="-6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323299"/>
                </a:solidFill>
                <a:latin typeface="Arial MT"/>
                <a:cs typeface="Arial MT"/>
              </a:rPr>
              <a:t>adiposo </a:t>
            </a:r>
            <a:r>
              <a:rPr sz="950" spc="-24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y muscular </a:t>
            </a:r>
            <a:r>
              <a:rPr sz="950" spc="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323299"/>
                </a:solidFill>
                <a:latin typeface="Arial MT"/>
                <a:cs typeface="Arial MT"/>
              </a:rPr>
              <a:t>(</a:t>
            </a:r>
            <a:r>
              <a:rPr sz="950" dirty="0">
                <a:solidFill>
                  <a:srgbClr val="FF0000"/>
                </a:solidFill>
                <a:latin typeface="Arial MT"/>
                <a:cs typeface="Arial MT"/>
              </a:rPr>
              <a:t>LPL,</a:t>
            </a:r>
            <a:r>
              <a:rPr sz="95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FF0000"/>
                </a:solidFill>
                <a:latin typeface="Arial MT"/>
                <a:cs typeface="Arial MT"/>
              </a:rPr>
              <a:t>ApoCII</a:t>
            </a:r>
            <a:r>
              <a:rPr sz="950" dirty="0">
                <a:solidFill>
                  <a:srgbClr val="323299"/>
                </a:solidFill>
                <a:latin typeface="Arial MT"/>
                <a:cs typeface="Arial MT"/>
              </a:rPr>
              <a:t>)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0283" y="4645392"/>
            <a:ext cx="1126490" cy="363855"/>
          </a:xfrm>
          <a:prstGeom prst="rect">
            <a:avLst/>
          </a:prstGeom>
          <a:ln w="6571">
            <a:solidFill>
              <a:srgbClr val="323298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66040" marR="58419">
              <a:lnSpc>
                <a:spcPct val="101000"/>
              </a:lnSpc>
              <a:spcBef>
                <a:spcPts val="245"/>
              </a:spcBef>
            </a:pP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OTROS </a:t>
            </a:r>
            <a:r>
              <a:rPr sz="950" dirty="0">
                <a:solidFill>
                  <a:srgbClr val="323299"/>
                </a:solidFill>
                <a:latin typeface="Arial MT"/>
                <a:cs typeface="Arial MT"/>
              </a:rPr>
              <a:t>tejidos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323299"/>
                </a:solidFill>
                <a:latin typeface="Arial MT"/>
                <a:cs typeface="Arial MT"/>
              </a:rPr>
              <a:t>periféricos</a:t>
            </a:r>
            <a:r>
              <a:rPr sz="950" spc="-4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(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LDLR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)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38822" y="3585496"/>
            <a:ext cx="1201420" cy="510540"/>
          </a:xfrm>
          <a:prstGeom prst="rect">
            <a:avLst/>
          </a:prstGeom>
          <a:ln w="6571">
            <a:solidFill>
              <a:srgbClr val="32329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254"/>
              </a:spcBef>
            </a:pP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HÍGADO</a:t>
            </a:r>
            <a:endParaRPr sz="950">
              <a:latin typeface="Arial MT"/>
              <a:cs typeface="Arial MT"/>
            </a:endParaRPr>
          </a:p>
          <a:p>
            <a:pPr marL="66675" marR="58419">
              <a:lnSpc>
                <a:spcPts val="1160"/>
              </a:lnSpc>
              <a:spcBef>
                <a:spcPts val="35"/>
              </a:spcBef>
            </a:pP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Con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LDLr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y </a:t>
            </a:r>
            <a:r>
              <a:rPr sz="950" dirty="0">
                <a:solidFill>
                  <a:srgbClr val="323299"/>
                </a:solidFill>
                <a:latin typeface="Arial MT"/>
                <a:cs typeface="Arial MT"/>
              </a:rPr>
              <a:t>otros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323299"/>
                </a:solidFill>
                <a:latin typeface="Arial MT"/>
                <a:cs typeface="Arial MT"/>
              </a:rPr>
              <a:t>receptores</a:t>
            </a:r>
            <a:r>
              <a:rPr sz="950" spc="-2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de</a:t>
            </a:r>
            <a:r>
              <a:rPr sz="950" spc="-2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apoE</a:t>
            </a:r>
            <a:endParaRPr sz="95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28657" y="2446408"/>
            <a:ext cx="2025014" cy="1428115"/>
            <a:chOff x="3028657" y="2446408"/>
            <a:chExt cx="2025014" cy="1428115"/>
          </a:xfrm>
        </p:grpSpPr>
        <p:sp>
          <p:nvSpPr>
            <p:cNvPr id="10" name="object 10"/>
            <p:cNvSpPr/>
            <p:nvPr/>
          </p:nvSpPr>
          <p:spPr>
            <a:xfrm>
              <a:off x="3032150" y="2449901"/>
              <a:ext cx="1092835" cy="635635"/>
            </a:xfrm>
            <a:custGeom>
              <a:avLst/>
              <a:gdLst/>
              <a:ahLst/>
              <a:cxnLst/>
              <a:rect l="l" t="t" r="r" b="b"/>
              <a:pathLst>
                <a:path w="1092835" h="635635">
                  <a:moveTo>
                    <a:pt x="545713" y="0"/>
                  </a:moveTo>
                  <a:lnTo>
                    <a:pt x="486183" y="1860"/>
                  </a:lnTo>
                  <a:lnTo>
                    <a:pt x="428527" y="7313"/>
                  </a:lnTo>
                  <a:lnTo>
                    <a:pt x="373075" y="16167"/>
                  </a:lnTo>
                  <a:lnTo>
                    <a:pt x="320158" y="28228"/>
                  </a:lnTo>
                  <a:lnTo>
                    <a:pt x="270106" y="43304"/>
                  </a:lnTo>
                  <a:lnTo>
                    <a:pt x="223252" y="61203"/>
                  </a:lnTo>
                  <a:lnTo>
                    <a:pt x="179925" y="81733"/>
                  </a:lnTo>
                  <a:lnTo>
                    <a:pt x="140457" y="104700"/>
                  </a:lnTo>
                  <a:lnTo>
                    <a:pt x="105177" y="129912"/>
                  </a:lnTo>
                  <a:lnTo>
                    <a:pt x="74418" y="157177"/>
                  </a:lnTo>
                  <a:lnTo>
                    <a:pt x="48510" y="186302"/>
                  </a:lnTo>
                  <a:lnTo>
                    <a:pt x="12568" y="249363"/>
                  </a:lnTo>
                  <a:lnTo>
                    <a:pt x="0" y="317555"/>
                  </a:lnTo>
                  <a:lnTo>
                    <a:pt x="3197" y="352191"/>
                  </a:lnTo>
                  <a:lnTo>
                    <a:pt x="27783" y="418002"/>
                  </a:lnTo>
                  <a:lnTo>
                    <a:pt x="74418" y="477916"/>
                  </a:lnTo>
                  <a:lnTo>
                    <a:pt x="105177" y="505180"/>
                  </a:lnTo>
                  <a:lnTo>
                    <a:pt x="140457" y="530392"/>
                  </a:lnTo>
                  <a:lnTo>
                    <a:pt x="179925" y="553359"/>
                  </a:lnTo>
                  <a:lnTo>
                    <a:pt x="223252" y="573889"/>
                  </a:lnTo>
                  <a:lnTo>
                    <a:pt x="270106" y="591788"/>
                  </a:lnTo>
                  <a:lnTo>
                    <a:pt x="320158" y="606866"/>
                  </a:lnTo>
                  <a:lnTo>
                    <a:pt x="373075" y="618927"/>
                  </a:lnTo>
                  <a:lnTo>
                    <a:pt x="428527" y="627782"/>
                  </a:lnTo>
                  <a:lnTo>
                    <a:pt x="486183" y="633235"/>
                  </a:lnTo>
                  <a:lnTo>
                    <a:pt x="545713" y="635096"/>
                  </a:lnTo>
                  <a:lnTo>
                    <a:pt x="605440" y="633235"/>
                  </a:lnTo>
                  <a:lnTo>
                    <a:pt x="663267" y="627782"/>
                  </a:lnTo>
                  <a:lnTo>
                    <a:pt x="718865" y="618927"/>
                  </a:lnTo>
                  <a:lnTo>
                    <a:pt x="771906" y="606866"/>
                  </a:lnTo>
                  <a:lnTo>
                    <a:pt x="822060" y="591788"/>
                  </a:lnTo>
                  <a:lnTo>
                    <a:pt x="868999" y="573889"/>
                  </a:lnTo>
                  <a:lnTo>
                    <a:pt x="912394" y="553359"/>
                  </a:lnTo>
                  <a:lnTo>
                    <a:pt x="951915" y="530392"/>
                  </a:lnTo>
                  <a:lnTo>
                    <a:pt x="987234" y="505180"/>
                  </a:lnTo>
                  <a:lnTo>
                    <a:pt x="1018021" y="477916"/>
                  </a:lnTo>
                  <a:lnTo>
                    <a:pt x="1043949" y="448793"/>
                  </a:lnTo>
                  <a:lnTo>
                    <a:pt x="1079908" y="385738"/>
                  </a:lnTo>
                  <a:lnTo>
                    <a:pt x="1092479" y="317555"/>
                  </a:lnTo>
                  <a:lnTo>
                    <a:pt x="1089281" y="282914"/>
                  </a:lnTo>
                  <a:lnTo>
                    <a:pt x="1064687" y="217095"/>
                  </a:lnTo>
                  <a:lnTo>
                    <a:pt x="1018021" y="157177"/>
                  </a:lnTo>
                  <a:lnTo>
                    <a:pt x="987234" y="129912"/>
                  </a:lnTo>
                  <a:lnTo>
                    <a:pt x="951915" y="104700"/>
                  </a:lnTo>
                  <a:lnTo>
                    <a:pt x="912394" y="81733"/>
                  </a:lnTo>
                  <a:lnTo>
                    <a:pt x="868999" y="61203"/>
                  </a:lnTo>
                  <a:lnTo>
                    <a:pt x="822060" y="43304"/>
                  </a:lnTo>
                  <a:lnTo>
                    <a:pt x="771906" y="28228"/>
                  </a:lnTo>
                  <a:lnTo>
                    <a:pt x="718865" y="16167"/>
                  </a:lnTo>
                  <a:lnTo>
                    <a:pt x="663267" y="7313"/>
                  </a:lnTo>
                  <a:lnTo>
                    <a:pt x="605440" y="1860"/>
                  </a:lnTo>
                  <a:lnTo>
                    <a:pt x="545713" y="0"/>
                  </a:lnTo>
                  <a:close/>
                </a:path>
              </a:pathLst>
            </a:custGeom>
            <a:ln w="6571">
              <a:solidFill>
                <a:srgbClr val="3232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24629" y="2705417"/>
              <a:ext cx="929005" cy="632460"/>
            </a:xfrm>
            <a:custGeom>
              <a:avLst/>
              <a:gdLst/>
              <a:ahLst/>
              <a:cxnLst/>
              <a:rect l="l" t="t" r="r" b="b"/>
              <a:pathLst>
                <a:path w="929004" h="632460">
                  <a:moveTo>
                    <a:pt x="928458" y="276529"/>
                  </a:moveTo>
                  <a:lnTo>
                    <a:pt x="871677" y="292303"/>
                  </a:lnTo>
                  <a:lnTo>
                    <a:pt x="886917" y="308902"/>
                  </a:lnTo>
                  <a:lnTo>
                    <a:pt x="884301" y="311238"/>
                  </a:lnTo>
                  <a:lnTo>
                    <a:pt x="838022" y="353301"/>
                  </a:lnTo>
                  <a:lnTo>
                    <a:pt x="802284" y="374332"/>
                  </a:lnTo>
                  <a:lnTo>
                    <a:pt x="793877" y="378536"/>
                  </a:lnTo>
                  <a:lnTo>
                    <a:pt x="786511" y="381685"/>
                  </a:lnTo>
                  <a:lnTo>
                    <a:pt x="761276" y="387997"/>
                  </a:lnTo>
                  <a:lnTo>
                    <a:pt x="751814" y="389051"/>
                  </a:lnTo>
                  <a:lnTo>
                    <a:pt x="733933" y="389051"/>
                  </a:lnTo>
                  <a:lnTo>
                    <a:pt x="682409" y="380631"/>
                  </a:lnTo>
                  <a:lnTo>
                    <a:pt x="635088" y="365912"/>
                  </a:lnTo>
                  <a:lnTo>
                    <a:pt x="584631" y="345935"/>
                  </a:lnTo>
                  <a:lnTo>
                    <a:pt x="530999" y="321754"/>
                  </a:lnTo>
                  <a:lnTo>
                    <a:pt x="502615" y="309130"/>
                  </a:lnTo>
                  <a:lnTo>
                    <a:pt x="474218" y="294411"/>
                  </a:lnTo>
                  <a:lnTo>
                    <a:pt x="444779" y="279692"/>
                  </a:lnTo>
                  <a:lnTo>
                    <a:pt x="385889" y="248158"/>
                  </a:lnTo>
                  <a:lnTo>
                    <a:pt x="355409" y="232384"/>
                  </a:lnTo>
                  <a:lnTo>
                    <a:pt x="323443" y="214757"/>
                  </a:lnTo>
                  <a:lnTo>
                    <a:pt x="297573" y="193471"/>
                  </a:lnTo>
                  <a:lnTo>
                    <a:pt x="271284" y="174548"/>
                  </a:lnTo>
                  <a:lnTo>
                    <a:pt x="243941" y="154571"/>
                  </a:lnTo>
                  <a:lnTo>
                    <a:pt x="216598" y="135636"/>
                  </a:lnTo>
                  <a:lnTo>
                    <a:pt x="188214" y="115658"/>
                  </a:lnTo>
                  <a:lnTo>
                    <a:pt x="158775" y="96735"/>
                  </a:lnTo>
                  <a:lnTo>
                    <a:pt x="128282" y="77800"/>
                  </a:lnTo>
                  <a:lnTo>
                    <a:pt x="97790" y="57823"/>
                  </a:lnTo>
                  <a:lnTo>
                    <a:pt x="5257" y="0"/>
                  </a:lnTo>
                  <a:lnTo>
                    <a:pt x="2095" y="0"/>
                  </a:lnTo>
                  <a:lnTo>
                    <a:pt x="0" y="1054"/>
                  </a:lnTo>
                  <a:lnTo>
                    <a:pt x="0" y="4203"/>
                  </a:lnTo>
                  <a:lnTo>
                    <a:pt x="1041" y="6311"/>
                  </a:lnTo>
                  <a:lnTo>
                    <a:pt x="63093" y="44170"/>
                  </a:lnTo>
                  <a:lnTo>
                    <a:pt x="94640" y="64135"/>
                  </a:lnTo>
                  <a:lnTo>
                    <a:pt x="125133" y="83058"/>
                  </a:lnTo>
                  <a:lnTo>
                    <a:pt x="154571" y="101993"/>
                  </a:lnTo>
                  <a:lnTo>
                    <a:pt x="184023" y="121970"/>
                  </a:lnTo>
                  <a:lnTo>
                    <a:pt x="240792" y="159829"/>
                  </a:lnTo>
                  <a:lnTo>
                    <a:pt x="267081" y="179806"/>
                  </a:lnTo>
                  <a:lnTo>
                    <a:pt x="293370" y="198729"/>
                  </a:lnTo>
                  <a:lnTo>
                    <a:pt x="292315" y="198729"/>
                  </a:lnTo>
                  <a:lnTo>
                    <a:pt x="290207" y="200837"/>
                  </a:lnTo>
                  <a:lnTo>
                    <a:pt x="290207" y="202933"/>
                  </a:lnTo>
                  <a:lnTo>
                    <a:pt x="291261" y="205041"/>
                  </a:lnTo>
                  <a:lnTo>
                    <a:pt x="319214" y="219989"/>
                  </a:lnTo>
                  <a:lnTo>
                    <a:pt x="340690" y="237629"/>
                  </a:lnTo>
                  <a:lnTo>
                    <a:pt x="373278" y="267081"/>
                  </a:lnTo>
                  <a:lnTo>
                    <a:pt x="401675" y="296506"/>
                  </a:lnTo>
                  <a:lnTo>
                    <a:pt x="425843" y="325958"/>
                  </a:lnTo>
                  <a:lnTo>
                    <a:pt x="433209" y="335419"/>
                  </a:lnTo>
                  <a:lnTo>
                    <a:pt x="439521" y="345935"/>
                  </a:lnTo>
                  <a:lnTo>
                    <a:pt x="445820" y="357505"/>
                  </a:lnTo>
                  <a:lnTo>
                    <a:pt x="451078" y="368020"/>
                  </a:lnTo>
                  <a:lnTo>
                    <a:pt x="456336" y="379590"/>
                  </a:lnTo>
                  <a:lnTo>
                    <a:pt x="461594" y="390105"/>
                  </a:lnTo>
                  <a:lnTo>
                    <a:pt x="465810" y="401662"/>
                  </a:lnTo>
                  <a:lnTo>
                    <a:pt x="473163" y="425856"/>
                  </a:lnTo>
                  <a:lnTo>
                    <a:pt x="480529" y="448970"/>
                  </a:lnTo>
                  <a:lnTo>
                    <a:pt x="485787" y="472109"/>
                  </a:lnTo>
                  <a:lnTo>
                    <a:pt x="489991" y="495236"/>
                  </a:lnTo>
                  <a:lnTo>
                    <a:pt x="493141" y="517321"/>
                  </a:lnTo>
                  <a:lnTo>
                    <a:pt x="496303" y="538353"/>
                  </a:lnTo>
                  <a:lnTo>
                    <a:pt x="498398" y="558330"/>
                  </a:lnTo>
                  <a:lnTo>
                    <a:pt x="499452" y="568845"/>
                  </a:lnTo>
                  <a:lnTo>
                    <a:pt x="500507" y="577265"/>
                  </a:lnTo>
                  <a:lnTo>
                    <a:pt x="501065" y="580339"/>
                  </a:lnTo>
                  <a:lnTo>
                    <a:pt x="478421" y="583577"/>
                  </a:lnTo>
                  <a:lnTo>
                    <a:pt x="512076" y="631939"/>
                  </a:lnTo>
                  <a:lnTo>
                    <a:pt x="524891" y="591985"/>
                  </a:lnTo>
                  <a:lnTo>
                    <a:pt x="529945" y="576211"/>
                  </a:lnTo>
                  <a:lnTo>
                    <a:pt x="508076" y="579335"/>
                  </a:lnTo>
                  <a:lnTo>
                    <a:pt x="507746" y="576211"/>
                  </a:lnTo>
                  <a:lnTo>
                    <a:pt x="505764" y="558330"/>
                  </a:lnTo>
                  <a:lnTo>
                    <a:pt x="502615" y="537298"/>
                  </a:lnTo>
                  <a:lnTo>
                    <a:pt x="500507" y="516267"/>
                  </a:lnTo>
                  <a:lnTo>
                    <a:pt x="496303" y="494195"/>
                  </a:lnTo>
                  <a:lnTo>
                    <a:pt x="492099" y="471068"/>
                  </a:lnTo>
                  <a:lnTo>
                    <a:pt x="486841" y="446887"/>
                  </a:lnTo>
                  <a:lnTo>
                    <a:pt x="479475" y="423748"/>
                  </a:lnTo>
                  <a:lnTo>
                    <a:pt x="472109" y="399567"/>
                  </a:lnTo>
                  <a:lnTo>
                    <a:pt x="466852" y="387997"/>
                  </a:lnTo>
                  <a:lnTo>
                    <a:pt x="451078" y="353301"/>
                  </a:lnTo>
                  <a:lnTo>
                    <a:pt x="422694" y="311238"/>
                  </a:lnTo>
                  <a:lnTo>
                    <a:pt x="415328" y="301764"/>
                  </a:lnTo>
                  <a:lnTo>
                    <a:pt x="405866" y="291249"/>
                  </a:lnTo>
                  <a:lnTo>
                    <a:pt x="397459" y="281800"/>
                  </a:lnTo>
                  <a:lnTo>
                    <a:pt x="386956" y="272326"/>
                  </a:lnTo>
                  <a:lnTo>
                    <a:pt x="377469" y="261823"/>
                  </a:lnTo>
                  <a:lnTo>
                    <a:pt x="348449" y="235610"/>
                  </a:lnTo>
                  <a:lnTo>
                    <a:pt x="352247" y="237629"/>
                  </a:lnTo>
                  <a:lnTo>
                    <a:pt x="441617" y="285991"/>
                  </a:lnTo>
                  <a:lnTo>
                    <a:pt x="527850" y="328053"/>
                  </a:lnTo>
                  <a:lnTo>
                    <a:pt x="607771" y="362762"/>
                  </a:lnTo>
                  <a:lnTo>
                    <a:pt x="657174" y="379590"/>
                  </a:lnTo>
                  <a:lnTo>
                    <a:pt x="680313" y="386943"/>
                  </a:lnTo>
                  <a:lnTo>
                    <a:pt x="691870" y="389051"/>
                  </a:lnTo>
                  <a:lnTo>
                    <a:pt x="712901" y="393255"/>
                  </a:lnTo>
                  <a:lnTo>
                    <a:pt x="723417" y="394309"/>
                  </a:lnTo>
                  <a:lnTo>
                    <a:pt x="732891" y="395363"/>
                  </a:lnTo>
                  <a:lnTo>
                    <a:pt x="751814" y="395363"/>
                  </a:lnTo>
                  <a:lnTo>
                    <a:pt x="795985" y="384848"/>
                  </a:lnTo>
                  <a:lnTo>
                    <a:pt x="841184" y="358559"/>
                  </a:lnTo>
                  <a:lnTo>
                    <a:pt x="879043" y="327012"/>
                  </a:lnTo>
                  <a:lnTo>
                    <a:pt x="891819" y="314223"/>
                  </a:lnTo>
                  <a:lnTo>
                    <a:pt x="907427" y="331216"/>
                  </a:lnTo>
                  <a:lnTo>
                    <a:pt x="918756" y="301764"/>
                  </a:lnTo>
                  <a:lnTo>
                    <a:pt x="928458" y="276529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27287" y="3239561"/>
              <a:ext cx="1156970" cy="631190"/>
            </a:xfrm>
            <a:custGeom>
              <a:avLst/>
              <a:gdLst/>
              <a:ahLst/>
              <a:cxnLst/>
              <a:rect l="l" t="t" r="r" b="b"/>
              <a:pathLst>
                <a:path w="1156970" h="631189">
                  <a:moveTo>
                    <a:pt x="578312" y="0"/>
                  </a:moveTo>
                  <a:lnTo>
                    <a:pt x="519312" y="1636"/>
                  </a:lnTo>
                  <a:lnTo>
                    <a:pt x="461987" y="6438"/>
                  </a:lnTo>
                  <a:lnTo>
                    <a:pt x="406631" y="14244"/>
                  </a:lnTo>
                  <a:lnTo>
                    <a:pt x="353538" y="24892"/>
                  </a:lnTo>
                  <a:lnTo>
                    <a:pt x="303002" y="38219"/>
                  </a:lnTo>
                  <a:lnTo>
                    <a:pt x="255317" y="54066"/>
                  </a:lnTo>
                  <a:lnTo>
                    <a:pt x="210778" y="72269"/>
                  </a:lnTo>
                  <a:lnTo>
                    <a:pt x="169678" y="92666"/>
                  </a:lnTo>
                  <a:lnTo>
                    <a:pt x="132312" y="115097"/>
                  </a:lnTo>
                  <a:lnTo>
                    <a:pt x="98973" y="139399"/>
                  </a:lnTo>
                  <a:lnTo>
                    <a:pt x="69957" y="165411"/>
                  </a:lnTo>
                  <a:lnTo>
                    <a:pt x="26067" y="221916"/>
                  </a:lnTo>
                  <a:lnTo>
                    <a:pt x="2994" y="283319"/>
                  </a:lnTo>
                  <a:lnTo>
                    <a:pt x="0" y="315452"/>
                  </a:lnTo>
                  <a:lnTo>
                    <a:pt x="2994" y="347759"/>
                  </a:lnTo>
                  <a:lnTo>
                    <a:pt x="26067" y="409377"/>
                  </a:lnTo>
                  <a:lnTo>
                    <a:pt x="69957" y="465956"/>
                  </a:lnTo>
                  <a:lnTo>
                    <a:pt x="98973" y="491962"/>
                  </a:lnTo>
                  <a:lnTo>
                    <a:pt x="132312" y="516238"/>
                  </a:lnTo>
                  <a:lnTo>
                    <a:pt x="169678" y="538625"/>
                  </a:lnTo>
                  <a:lnTo>
                    <a:pt x="210778" y="558967"/>
                  </a:lnTo>
                  <a:lnTo>
                    <a:pt x="255317" y="577106"/>
                  </a:lnTo>
                  <a:lnTo>
                    <a:pt x="303002" y="592885"/>
                  </a:lnTo>
                  <a:lnTo>
                    <a:pt x="353538" y="606148"/>
                  </a:lnTo>
                  <a:lnTo>
                    <a:pt x="406631" y="616737"/>
                  </a:lnTo>
                  <a:lnTo>
                    <a:pt x="461987" y="624495"/>
                  </a:lnTo>
                  <a:lnTo>
                    <a:pt x="519312" y="629265"/>
                  </a:lnTo>
                  <a:lnTo>
                    <a:pt x="578312" y="630890"/>
                  </a:lnTo>
                  <a:lnTo>
                    <a:pt x="637482" y="629265"/>
                  </a:lnTo>
                  <a:lnTo>
                    <a:pt x="694934" y="624495"/>
                  </a:lnTo>
                  <a:lnTo>
                    <a:pt x="750377" y="616737"/>
                  </a:lnTo>
                  <a:lnTo>
                    <a:pt x="803523" y="606148"/>
                  </a:lnTo>
                  <a:lnTo>
                    <a:pt x="854081" y="592885"/>
                  </a:lnTo>
                  <a:lnTo>
                    <a:pt x="901762" y="577106"/>
                  </a:lnTo>
                  <a:lnTo>
                    <a:pt x="946276" y="558967"/>
                  </a:lnTo>
                  <a:lnTo>
                    <a:pt x="987334" y="538625"/>
                  </a:lnTo>
                  <a:lnTo>
                    <a:pt x="1024647" y="516238"/>
                  </a:lnTo>
                  <a:lnTo>
                    <a:pt x="1057923" y="491962"/>
                  </a:lnTo>
                  <a:lnTo>
                    <a:pt x="1086875" y="465956"/>
                  </a:lnTo>
                  <a:lnTo>
                    <a:pt x="1130646" y="409377"/>
                  </a:lnTo>
                  <a:lnTo>
                    <a:pt x="1153641" y="347759"/>
                  </a:lnTo>
                  <a:lnTo>
                    <a:pt x="1156624" y="315452"/>
                  </a:lnTo>
                  <a:lnTo>
                    <a:pt x="1153641" y="283319"/>
                  </a:lnTo>
                  <a:lnTo>
                    <a:pt x="1130646" y="221916"/>
                  </a:lnTo>
                  <a:lnTo>
                    <a:pt x="1086875" y="165411"/>
                  </a:lnTo>
                  <a:lnTo>
                    <a:pt x="1057923" y="139399"/>
                  </a:lnTo>
                  <a:lnTo>
                    <a:pt x="1024647" y="115097"/>
                  </a:lnTo>
                  <a:lnTo>
                    <a:pt x="987334" y="92666"/>
                  </a:lnTo>
                  <a:lnTo>
                    <a:pt x="946276" y="72269"/>
                  </a:lnTo>
                  <a:lnTo>
                    <a:pt x="901762" y="54066"/>
                  </a:lnTo>
                  <a:lnTo>
                    <a:pt x="854081" y="38219"/>
                  </a:lnTo>
                  <a:lnTo>
                    <a:pt x="803523" y="24892"/>
                  </a:lnTo>
                  <a:lnTo>
                    <a:pt x="750377" y="14244"/>
                  </a:lnTo>
                  <a:lnTo>
                    <a:pt x="694934" y="6438"/>
                  </a:lnTo>
                  <a:lnTo>
                    <a:pt x="637482" y="1636"/>
                  </a:lnTo>
                  <a:lnTo>
                    <a:pt x="578312" y="0"/>
                  </a:lnTo>
                  <a:close/>
                </a:path>
              </a:pathLst>
            </a:custGeom>
            <a:ln w="6571">
              <a:solidFill>
                <a:srgbClr val="3232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826978" y="3283639"/>
            <a:ext cx="71945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100"/>
              </a:spcBef>
            </a:pP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Re</a:t>
            </a:r>
            <a:r>
              <a:rPr sz="950" spc="10" dirty="0">
                <a:solidFill>
                  <a:srgbClr val="323299"/>
                </a:solidFill>
                <a:latin typeface="Arial MT"/>
                <a:cs typeface="Arial MT"/>
              </a:rPr>
              <a:t>m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an</a:t>
            </a:r>
            <a:r>
              <a:rPr sz="950" dirty="0">
                <a:solidFill>
                  <a:srgbClr val="323299"/>
                </a:solidFill>
                <a:latin typeface="Arial MT"/>
                <a:cs typeface="Arial MT"/>
              </a:rPr>
              <a:t>en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t</a:t>
            </a:r>
            <a:r>
              <a:rPr sz="950" dirty="0">
                <a:solidFill>
                  <a:srgbClr val="323299"/>
                </a:solidFill>
                <a:latin typeface="Arial MT"/>
                <a:cs typeface="Arial MT"/>
              </a:rPr>
              <a:t>e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s  con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apoE 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QMr</a:t>
            </a:r>
            <a:r>
              <a:rPr sz="950" spc="-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10" dirty="0">
                <a:solidFill>
                  <a:srgbClr val="323299"/>
                </a:solidFill>
                <a:latin typeface="Arial MT"/>
                <a:cs typeface="Arial MT"/>
              </a:rPr>
              <a:t>o</a:t>
            </a:r>
            <a:r>
              <a:rPr sz="950" spc="-2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IDL</a:t>
            </a:r>
            <a:endParaRPr sz="95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31536" y="2825277"/>
            <a:ext cx="2103120" cy="1825625"/>
            <a:chOff x="2631536" y="2825277"/>
            <a:chExt cx="2103120" cy="1825625"/>
          </a:xfrm>
        </p:grpSpPr>
        <p:sp>
          <p:nvSpPr>
            <p:cNvPr id="15" name="object 15"/>
            <p:cNvSpPr/>
            <p:nvPr/>
          </p:nvSpPr>
          <p:spPr>
            <a:xfrm>
              <a:off x="2984830" y="3548689"/>
              <a:ext cx="637540" cy="636270"/>
            </a:xfrm>
            <a:custGeom>
              <a:avLst/>
              <a:gdLst/>
              <a:ahLst/>
              <a:cxnLst/>
              <a:rect l="l" t="t" r="r" b="b"/>
              <a:pathLst>
                <a:path w="637539" h="636270">
                  <a:moveTo>
                    <a:pt x="532207" y="615531"/>
                  </a:moveTo>
                  <a:lnTo>
                    <a:pt x="522579" y="636163"/>
                  </a:lnTo>
                  <a:lnTo>
                    <a:pt x="581466" y="634060"/>
                  </a:lnTo>
                  <a:lnTo>
                    <a:pt x="569484" y="619338"/>
                  </a:lnTo>
                  <a:lnTo>
                    <a:pt x="540456" y="619338"/>
                  </a:lnTo>
                  <a:lnTo>
                    <a:pt x="532207" y="615531"/>
                  </a:lnTo>
                  <a:close/>
                </a:path>
                <a:path w="637539" h="636270">
                  <a:moveTo>
                    <a:pt x="535114" y="609302"/>
                  </a:moveTo>
                  <a:lnTo>
                    <a:pt x="532207" y="615531"/>
                  </a:lnTo>
                  <a:lnTo>
                    <a:pt x="540456" y="619338"/>
                  </a:lnTo>
                  <a:lnTo>
                    <a:pt x="542559" y="619338"/>
                  </a:lnTo>
                  <a:lnTo>
                    <a:pt x="544662" y="617235"/>
                  </a:lnTo>
                  <a:lnTo>
                    <a:pt x="544662" y="615132"/>
                  </a:lnTo>
                  <a:lnTo>
                    <a:pt x="542559" y="613029"/>
                  </a:lnTo>
                  <a:lnTo>
                    <a:pt x="535114" y="609302"/>
                  </a:lnTo>
                  <a:close/>
                </a:path>
                <a:path w="637539" h="636270">
                  <a:moveTo>
                    <a:pt x="544662" y="588843"/>
                  </a:moveTo>
                  <a:lnTo>
                    <a:pt x="535114" y="609302"/>
                  </a:lnTo>
                  <a:lnTo>
                    <a:pt x="542559" y="613029"/>
                  </a:lnTo>
                  <a:lnTo>
                    <a:pt x="544662" y="615132"/>
                  </a:lnTo>
                  <a:lnTo>
                    <a:pt x="544662" y="617235"/>
                  </a:lnTo>
                  <a:lnTo>
                    <a:pt x="542559" y="619338"/>
                  </a:lnTo>
                  <a:lnTo>
                    <a:pt x="569484" y="619338"/>
                  </a:lnTo>
                  <a:lnTo>
                    <a:pt x="544662" y="588843"/>
                  </a:lnTo>
                  <a:close/>
                </a:path>
                <a:path w="637539" h="636270">
                  <a:moveTo>
                    <a:pt x="632993" y="0"/>
                  </a:moveTo>
                  <a:lnTo>
                    <a:pt x="404820" y="78867"/>
                  </a:lnTo>
                  <a:lnTo>
                    <a:pt x="377479" y="89382"/>
                  </a:lnTo>
                  <a:lnTo>
                    <a:pt x="350139" y="98846"/>
                  </a:lnTo>
                  <a:lnTo>
                    <a:pt x="324901" y="109362"/>
                  </a:lnTo>
                  <a:lnTo>
                    <a:pt x="298627" y="118826"/>
                  </a:lnTo>
                  <a:lnTo>
                    <a:pt x="274441" y="128290"/>
                  </a:lnTo>
                  <a:lnTo>
                    <a:pt x="250256" y="138805"/>
                  </a:lnTo>
                  <a:lnTo>
                    <a:pt x="226070" y="148269"/>
                  </a:lnTo>
                  <a:lnTo>
                    <a:pt x="203987" y="158785"/>
                  </a:lnTo>
                  <a:lnTo>
                    <a:pt x="181904" y="168249"/>
                  </a:lnTo>
                  <a:lnTo>
                    <a:pt x="161925" y="177713"/>
                  </a:lnTo>
                  <a:lnTo>
                    <a:pt x="141945" y="188229"/>
                  </a:lnTo>
                  <a:lnTo>
                    <a:pt x="123017" y="197693"/>
                  </a:lnTo>
                  <a:lnTo>
                    <a:pt x="105140" y="208208"/>
                  </a:lnTo>
                  <a:lnTo>
                    <a:pt x="73593" y="227136"/>
                  </a:lnTo>
                  <a:lnTo>
                    <a:pt x="59938" y="237637"/>
                  </a:lnTo>
                  <a:lnTo>
                    <a:pt x="47320" y="247116"/>
                  </a:lnTo>
                  <a:lnTo>
                    <a:pt x="35753" y="257616"/>
                  </a:lnTo>
                  <a:lnTo>
                    <a:pt x="26289" y="267081"/>
                  </a:lnTo>
                  <a:lnTo>
                    <a:pt x="13670" y="282854"/>
                  </a:lnTo>
                  <a:lnTo>
                    <a:pt x="10515" y="288112"/>
                  </a:lnTo>
                  <a:lnTo>
                    <a:pt x="7360" y="292318"/>
                  </a:lnTo>
                  <a:lnTo>
                    <a:pt x="3154" y="302834"/>
                  </a:lnTo>
                  <a:lnTo>
                    <a:pt x="0" y="318607"/>
                  </a:lnTo>
                  <a:lnTo>
                    <a:pt x="0" y="329123"/>
                  </a:lnTo>
                  <a:lnTo>
                    <a:pt x="18928" y="362772"/>
                  </a:lnTo>
                  <a:lnTo>
                    <a:pt x="24185" y="368030"/>
                  </a:lnTo>
                  <a:lnTo>
                    <a:pt x="29443" y="374340"/>
                  </a:lnTo>
                  <a:lnTo>
                    <a:pt x="35753" y="379597"/>
                  </a:lnTo>
                  <a:lnTo>
                    <a:pt x="43113" y="384855"/>
                  </a:lnTo>
                  <a:lnTo>
                    <a:pt x="50474" y="391165"/>
                  </a:lnTo>
                  <a:lnTo>
                    <a:pt x="57835" y="396422"/>
                  </a:lnTo>
                  <a:lnTo>
                    <a:pt x="66248" y="402732"/>
                  </a:lnTo>
                  <a:lnTo>
                    <a:pt x="83058" y="413247"/>
                  </a:lnTo>
                  <a:lnTo>
                    <a:pt x="133532" y="442676"/>
                  </a:lnTo>
                  <a:lnTo>
                    <a:pt x="201884" y="477377"/>
                  </a:lnTo>
                  <a:lnTo>
                    <a:pt x="226070" y="487893"/>
                  </a:lnTo>
                  <a:lnTo>
                    <a:pt x="251307" y="499460"/>
                  </a:lnTo>
                  <a:lnTo>
                    <a:pt x="301767" y="521543"/>
                  </a:lnTo>
                  <a:lnTo>
                    <a:pt x="352242" y="542574"/>
                  </a:lnTo>
                  <a:lnTo>
                    <a:pt x="377479" y="552038"/>
                  </a:lnTo>
                  <a:lnTo>
                    <a:pt x="401665" y="562554"/>
                  </a:lnTo>
                  <a:lnTo>
                    <a:pt x="424799" y="572018"/>
                  </a:lnTo>
                  <a:lnTo>
                    <a:pt x="447934" y="580430"/>
                  </a:lnTo>
                  <a:lnTo>
                    <a:pt x="489996" y="598307"/>
                  </a:lnTo>
                  <a:lnTo>
                    <a:pt x="508909" y="605668"/>
                  </a:lnTo>
                  <a:lnTo>
                    <a:pt x="518388" y="609874"/>
                  </a:lnTo>
                  <a:lnTo>
                    <a:pt x="526785" y="613029"/>
                  </a:lnTo>
                  <a:lnTo>
                    <a:pt x="532207" y="615531"/>
                  </a:lnTo>
                  <a:lnTo>
                    <a:pt x="535114" y="609302"/>
                  </a:lnTo>
                  <a:lnTo>
                    <a:pt x="529955" y="606719"/>
                  </a:lnTo>
                  <a:lnTo>
                    <a:pt x="520476" y="603564"/>
                  </a:lnTo>
                  <a:lnTo>
                    <a:pt x="512064" y="599358"/>
                  </a:lnTo>
                  <a:lnTo>
                    <a:pt x="493151" y="591997"/>
                  </a:lnTo>
                  <a:lnTo>
                    <a:pt x="472119" y="583585"/>
                  </a:lnTo>
                  <a:lnTo>
                    <a:pt x="450037" y="575172"/>
                  </a:lnTo>
                  <a:lnTo>
                    <a:pt x="427954" y="565708"/>
                  </a:lnTo>
                  <a:lnTo>
                    <a:pt x="379582" y="546780"/>
                  </a:lnTo>
                  <a:lnTo>
                    <a:pt x="355396" y="536265"/>
                  </a:lnTo>
                  <a:lnTo>
                    <a:pt x="304921" y="515233"/>
                  </a:lnTo>
                  <a:lnTo>
                    <a:pt x="254462" y="493151"/>
                  </a:lnTo>
                  <a:lnTo>
                    <a:pt x="229224" y="482635"/>
                  </a:lnTo>
                  <a:lnTo>
                    <a:pt x="180853" y="459516"/>
                  </a:lnTo>
                  <a:lnTo>
                    <a:pt x="136687" y="436382"/>
                  </a:lnTo>
                  <a:lnTo>
                    <a:pt x="115656" y="424815"/>
                  </a:lnTo>
                  <a:lnTo>
                    <a:pt x="95691" y="414299"/>
                  </a:lnTo>
                  <a:lnTo>
                    <a:pt x="87279" y="407990"/>
                  </a:lnTo>
                  <a:lnTo>
                    <a:pt x="77815" y="402732"/>
                  </a:lnTo>
                  <a:lnTo>
                    <a:pt x="69402" y="396422"/>
                  </a:lnTo>
                  <a:lnTo>
                    <a:pt x="47320" y="380649"/>
                  </a:lnTo>
                  <a:lnTo>
                    <a:pt x="41010" y="374340"/>
                  </a:lnTo>
                  <a:lnTo>
                    <a:pt x="34701" y="369082"/>
                  </a:lnTo>
                  <a:lnTo>
                    <a:pt x="10515" y="338587"/>
                  </a:lnTo>
                  <a:lnTo>
                    <a:pt x="7360" y="328071"/>
                  </a:lnTo>
                  <a:lnTo>
                    <a:pt x="6309" y="323865"/>
                  </a:lnTo>
                  <a:lnTo>
                    <a:pt x="6309" y="319659"/>
                  </a:lnTo>
                  <a:lnTo>
                    <a:pt x="7360" y="314401"/>
                  </a:lnTo>
                  <a:lnTo>
                    <a:pt x="8412" y="310194"/>
                  </a:lnTo>
                  <a:lnTo>
                    <a:pt x="9464" y="304937"/>
                  </a:lnTo>
                  <a:lnTo>
                    <a:pt x="11567" y="300730"/>
                  </a:lnTo>
                  <a:lnTo>
                    <a:pt x="13670" y="295473"/>
                  </a:lnTo>
                  <a:lnTo>
                    <a:pt x="15773" y="291266"/>
                  </a:lnTo>
                  <a:lnTo>
                    <a:pt x="63093" y="242895"/>
                  </a:lnTo>
                  <a:lnTo>
                    <a:pt x="77815" y="233446"/>
                  </a:lnTo>
                  <a:lnTo>
                    <a:pt x="92537" y="222915"/>
                  </a:lnTo>
                  <a:lnTo>
                    <a:pt x="108295" y="213466"/>
                  </a:lnTo>
                  <a:lnTo>
                    <a:pt x="126171" y="204002"/>
                  </a:lnTo>
                  <a:lnTo>
                    <a:pt x="145100" y="193487"/>
                  </a:lnTo>
                  <a:lnTo>
                    <a:pt x="164028" y="184023"/>
                  </a:lnTo>
                  <a:lnTo>
                    <a:pt x="185059" y="174558"/>
                  </a:lnTo>
                  <a:lnTo>
                    <a:pt x="206090" y="164043"/>
                  </a:lnTo>
                  <a:lnTo>
                    <a:pt x="252359" y="145115"/>
                  </a:lnTo>
                  <a:lnTo>
                    <a:pt x="276529" y="134599"/>
                  </a:lnTo>
                  <a:lnTo>
                    <a:pt x="327004" y="114620"/>
                  </a:lnTo>
                  <a:lnTo>
                    <a:pt x="379582" y="95691"/>
                  </a:lnTo>
                  <a:lnTo>
                    <a:pt x="406923" y="85176"/>
                  </a:lnTo>
                  <a:lnTo>
                    <a:pt x="434263" y="75712"/>
                  </a:lnTo>
                  <a:lnTo>
                    <a:pt x="462655" y="66248"/>
                  </a:lnTo>
                  <a:lnTo>
                    <a:pt x="635096" y="6324"/>
                  </a:lnTo>
                  <a:lnTo>
                    <a:pt x="637199" y="5273"/>
                  </a:lnTo>
                  <a:lnTo>
                    <a:pt x="637199" y="2118"/>
                  </a:lnTo>
                  <a:lnTo>
                    <a:pt x="632993" y="0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77864" y="3985072"/>
              <a:ext cx="664845" cy="458470"/>
            </a:xfrm>
            <a:custGeom>
              <a:avLst/>
              <a:gdLst/>
              <a:ahLst/>
              <a:cxnLst/>
              <a:rect l="l" t="t" r="r" b="b"/>
              <a:pathLst>
                <a:path w="664845" h="458470">
                  <a:moveTo>
                    <a:pt x="332262" y="0"/>
                  </a:moveTo>
                  <a:lnTo>
                    <a:pt x="278500" y="2982"/>
                  </a:lnTo>
                  <a:lnTo>
                    <a:pt x="227451" y="11624"/>
                  </a:lnTo>
                  <a:lnTo>
                    <a:pt x="179810" y="25464"/>
                  </a:lnTo>
                  <a:lnTo>
                    <a:pt x="136269" y="44041"/>
                  </a:lnTo>
                  <a:lnTo>
                    <a:pt x="97522" y="66895"/>
                  </a:lnTo>
                  <a:lnTo>
                    <a:pt x="64265" y="93567"/>
                  </a:lnTo>
                  <a:lnTo>
                    <a:pt x="37189" y="123594"/>
                  </a:lnTo>
                  <a:lnTo>
                    <a:pt x="16991" y="156517"/>
                  </a:lnTo>
                  <a:lnTo>
                    <a:pt x="0" y="229209"/>
                  </a:lnTo>
                  <a:lnTo>
                    <a:pt x="4363" y="266546"/>
                  </a:lnTo>
                  <a:lnTo>
                    <a:pt x="37189" y="334834"/>
                  </a:lnTo>
                  <a:lnTo>
                    <a:pt x="64265" y="364863"/>
                  </a:lnTo>
                  <a:lnTo>
                    <a:pt x="97522" y="391536"/>
                  </a:lnTo>
                  <a:lnTo>
                    <a:pt x="136269" y="414392"/>
                  </a:lnTo>
                  <a:lnTo>
                    <a:pt x="179810" y="432969"/>
                  </a:lnTo>
                  <a:lnTo>
                    <a:pt x="227451" y="446809"/>
                  </a:lnTo>
                  <a:lnTo>
                    <a:pt x="278500" y="455451"/>
                  </a:lnTo>
                  <a:lnTo>
                    <a:pt x="332262" y="458434"/>
                  </a:lnTo>
                  <a:lnTo>
                    <a:pt x="386024" y="455451"/>
                  </a:lnTo>
                  <a:lnTo>
                    <a:pt x="437074" y="446809"/>
                  </a:lnTo>
                  <a:lnTo>
                    <a:pt x="484718" y="432969"/>
                  </a:lnTo>
                  <a:lnTo>
                    <a:pt x="528261" y="414392"/>
                  </a:lnTo>
                  <a:lnTo>
                    <a:pt x="567009" y="391536"/>
                  </a:lnTo>
                  <a:lnTo>
                    <a:pt x="600269" y="364863"/>
                  </a:lnTo>
                  <a:lnTo>
                    <a:pt x="627346" y="334834"/>
                  </a:lnTo>
                  <a:lnTo>
                    <a:pt x="647547" y="301908"/>
                  </a:lnTo>
                  <a:lnTo>
                    <a:pt x="664540" y="229209"/>
                  </a:lnTo>
                  <a:lnTo>
                    <a:pt x="660176" y="191876"/>
                  </a:lnTo>
                  <a:lnTo>
                    <a:pt x="627346" y="123594"/>
                  </a:lnTo>
                  <a:lnTo>
                    <a:pt x="600269" y="93567"/>
                  </a:lnTo>
                  <a:lnTo>
                    <a:pt x="567009" y="66895"/>
                  </a:lnTo>
                  <a:lnTo>
                    <a:pt x="528261" y="44041"/>
                  </a:lnTo>
                  <a:lnTo>
                    <a:pt x="484718" y="25464"/>
                  </a:lnTo>
                  <a:lnTo>
                    <a:pt x="437074" y="11624"/>
                  </a:lnTo>
                  <a:lnTo>
                    <a:pt x="386024" y="2982"/>
                  </a:lnTo>
                  <a:lnTo>
                    <a:pt x="332262" y="0"/>
                  </a:lnTo>
                  <a:close/>
                </a:path>
              </a:pathLst>
            </a:custGeom>
            <a:ln w="6571">
              <a:solidFill>
                <a:srgbClr val="3232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78580" y="4437196"/>
              <a:ext cx="52705" cy="213995"/>
            </a:xfrm>
            <a:custGeom>
              <a:avLst/>
              <a:gdLst/>
              <a:ahLst/>
              <a:cxnLst/>
              <a:rect l="l" t="t" r="r" b="b"/>
              <a:pathLst>
                <a:path w="52704" h="213995">
                  <a:moveTo>
                    <a:pt x="23134" y="160888"/>
                  </a:moveTo>
                  <a:lnTo>
                    <a:pt x="0" y="160888"/>
                  </a:lnTo>
                  <a:lnTo>
                    <a:pt x="26289" y="213466"/>
                  </a:lnTo>
                  <a:lnTo>
                    <a:pt x="46268" y="173507"/>
                  </a:lnTo>
                  <a:lnTo>
                    <a:pt x="26289" y="173507"/>
                  </a:lnTo>
                  <a:lnTo>
                    <a:pt x="24201" y="172455"/>
                  </a:lnTo>
                  <a:lnTo>
                    <a:pt x="23134" y="169285"/>
                  </a:lnTo>
                  <a:lnTo>
                    <a:pt x="23134" y="160888"/>
                  </a:lnTo>
                  <a:close/>
                </a:path>
                <a:path w="52704" h="213995">
                  <a:moveTo>
                    <a:pt x="26289" y="0"/>
                  </a:moveTo>
                  <a:lnTo>
                    <a:pt x="24201" y="1051"/>
                  </a:lnTo>
                  <a:lnTo>
                    <a:pt x="23134" y="3154"/>
                  </a:lnTo>
                  <a:lnTo>
                    <a:pt x="23134" y="169285"/>
                  </a:lnTo>
                  <a:lnTo>
                    <a:pt x="24201" y="172455"/>
                  </a:lnTo>
                  <a:lnTo>
                    <a:pt x="26289" y="173507"/>
                  </a:lnTo>
                  <a:lnTo>
                    <a:pt x="28392" y="172455"/>
                  </a:lnTo>
                  <a:lnTo>
                    <a:pt x="29443" y="169285"/>
                  </a:lnTo>
                  <a:lnTo>
                    <a:pt x="29443" y="3154"/>
                  </a:lnTo>
                  <a:lnTo>
                    <a:pt x="28392" y="1051"/>
                  </a:lnTo>
                  <a:lnTo>
                    <a:pt x="26289" y="0"/>
                  </a:lnTo>
                  <a:close/>
                </a:path>
                <a:path w="52704" h="213995">
                  <a:moveTo>
                    <a:pt x="52578" y="160888"/>
                  </a:moveTo>
                  <a:lnTo>
                    <a:pt x="29443" y="160888"/>
                  </a:lnTo>
                  <a:lnTo>
                    <a:pt x="29443" y="169285"/>
                  </a:lnTo>
                  <a:lnTo>
                    <a:pt x="28392" y="172455"/>
                  </a:lnTo>
                  <a:lnTo>
                    <a:pt x="26289" y="173507"/>
                  </a:lnTo>
                  <a:lnTo>
                    <a:pt x="46268" y="173507"/>
                  </a:lnTo>
                  <a:lnTo>
                    <a:pt x="52578" y="1608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31536" y="2825277"/>
              <a:ext cx="414655" cy="748030"/>
            </a:xfrm>
            <a:custGeom>
              <a:avLst/>
              <a:gdLst/>
              <a:ahLst/>
              <a:cxnLst/>
              <a:rect l="l" t="t" r="r" b="b"/>
              <a:pathLst>
                <a:path w="414655" h="748029">
                  <a:moveTo>
                    <a:pt x="386086" y="44060"/>
                  </a:moveTo>
                  <a:lnTo>
                    <a:pt x="0" y="742355"/>
                  </a:lnTo>
                  <a:lnTo>
                    <a:pt x="0" y="745510"/>
                  </a:lnTo>
                  <a:lnTo>
                    <a:pt x="1036" y="747613"/>
                  </a:lnTo>
                  <a:lnTo>
                    <a:pt x="3154" y="747613"/>
                  </a:lnTo>
                  <a:lnTo>
                    <a:pt x="5257" y="746546"/>
                  </a:lnTo>
                  <a:lnTo>
                    <a:pt x="392210" y="47540"/>
                  </a:lnTo>
                  <a:lnTo>
                    <a:pt x="386086" y="44060"/>
                  </a:lnTo>
                  <a:close/>
                </a:path>
                <a:path w="414655" h="748029">
                  <a:moveTo>
                    <a:pt x="413044" y="34701"/>
                  </a:moveTo>
                  <a:lnTo>
                    <a:pt x="395356" y="34701"/>
                  </a:lnTo>
                  <a:lnTo>
                    <a:pt x="396407" y="36804"/>
                  </a:lnTo>
                  <a:lnTo>
                    <a:pt x="396407" y="39959"/>
                  </a:lnTo>
                  <a:lnTo>
                    <a:pt x="392210" y="47540"/>
                  </a:lnTo>
                  <a:lnTo>
                    <a:pt x="412181" y="58887"/>
                  </a:lnTo>
                  <a:lnTo>
                    <a:pt x="413044" y="34701"/>
                  </a:lnTo>
                  <a:close/>
                </a:path>
                <a:path w="414655" h="748029">
                  <a:moveTo>
                    <a:pt x="395356" y="34701"/>
                  </a:moveTo>
                  <a:lnTo>
                    <a:pt x="392201" y="34701"/>
                  </a:lnTo>
                  <a:lnTo>
                    <a:pt x="390098" y="36804"/>
                  </a:lnTo>
                  <a:lnTo>
                    <a:pt x="386086" y="44060"/>
                  </a:lnTo>
                  <a:lnTo>
                    <a:pt x="392210" y="47540"/>
                  </a:lnTo>
                  <a:lnTo>
                    <a:pt x="396407" y="39959"/>
                  </a:lnTo>
                  <a:lnTo>
                    <a:pt x="396407" y="36804"/>
                  </a:lnTo>
                  <a:lnTo>
                    <a:pt x="395356" y="34701"/>
                  </a:lnTo>
                  <a:close/>
                </a:path>
                <a:path w="414655" h="748029">
                  <a:moveTo>
                    <a:pt x="414284" y="0"/>
                  </a:moveTo>
                  <a:lnTo>
                    <a:pt x="365912" y="32598"/>
                  </a:lnTo>
                  <a:lnTo>
                    <a:pt x="386086" y="44060"/>
                  </a:lnTo>
                  <a:lnTo>
                    <a:pt x="390098" y="36804"/>
                  </a:lnTo>
                  <a:lnTo>
                    <a:pt x="392201" y="34701"/>
                  </a:lnTo>
                  <a:lnTo>
                    <a:pt x="413044" y="34701"/>
                  </a:lnTo>
                  <a:lnTo>
                    <a:pt x="414284" y="0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29828" y="2842102"/>
              <a:ext cx="1491615" cy="993775"/>
            </a:xfrm>
            <a:custGeom>
              <a:avLst/>
              <a:gdLst/>
              <a:ahLst/>
              <a:cxnLst/>
              <a:rect l="l" t="t" r="r" b="b"/>
              <a:pathLst>
                <a:path w="1491614" h="993775">
                  <a:moveTo>
                    <a:pt x="0" y="645612"/>
                  </a:moveTo>
                  <a:lnTo>
                    <a:pt x="99882" y="993647"/>
                  </a:lnTo>
                </a:path>
                <a:path w="1491614" h="993775">
                  <a:moveTo>
                    <a:pt x="1491005" y="0"/>
                  </a:moveTo>
                  <a:lnTo>
                    <a:pt x="1491005" y="447934"/>
                  </a:lnTo>
                </a:path>
              </a:pathLst>
            </a:custGeom>
            <a:ln w="262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473649" y="2563378"/>
            <a:ext cx="33147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TIPO</a:t>
            </a:r>
            <a:r>
              <a:rPr sz="8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FF0000"/>
                </a:solidFill>
                <a:latin typeface="Arial MT"/>
                <a:cs typeface="Arial MT"/>
              </a:rPr>
              <a:t>I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68864" y="3271026"/>
            <a:ext cx="39052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TIPO</a:t>
            </a:r>
            <a:r>
              <a:rPr sz="80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FF0000"/>
                </a:solidFill>
                <a:latin typeface="Arial MT"/>
                <a:cs typeface="Arial MT"/>
              </a:rPr>
              <a:t>III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676710" y="4531837"/>
            <a:ext cx="397510" cy="0"/>
          </a:xfrm>
          <a:custGeom>
            <a:avLst/>
            <a:gdLst/>
            <a:ahLst/>
            <a:cxnLst/>
            <a:rect l="l" t="t" r="r" b="b"/>
            <a:pathLst>
              <a:path w="397510">
                <a:moveTo>
                  <a:pt x="0" y="0"/>
                </a:moveTo>
                <a:lnTo>
                  <a:pt x="397459" y="0"/>
                </a:lnTo>
              </a:path>
            </a:pathLst>
          </a:custGeom>
          <a:ln w="2628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678730" y="4048078"/>
            <a:ext cx="1014730" cy="549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551815" algn="ctr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LDL</a:t>
            </a:r>
            <a:endParaRPr sz="950">
              <a:latin typeface="Arial MT"/>
              <a:cs typeface="Arial MT"/>
            </a:endParaRPr>
          </a:p>
          <a:p>
            <a:pPr marR="613410" algn="ctr">
              <a:lnSpc>
                <a:spcPct val="100000"/>
              </a:lnSpc>
              <a:spcBef>
                <a:spcPts val="20"/>
              </a:spcBef>
            </a:pP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(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apoB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)</a:t>
            </a:r>
            <a:endParaRPr sz="950">
              <a:latin typeface="Arial MT"/>
              <a:cs typeface="Arial MT"/>
            </a:endParaRPr>
          </a:p>
          <a:p>
            <a:pPr marL="607695">
              <a:lnSpc>
                <a:spcPct val="100000"/>
              </a:lnSpc>
              <a:spcBef>
                <a:spcPts val="840"/>
              </a:spcBef>
            </a:pP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TIPO</a:t>
            </a:r>
            <a:r>
              <a:rPr sz="8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IIa</a:t>
            </a:r>
            <a:endParaRPr sz="800">
              <a:latin typeface="Arial MT"/>
              <a:cs typeface="Arial MT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1090976" y="984000"/>
          <a:ext cx="5264784" cy="12439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1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4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8512">
                <a:tc>
                  <a:txBody>
                    <a:bodyPr/>
                    <a:lstStyle/>
                    <a:p>
                      <a:pPr marL="135255" marR="204470">
                        <a:lnSpc>
                          <a:spcPct val="102600"/>
                        </a:lnSpc>
                        <a:spcBef>
                          <a:spcPts val="605"/>
                        </a:spcBef>
                      </a:pP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Tipo</a:t>
                      </a:r>
                      <a:r>
                        <a:rPr sz="800" spc="-2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-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dislipemia </a:t>
                      </a:r>
                      <a:r>
                        <a:rPr sz="800" spc="-2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(Fredrikson)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76835" marB="0">
                    <a:lnL w="9525">
                      <a:solidFill>
                        <a:srgbClr val="323298"/>
                      </a:solidFill>
                      <a:prstDash val="solid"/>
                    </a:lnL>
                    <a:lnT w="9525">
                      <a:solidFill>
                        <a:srgbClr val="323298"/>
                      </a:solidFill>
                      <a:prstDash val="solid"/>
                    </a:lnT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225" marR="360045" indent="-47625">
                        <a:lnSpc>
                          <a:spcPct val="102600"/>
                        </a:lnSpc>
                        <a:spcBef>
                          <a:spcPts val="605"/>
                        </a:spcBef>
                      </a:pP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Aumento de 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la fracción </a:t>
                      </a:r>
                      <a:r>
                        <a:rPr sz="800" spc="-2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electroforética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76835" marB="0">
                    <a:lnT w="9525">
                      <a:solidFill>
                        <a:srgbClr val="323298"/>
                      </a:solidFill>
                      <a:prstDash val="solid"/>
                    </a:lnT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Aumento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T w="9525">
                      <a:solidFill>
                        <a:srgbClr val="323298"/>
                      </a:solidFill>
                      <a:prstDash val="solid"/>
                    </a:lnT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d</a:t>
                      </a:r>
                      <a:r>
                        <a:rPr sz="8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T w="9525">
                      <a:solidFill>
                        <a:srgbClr val="323298"/>
                      </a:solidFill>
                      <a:prstDash val="solid"/>
                    </a:lnT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colesterol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T w="9525">
                      <a:solidFill>
                        <a:srgbClr val="323298"/>
                      </a:solidFill>
                      <a:prstDash val="solid"/>
                    </a:lnT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Aumento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T w="9525">
                      <a:solidFill>
                        <a:srgbClr val="323298"/>
                      </a:solidFill>
                      <a:prstDash val="solid"/>
                    </a:lnT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d</a:t>
                      </a:r>
                      <a:r>
                        <a:rPr sz="8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T w="9525">
                      <a:solidFill>
                        <a:srgbClr val="323298"/>
                      </a:solidFill>
                      <a:prstDash val="solid"/>
                    </a:lnT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TAGs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R w="9525">
                      <a:solidFill>
                        <a:srgbClr val="323298"/>
                      </a:solidFill>
                      <a:prstDash val="solid"/>
                    </a:lnR>
                    <a:lnT w="9525">
                      <a:solidFill>
                        <a:srgbClr val="323298"/>
                      </a:solidFill>
                      <a:prstDash val="solid"/>
                    </a:lnT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062">
                <a:tc>
                  <a:txBody>
                    <a:bodyPr/>
                    <a:lstStyle/>
                    <a:p>
                      <a:pPr marL="135255">
                        <a:lnSpc>
                          <a:spcPts val="900"/>
                        </a:lnSpc>
                        <a:spcBef>
                          <a:spcPts val="465"/>
                        </a:spcBef>
                      </a:pPr>
                      <a:r>
                        <a:rPr sz="8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9055" marB="0">
                    <a:lnL w="9525">
                      <a:solidFill>
                        <a:srgbClr val="323298"/>
                      </a:solidFill>
                      <a:prstDash val="solid"/>
                    </a:lnL>
                    <a:lnT w="9525">
                      <a:solidFill>
                        <a:srgbClr val="32329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ts val="900"/>
                        </a:lnSpc>
                        <a:spcBef>
                          <a:spcPts val="465"/>
                        </a:spcBef>
                      </a:pP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Quilomicrones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9055" marB="0">
                    <a:lnT w="9525">
                      <a:solidFill>
                        <a:srgbClr val="32329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ts val="900"/>
                        </a:lnSpc>
                        <a:spcBef>
                          <a:spcPts val="465"/>
                        </a:spcBef>
                      </a:pP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9055" marB="0">
                    <a:lnT w="9525">
                      <a:solidFill>
                        <a:srgbClr val="323298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 marL="187960" algn="ctr">
                        <a:lnSpc>
                          <a:spcPts val="900"/>
                        </a:lnSpc>
                        <a:spcBef>
                          <a:spcPts val="465"/>
                        </a:spcBef>
                      </a:pP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9055" marB="0">
                    <a:lnR w="9525">
                      <a:solidFill>
                        <a:srgbClr val="323298"/>
                      </a:solidFill>
                      <a:prstDash val="solid"/>
                    </a:lnR>
                    <a:lnT w="9525">
                      <a:solidFill>
                        <a:srgbClr val="323298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176">
                <a:tc>
                  <a:txBody>
                    <a:bodyPr/>
                    <a:lstStyle/>
                    <a:p>
                      <a:pPr marL="135255">
                        <a:lnSpc>
                          <a:spcPts val="894"/>
                        </a:lnSpc>
                      </a:pP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IIa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323298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ts val="894"/>
                        </a:lnSpc>
                      </a:pP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Beta</a:t>
                      </a:r>
                      <a:r>
                        <a:rPr sz="800" spc="-3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(LDL)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ts val="894"/>
                        </a:lnSpc>
                      </a:pP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193040" algn="ctr">
                        <a:lnSpc>
                          <a:spcPts val="894"/>
                        </a:lnSpc>
                      </a:pP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No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9525">
                      <a:solidFill>
                        <a:srgbClr val="323298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652">
                <a:tc>
                  <a:txBody>
                    <a:bodyPr/>
                    <a:lstStyle/>
                    <a:p>
                      <a:pPr marL="135255">
                        <a:lnSpc>
                          <a:spcPts val="890"/>
                        </a:lnSpc>
                      </a:pP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IIb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323298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ts val="890"/>
                        </a:lnSpc>
                      </a:pP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Pre-beta</a:t>
                      </a:r>
                      <a:r>
                        <a:rPr sz="800" spc="-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y</a:t>
                      </a:r>
                      <a:r>
                        <a:rPr sz="800" spc="-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beta</a:t>
                      </a:r>
                      <a:r>
                        <a:rPr sz="8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(VLDL</a:t>
                      </a:r>
                      <a:r>
                        <a:rPr sz="8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y</a:t>
                      </a:r>
                      <a:r>
                        <a:rPr sz="800" spc="-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LDL)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ts val="890"/>
                        </a:lnSpc>
                      </a:pP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191770" algn="ctr">
                        <a:lnSpc>
                          <a:spcPts val="890"/>
                        </a:lnSpc>
                      </a:pP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9525">
                      <a:solidFill>
                        <a:srgbClr val="323298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652">
                <a:tc>
                  <a:txBody>
                    <a:bodyPr/>
                    <a:lstStyle/>
                    <a:p>
                      <a:pPr marL="135255">
                        <a:lnSpc>
                          <a:spcPts val="890"/>
                        </a:lnSpc>
                      </a:pP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III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323298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ts val="890"/>
                        </a:lnSpc>
                      </a:pP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Banda</a:t>
                      </a:r>
                      <a:r>
                        <a:rPr sz="8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beta “ancha”</a:t>
                      </a:r>
                      <a:r>
                        <a:rPr sz="8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(IDL)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890"/>
                        </a:lnSpc>
                      </a:pP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149860" algn="ctr">
                        <a:lnSpc>
                          <a:spcPts val="890"/>
                        </a:lnSpc>
                      </a:pP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9525">
                      <a:solidFill>
                        <a:srgbClr val="323298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176">
                <a:tc>
                  <a:txBody>
                    <a:bodyPr/>
                    <a:lstStyle/>
                    <a:p>
                      <a:pPr marL="135255">
                        <a:lnSpc>
                          <a:spcPts val="894"/>
                        </a:lnSpc>
                      </a:pP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IV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323298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ts val="894"/>
                        </a:lnSpc>
                      </a:pP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Pre-beta</a:t>
                      </a:r>
                      <a:r>
                        <a:rPr sz="800" spc="-3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(VLDL)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894"/>
                        </a:lnSpc>
                      </a:pPr>
                      <a:r>
                        <a:rPr sz="800" spc="2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No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229870" algn="ctr">
                        <a:lnSpc>
                          <a:spcPts val="894"/>
                        </a:lnSpc>
                      </a:pP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9525">
                      <a:solidFill>
                        <a:srgbClr val="323298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5672">
                <a:tc>
                  <a:txBody>
                    <a:bodyPr/>
                    <a:lstStyle/>
                    <a:p>
                      <a:pPr marL="135255">
                        <a:lnSpc>
                          <a:spcPts val="955"/>
                        </a:lnSpc>
                      </a:pPr>
                      <a:r>
                        <a:rPr sz="80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V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323298"/>
                      </a:solidFill>
                      <a:prstDash val="solid"/>
                    </a:lnL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955"/>
                        </a:lnSpc>
                      </a:pP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Pre-beta</a:t>
                      </a:r>
                      <a:r>
                        <a:rPr sz="800" spc="-2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más</a:t>
                      </a:r>
                      <a:r>
                        <a:rPr sz="800" spc="-2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2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QM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955"/>
                        </a:lnSpc>
                      </a:pPr>
                      <a:r>
                        <a:rPr sz="800" spc="15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295275" algn="ctr">
                        <a:lnSpc>
                          <a:spcPts val="955"/>
                        </a:lnSpc>
                      </a:pPr>
                      <a:r>
                        <a:rPr sz="800" spc="10" dirty="0">
                          <a:solidFill>
                            <a:srgbClr val="323299"/>
                          </a:solidFill>
                          <a:latin typeface="Arial MT"/>
                          <a:cs typeface="Arial MT"/>
                        </a:rPr>
                        <a:t>Sí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9525">
                      <a:solidFill>
                        <a:srgbClr val="323298"/>
                      </a:solidFill>
                      <a:prstDash val="solid"/>
                    </a:lnR>
                    <a:lnB w="9525">
                      <a:solidFill>
                        <a:srgbClr val="32329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1541144" y="2623396"/>
            <a:ext cx="695325" cy="195580"/>
          </a:xfrm>
          <a:prstGeom prst="rect">
            <a:avLst/>
          </a:prstGeom>
          <a:ln w="6571">
            <a:solidFill>
              <a:srgbClr val="323298"/>
            </a:solidFill>
          </a:ln>
        </p:spPr>
        <p:txBody>
          <a:bodyPr vert="horz" wrap="square" lIns="0" tIns="36194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284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INTESTINO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332908" y="2699105"/>
            <a:ext cx="699770" cy="400685"/>
            <a:chOff x="2332908" y="2699105"/>
            <a:chExt cx="699770" cy="400685"/>
          </a:xfrm>
        </p:grpSpPr>
        <p:sp>
          <p:nvSpPr>
            <p:cNvPr id="27" name="object 27"/>
            <p:cNvSpPr/>
            <p:nvPr/>
          </p:nvSpPr>
          <p:spPr>
            <a:xfrm>
              <a:off x="2332908" y="2699105"/>
              <a:ext cx="699770" cy="52705"/>
            </a:xfrm>
            <a:custGeom>
              <a:avLst/>
              <a:gdLst/>
              <a:ahLst/>
              <a:cxnLst/>
              <a:rect l="l" t="t" r="r" b="b"/>
              <a:pathLst>
                <a:path w="699769" h="52705">
                  <a:moveTo>
                    <a:pt x="646663" y="0"/>
                  </a:moveTo>
                  <a:lnTo>
                    <a:pt x="646663" y="52562"/>
                  </a:lnTo>
                  <a:lnTo>
                    <a:pt x="692932" y="29428"/>
                  </a:lnTo>
                  <a:lnTo>
                    <a:pt x="655076" y="29428"/>
                  </a:lnTo>
                  <a:lnTo>
                    <a:pt x="657179" y="28392"/>
                  </a:lnTo>
                  <a:lnTo>
                    <a:pt x="658230" y="26273"/>
                  </a:lnTo>
                  <a:lnTo>
                    <a:pt x="657179" y="24185"/>
                  </a:lnTo>
                  <a:lnTo>
                    <a:pt x="655076" y="23134"/>
                  </a:lnTo>
                  <a:lnTo>
                    <a:pt x="692959" y="23134"/>
                  </a:lnTo>
                  <a:lnTo>
                    <a:pt x="646663" y="0"/>
                  </a:lnTo>
                  <a:close/>
                </a:path>
                <a:path w="699769" h="52705">
                  <a:moveTo>
                    <a:pt x="646663" y="23134"/>
                  </a:moveTo>
                  <a:lnTo>
                    <a:pt x="3154" y="23134"/>
                  </a:lnTo>
                  <a:lnTo>
                    <a:pt x="1051" y="24185"/>
                  </a:lnTo>
                  <a:lnTo>
                    <a:pt x="0" y="26273"/>
                  </a:lnTo>
                  <a:lnTo>
                    <a:pt x="1051" y="28392"/>
                  </a:lnTo>
                  <a:lnTo>
                    <a:pt x="3154" y="29428"/>
                  </a:lnTo>
                  <a:lnTo>
                    <a:pt x="646663" y="29428"/>
                  </a:lnTo>
                  <a:lnTo>
                    <a:pt x="646663" y="23134"/>
                  </a:lnTo>
                  <a:close/>
                </a:path>
                <a:path w="699769" h="52705">
                  <a:moveTo>
                    <a:pt x="692959" y="23134"/>
                  </a:moveTo>
                  <a:lnTo>
                    <a:pt x="655076" y="23134"/>
                  </a:lnTo>
                  <a:lnTo>
                    <a:pt x="657179" y="24185"/>
                  </a:lnTo>
                  <a:lnTo>
                    <a:pt x="658230" y="26273"/>
                  </a:lnTo>
                  <a:lnTo>
                    <a:pt x="657179" y="28392"/>
                  </a:lnTo>
                  <a:lnTo>
                    <a:pt x="655076" y="29428"/>
                  </a:lnTo>
                  <a:lnTo>
                    <a:pt x="692932" y="29428"/>
                  </a:lnTo>
                  <a:lnTo>
                    <a:pt x="699241" y="26273"/>
                  </a:lnTo>
                  <a:lnTo>
                    <a:pt x="692959" y="23134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82215" y="3047141"/>
              <a:ext cx="400685" cy="52705"/>
            </a:xfrm>
            <a:custGeom>
              <a:avLst/>
              <a:gdLst/>
              <a:ahLst/>
              <a:cxnLst/>
              <a:rect l="l" t="t" r="r" b="b"/>
              <a:pathLst>
                <a:path w="400685" h="52705">
                  <a:moveTo>
                    <a:pt x="348051" y="0"/>
                  </a:moveTo>
                  <a:lnTo>
                    <a:pt x="348051" y="52578"/>
                  </a:lnTo>
                  <a:lnTo>
                    <a:pt x="394319" y="29443"/>
                  </a:lnTo>
                  <a:lnTo>
                    <a:pt x="356448" y="29443"/>
                  </a:lnTo>
                  <a:lnTo>
                    <a:pt x="359603" y="28392"/>
                  </a:lnTo>
                  <a:lnTo>
                    <a:pt x="359603" y="24185"/>
                  </a:lnTo>
                  <a:lnTo>
                    <a:pt x="356448" y="23134"/>
                  </a:lnTo>
                  <a:lnTo>
                    <a:pt x="394319" y="23134"/>
                  </a:lnTo>
                  <a:lnTo>
                    <a:pt x="348051" y="0"/>
                  </a:lnTo>
                  <a:close/>
                </a:path>
                <a:path w="400685" h="52705">
                  <a:moveTo>
                    <a:pt x="348051" y="23134"/>
                  </a:moveTo>
                  <a:lnTo>
                    <a:pt x="3154" y="23134"/>
                  </a:lnTo>
                  <a:lnTo>
                    <a:pt x="1051" y="24185"/>
                  </a:lnTo>
                  <a:lnTo>
                    <a:pt x="0" y="26289"/>
                  </a:lnTo>
                  <a:lnTo>
                    <a:pt x="1051" y="28392"/>
                  </a:lnTo>
                  <a:lnTo>
                    <a:pt x="3154" y="29443"/>
                  </a:lnTo>
                  <a:lnTo>
                    <a:pt x="348051" y="29443"/>
                  </a:lnTo>
                  <a:lnTo>
                    <a:pt x="348051" y="23134"/>
                  </a:lnTo>
                  <a:close/>
                </a:path>
                <a:path w="400685" h="52705">
                  <a:moveTo>
                    <a:pt x="394319" y="23134"/>
                  </a:moveTo>
                  <a:lnTo>
                    <a:pt x="356448" y="23134"/>
                  </a:lnTo>
                  <a:lnTo>
                    <a:pt x="359603" y="24185"/>
                  </a:lnTo>
                  <a:lnTo>
                    <a:pt x="359603" y="28392"/>
                  </a:lnTo>
                  <a:lnTo>
                    <a:pt x="356448" y="29443"/>
                  </a:lnTo>
                  <a:lnTo>
                    <a:pt x="394319" y="29443"/>
                  </a:lnTo>
                  <a:lnTo>
                    <a:pt x="400629" y="26289"/>
                  </a:lnTo>
                  <a:lnTo>
                    <a:pt x="394319" y="2313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96389" y="2990289"/>
            <a:ext cx="1384935" cy="590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95"/>
              </a:spcBef>
            </a:pP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Síntesis</a:t>
            </a:r>
            <a:r>
              <a:rPr sz="8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aumentada</a:t>
            </a:r>
            <a:r>
              <a:rPr sz="8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8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ApoB </a:t>
            </a:r>
            <a:r>
              <a:rPr sz="800" spc="-20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(TIPO</a:t>
            </a:r>
            <a:r>
              <a:rPr sz="8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IIb)</a:t>
            </a:r>
            <a:endParaRPr sz="800">
              <a:latin typeface="Arial MT"/>
              <a:cs typeface="Arial MT"/>
            </a:endParaRPr>
          </a:p>
          <a:p>
            <a:pPr marL="46990" marR="101600">
              <a:lnSpc>
                <a:spcPct val="103499"/>
              </a:lnSpc>
              <a:spcBef>
                <a:spcPts val="470"/>
              </a:spcBef>
            </a:pP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Sobreproducción</a:t>
            </a:r>
            <a:r>
              <a:rPr sz="8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8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VLDL </a:t>
            </a:r>
            <a:r>
              <a:rPr sz="800" spc="-20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(IV</a:t>
            </a:r>
            <a:r>
              <a:rPr sz="8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y</a:t>
            </a:r>
            <a:r>
              <a:rPr sz="800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V)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332908" y="3257437"/>
            <a:ext cx="450215" cy="118110"/>
          </a:xfrm>
          <a:custGeom>
            <a:avLst/>
            <a:gdLst/>
            <a:ahLst/>
            <a:cxnLst/>
            <a:rect l="l" t="t" r="r" b="b"/>
            <a:pathLst>
              <a:path w="450214" h="118110">
                <a:moveTo>
                  <a:pt x="398397" y="22918"/>
                </a:moveTo>
                <a:lnTo>
                  <a:pt x="3154" y="110413"/>
                </a:lnTo>
                <a:lnTo>
                  <a:pt x="1051" y="112516"/>
                </a:lnTo>
                <a:lnTo>
                  <a:pt x="0" y="114604"/>
                </a:lnTo>
                <a:lnTo>
                  <a:pt x="2103" y="116707"/>
                </a:lnTo>
                <a:lnTo>
                  <a:pt x="4206" y="117774"/>
                </a:lnTo>
                <a:lnTo>
                  <a:pt x="399801" y="29171"/>
                </a:lnTo>
                <a:lnTo>
                  <a:pt x="398397" y="22918"/>
                </a:lnTo>
                <a:close/>
              </a:path>
              <a:path w="450214" h="118110">
                <a:moveTo>
                  <a:pt x="442285" y="21031"/>
                </a:moveTo>
                <a:lnTo>
                  <a:pt x="409026" y="21031"/>
                </a:lnTo>
                <a:lnTo>
                  <a:pt x="411129" y="23134"/>
                </a:lnTo>
                <a:lnTo>
                  <a:pt x="410077" y="25237"/>
                </a:lnTo>
                <a:lnTo>
                  <a:pt x="407974" y="27340"/>
                </a:lnTo>
                <a:lnTo>
                  <a:pt x="399801" y="29171"/>
                </a:lnTo>
                <a:lnTo>
                  <a:pt x="404820" y="51526"/>
                </a:lnTo>
                <a:lnTo>
                  <a:pt x="442285" y="21031"/>
                </a:lnTo>
                <a:close/>
              </a:path>
              <a:path w="450214" h="118110">
                <a:moveTo>
                  <a:pt x="409026" y="21031"/>
                </a:moveTo>
                <a:lnTo>
                  <a:pt x="406923" y="21031"/>
                </a:lnTo>
                <a:lnTo>
                  <a:pt x="398397" y="22918"/>
                </a:lnTo>
                <a:lnTo>
                  <a:pt x="399801" y="29171"/>
                </a:lnTo>
                <a:lnTo>
                  <a:pt x="407974" y="27340"/>
                </a:lnTo>
                <a:lnTo>
                  <a:pt x="410077" y="25237"/>
                </a:lnTo>
                <a:lnTo>
                  <a:pt x="411129" y="23134"/>
                </a:lnTo>
                <a:lnTo>
                  <a:pt x="409026" y="21031"/>
                </a:lnTo>
                <a:close/>
              </a:path>
              <a:path w="450214" h="118110">
                <a:moveTo>
                  <a:pt x="393252" y="0"/>
                </a:moveTo>
                <a:lnTo>
                  <a:pt x="398397" y="22918"/>
                </a:lnTo>
                <a:lnTo>
                  <a:pt x="406923" y="21031"/>
                </a:lnTo>
                <a:lnTo>
                  <a:pt x="442285" y="21031"/>
                </a:lnTo>
                <a:lnTo>
                  <a:pt x="450037" y="14721"/>
                </a:lnTo>
                <a:lnTo>
                  <a:pt x="39325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888129" y="437364"/>
            <a:ext cx="2777490" cy="195580"/>
          </a:xfrm>
          <a:prstGeom prst="rect">
            <a:avLst/>
          </a:prstGeom>
          <a:ln w="6571">
            <a:solidFill>
              <a:srgbClr val="FF0000"/>
            </a:solidFill>
          </a:ln>
        </p:spPr>
        <p:txBody>
          <a:bodyPr vert="horz" wrap="square" lIns="0" tIns="36194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284"/>
              </a:spcBef>
            </a:pP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BASE</a:t>
            </a:r>
            <a:r>
              <a:rPr sz="800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BIOQUIMICA</a:t>
            </a:r>
            <a:r>
              <a:rPr sz="8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 LAS</a:t>
            </a:r>
            <a:r>
              <a:rPr sz="8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DISLIPEMIAS</a:t>
            </a:r>
            <a:r>
              <a:rPr sz="8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PRIMARIAS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5538" y="5847"/>
            <a:ext cx="7505065" cy="5340985"/>
          </a:xfrm>
          <a:custGeom>
            <a:avLst/>
            <a:gdLst/>
            <a:ahLst/>
            <a:cxnLst/>
            <a:rect l="l" t="t" r="r" b="b"/>
            <a:pathLst>
              <a:path w="7505065" h="5340985">
                <a:moveTo>
                  <a:pt x="0" y="5340598"/>
                </a:moveTo>
                <a:lnTo>
                  <a:pt x="7504907" y="5340598"/>
                </a:lnTo>
                <a:lnTo>
                  <a:pt x="7504907" y="0"/>
                </a:lnTo>
                <a:lnTo>
                  <a:pt x="0" y="0"/>
                </a:lnTo>
                <a:lnTo>
                  <a:pt x="0" y="534059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70406" y="4633751"/>
            <a:ext cx="9398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10" dirty="0">
                <a:latin typeface="Arial MT"/>
                <a:cs typeface="Arial MT"/>
              </a:rPr>
              <a:t>3</a:t>
            </a:r>
            <a:endParaRPr sz="95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3609" y="2299610"/>
            <a:ext cx="3275975" cy="201799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116259" y="2591845"/>
            <a:ext cx="654050" cy="189865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33019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259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ACETATO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08754" y="4180645"/>
            <a:ext cx="892810" cy="189865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33019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259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COLESTEROL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6099" y="1427166"/>
            <a:ext cx="1445157" cy="43822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278273" y="2194386"/>
            <a:ext cx="682625" cy="189865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33019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259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ISOPRENO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41251" y="734927"/>
            <a:ext cx="4497705" cy="238760"/>
          </a:xfrm>
          <a:prstGeom prst="rect">
            <a:avLst/>
          </a:prstGeom>
          <a:ln w="6571">
            <a:solidFill>
              <a:srgbClr val="FF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254"/>
              </a:spcBef>
            </a:pP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EL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COLESTEROL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 ES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UNA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 MOLECULA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DERIVADA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DEL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ISOPRENO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33216" y="4581173"/>
            <a:ext cx="1223645" cy="235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90"/>
              </a:spcBef>
            </a:pPr>
            <a:r>
              <a:rPr sz="650" spc="20" dirty="0">
                <a:solidFill>
                  <a:srgbClr val="323299"/>
                </a:solidFill>
                <a:latin typeface="Arial MT"/>
                <a:cs typeface="Arial MT"/>
              </a:rPr>
              <a:t>De </a:t>
            </a:r>
            <a:r>
              <a:rPr sz="650" spc="15" dirty="0">
                <a:solidFill>
                  <a:srgbClr val="323299"/>
                </a:solidFill>
                <a:latin typeface="Arial MT"/>
                <a:cs typeface="Arial MT"/>
              </a:rPr>
              <a:t>Nelson </a:t>
            </a:r>
            <a:r>
              <a:rPr sz="650" spc="10" dirty="0">
                <a:solidFill>
                  <a:srgbClr val="323299"/>
                </a:solidFill>
                <a:latin typeface="Arial MT"/>
                <a:cs typeface="Arial MT"/>
              </a:rPr>
              <a:t>et </a:t>
            </a:r>
            <a:r>
              <a:rPr sz="650" spc="5" dirty="0">
                <a:solidFill>
                  <a:srgbClr val="323299"/>
                </a:solidFill>
                <a:latin typeface="Arial MT"/>
                <a:cs typeface="Arial MT"/>
              </a:rPr>
              <a:t>al. </a:t>
            </a:r>
            <a:r>
              <a:rPr sz="650" spc="10" dirty="0">
                <a:solidFill>
                  <a:srgbClr val="323299"/>
                </a:solidFill>
                <a:latin typeface="Arial MT"/>
                <a:cs typeface="Arial MT"/>
              </a:rPr>
              <a:t>Principles of </a:t>
            </a:r>
            <a:r>
              <a:rPr sz="650" spc="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650" spc="10" dirty="0">
                <a:solidFill>
                  <a:srgbClr val="323299"/>
                </a:solidFill>
                <a:latin typeface="Arial MT"/>
                <a:cs typeface="Arial MT"/>
              </a:rPr>
              <a:t>Biochemistry.</a:t>
            </a:r>
            <a:r>
              <a:rPr sz="65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650" spc="10" dirty="0">
                <a:solidFill>
                  <a:srgbClr val="323299"/>
                </a:solidFill>
                <a:latin typeface="Arial MT"/>
                <a:cs typeface="Arial MT"/>
              </a:rPr>
              <a:t>4th</a:t>
            </a:r>
            <a:r>
              <a:rPr sz="65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650" spc="15" dirty="0">
                <a:solidFill>
                  <a:srgbClr val="323299"/>
                </a:solidFill>
                <a:latin typeface="Arial MT"/>
                <a:cs typeface="Arial MT"/>
              </a:rPr>
              <a:t>Ed.</a:t>
            </a:r>
            <a:r>
              <a:rPr sz="65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650" spc="20" dirty="0">
                <a:solidFill>
                  <a:srgbClr val="323299"/>
                </a:solidFill>
                <a:latin typeface="Arial MT"/>
                <a:cs typeface="Arial MT"/>
              </a:rPr>
              <a:t>Freeman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538" y="5847"/>
            <a:ext cx="7505065" cy="5340985"/>
          </a:xfrm>
          <a:custGeom>
            <a:avLst/>
            <a:gdLst/>
            <a:ahLst/>
            <a:cxnLst/>
            <a:rect l="l" t="t" r="r" b="b"/>
            <a:pathLst>
              <a:path w="7505065" h="5340985">
                <a:moveTo>
                  <a:pt x="0" y="5340598"/>
                </a:moveTo>
                <a:lnTo>
                  <a:pt x="7504907" y="5340598"/>
                </a:lnTo>
                <a:lnTo>
                  <a:pt x="7504907" y="0"/>
                </a:lnTo>
                <a:lnTo>
                  <a:pt x="0" y="0"/>
                </a:lnTo>
                <a:lnTo>
                  <a:pt x="0" y="534059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470406" y="9974353"/>
            <a:ext cx="9398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10" dirty="0">
                <a:latin typeface="Arial MT"/>
                <a:cs typeface="Arial MT"/>
              </a:rPr>
              <a:t>4</a:t>
            </a:r>
            <a:endParaRPr sz="95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759494" y="6428147"/>
            <a:ext cx="5099260" cy="3663008"/>
            <a:chOff x="1699570" y="6389244"/>
            <a:chExt cx="5099260" cy="3663008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9570" y="6389244"/>
              <a:ext cx="2374594" cy="366300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58335" y="8716267"/>
              <a:ext cx="2040495" cy="114273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008973" y="9331980"/>
              <a:ext cx="847725" cy="52705"/>
            </a:xfrm>
            <a:custGeom>
              <a:avLst/>
              <a:gdLst/>
              <a:ahLst/>
              <a:cxnLst/>
              <a:rect l="l" t="t" r="r" b="b"/>
              <a:pathLst>
                <a:path w="847725" h="52704">
                  <a:moveTo>
                    <a:pt x="794918" y="0"/>
                  </a:moveTo>
                  <a:lnTo>
                    <a:pt x="794918" y="52578"/>
                  </a:lnTo>
                  <a:lnTo>
                    <a:pt x="841187" y="29443"/>
                  </a:lnTo>
                  <a:lnTo>
                    <a:pt x="803330" y="29443"/>
                  </a:lnTo>
                  <a:lnTo>
                    <a:pt x="806485" y="28390"/>
                  </a:lnTo>
                  <a:lnTo>
                    <a:pt x="807537" y="26289"/>
                  </a:lnTo>
                  <a:lnTo>
                    <a:pt x="806485" y="24187"/>
                  </a:lnTo>
                  <a:lnTo>
                    <a:pt x="803330" y="23132"/>
                  </a:lnTo>
                  <a:lnTo>
                    <a:pt x="841184" y="23132"/>
                  </a:lnTo>
                  <a:lnTo>
                    <a:pt x="794918" y="0"/>
                  </a:lnTo>
                  <a:close/>
                </a:path>
                <a:path w="847725" h="52704">
                  <a:moveTo>
                    <a:pt x="794918" y="23132"/>
                  </a:moveTo>
                  <a:lnTo>
                    <a:pt x="3154" y="23132"/>
                  </a:lnTo>
                  <a:lnTo>
                    <a:pt x="1051" y="24187"/>
                  </a:lnTo>
                  <a:lnTo>
                    <a:pt x="0" y="26289"/>
                  </a:lnTo>
                  <a:lnTo>
                    <a:pt x="1051" y="28390"/>
                  </a:lnTo>
                  <a:lnTo>
                    <a:pt x="3154" y="29443"/>
                  </a:lnTo>
                  <a:lnTo>
                    <a:pt x="794918" y="29443"/>
                  </a:lnTo>
                  <a:lnTo>
                    <a:pt x="794918" y="23132"/>
                  </a:lnTo>
                  <a:close/>
                </a:path>
                <a:path w="847725" h="52704">
                  <a:moveTo>
                    <a:pt x="841184" y="23132"/>
                  </a:moveTo>
                  <a:lnTo>
                    <a:pt x="803330" y="23132"/>
                  </a:lnTo>
                  <a:lnTo>
                    <a:pt x="806485" y="24187"/>
                  </a:lnTo>
                  <a:lnTo>
                    <a:pt x="807537" y="26289"/>
                  </a:lnTo>
                  <a:lnTo>
                    <a:pt x="806485" y="28390"/>
                  </a:lnTo>
                  <a:lnTo>
                    <a:pt x="803330" y="29443"/>
                  </a:lnTo>
                  <a:lnTo>
                    <a:pt x="841187" y="29443"/>
                  </a:lnTo>
                  <a:lnTo>
                    <a:pt x="847496" y="26289"/>
                  </a:lnTo>
                  <a:lnTo>
                    <a:pt x="841184" y="231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74240" y="8314156"/>
              <a:ext cx="4223385" cy="1640839"/>
            </a:xfrm>
            <a:custGeom>
              <a:avLst/>
              <a:gdLst/>
              <a:ahLst/>
              <a:cxnLst/>
              <a:rect l="l" t="t" r="r" b="b"/>
              <a:pathLst>
                <a:path w="4223385" h="1640840">
                  <a:moveTo>
                    <a:pt x="1440522" y="149313"/>
                  </a:moveTo>
                  <a:lnTo>
                    <a:pt x="1093546" y="149313"/>
                  </a:lnTo>
                  <a:lnTo>
                    <a:pt x="1093546" y="0"/>
                  </a:lnTo>
                  <a:lnTo>
                    <a:pt x="0" y="0"/>
                  </a:lnTo>
                  <a:lnTo>
                    <a:pt x="0" y="298627"/>
                  </a:lnTo>
                  <a:lnTo>
                    <a:pt x="993648" y="298627"/>
                  </a:lnTo>
                  <a:lnTo>
                    <a:pt x="1093546" y="298627"/>
                  </a:lnTo>
                  <a:lnTo>
                    <a:pt x="1440522" y="298627"/>
                  </a:lnTo>
                  <a:lnTo>
                    <a:pt x="1440522" y="149313"/>
                  </a:lnTo>
                  <a:close/>
                </a:path>
                <a:path w="4223385" h="1640840">
                  <a:moveTo>
                    <a:pt x="4222762" y="1441577"/>
                  </a:moveTo>
                  <a:lnTo>
                    <a:pt x="3478314" y="1441577"/>
                  </a:lnTo>
                  <a:lnTo>
                    <a:pt x="3478314" y="1640306"/>
                  </a:lnTo>
                  <a:lnTo>
                    <a:pt x="4222762" y="1640306"/>
                  </a:lnTo>
                  <a:lnTo>
                    <a:pt x="4222762" y="14415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717671" y="8460227"/>
            <a:ext cx="114871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ISOPRENO</a:t>
            </a:r>
            <a:r>
              <a:rPr sz="800" spc="-4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ACTIVADO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65462" y="6327901"/>
            <a:ext cx="796290" cy="1191895"/>
          </a:xfrm>
          <a:custGeom>
            <a:avLst/>
            <a:gdLst/>
            <a:ahLst/>
            <a:cxnLst/>
            <a:rect l="l" t="t" r="r" b="b"/>
            <a:pathLst>
              <a:path w="796289" h="1191895">
                <a:moveTo>
                  <a:pt x="497344" y="0"/>
                </a:moveTo>
                <a:lnTo>
                  <a:pt x="49415" y="0"/>
                </a:lnTo>
                <a:lnTo>
                  <a:pt x="49415" y="297561"/>
                </a:lnTo>
                <a:lnTo>
                  <a:pt x="497344" y="297561"/>
                </a:lnTo>
                <a:lnTo>
                  <a:pt x="497344" y="0"/>
                </a:lnTo>
                <a:close/>
              </a:path>
              <a:path w="796289" h="1191895">
                <a:moveTo>
                  <a:pt x="795972" y="944232"/>
                </a:moveTo>
                <a:lnTo>
                  <a:pt x="0" y="944232"/>
                </a:lnTo>
                <a:lnTo>
                  <a:pt x="0" y="1191336"/>
                </a:lnTo>
                <a:lnTo>
                  <a:pt x="795972" y="1191336"/>
                </a:lnTo>
                <a:lnTo>
                  <a:pt x="795972" y="9442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391828" y="5847371"/>
            <a:ext cx="4421505" cy="281305"/>
          </a:xfrm>
          <a:prstGeom prst="rect">
            <a:avLst/>
          </a:prstGeom>
          <a:ln w="6571">
            <a:solidFill>
              <a:srgbClr val="FF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460375">
              <a:lnSpc>
                <a:spcPct val="100000"/>
              </a:lnSpc>
              <a:spcBef>
                <a:spcPts val="270"/>
              </a:spcBef>
            </a:pPr>
            <a:r>
              <a:rPr sz="1350" spc="15" dirty="0">
                <a:solidFill>
                  <a:srgbClr val="FF0000"/>
                </a:solidFill>
                <a:latin typeface="Arial MT"/>
                <a:cs typeface="Arial MT"/>
              </a:rPr>
              <a:t>FASES</a:t>
            </a:r>
            <a:r>
              <a:rPr sz="1350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350" spc="20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13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350" spc="20" dirty="0">
                <a:solidFill>
                  <a:srgbClr val="FF0000"/>
                </a:solidFill>
                <a:latin typeface="Arial MT"/>
                <a:cs typeface="Arial MT"/>
              </a:rPr>
              <a:t>LA</a:t>
            </a:r>
            <a:r>
              <a:rPr sz="13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350" spc="15" dirty="0">
                <a:solidFill>
                  <a:srgbClr val="FF0000"/>
                </a:solidFill>
                <a:latin typeface="Arial MT"/>
                <a:cs typeface="Arial MT"/>
              </a:rPr>
              <a:t>SINTESIS</a:t>
            </a:r>
            <a:r>
              <a:rPr sz="135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350" spc="20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13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350" spc="15" dirty="0">
                <a:solidFill>
                  <a:srgbClr val="FF0000"/>
                </a:solidFill>
                <a:latin typeface="Arial MT"/>
                <a:cs typeface="Arial MT"/>
              </a:rPr>
              <a:t>COLESTEROL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04399" y="6557044"/>
            <a:ext cx="52387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ACETATO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67703" y="7383511"/>
            <a:ext cx="75755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MEVALONATO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07045" y="9736731"/>
            <a:ext cx="67310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ESCU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A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L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E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N</a:t>
            </a:r>
            <a:r>
              <a:rPr sz="800" spc="20" dirty="0">
                <a:solidFill>
                  <a:srgbClr val="323299"/>
                </a:solidFill>
                <a:latin typeface="Arial MT"/>
                <a:cs typeface="Arial MT"/>
              </a:rPr>
              <a:t>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00395" y="9424441"/>
            <a:ext cx="675005" cy="278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95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C</a:t>
            </a:r>
            <a:r>
              <a:rPr sz="800" spc="20" dirty="0">
                <a:solidFill>
                  <a:srgbClr val="323299"/>
                </a:solidFill>
                <a:latin typeface="Arial MT"/>
                <a:cs typeface="Arial MT"/>
              </a:rPr>
              <a:t>O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LE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S</a:t>
            </a:r>
            <a:r>
              <a:rPr sz="800" spc="20" dirty="0">
                <a:solidFill>
                  <a:srgbClr val="323299"/>
                </a:solidFill>
                <a:latin typeface="Arial MT"/>
                <a:cs typeface="Arial MT"/>
              </a:rPr>
              <a:t>T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ER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O 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L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81263" y="10020634"/>
            <a:ext cx="1223645" cy="235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90"/>
              </a:spcBef>
            </a:pPr>
            <a:r>
              <a:rPr sz="650" spc="20" dirty="0">
                <a:solidFill>
                  <a:srgbClr val="323299"/>
                </a:solidFill>
                <a:latin typeface="Arial MT"/>
                <a:cs typeface="Arial MT"/>
              </a:rPr>
              <a:t>De </a:t>
            </a:r>
            <a:r>
              <a:rPr sz="650" spc="15" dirty="0">
                <a:solidFill>
                  <a:srgbClr val="323299"/>
                </a:solidFill>
                <a:latin typeface="Arial MT"/>
                <a:cs typeface="Arial MT"/>
              </a:rPr>
              <a:t>Nelson </a:t>
            </a:r>
            <a:r>
              <a:rPr sz="650" spc="10" dirty="0">
                <a:solidFill>
                  <a:srgbClr val="323299"/>
                </a:solidFill>
                <a:latin typeface="Arial MT"/>
                <a:cs typeface="Arial MT"/>
              </a:rPr>
              <a:t>et </a:t>
            </a:r>
            <a:r>
              <a:rPr sz="650" spc="5" dirty="0">
                <a:solidFill>
                  <a:srgbClr val="323299"/>
                </a:solidFill>
                <a:latin typeface="Arial MT"/>
                <a:cs typeface="Arial MT"/>
              </a:rPr>
              <a:t>al. </a:t>
            </a:r>
            <a:r>
              <a:rPr sz="650" spc="10" dirty="0">
                <a:solidFill>
                  <a:srgbClr val="323299"/>
                </a:solidFill>
                <a:latin typeface="Arial MT"/>
                <a:cs typeface="Arial MT"/>
              </a:rPr>
              <a:t>Principles of </a:t>
            </a:r>
            <a:r>
              <a:rPr sz="650" spc="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650" spc="10" dirty="0">
                <a:solidFill>
                  <a:srgbClr val="323299"/>
                </a:solidFill>
                <a:latin typeface="Arial MT"/>
                <a:cs typeface="Arial MT"/>
              </a:rPr>
              <a:t>Biochemistry.</a:t>
            </a:r>
            <a:r>
              <a:rPr sz="65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650" spc="10" dirty="0">
                <a:solidFill>
                  <a:srgbClr val="323299"/>
                </a:solidFill>
                <a:latin typeface="Arial MT"/>
                <a:cs typeface="Arial MT"/>
              </a:rPr>
              <a:t>4th</a:t>
            </a:r>
            <a:r>
              <a:rPr sz="65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650" spc="15" dirty="0">
                <a:solidFill>
                  <a:srgbClr val="323299"/>
                </a:solidFill>
                <a:latin typeface="Arial MT"/>
                <a:cs typeface="Arial MT"/>
              </a:rPr>
              <a:t>Ed.</a:t>
            </a:r>
            <a:r>
              <a:rPr sz="65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650" spc="20" dirty="0">
                <a:solidFill>
                  <a:srgbClr val="323299"/>
                </a:solidFill>
                <a:latin typeface="Arial MT"/>
                <a:cs typeface="Arial MT"/>
              </a:rPr>
              <a:t>Freeman</a:t>
            </a:r>
            <a:endParaRPr sz="650">
              <a:latin typeface="Arial MT"/>
              <a:cs typeface="Arial M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629418" y="6324409"/>
            <a:ext cx="1783714" cy="2486025"/>
            <a:chOff x="2629418" y="6324409"/>
            <a:chExt cx="1783714" cy="2486025"/>
          </a:xfrm>
        </p:grpSpPr>
        <p:sp>
          <p:nvSpPr>
            <p:cNvPr id="31" name="object 31"/>
            <p:cNvSpPr/>
            <p:nvPr/>
          </p:nvSpPr>
          <p:spPr>
            <a:xfrm>
              <a:off x="2629408" y="6567652"/>
              <a:ext cx="248285" cy="2242820"/>
            </a:xfrm>
            <a:custGeom>
              <a:avLst/>
              <a:gdLst/>
              <a:ahLst/>
              <a:cxnLst/>
              <a:rect l="l" t="t" r="r" b="b"/>
              <a:pathLst>
                <a:path w="248285" h="2242820">
                  <a:moveTo>
                    <a:pt x="248158" y="2045119"/>
                  </a:moveTo>
                  <a:lnTo>
                    <a:pt x="0" y="2045119"/>
                  </a:lnTo>
                  <a:lnTo>
                    <a:pt x="0" y="2242794"/>
                  </a:lnTo>
                  <a:lnTo>
                    <a:pt x="248158" y="2242794"/>
                  </a:lnTo>
                  <a:lnTo>
                    <a:pt x="248158" y="2045119"/>
                  </a:lnTo>
                  <a:close/>
                </a:path>
                <a:path w="248285" h="2242820">
                  <a:moveTo>
                    <a:pt x="248158" y="951572"/>
                  </a:moveTo>
                  <a:lnTo>
                    <a:pt x="0" y="951572"/>
                  </a:lnTo>
                  <a:lnTo>
                    <a:pt x="0" y="1150315"/>
                  </a:lnTo>
                  <a:lnTo>
                    <a:pt x="248158" y="1150315"/>
                  </a:lnTo>
                  <a:lnTo>
                    <a:pt x="248158" y="951572"/>
                  </a:lnTo>
                  <a:close/>
                </a:path>
                <a:path w="248285" h="2242820">
                  <a:moveTo>
                    <a:pt x="248158" y="0"/>
                  </a:moveTo>
                  <a:lnTo>
                    <a:pt x="0" y="0"/>
                  </a:lnTo>
                  <a:lnTo>
                    <a:pt x="0" y="197675"/>
                  </a:lnTo>
                  <a:lnTo>
                    <a:pt x="248158" y="197675"/>
                  </a:lnTo>
                  <a:lnTo>
                    <a:pt x="248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61551" y="6327902"/>
              <a:ext cx="348615" cy="2136140"/>
            </a:xfrm>
            <a:custGeom>
              <a:avLst/>
              <a:gdLst/>
              <a:ahLst/>
              <a:cxnLst/>
              <a:rect l="l" t="t" r="r" b="b"/>
              <a:pathLst>
                <a:path w="348614" h="2136140">
                  <a:moveTo>
                    <a:pt x="0" y="0"/>
                  </a:moveTo>
                  <a:lnTo>
                    <a:pt x="46072" y="6371"/>
                  </a:lnTo>
                  <a:lnTo>
                    <a:pt x="87502" y="24337"/>
                  </a:lnTo>
                  <a:lnTo>
                    <a:pt x="122624" y="52176"/>
                  </a:lnTo>
                  <a:lnTo>
                    <a:pt x="149774" y="88163"/>
                  </a:lnTo>
                  <a:lnTo>
                    <a:pt x="167285" y="130578"/>
                  </a:lnTo>
                  <a:lnTo>
                    <a:pt x="173492" y="177698"/>
                  </a:lnTo>
                  <a:lnTo>
                    <a:pt x="173492" y="889543"/>
                  </a:lnTo>
                  <a:lnTo>
                    <a:pt x="179776" y="937028"/>
                  </a:lnTo>
                  <a:lnTo>
                    <a:pt x="197479" y="979545"/>
                  </a:lnTo>
                  <a:lnTo>
                    <a:pt x="224879" y="1015460"/>
                  </a:lnTo>
                  <a:lnTo>
                    <a:pt x="260254" y="1043137"/>
                  </a:lnTo>
                  <a:lnTo>
                    <a:pt x="301880" y="1060943"/>
                  </a:lnTo>
                  <a:lnTo>
                    <a:pt x="348035" y="1067241"/>
                  </a:lnTo>
                  <a:lnTo>
                    <a:pt x="301880" y="1073619"/>
                  </a:lnTo>
                  <a:lnTo>
                    <a:pt x="260254" y="1091622"/>
                  </a:lnTo>
                  <a:lnTo>
                    <a:pt x="224879" y="1119557"/>
                  </a:lnTo>
                  <a:lnTo>
                    <a:pt x="197479" y="1155728"/>
                  </a:lnTo>
                  <a:lnTo>
                    <a:pt x="179776" y="1198443"/>
                  </a:lnTo>
                  <a:lnTo>
                    <a:pt x="173492" y="1246007"/>
                  </a:lnTo>
                  <a:lnTo>
                    <a:pt x="173492" y="1957852"/>
                  </a:lnTo>
                  <a:lnTo>
                    <a:pt x="167285" y="2004971"/>
                  </a:lnTo>
                  <a:lnTo>
                    <a:pt x="149774" y="2047386"/>
                  </a:lnTo>
                  <a:lnTo>
                    <a:pt x="122624" y="2083374"/>
                  </a:lnTo>
                  <a:lnTo>
                    <a:pt x="87502" y="2111212"/>
                  </a:lnTo>
                  <a:lnTo>
                    <a:pt x="46072" y="2129179"/>
                  </a:lnTo>
                  <a:lnTo>
                    <a:pt x="0" y="2135550"/>
                  </a:lnTo>
                </a:path>
              </a:pathLst>
            </a:custGeom>
            <a:ln w="6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509387" y="7188981"/>
            <a:ext cx="1489075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1. Formación de 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ISOPRENOS</a:t>
            </a:r>
            <a:r>
              <a:rPr sz="11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activados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341357" y="7967162"/>
            <a:ext cx="397510" cy="2086610"/>
          </a:xfrm>
          <a:custGeom>
            <a:avLst/>
            <a:gdLst/>
            <a:ahLst/>
            <a:cxnLst/>
            <a:rect l="l" t="t" r="r" b="b"/>
            <a:pathLst>
              <a:path w="397510" h="2086609">
                <a:moveTo>
                  <a:pt x="397465" y="0"/>
                </a:moveTo>
                <a:lnTo>
                  <a:pt x="344771" y="6205"/>
                </a:lnTo>
                <a:lnTo>
                  <a:pt x="297337" y="23714"/>
                </a:lnTo>
                <a:lnTo>
                  <a:pt x="257089" y="50861"/>
                </a:lnTo>
                <a:lnTo>
                  <a:pt x="225955" y="85982"/>
                </a:lnTo>
                <a:lnTo>
                  <a:pt x="205861" y="127414"/>
                </a:lnTo>
                <a:lnTo>
                  <a:pt x="198735" y="173492"/>
                </a:lnTo>
                <a:lnTo>
                  <a:pt x="198735" y="869563"/>
                </a:lnTo>
                <a:lnTo>
                  <a:pt x="191681" y="915642"/>
                </a:lnTo>
                <a:lnTo>
                  <a:pt x="171746" y="957077"/>
                </a:lnTo>
                <a:lnTo>
                  <a:pt x="140770" y="992202"/>
                </a:lnTo>
                <a:lnTo>
                  <a:pt x="100594" y="1019352"/>
                </a:lnTo>
                <a:lnTo>
                  <a:pt x="53057" y="1036864"/>
                </a:lnTo>
                <a:lnTo>
                  <a:pt x="0" y="1043071"/>
                </a:lnTo>
                <a:lnTo>
                  <a:pt x="53057" y="1049282"/>
                </a:lnTo>
                <a:lnTo>
                  <a:pt x="100594" y="1066824"/>
                </a:lnTo>
                <a:lnTo>
                  <a:pt x="140770" y="1094064"/>
                </a:lnTo>
                <a:lnTo>
                  <a:pt x="171746" y="1129365"/>
                </a:lnTo>
                <a:lnTo>
                  <a:pt x="191681" y="1171094"/>
                </a:lnTo>
                <a:lnTo>
                  <a:pt x="198735" y="1217615"/>
                </a:lnTo>
                <a:lnTo>
                  <a:pt x="198735" y="1912642"/>
                </a:lnTo>
                <a:lnTo>
                  <a:pt x="205861" y="1958718"/>
                </a:lnTo>
                <a:lnTo>
                  <a:pt x="225955" y="2000149"/>
                </a:lnTo>
                <a:lnTo>
                  <a:pt x="257089" y="2035272"/>
                </a:lnTo>
                <a:lnTo>
                  <a:pt x="297337" y="2062422"/>
                </a:lnTo>
                <a:lnTo>
                  <a:pt x="344771" y="2079932"/>
                </a:lnTo>
                <a:lnTo>
                  <a:pt x="397465" y="2086139"/>
                </a:lnTo>
              </a:path>
            </a:pathLst>
          </a:custGeom>
          <a:ln w="65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919752" y="8503385"/>
            <a:ext cx="356870" cy="107696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20"/>
              </a:spcBef>
            </a:pP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2.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C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ondensación  de</a:t>
            </a:r>
            <a:r>
              <a:rPr sz="11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ISOPRENOS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5538" y="5346455"/>
            <a:ext cx="7505065" cy="5340985"/>
          </a:xfrm>
          <a:custGeom>
            <a:avLst/>
            <a:gdLst/>
            <a:ahLst/>
            <a:cxnLst/>
            <a:rect l="l" t="t" r="r" b="b"/>
            <a:pathLst>
              <a:path w="7505065" h="5340984">
                <a:moveTo>
                  <a:pt x="0" y="5340598"/>
                </a:moveTo>
                <a:lnTo>
                  <a:pt x="7504892" y="5340598"/>
                </a:lnTo>
                <a:lnTo>
                  <a:pt x="7504892" y="0"/>
                </a:lnTo>
                <a:lnTo>
                  <a:pt x="0" y="0"/>
                </a:lnTo>
                <a:lnTo>
                  <a:pt x="0" y="534059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70406" y="4633751"/>
            <a:ext cx="9398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10" dirty="0">
                <a:latin typeface="Arial MT"/>
                <a:cs typeface="Arial MT"/>
              </a:rPr>
              <a:t>5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95238" y="3037602"/>
            <a:ext cx="1835785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900" spc="15" baseline="23148" dirty="0">
                <a:solidFill>
                  <a:srgbClr val="323299"/>
                </a:solidFill>
                <a:latin typeface="Arial MT"/>
                <a:cs typeface="Arial MT"/>
              </a:rPr>
              <a:t>-</a:t>
            </a:r>
            <a:r>
              <a:rPr sz="950" spc="10" dirty="0">
                <a:solidFill>
                  <a:srgbClr val="323299"/>
                </a:solidFill>
                <a:latin typeface="Arial MT"/>
                <a:cs typeface="Arial MT"/>
              </a:rPr>
              <a:t>O</a:t>
            </a:r>
            <a:r>
              <a:rPr sz="900" spc="15" baseline="-23148" dirty="0">
                <a:solidFill>
                  <a:srgbClr val="323299"/>
                </a:solidFill>
                <a:latin typeface="Arial MT"/>
                <a:cs typeface="Arial MT"/>
              </a:rPr>
              <a:t>2</a:t>
            </a:r>
            <a:r>
              <a:rPr sz="950" b="1" spc="10" dirty="0">
                <a:solidFill>
                  <a:srgbClr val="323200"/>
                </a:solidFill>
                <a:latin typeface="Arial"/>
                <a:cs typeface="Arial"/>
              </a:rPr>
              <a:t>C</a:t>
            </a:r>
            <a:r>
              <a:rPr sz="950" b="1" spc="-5" dirty="0">
                <a:solidFill>
                  <a:srgbClr val="323200"/>
                </a:solidFill>
                <a:latin typeface="Arial"/>
                <a:cs typeface="Arial"/>
              </a:rPr>
              <a:t> </a:t>
            </a:r>
            <a:r>
              <a:rPr sz="950" spc="10" dirty="0">
                <a:solidFill>
                  <a:srgbClr val="323299"/>
                </a:solidFill>
                <a:latin typeface="Arial MT"/>
                <a:cs typeface="Arial MT"/>
              </a:rPr>
              <a:t>–</a:t>
            </a:r>
            <a:r>
              <a:rPr sz="95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b="1" spc="5" dirty="0">
                <a:solidFill>
                  <a:srgbClr val="323200"/>
                </a:solidFill>
                <a:latin typeface="Arial"/>
                <a:cs typeface="Arial"/>
              </a:rPr>
              <a:t>C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H</a:t>
            </a:r>
            <a:r>
              <a:rPr sz="900" spc="7" baseline="-23148" dirty="0">
                <a:solidFill>
                  <a:srgbClr val="323299"/>
                </a:solidFill>
                <a:latin typeface="Arial MT"/>
                <a:cs typeface="Arial MT"/>
              </a:rPr>
              <a:t>2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-</a:t>
            </a:r>
            <a:r>
              <a:rPr sz="95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b="1" spc="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95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50" spc="10" dirty="0">
                <a:solidFill>
                  <a:srgbClr val="323299"/>
                </a:solidFill>
                <a:latin typeface="Arial MT"/>
                <a:cs typeface="Arial MT"/>
              </a:rPr>
              <a:t>–</a:t>
            </a:r>
            <a:r>
              <a:rPr sz="95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b="1" spc="5" dirty="0">
                <a:solidFill>
                  <a:srgbClr val="323299"/>
                </a:solidFill>
                <a:latin typeface="Arial"/>
                <a:cs typeface="Arial"/>
              </a:rPr>
              <a:t>C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H</a:t>
            </a:r>
            <a:r>
              <a:rPr sz="900" spc="7" baseline="-23148" dirty="0">
                <a:solidFill>
                  <a:srgbClr val="323299"/>
                </a:solidFill>
                <a:latin typeface="Arial MT"/>
                <a:cs typeface="Arial MT"/>
              </a:rPr>
              <a:t>2</a:t>
            </a:r>
            <a:r>
              <a:rPr sz="900" spc="150" baseline="-23148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-</a:t>
            </a:r>
            <a:r>
              <a:rPr sz="95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b="1" spc="10" dirty="0">
                <a:solidFill>
                  <a:srgbClr val="323299"/>
                </a:solidFill>
                <a:latin typeface="Arial"/>
                <a:cs typeface="Arial"/>
              </a:rPr>
              <a:t>C</a:t>
            </a:r>
            <a:r>
              <a:rPr sz="950" b="1" spc="-15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-</a:t>
            </a:r>
            <a:r>
              <a:rPr sz="95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SCoA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65160" y="2967238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408"/>
                </a:lnTo>
              </a:path>
            </a:pathLst>
          </a:custGeom>
          <a:ln w="13143">
            <a:solidFill>
              <a:srgbClr val="3232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07251" y="2796811"/>
            <a:ext cx="210185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O</a:t>
            </a:r>
            <a:r>
              <a:rPr sz="950" spc="10" dirty="0">
                <a:solidFill>
                  <a:srgbClr val="323299"/>
                </a:solidFill>
                <a:latin typeface="Arial MT"/>
                <a:cs typeface="Arial MT"/>
              </a:rPr>
              <a:t>H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5115" y="2999821"/>
            <a:ext cx="24765" cy="49530"/>
          </a:xfrm>
          <a:custGeom>
            <a:avLst/>
            <a:gdLst/>
            <a:ahLst/>
            <a:cxnLst/>
            <a:rect l="l" t="t" r="r" b="b"/>
            <a:pathLst>
              <a:path w="24764" h="49530">
                <a:moveTo>
                  <a:pt x="0" y="0"/>
                </a:moveTo>
                <a:lnTo>
                  <a:pt x="0" y="49423"/>
                </a:lnTo>
              </a:path>
              <a:path w="24764" h="49530">
                <a:moveTo>
                  <a:pt x="24185" y="0"/>
                </a:moveTo>
                <a:lnTo>
                  <a:pt x="24185" y="49423"/>
                </a:lnTo>
              </a:path>
            </a:pathLst>
          </a:custGeom>
          <a:ln w="13143">
            <a:solidFill>
              <a:srgbClr val="3232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062431" y="2817842"/>
            <a:ext cx="121285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10" dirty="0">
                <a:solidFill>
                  <a:srgbClr val="323299"/>
                </a:solidFill>
                <a:latin typeface="Arial MT"/>
                <a:cs typeface="Arial MT"/>
              </a:rPr>
              <a:t>O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52556" y="3214324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423"/>
                </a:lnTo>
              </a:path>
            </a:pathLst>
          </a:custGeom>
          <a:ln w="13143">
            <a:solidFill>
              <a:srgbClr val="3232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96735" y="3300467"/>
            <a:ext cx="202565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b="1" spc="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950" spc="10" dirty="0">
                <a:solidFill>
                  <a:srgbClr val="323299"/>
                </a:solidFill>
                <a:latin typeface="Arial MT"/>
                <a:cs typeface="Arial MT"/>
              </a:rPr>
              <a:t>H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73379" y="3379326"/>
            <a:ext cx="69850" cy="1206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00" spc="10" dirty="0">
                <a:solidFill>
                  <a:srgbClr val="323299"/>
                </a:solidFill>
                <a:latin typeface="Arial MT"/>
                <a:cs typeface="Arial MT"/>
              </a:rPr>
              <a:t>3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47999" y="1579198"/>
            <a:ext cx="95250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950" b="1" spc="5" dirty="0">
                <a:solidFill>
                  <a:srgbClr val="323299"/>
                </a:solidFill>
                <a:latin typeface="Arial"/>
                <a:cs typeface="Arial"/>
              </a:rPr>
              <a:t>C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H</a:t>
            </a:r>
            <a:r>
              <a:rPr sz="900" spc="7" baseline="-23148" dirty="0">
                <a:solidFill>
                  <a:srgbClr val="323299"/>
                </a:solidFill>
                <a:latin typeface="Arial MT"/>
                <a:cs typeface="Arial MT"/>
              </a:rPr>
              <a:t>3</a:t>
            </a:r>
            <a:r>
              <a:rPr sz="900" spc="135" baseline="-23148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10" dirty="0">
                <a:solidFill>
                  <a:srgbClr val="323299"/>
                </a:solidFill>
                <a:latin typeface="Arial MT"/>
                <a:cs typeface="Arial MT"/>
              </a:rPr>
              <a:t>–</a:t>
            </a:r>
            <a:r>
              <a:rPr sz="950" spc="-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b="1" spc="10" dirty="0">
                <a:solidFill>
                  <a:srgbClr val="323299"/>
                </a:solidFill>
                <a:latin typeface="Arial"/>
                <a:cs typeface="Arial"/>
              </a:rPr>
              <a:t>C</a:t>
            </a:r>
            <a:r>
              <a:rPr sz="950" b="1" spc="-15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-</a:t>
            </a:r>
            <a:r>
              <a:rPr sz="950" spc="-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SCoA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56219" y="1528795"/>
            <a:ext cx="24765" cy="49530"/>
          </a:xfrm>
          <a:custGeom>
            <a:avLst/>
            <a:gdLst/>
            <a:ahLst/>
            <a:cxnLst/>
            <a:rect l="l" t="t" r="r" b="b"/>
            <a:pathLst>
              <a:path w="24764" h="49530">
                <a:moveTo>
                  <a:pt x="0" y="0"/>
                </a:moveTo>
                <a:lnTo>
                  <a:pt x="0" y="49423"/>
                </a:lnTo>
              </a:path>
              <a:path w="24764" h="49530">
                <a:moveTo>
                  <a:pt x="24185" y="0"/>
                </a:moveTo>
                <a:lnTo>
                  <a:pt x="24185" y="49423"/>
                </a:lnTo>
              </a:path>
            </a:pathLst>
          </a:custGeom>
          <a:ln w="13143">
            <a:solidFill>
              <a:srgbClr val="3232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22484" y="1334197"/>
            <a:ext cx="107314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20" dirty="0">
                <a:solidFill>
                  <a:srgbClr val="323299"/>
                </a:solidFill>
                <a:latin typeface="Arial MT"/>
                <a:cs typeface="Arial MT"/>
              </a:rPr>
              <a:t>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51886" y="1572881"/>
            <a:ext cx="41211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CoA</a:t>
            </a:r>
            <a:r>
              <a:rPr sz="800" dirty="0">
                <a:solidFill>
                  <a:srgbClr val="323299"/>
                </a:solidFill>
                <a:latin typeface="Arial MT"/>
                <a:cs typeface="Arial MT"/>
              </a:rPr>
              <a:t>-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S</a:t>
            </a:r>
            <a:r>
              <a:rPr sz="800" spc="20" dirty="0">
                <a:solidFill>
                  <a:srgbClr val="323299"/>
                </a:solidFill>
                <a:latin typeface="Arial MT"/>
                <a:cs typeface="Arial MT"/>
              </a:rPr>
              <a:t>H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719536" y="1768535"/>
            <a:ext cx="2842895" cy="251460"/>
            <a:chOff x="1719536" y="1768535"/>
            <a:chExt cx="2842895" cy="251460"/>
          </a:xfrm>
        </p:grpSpPr>
        <p:sp>
          <p:nvSpPr>
            <p:cNvPr id="18" name="object 18"/>
            <p:cNvSpPr/>
            <p:nvPr/>
          </p:nvSpPr>
          <p:spPr>
            <a:xfrm>
              <a:off x="2773476" y="1768538"/>
              <a:ext cx="1788795" cy="251460"/>
            </a:xfrm>
            <a:custGeom>
              <a:avLst/>
              <a:gdLst/>
              <a:ahLst/>
              <a:cxnLst/>
              <a:rect l="l" t="t" r="r" b="b"/>
              <a:pathLst>
                <a:path w="1788795" h="251460">
                  <a:moveTo>
                    <a:pt x="1788566" y="221869"/>
                  </a:moveTo>
                  <a:lnTo>
                    <a:pt x="1769643" y="212407"/>
                  </a:lnTo>
                  <a:lnTo>
                    <a:pt x="1729689" y="192417"/>
                  </a:lnTo>
                  <a:lnTo>
                    <a:pt x="1729689" y="212407"/>
                  </a:lnTo>
                  <a:lnTo>
                    <a:pt x="963155" y="212407"/>
                  </a:lnTo>
                  <a:lnTo>
                    <a:pt x="994702" y="205041"/>
                  </a:lnTo>
                  <a:lnTo>
                    <a:pt x="1002588" y="202933"/>
                  </a:lnTo>
                  <a:lnTo>
                    <a:pt x="1056741" y="187159"/>
                  </a:lnTo>
                  <a:lnTo>
                    <a:pt x="1116660" y="162979"/>
                  </a:lnTo>
                  <a:lnTo>
                    <a:pt x="1174496" y="133540"/>
                  </a:lnTo>
                  <a:lnTo>
                    <a:pt x="1228128" y="96748"/>
                  </a:lnTo>
                  <a:lnTo>
                    <a:pt x="1278610" y="54686"/>
                  </a:lnTo>
                  <a:lnTo>
                    <a:pt x="1284033" y="49250"/>
                  </a:lnTo>
                  <a:lnTo>
                    <a:pt x="1298587" y="63093"/>
                  </a:lnTo>
                  <a:lnTo>
                    <a:pt x="1308989" y="28397"/>
                  </a:lnTo>
                  <a:lnTo>
                    <a:pt x="1317510" y="0"/>
                  </a:lnTo>
                  <a:lnTo>
                    <a:pt x="1255471" y="22085"/>
                  </a:lnTo>
                  <a:lnTo>
                    <a:pt x="1269479" y="35420"/>
                  </a:lnTo>
                  <a:lnTo>
                    <a:pt x="1264932" y="39966"/>
                  </a:lnTo>
                  <a:lnTo>
                    <a:pt x="1240751" y="62039"/>
                  </a:lnTo>
                  <a:lnTo>
                    <a:pt x="1190269" y="99898"/>
                  </a:lnTo>
                  <a:lnTo>
                    <a:pt x="1136650" y="131445"/>
                  </a:lnTo>
                  <a:lnTo>
                    <a:pt x="1079881" y="157734"/>
                  </a:lnTo>
                  <a:lnTo>
                    <a:pt x="1019937" y="178752"/>
                  </a:lnTo>
                  <a:lnTo>
                    <a:pt x="958951" y="192417"/>
                  </a:lnTo>
                  <a:lnTo>
                    <a:pt x="896899" y="200837"/>
                  </a:lnTo>
                  <a:lnTo>
                    <a:pt x="865378" y="202933"/>
                  </a:lnTo>
                  <a:lnTo>
                    <a:pt x="833831" y="202933"/>
                  </a:lnTo>
                  <a:lnTo>
                    <a:pt x="769683" y="199783"/>
                  </a:lnTo>
                  <a:lnTo>
                    <a:pt x="705535" y="190322"/>
                  </a:lnTo>
                  <a:lnTo>
                    <a:pt x="642454" y="174548"/>
                  </a:lnTo>
                  <a:lnTo>
                    <a:pt x="580415" y="152476"/>
                  </a:lnTo>
                  <a:lnTo>
                    <a:pt x="519430" y="124091"/>
                  </a:lnTo>
                  <a:lnTo>
                    <a:pt x="459498" y="90436"/>
                  </a:lnTo>
                  <a:lnTo>
                    <a:pt x="403771" y="50482"/>
                  </a:lnTo>
                  <a:lnTo>
                    <a:pt x="376428" y="27343"/>
                  </a:lnTo>
                  <a:lnTo>
                    <a:pt x="363804" y="43116"/>
                  </a:lnTo>
                  <a:lnTo>
                    <a:pt x="420598" y="87287"/>
                  </a:lnTo>
                  <a:lnTo>
                    <a:pt x="479463" y="125120"/>
                  </a:lnTo>
                  <a:lnTo>
                    <a:pt x="541502" y="157734"/>
                  </a:lnTo>
                  <a:lnTo>
                    <a:pt x="604596" y="182956"/>
                  </a:lnTo>
                  <a:lnTo>
                    <a:pt x="669798" y="201891"/>
                  </a:lnTo>
                  <a:lnTo>
                    <a:pt x="718705" y="212407"/>
                  </a:lnTo>
                  <a:lnTo>
                    <a:pt x="0" y="212407"/>
                  </a:lnTo>
                  <a:lnTo>
                    <a:pt x="0" y="231330"/>
                  </a:lnTo>
                  <a:lnTo>
                    <a:pt x="1729689" y="231330"/>
                  </a:lnTo>
                  <a:lnTo>
                    <a:pt x="1729689" y="251307"/>
                  </a:lnTo>
                  <a:lnTo>
                    <a:pt x="1769643" y="231330"/>
                  </a:lnTo>
                  <a:lnTo>
                    <a:pt x="1788566" y="221869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26204" y="1809546"/>
              <a:ext cx="24765" cy="49530"/>
            </a:xfrm>
            <a:custGeom>
              <a:avLst/>
              <a:gdLst/>
              <a:ahLst/>
              <a:cxnLst/>
              <a:rect l="l" t="t" r="r" b="b"/>
              <a:pathLst>
                <a:path w="24764" h="49530">
                  <a:moveTo>
                    <a:pt x="0" y="0"/>
                  </a:moveTo>
                  <a:lnTo>
                    <a:pt x="0" y="49423"/>
                  </a:lnTo>
                </a:path>
                <a:path w="24764" h="49530">
                  <a:moveTo>
                    <a:pt x="24185" y="0"/>
                  </a:moveTo>
                  <a:lnTo>
                    <a:pt x="24185" y="49423"/>
                  </a:lnTo>
                </a:path>
              </a:pathLst>
            </a:custGeom>
            <a:ln w="13143">
              <a:solidFill>
                <a:srgbClr val="3232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317980" y="1641231"/>
            <a:ext cx="952500" cy="613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90170" algn="ctr">
              <a:lnSpc>
                <a:spcPct val="100000"/>
              </a:lnSpc>
              <a:spcBef>
                <a:spcPts val="125"/>
              </a:spcBef>
            </a:pPr>
            <a:r>
              <a:rPr sz="800" spc="20" dirty="0">
                <a:solidFill>
                  <a:srgbClr val="323299"/>
                </a:solidFill>
                <a:latin typeface="Arial MT"/>
                <a:cs typeface="Arial MT"/>
              </a:rPr>
              <a:t>O</a:t>
            </a:r>
            <a:endParaRPr sz="8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745"/>
              </a:spcBef>
            </a:pPr>
            <a:r>
              <a:rPr sz="950" b="1" spc="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H</a:t>
            </a:r>
            <a:r>
              <a:rPr sz="900" spc="7" baseline="-23148" dirty="0">
                <a:solidFill>
                  <a:srgbClr val="323299"/>
                </a:solidFill>
                <a:latin typeface="Arial MT"/>
                <a:cs typeface="Arial MT"/>
              </a:rPr>
              <a:t>3</a:t>
            </a:r>
            <a:r>
              <a:rPr sz="900" spc="135" baseline="-23148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10" dirty="0">
                <a:solidFill>
                  <a:srgbClr val="323299"/>
                </a:solidFill>
                <a:latin typeface="Arial MT"/>
                <a:cs typeface="Arial MT"/>
              </a:rPr>
              <a:t>–</a:t>
            </a:r>
            <a:r>
              <a:rPr sz="950" spc="-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b="1" spc="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95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-</a:t>
            </a:r>
            <a:r>
              <a:rPr sz="950" spc="-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SCoA</a:t>
            </a:r>
            <a:endParaRPr sz="950">
              <a:latin typeface="Arial MT"/>
              <a:cs typeface="Arial MT"/>
            </a:endParaRPr>
          </a:p>
          <a:p>
            <a:pPr marL="72390">
              <a:lnSpc>
                <a:spcPct val="100000"/>
              </a:lnSpc>
              <a:spcBef>
                <a:spcPts val="790"/>
              </a:spcBef>
            </a:pP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Acetil</a:t>
            </a:r>
            <a:r>
              <a:rPr sz="800" spc="-3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CoA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76011" y="1858970"/>
            <a:ext cx="573405" cy="62230"/>
          </a:xfrm>
          <a:custGeom>
            <a:avLst/>
            <a:gdLst/>
            <a:ahLst/>
            <a:cxnLst/>
            <a:rect l="l" t="t" r="r" b="b"/>
            <a:pathLst>
              <a:path w="573404" h="62230">
                <a:moveTo>
                  <a:pt x="0" y="0"/>
                </a:moveTo>
                <a:lnTo>
                  <a:pt x="0" y="49408"/>
                </a:lnTo>
              </a:path>
              <a:path w="573404" h="62230">
                <a:moveTo>
                  <a:pt x="24185" y="0"/>
                </a:moveTo>
                <a:lnTo>
                  <a:pt x="24185" y="49408"/>
                </a:lnTo>
              </a:path>
              <a:path w="573404" h="62230">
                <a:moveTo>
                  <a:pt x="548868" y="12618"/>
                </a:moveTo>
                <a:lnTo>
                  <a:pt x="548868" y="62042"/>
                </a:lnTo>
              </a:path>
              <a:path w="573404" h="62230">
                <a:moveTo>
                  <a:pt x="573054" y="12618"/>
                </a:moveTo>
                <a:lnTo>
                  <a:pt x="573054" y="62042"/>
                </a:lnTo>
              </a:path>
            </a:pathLst>
          </a:custGeom>
          <a:ln w="13143">
            <a:solidFill>
              <a:srgbClr val="3232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855081" y="1630008"/>
            <a:ext cx="1532255" cy="6248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92430">
              <a:lnSpc>
                <a:spcPct val="100000"/>
              </a:lnSpc>
              <a:spcBef>
                <a:spcPts val="680"/>
              </a:spcBef>
              <a:tabLst>
                <a:tab pos="941069" algn="l"/>
              </a:tabLst>
            </a:pPr>
            <a:r>
              <a:rPr sz="1200" spc="30" baseline="6944" dirty="0">
                <a:solidFill>
                  <a:srgbClr val="323299"/>
                </a:solidFill>
                <a:latin typeface="Arial MT"/>
                <a:cs typeface="Arial MT"/>
              </a:rPr>
              <a:t>O	</a:t>
            </a:r>
            <a:r>
              <a:rPr sz="800" spc="20" dirty="0">
                <a:solidFill>
                  <a:srgbClr val="323299"/>
                </a:solidFill>
                <a:latin typeface="Arial MT"/>
                <a:cs typeface="Arial MT"/>
              </a:rPr>
              <a:t>O</a:t>
            </a:r>
            <a:endParaRPr sz="8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  <a:spcBef>
                <a:spcPts val="670"/>
              </a:spcBef>
            </a:pPr>
            <a:r>
              <a:rPr sz="950" b="1" spc="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H</a:t>
            </a:r>
            <a:r>
              <a:rPr sz="900" spc="7" baseline="-23148" dirty="0">
                <a:solidFill>
                  <a:srgbClr val="323299"/>
                </a:solidFill>
                <a:latin typeface="Arial MT"/>
                <a:cs typeface="Arial MT"/>
              </a:rPr>
              <a:t>3</a:t>
            </a:r>
            <a:r>
              <a:rPr sz="900" spc="150" baseline="-23148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10" dirty="0">
                <a:solidFill>
                  <a:srgbClr val="323299"/>
                </a:solidFill>
                <a:latin typeface="Arial MT"/>
                <a:cs typeface="Arial MT"/>
              </a:rPr>
              <a:t>–</a:t>
            </a:r>
            <a:r>
              <a:rPr sz="95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b="1" spc="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95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50" spc="10" dirty="0">
                <a:solidFill>
                  <a:srgbClr val="323299"/>
                </a:solidFill>
                <a:latin typeface="Arial MT"/>
                <a:cs typeface="Arial MT"/>
              </a:rPr>
              <a:t>–</a:t>
            </a:r>
            <a:r>
              <a:rPr sz="950" spc="-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b="1" spc="5" dirty="0">
                <a:solidFill>
                  <a:srgbClr val="323299"/>
                </a:solidFill>
                <a:latin typeface="Arial"/>
                <a:cs typeface="Arial"/>
              </a:rPr>
              <a:t>C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H</a:t>
            </a:r>
            <a:r>
              <a:rPr sz="900" spc="7" baseline="-23148" dirty="0">
                <a:solidFill>
                  <a:srgbClr val="323299"/>
                </a:solidFill>
                <a:latin typeface="Arial MT"/>
                <a:cs typeface="Arial MT"/>
              </a:rPr>
              <a:t>2</a:t>
            </a:r>
            <a:r>
              <a:rPr sz="900" spc="142" baseline="-23148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-</a:t>
            </a:r>
            <a:r>
              <a:rPr sz="95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b="1" spc="10" dirty="0">
                <a:solidFill>
                  <a:srgbClr val="323299"/>
                </a:solidFill>
                <a:latin typeface="Arial"/>
                <a:cs typeface="Arial"/>
              </a:rPr>
              <a:t>C</a:t>
            </a:r>
            <a:r>
              <a:rPr sz="950" b="1" spc="-10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-</a:t>
            </a:r>
            <a:r>
              <a:rPr sz="950" spc="-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SCoA</a:t>
            </a:r>
            <a:endParaRPr sz="950">
              <a:latin typeface="Arial MT"/>
              <a:cs typeface="Arial MT"/>
            </a:endParaRPr>
          </a:p>
          <a:p>
            <a:pPr marL="234315">
              <a:lnSpc>
                <a:spcPct val="100000"/>
              </a:lnSpc>
              <a:spcBef>
                <a:spcPts val="400"/>
              </a:spcBef>
            </a:pP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Acetoacetil</a:t>
            </a:r>
            <a:r>
              <a:rPr sz="800" spc="-3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CoA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80103" y="2093364"/>
            <a:ext cx="47117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20" dirty="0">
                <a:solidFill>
                  <a:srgbClr val="FF0000"/>
                </a:solidFill>
                <a:latin typeface="Arial MT"/>
                <a:cs typeface="Arial MT"/>
              </a:rPr>
              <a:t>T</a:t>
            </a:r>
            <a:r>
              <a:rPr sz="800" spc="5" dirty="0">
                <a:solidFill>
                  <a:srgbClr val="FF0000"/>
                </a:solidFill>
                <a:latin typeface="Arial MT"/>
                <a:cs typeface="Arial MT"/>
              </a:rPr>
              <a:t>I</a:t>
            </a:r>
            <a:r>
              <a:rPr sz="800" spc="20" dirty="0">
                <a:solidFill>
                  <a:srgbClr val="FF0000"/>
                </a:solidFill>
                <a:latin typeface="Arial MT"/>
                <a:cs typeface="Arial MT"/>
              </a:rPr>
              <a:t>O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L</a:t>
            </a:r>
            <a:r>
              <a:rPr sz="800" spc="5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SA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76898" y="3011388"/>
            <a:ext cx="573405" cy="62230"/>
          </a:xfrm>
          <a:custGeom>
            <a:avLst/>
            <a:gdLst/>
            <a:ahLst/>
            <a:cxnLst/>
            <a:rect l="l" t="t" r="r" b="b"/>
            <a:pathLst>
              <a:path w="573405" h="62230">
                <a:moveTo>
                  <a:pt x="0" y="0"/>
                </a:moveTo>
                <a:lnTo>
                  <a:pt x="0" y="49423"/>
                </a:lnTo>
              </a:path>
              <a:path w="573405" h="62230">
                <a:moveTo>
                  <a:pt x="24170" y="0"/>
                </a:moveTo>
                <a:lnTo>
                  <a:pt x="24170" y="49423"/>
                </a:lnTo>
              </a:path>
              <a:path w="573405" h="62230">
                <a:moveTo>
                  <a:pt x="548868" y="12618"/>
                </a:moveTo>
                <a:lnTo>
                  <a:pt x="548868" y="62042"/>
                </a:lnTo>
              </a:path>
              <a:path w="573405" h="62230">
                <a:moveTo>
                  <a:pt x="573054" y="12618"/>
                </a:moveTo>
                <a:lnTo>
                  <a:pt x="573054" y="62042"/>
                </a:lnTo>
              </a:path>
            </a:pathLst>
          </a:custGeom>
          <a:ln w="13143">
            <a:solidFill>
              <a:srgbClr val="3232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155968" y="2782453"/>
            <a:ext cx="1532255" cy="62357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92430">
              <a:lnSpc>
                <a:spcPct val="100000"/>
              </a:lnSpc>
              <a:spcBef>
                <a:spcPts val="680"/>
              </a:spcBef>
              <a:tabLst>
                <a:tab pos="941069" algn="l"/>
              </a:tabLst>
            </a:pPr>
            <a:r>
              <a:rPr sz="1200" spc="30" baseline="6944" dirty="0">
                <a:solidFill>
                  <a:srgbClr val="323299"/>
                </a:solidFill>
                <a:latin typeface="Arial MT"/>
                <a:cs typeface="Arial MT"/>
              </a:rPr>
              <a:t>O	</a:t>
            </a:r>
            <a:r>
              <a:rPr sz="800" spc="20" dirty="0">
                <a:solidFill>
                  <a:srgbClr val="323299"/>
                </a:solidFill>
                <a:latin typeface="Arial MT"/>
                <a:cs typeface="Arial MT"/>
              </a:rPr>
              <a:t>O</a:t>
            </a:r>
            <a:endParaRPr sz="8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  <a:spcBef>
                <a:spcPts val="670"/>
              </a:spcBef>
            </a:pPr>
            <a:r>
              <a:rPr sz="950" b="1" spc="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H</a:t>
            </a:r>
            <a:r>
              <a:rPr sz="900" spc="7" baseline="-23148" dirty="0">
                <a:solidFill>
                  <a:srgbClr val="323299"/>
                </a:solidFill>
                <a:latin typeface="Arial MT"/>
                <a:cs typeface="Arial MT"/>
              </a:rPr>
              <a:t>3</a:t>
            </a:r>
            <a:r>
              <a:rPr sz="900" spc="150" baseline="-23148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10" dirty="0">
                <a:solidFill>
                  <a:srgbClr val="323299"/>
                </a:solidFill>
                <a:latin typeface="Arial MT"/>
                <a:cs typeface="Arial MT"/>
              </a:rPr>
              <a:t>–</a:t>
            </a:r>
            <a:r>
              <a:rPr sz="95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b="1" spc="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95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50" spc="10" dirty="0">
                <a:solidFill>
                  <a:srgbClr val="323299"/>
                </a:solidFill>
                <a:latin typeface="Arial MT"/>
                <a:cs typeface="Arial MT"/>
              </a:rPr>
              <a:t>–</a:t>
            </a:r>
            <a:r>
              <a:rPr sz="950" spc="-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b="1" spc="5" dirty="0">
                <a:solidFill>
                  <a:srgbClr val="323299"/>
                </a:solidFill>
                <a:latin typeface="Arial"/>
                <a:cs typeface="Arial"/>
              </a:rPr>
              <a:t>C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H</a:t>
            </a:r>
            <a:r>
              <a:rPr sz="900" spc="7" baseline="-23148" dirty="0">
                <a:solidFill>
                  <a:srgbClr val="323299"/>
                </a:solidFill>
                <a:latin typeface="Arial MT"/>
                <a:cs typeface="Arial MT"/>
              </a:rPr>
              <a:t>2</a:t>
            </a:r>
            <a:r>
              <a:rPr sz="900" spc="142" baseline="-23148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-</a:t>
            </a:r>
            <a:r>
              <a:rPr sz="95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b="1" spc="10" dirty="0">
                <a:solidFill>
                  <a:srgbClr val="323299"/>
                </a:solidFill>
                <a:latin typeface="Arial"/>
                <a:cs typeface="Arial"/>
              </a:rPr>
              <a:t>C</a:t>
            </a:r>
            <a:r>
              <a:rPr sz="950" b="1" spc="-10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-</a:t>
            </a:r>
            <a:r>
              <a:rPr sz="950" spc="-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SCoA</a:t>
            </a:r>
            <a:endParaRPr sz="950">
              <a:latin typeface="Arial MT"/>
              <a:cs typeface="Arial MT"/>
            </a:endParaRPr>
          </a:p>
          <a:p>
            <a:pPr marL="234315">
              <a:lnSpc>
                <a:spcPct val="100000"/>
              </a:lnSpc>
              <a:spcBef>
                <a:spcPts val="390"/>
              </a:spcBef>
            </a:pP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Acetoacetil</a:t>
            </a:r>
            <a:r>
              <a:rPr sz="800" spc="-3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CoA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15752" y="4142790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408"/>
                </a:lnTo>
              </a:path>
            </a:pathLst>
          </a:custGeom>
          <a:ln w="13143">
            <a:solidFill>
              <a:srgbClr val="3232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745819" y="3972373"/>
            <a:ext cx="1750060" cy="4140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107950" algn="ctr">
              <a:lnSpc>
                <a:spcPct val="100000"/>
              </a:lnSpc>
              <a:spcBef>
                <a:spcPts val="114"/>
              </a:spcBef>
            </a:pPr>
            <a:r>
              <a:rPr sz="950" spc="10" dirty="0">
                <a:solidFill>
                  <a:srgbClr val="323299"/>
                </a:solidFill>
                <a:latin typeface="Arial MT"/>
                <a:cs typeface="Arial MT"/>
              </a:rPr>
              <a:t>OH</a:t>
            </a:r>
            <a:endParaRPr sz="95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760"/>
              </a:spcBef>
            </a:pPr>
            <a:r>
              <a:rPr sz="900" spc="15" baseline="23148" dirty="0">
                <a:solidFill>
                  <a:srgbClr val="323299"/>
                </a:solidFill>
                <a:latin typeface="Arial MT"/>
                <a:cs typeface="Arial MT"/>
              </a:rPr>
              <a:t>-</a:t>
            </a:r>
            <a:r>
              <a:rPr sz="950" spc="10" dirty="0">
                <a:solidFill>
                  <a:srgbClr val="323299"/>
                </a:solidFill>
                <a:latin typeface="Arial MT"/>
                <a:cs typeface="Arial MT"/>
              </a:rPr>
              <a:t>O</a:t>
            </a:r>
            <a:r>
              <a:rPr sz="900" spc="15" baseline="-23148" dirty="0">
                <a:solidFill>
                  <a:srgbClr val="323299"/>
                </a:solidFill>
                <a:latin typeface="Arial MT"/>
                <a:cs typeface="Arial MT"/>
              </a:rPr>
              <a:t>2</a:t>
            </a:r>
            <a:r>
              <a:rPr sz="950" b="1" spc="10" dirty="0">
                <a:solidFill>
                  <a:srgbClr val="323200"/>
                </a:solidFill>
                <a:latin typeface="Arial"/>
                <a:cs typeface="Arial"/>
              </a:rPr>
              <a:t>C</a:t>
            </a:r>
            <a:r>
              <a:rPr sz="950" b="1" spc="-5" dirty="0">
                <a:solidFill>
                  <a:srgbClr val="323200"/>
                </a:solidFill>
                <a:latin typeface="Arial"/>
                <a:cs typeface="Arial"/>
              </a:rPr>
              <a:t> </a:t>
            </a:r>
            <a:r>
              <a:rPr sz="950" spc="10" dirty="0">
                <a:solidFill>
                  <a:srgbClr val="323299"/>
                </a:solidFill>
                <a:latin typeface="Arial MT"/>
                <a:cs typeface="Arial MT"/>
              </a:rPr>
              <a:t>–</a:t>
            </a:r>
            <a:r>
              <a:rPr sz="950" spc="-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b="1" spc="5" dirty="0">
                <a:solidFill>
                  <a:srgbClr val="323200"/>
                </a:solidFill>
                <a:latin typeface="Arial"/>
                <a:cs typeface="Arial"/>
              </a:rPr>
              <a:t>C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H</a:t>
            </a:r>
            <a:r>
              <a:rPr sz="900" spc="7" baseline="-23148" dirty="0">
                <a:solidFill>
                  <a:srgbClr val="323299"/>
                </a:solidFill>
                <a:latin typeface="Arial MT"/>
                <a:cs typeface="Arial MT"/>
              </a:rPr>
              <a:t>2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-</a:t>
            </a:r>
            <a:r>
              <a:rPr sz="950" spc="-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b="1" spc="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95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50" spc="10" dirty="0">
                <a:solidFill>
                  <a:srgbClr val="323299"/>
                </a:solidFill>
                <a:latin typeface="Arial MT"/>
                <a:cs typeface="Arial MT"/>
              </a:rPr>
              <a:t>–</a:t>
            </a:r>
            <a:r>
              <a:rPr sz="95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b="1" spc="5" dirty="0">
                <a:solidFill>
                  <a:srgbClr val="323299"/>
                </a:solidFill>
                <a:latin typeface="Arial"/>
                <a:cs typeface="Arial"/>
              </a:rPr>
              <a:t>C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H</a:t>
            </a:r>
            <a:r>
              <a:rPr sz="900" spc="7" baseline="-23148" dirty="0">
                <a:solidFill>
                  <a:srgbClr val="323299"/>
                </a:solidFill>
                <a:latin typeface="Arial MT"/>
                <a:cs typeface="Arial MT"/>
              </a:rPr>
              <a:t>2</a:t>
            </a:r>
            <a:r>
              <a:rPr sz="900" spc="142" baseline="-23148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10" dirty="0">
                <a:solidFill>
                  <a:srgbClr val="323299"/>
                </a:solidFill>
                <a:latin typeface="Arial MT"/>
                <a:cs typeface="Arial MT"/>
              </a:rPr>
              <a:t>–</a:t>
            </a:r>
            <a:r>
              <a:rPr sz="950" spc="-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b="1" spc="10" dirty="0">
                <a:solidFill>
                  <a:srgbClr val="323299"/>
                </a:solidFill>
                <a:latin typeface="Arial"/>
                <a:cs typeface="Arial"/>
              </a:rPr>
              <a:t>C</a:t>
            </a:r>
            <a:r>
              <a:rPr sz="950" spc="10" dirty="0">
                <a:solidFill>
                  <a:srgbClr val="323299"/>
                </a:solidFill>
                <a:latin typeface="Arial MT"/>
                <a:cs typeface="Arial MT"/>
              </a:rPr>
              <a:t>H</a:t>
            </a:r>
            <a:r>
              <a:rPr sz="900" spc="15" baseline="-23148" dirty="0">
                <a:solidFill>
                  <a:srgbClr val="323299"/>
                </a:solidFill>
                <a:latin typeface="Arial MT"/>
                <a:cs typeface="Arial MT"/>
              </a:rPr>
              <a:t>2</a:t>
            </a:r>
            <a:r>
              <a:rPr sz="950" spc="10" dirty="0">
                <a:solidFill>
                  <a:srgbClr val="323299"/>
                </a:solidFill>
                <a:latin typeface="Arial MT"/>
                <a:cs typeface="Arial MT"/>
              </a:rPr>
              <a:t>OH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503133" y="4389892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423"/>
                </a:lnTo>
              </a:path>
            </a:pathLst>
          </a:custGeom>
          <a:ln w="13143">
            <a:solidFill>
              <a:srgbClr val="3232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797415" y="2751599"/>
            <a:ext cx="95250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950" b="1" spc="5" dirty="0">
                <a:solidFill>
                  <a:srgbClr val="323200"/>
                </a:solidFill>
                <a:latin typeface="Arial"/>
                <a:cs typeface="Arial"/>
              </a:rPr>
              <a:t>C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H</a:t>
            </a:r>
            <a:r>
              <a:rPr sz="900" spc="7" baseline="-23148" dirty="0">
                <a:solidFill>
                  <a:srgbClr val="323299"/>
                </a:solidFill>
                <a:latin typeface="Arial MT"/>
                <a:cs typeface="Arial MT"/>
              </a:rPr>
              <a:t>3</a:t>
            </a:r>
            <a:r>
              <a:rPr sz="900" spc="135" baseline="-23148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10" dirty="0">
                <a:solidFill>
                  <a:srgbClr val="323299"/>
                </a:solidFill>
                <a:latin typeface="Arial MT"/>
                <a:cs typeface="Arial MT"/>
              </a:rPr>
              <a:t>–</a:t>
            </a:r>
            <a:r>
              <a:rPr sz="950" spc="-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b="1" spc="10" dirty="0">
                <a:solidFill>
                  <a:srgbClr val="323200"/>
                </a:solidFill>
                <a:latin typeface="Arial"/>
                <a:cs typeface="Arial"/>
              </a:rPr>
              <a:t>C</a:t>
            </a:r>
            <a:r>
              <a:rPr sz="950" b="1" spc="-15" dirty="0">
                <a:solidFill>
                  <a:srgbClr val="323200"/>
                </a:solidFill>
                <a:latin typeface="Arial"/>
                <a:cs typeface="Arial"/>
              </a:rPr>
              <a:t>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-</a:t>
            </a:r>
            <a:r>
              <a:rPr sz="950" spc="-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SCoA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205642" y="2702260"/>
            <a:ext cx="24765" cy="49530"/>
          </a:xfrm>
          <a:custGeom>
            <a:avLst/>
            <a:gdLst/>
            <a:ahLst/>
            <a:cxnLst/>
            <a:rect l="l" t="t" r="r" b="b"/>
            <a:pathLst>
              <a:path w="24764" h="49530">
                <a:moveTo>
                  <a:pt x="0" y="0"/>
                </a:moveTo>
                <a:lnTo>
                  <a:pt x="0" y="49408"/>
                </a:lnTo>
              </a:path>
              <a:path w="24764" h="49530">
                <a:moveTo>
                  <a:pt x="24185" y="0"/>
                </a:moveTo>
                <a:lnTo>
                  <a:pt x="24185" y="49408"/>
                </a:lnTo>
              </a:path>
            </a:pathLst>
          </a:custGeom>
          <a:ln w="13143">
            <a:solidFill>
              <a:srgbClr val="3232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170858" y="2507651"/>
            <a:ext cx="107314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20" dirty="0">
                <a:solidFill>
                  <a:srgbClr val="323299"/>
                </a:solidFill>
                <a:latin typeface="Arial MT"/>
                <a:cs typeface="Arial MT"/>
              </a:rPr>
              <a:t>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01314" y="2746336"/>
            <a:ext cx="41211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CoA</a:t>
            </a:r>
            <a:r>
              <a:rPr sz="800" dirty="0">
                <a:solidFill>
                  <a:srgbClr val="323299"/>
                </a:solidFill>
                <a:latin typeface="Arial MT"/>
                <a:cs typeface="Arial MT"/>
              </a:rPr>
              <a:t>-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S</a:t>
            </a:r>
            <a:r>
              <a:rPr sz="800" spc="20" dirty="0">
                <a:solidFill>
                  <a:srgbClr val="323299"/>
                </a:solidFill>
                <a:latin typeface="Arial MT"/>
                <a:cs typeface="Arial MT"/>
              </a:rPr>
              <a:t>H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822905" y="2940951"/>
            <a:ext cx="1788795" cy="252729"/>
          </a:xfrm>
          <a:custGeom>
            <a:avLst/>
            <a:gdLst/>
            <a:ahLst/>
            <a:cxnLst/>
            <a:rect l="l" t="t" r="r" b="b"/>
            <a:pathLst>
              <a:path w="1788795" h="252730">
                <a:moveTo>
                  <a:pt x="1788566" y="222923"/>
                </a:moveTo>
                <a:lnTo>
                  <a:pt x="1767890" y="212407"/>
                </a:lnTo>
                <a:lnTo>
                  <a:pt x="1728622" y="192417"/>
                </a:lnTo>
                <a:lnTo>
                  <a:pt x="1728622" y="212407"/>
                </a:lnTo>
                <a:lnTo>
                  <a:pt x="963142" y="212407"/>
                </a:lnTo>
                <a:lnTo>
                  <a:pt x="994689" y="206095"/>
                </a:lnTo>
                <a:lnTo>
                  <a:pt x="1002576" y="203987"/>
                </a:lnTo>
                <a:lnTo>
                  <a:pt x="1056741" y="188214"/>
                </a:lnTo>
                <a:lnTo>
                  <a:pt x="1116660" y="164033"/>
                </a:lnTo>
                <a:lnTo>
                  <a:pt x="1174496" y="133540"/>
                </a:lnTo>
                <a:lnTo>
                  <a:pt x="1228128" y="97777"/>
                </a:lnTo>
                <a:lnTo>
                  <a:pt x="1278585" y="54673"/>
                </a:lnTo>
                <a:lnTo>
                  <a:pt x="1283830" y="49428"/>
                </a:lnTo>
                <a:lnTo>
                  <a:pt x="1298562" y="63080"/>
                </a:lnTo>
                <a:lnTo>
                  <a:pt x="1308658" y="29451"/>
                </a:lnTo>
                <a:lnTo>
                  <a:pt x="1317498" y="0"/>
                </a:lnTo>
                <a:lnTo>
                  <a:pt x="1255471" y="23139"/>
                </a:lnTo>
                <a:lnTo>
                  <a:pt x="1269644" y="36271"/>
                </a:lnTo>
                <a:lnTo>
                  <a:pt x="1264920" y="40995"/>
                </a:lnTo>
                <a:lnTo>
                  <a:pt x="1215504" y="82003"/>
                </a:lnTo>
                <a:lnTo>
                  <a:pt x="1163980" y="116713"/>
                </a:lnTo>
                <a:lnTo>
                  <a:pt x="1108252" y="146151"/>
                </a:lnTo>
                <a:lnTo>
                  <a:pt x="1050417" y="169291"/>
                </a:lnTo>
                <a:lnTo>
                  <a:pt x="989431" y="187159"/>
                </a:lnTo>
                <a:lnTo>
                  <a:pt x="928446" y="198729"/>
                </a:lnTo>
                <a:lnTo>
                  <a:pt x="865365" y="203987"/>
                </a:lnTo>
                <a:lnTo>
                  <a:pt x="832764" y="203987"/>
                </a:lnTo>
                <a:lnTo>
                  <a:pt x="737082" y="196634"/>
                </a:lnTo>
                <a:lnTo>
                  <a:pt x="673989" y="184010"/>
                </a:lnTo>
                <a:lnTo>
                  <a:pt x="610908" y="165087"/>
                </a:lnTo>
                <a:lnTo>
                  <a:pt x="580415" y="152463"/>
                </a:lnTo>
                <a:lnTo>
                  <a:pt x="548868" y="139839"/>
                </a:lnTo>
                <a:lnTo>
                  <a:pt x="488924" y="108292"/>
                </a:lnTo>
                <a:lnTo>
                  <a:pt x="431101" y="71488"/>
                </a:lnTo>
                <a:lnTo>
                  <a:pt x="375373" y="28384"/>
                </a:lnTo>
                <a:lnTo>
                  <a:pt x="363804" y="43103"/>
                </a:lnTo>
                <a:lnTo>
                  <a:pt x="420585" y="88315"/>
                </a:lnTo>
                <a:lnTo>
                  <a:pt x="479463" y="126174"/>
                </a:lnTo>
                <a:lnTo>
                  <a:pt x="541502" y="157721"/>
                </a:lnTo>
                <a:lnTo>
                  <a:pt x="604596" y="182956"/>
                </a:lnTo>
                <a:lnTo>
                  <a:pt x="669772" y="202933"/>
                </a:lnTo>
                <a:lnTo>
                  <a:pt x="715479" y="212407"/>
                </a:lnTo>
                <a:lnTo>
                  <a:pt x="0" y="212407"/>
                </a:lnTo>
                <a:lnTo>
                  <a:pt x="0" y="232384"/>
                </a:lnTo>
                <a:lnTo>
                  <a:pt x="1728622" y="232384"/>
                </a:lnTo>
                <a:lnTo>
                  <a:pt x="1728622" y="252361"/>
                </a:lnTo>
                <a:lnTo>
                  <a:pt x="1769300" y="232384"/>
                </a:lnTo>
                <a:lnTo>
                  <a:pt x="1788566" y="222923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864755" y="3444529"/>
            <a:ext cx="50482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HMG</a:t>
            </a:r>
            <a:r>
              <a:rPr sz="800" spc="-5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CoA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68864" y="3313084"/>
            <a:ext cx="98425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HMG</a:t>
            </a:r>
            <a:r>
              <a:rPr sz="8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CoA</a:t>
            </a:r>
            <a:r>
              <a:rPr sz="8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SINTASA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080188" y="4476029"/>
            <a:ext cx="638810" cy="4114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79730">
              <a:lnSpc>
                <a:spcPct val="100000"/>
              </a:lnSpc>
              <a:spcBef>
                <a:spcPts val="114"/>
              </a:spcBef>
            </a:pPr>
            <a:r>
              <a:rPr sz="950" b="1" spc="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H</a:t>
            </a:r>
            <a:r>
              <a:rPr sz="900" spc="7" baseline="-23148" dirty="0">
                <a:solidFill>
                  <a:srgbClr val="323299"/>
                </a:solidFill>
                <a:latin typeface="Arial MT"/>
                <a:cs typeface="Arial MT"/>
              </a:rPr>
              <a:t>3</a:t>
            </a:r>
            <a:endParaRPr sz="900" baseline="-23148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915"/>
              </a:spcBef>
            </a:pP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Mevalonato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349571" y="4012327"/>
            <a:ext cx="41211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CoA</a:t>
            </a:r>
            <a:r>
              <a:rPr sz="800" dirty="0">
                <a:solidFill>
                  <a:srgbClr val="323299"/>
                </a:solidFill>
                <a:latin typeface="Arial MT"/>
                <a:cs typeface="Arial MT"/>
              </a:rPr>
              <a:t>-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S</a:t>
            </a:r>
            <a:r>
              <a:rPr sz="800" spc="20" dirty="0">
                <a:solidFill>
                  <a:srgbClr val="323299"/>
                </a:solidFill>
                <a:latin typeface="Arial MT"/>
                <a:cs typeface="Arial MT"/>
              </a:rPr>
              <a:t>H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971152" y="4207992"/>
            <a:ext cx="1788795" cy="251460"/>
          </a:xfrm>
          <a:custGeom>
            <a:avLst/>
            <a:gdLst/>
            <a:ahLst/>
            <a:cxnLst/>
            <a:rect l="l" t="t" r="r" b="b"/>
            <a:pathLst>
              <a:path w="1788795" h="251460">
                <a:moveTo>
                  <a:pt x="1788566" y="221843"/>
                </a:moveTo>
                <a:lnTo>
                  <a:pt x="1767573" y="211353"/>
                </a:lnTo>
                <a:lnTo>
                  <a:pt x="1729701" y="192405"/>
                </a:lnTo>
                <a:lnTo>
                  <a:pt x="1729701" y="211353"/>
                </a:lnTo>
                <a:lnTo>
                  <a:pt x="964209" y="211353"/>
                </a:lnTo>
                <a:lnTo>
                  <a:pt x="995756" y="205041"/>
                </a:lnTo>
                <a:lnTo>
                  <a:pt x="1003642" y="202933"/>
                </a:lnTo>
                <a:lnTo>
                  <a:pt x="1057795" y="187159"/>
                </a:lnTo>
                <a:lnTo>
                  <a:pt x="1117739" y="162979"/>
                </a:lnTo>
                <a:lnTo>
                  <a:pt x="1174508" y="132486"/>
                </a:lnTo>
                <a:lnTo>
                  <a:pt x="1229182" y="96723"/>
                </a:lnTo>
                <a:lnTo>
                  <a:pt x="1279664" y="53619"/>
                </a:lnTo>
                <a:lnTo>
                  <a:pt x="1284211" y="49060"/>
                </a:lnTo>
                <a:lnTo>
                  <a:pt x="1298587" y="63080"/>
                </a:lnTo>
                <a:lnTo>
                  <a:pt x="1309573" y="28397"/>
                </a:lnTo>
                <a:lnTo>
                  <a:pt x="1318564" y="0"/>
                </a:lnTo>
                <a:lnTo>
                  <a:pt x="1256525" y="22072"/>
                </a:lnTo>
                <a:lnTo>
                  <a:pt x="1270368" y="35572"/>
                </a:lnTo>
                <a:lnTo>
                  <a:pt x="1265986" y="39941"/>
                </a:lnTo>
                <a:lnTo>
                  <a:pt x="1216571" y="80949"/>
                </a:lnTo>
                <a:lnTo>
                  <a:pt x="1163993" y="116713"/>
                </a:lnTo>
                <a:lnTo>
                  <a:pt x="1108265" y="145097"/>
                </a:lnTo>
                <a:lnTo>
                  <a:pt x="1050429" y="168236"/>
                </a:lnTo>
                <a:lnTo>
                  <a:pt x="990498" y="186105"/>
                </a:lnTo>
                <a:lnTo>
                  <a:pt x="928458" y="197675"/>
                </a:lnTo>
                <a:lnTo>
                  <a:pt x="865378" y="202933"/>
                </a:lnTo>
                <a:lnTo>
                  <a:pt x="833831" y="202933"/>
                </a:lnTo>
                <a:lnTo>
                  <a:pt x="769683" y="199783"/>
                </a:lnTo>
                <a:lnTo>
                  <a:pt x="675055" y="182956"/>
                </a:lnTo>
                <a:lnTo>
                  <a:pt x="611962" y="164033"/>
                </a:lnTo>
                <a:lnTo>
                  <a:pt x="549922" y="138785"/>
                </a:lnTo>
                <a:lnTo>
                  <a:pt x="490004" y="108292"/>
                </a:lnTo>
                <a:lnTo>
                  <a:pt x="432168" y="70434"/>
                </a:lnTo>
                <a:lnTo>
                  <a:pt x="376428" y="27330"/>
                </a:lnTo>
                <a:lnTo>
                  <a:pt x="363816" y="43103"/>
                </a:lnTo>
                <a:lnTo>
                  <a:pt x="420598" y="87261"/>
                </a:lnTo>
                <a:lnTo>
                  <a:pt x="480529" y="125120"/>
                </a:lnTo>
                <a:lnTo>
                  <a:pt x="542556" y="156667"/>
                </a:lnTo>
                <a:lnTo>
                  <a:pt x="605650" y="182956"/>
                </a:lnTo>
                <a:lnTo>
                  <a:pt x="669798" y="201879"/>
                </a:lnTo>
                <a:lnTo>
                  <a:pt x="716559" y="211353"/>
                </a:lnTo>
                <a:lnTo>
                  <a:pt x="0" y="211353"/>
                </a:lnTo>
                <a:lnTo>
                  <a:pt x="0" y="231330"/>
                </a:lnTo>
                <a:lnTo>
                  <a:pt x="1729701" y="231330"/>
                </a:lnTo>
                <a:lnTo>
                  <a:pt x="1729701" y="251294"/>
                </a:lnTo>
                <a:lnTo>
                  <a:pt x="1769618" y="231330"/>
                </a:lnTo>
                <a:lnTo>
                  <a:pt x="1788566" y="221843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933216" y="4525455"/>
            <a:ext cx="1760855" cy="215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HMG</a:t>
            </a:r>
            <a:r>
              <a:rPr sz="125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CoA</a:t>
            </a:r>
            <a:r>
              <a:rPr sz="125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REDUCTASA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36098" y="4071211"/>
            <a:ext cx="79692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2NADPH</a:t>
            </a:r>
            <a:r>
              <a:rPr sz="800" spc="-2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+</a:t>
            </a:r>
            <a:r>
              <a:rPr sz="800" spc="-2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2H</a:t>
            </a:r>
            <a:r>
              <a:rPr sz="825" spc="7" baseline="25252" dirty="0">
                <a:solidFill>
                  <a:srgbClr val="323299"/>
                </a:solidFill>
                <a:latin typeface="Arial MT"/>
                <a:cs typeface="Arial MT"/>
              </a:rPr>
              <a:t>+</a:t>
            </a:r>
            <a:endParaRPr sz="825" baseline="25252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95640" y="638202"/>
            <a:ext cx="6000115" cy="408305"/>
          </a:xfrm>
          <a:prstGeom prst="rect">
            <a:avLst/>
          </a:prstGeom>
          <a:ln w="6571">
            <a:solidFill>
              <a:srgbClr val="FF0000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66040" marR="772795">
              <a:lnSpc>
                <a:spcPct val="101000"/>
              </a:lnSpc>
              <a:spcBef>
                <a:spcPts val="244"/>
              </a:spcBef>
            </a:pP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LA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SÍNTESIS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MEVALONATO</a:t>
            </a:r>
            <a:r>
              <a:rPr sz="110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ES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LA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ETAPA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LIMITANTE</a:t>
            </a:r>
            <a:r>
              <a:rPr sz="110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1100" spc="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LA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SÍNTESIS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DE </a:t>
            </a:r>
            <a:r>
              <a:rPr sz="1100" spc="-29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COLESTEROL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48351" y="3831473"/>
            <a:ext cx="49720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2</a:t>
            </a:r>
            <a:r>
              <a:rPr sz="800" spc="-3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NADP</a:t>
            </a:r>
            <a:r>
              <a:rPr sz="825" spc="15" baseline="25252" dirty="0">
                <a:solidFill>
                  <a:srgbClr val="323299"/>
                </a:solidFill>
                <a:latin typeface="Arial MT"/>
                <a:cs typeface="Arial MT"/>
              </a:rPr>
              <a:t>+</a:t>
            </a:r>
            <a:endParaRPr sz="825" baseline="25252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39340" y="4252065"/>
            <a:ext cx="1835785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900" spc="15" baseline="23148" dirty="0">
                <a:solidFill>
                  <a:srgbClr val="323299"/>
                </a:solidFill>
                <a:latin typeface="Arial MT"/>
                <a:cs typeface="Arial MT"/>
              </a:rPr>
              <a:t>-</a:t>
            </a:r>
            <a:r>
              <a:rPr sz="950" spc="10" dirty="0">
                <a:solidFill>
                  <a:srgbClr val="323299"/>
                </a:solidFill>
                <a:latin typeface="Arial MT"/>
                <a:cs typeface="Arial MT"/>
              </a:rPr>
              <a:t>O</a:t>
            </a:r>
            <a:r>
              <a:rPr sz="900" spc="15" baseline="-23148" dirty="0">
                <a:solidFill>
                  <a:srgbClr val="323299"/>
                </a:solidFill>
                <a:latin typeface="Arial MT"/>
                <a:cs typeface="Arial MT"/>
              </a:rPr>
              <a:t>2</a:t>
            </a:r>
            <a:r>
              <a:rPr sz="950" b="1" spc="10" dirty="0">
                <a:solidFill>
                  <a:srgbClr val="323200"/>
                </a:solidFill>
                <a:latin typeface="Arial"/>
                <a:cs typeface="Arial"/>
              </a:rPr>
              <a:t>C</a:t>
            </a:r>
            <a:r>
              <a:rPr sz="950" b="1" spc="-5" dirty="0">
                <a:solidFill>
                  <a:srgbClr val="323200"/>
                </a:solidFill>
                <a:latin typeface="Arial"/>
                <a:cs typeface="Arial"/>
              </a:rPr>
              <a:t> </a:t>
            </a:r>
            <a:r>
              <a:rPr sz="950" spc="10" dirty="0">
                <a:solidFill>
                  <a:srgbClr val="323299"/>
                </a:solidFill>
                <a:latin typeface="Arial MT"/>
                <a:cs typeface="Arial MT"/>
              </a:rPr>
              <a:t>–</a:t>
            </a:r>
            <a:r>
              <a:rPr sz="95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b="1" spc="5" dirty="0">
                <a:solidFill>
                  <a:srgbClr val="323200"/>
                </a:solidFill>
                <a:latin typeface="Arial"/>
                <a:cs typeface="Arial"/>
              </a:rPr>
              <a:t>C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H</a:t>
            </a:r>
            <a:r>
              <a:rPr sz="900" spc="7" baseline="-23148" dirty="0">
                <a:solidFill>
                  <a:srgbClr val="323299"/>
                </a:solidFill>
                <a:latin typeface="Arial MT"/>
                <a:cs typeface="Arial MT"/>
              </a:rPr>
              <a:t>2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-</a:t>
            </a:r>
            <a:r>
              <a:rPr sz="95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b="1" spc="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95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50" spc="10" dirty="0">
                <a:solidFill>
                  <a:srgbClr val="323299"/>
                </a:solidFill>
                <a:latin typeface="Arial MT"/>
                <a:cs typeface="Arial MT"/>
              </a:rPr>
              <a:t>–</a:t>
            </a:r>
            <a:r>
              <a:rPr sz="95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b="1" spc="5" dirty="0">
                <a:solidFill>
                  <a:srgbClr val="323299"/>
                </a:solidFill>
                <a:latin typeface="Arial"/>
                <a:cs typeface="Arial"/>
              </a:rPr>
              <a:t>C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H</a:t>
            </a:r>
            <a:r>
              <a:rPr sz="900" spc="7" baseline="-23148" dirty="0">
                <a:solidFill>
                  <a:srgbClr val="323299"/>
                </a:solidFill>
                <a:latin typeface="Arial MT"/>
                <a:cs typeface="Arial MT"/>
              </a:rPr>
              <a:t>2</a:t>
            </a:r>
            <a:r>
              <a:rPr sz="900" spc="150" baseline="-23148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-</a:t>
            </a:r>
            <a:r>
              <a:rPr sz="95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b="1" spc="10" dirty="0">
                <a:solidFill>
                  <a:srgbClr val="323299"/>
                </a:solidFill>
                <a:latin typeface="Arial"/>
                <a:cs typeface="Arial"/>
              </a:rPr>
              <a:t>C</a:t>
            </a:r>
            <a:r>
              <a:rPr sz="950" b="1" spc="-15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-</a:t>
            </a:r>
            <a:r>
              <a:rPr sz="95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SCoA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809262" y="4181698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408"/>
                </a:lnTo>
              </a:path>
            </a:pathLst>
          </a:custGeom>
          <a:ln w="13143">
            <a:solidFill>
              <a:srgbClr val="3232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751354" y="4011273"/>
            <a:ext cx="210185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O</a:t>
            </a:r>
            <a:r>
              <a:rPr sz="950" spc="10" dirty="0">
                <a:solidFill>
                  <a:srgbClr val="323299"/>
                </a:solidFill>
                <a:latin typeface="Arial MT"/>
                <a:cs typeface="Arial MT"/>
              </a:rPr>
              <a:t>H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339218" y="4215333"/>
            <a:ext cx="24765" cy="48895"/>
          </a:xfrm>
          <a:custGeom>
            <a:avLst/>
            <a:gdLst/>
            <a:ahLst/>
            <a:cxnLst/>
            <a:rect l="l" t="t" r="r" b="b"/>
            <a:pathLst>
              <a:path w="24764" h="48895">
                <a:moveTo>
                  <a:pt x="0" y="0"/>
                </a:moveTo>
                <a:lnTo>
                  <a:pt x="0" y="48371"/>
                </a:lnTo>
              </a:path>
              <a:path w="24764" h="48895">
                <a:moveTo>
                  <a:pt x="24185" y="0"/>
                </a:moveTo>
                <a:lnTo>
                  <a:pt x="24185" y="48371"/>
                </a:lnTo>
              </a:path>
            </a:pathLst>
          </a:custGeom>
          <a:ln w="13143">
            <a:solidFill>
              <a:srgbClr val="3232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307588" y="4032305"/>
            <a:ext cx="121285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10" dirty="0">
                <a:solidFill>
                  <a:srgbClr val="323299"/>
                </a:solidFill>
                <a:latin typeface="Arial MT"/>
                <a:cs typeface="Arial MT"/>
              </a:rPr>
              <a:t>O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796658" y="4429836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423"/>
                </a:lnTo>
              </a:path>
            </a:pathLst>
          </a:custGeom>
          <a:ln w="13143">
            <a:solidFill>
              <a:srgbClr val="3232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715439" y="4514929"/>
            <a:ext cx="29718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950" b="1" spc="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H</a:t>
            </a:r>
            <a:r>
              <a:rPr sz="900" spc="7" baseline="-23148" dirty="0">
                <a:solidFill>
                  <a:srgbClr val="323299"/>
                </a:solidFill>
                <a:latin typeface="Arial MT"/>
                <a:cs typeface="Arial MT"/>
              </a:rPr>
              <a:t>3</a:t>
            </a:r>
            <a:endParaRPr sz="900" baseline="-23148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238196" y="4578020"/>
            <a:ext cx="50482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HMG</a:t>
            </a:r>
            <a:r>
              <a:rPr sz="800" spc="-5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CoA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5538" y="5847"/>
            <a:ext cx="7505065" cy="5340985"/>
          </a:xfrm>
          <a:custGeom>
            <a:avLst/>
            <a:gdLst/>
            <a:ahLst/>
            <a:cxnLst/>
            <a:rect l="l" t="t" r="r" b="b"/>
            <a:pathLst>
              <a:path w="7505065" h="5340985">
                <a:moveTo>
                  <a:pt x="0" y="5340598"/>
                </a:moveTo>
                <a:lnTo>
                  <a:pt x="7504907" y="5340598"/>
                </a:lnTo>
                <a:lnTo>
                  <a:pt x="7504907" y="0"/>
                </a:lnTo>
                <a:lnTo>
                  <a:pt x="0" y="0"/>
                </a:lnTo>
                <a:lnTo>
                  <a:pt x="0" y="534059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6470406" y="9974353"/>
            <a:ext cx="9398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10" dirty="0">
                <a:latin typeface="Arial MT"/>
                <a:cs typeface="Arial MT"/>
              </a:rPr>
              <a:t>6</a:t>
            </a:r>
            <a:endParaRPr sz="950">
              <a:latin typeface="Arial MT"/>
              <a:cs typeface="Arial MT"/>
            </a:endParaRPr>
          </a:p>
        </p:txBody>
      </p:sp>
      <p:pic>
        <p:nvPicPr>
          <p:cNvPr id="56" name="object 5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7528" y="6271936"/>
            <a:ext cx="2606122" cy="3616283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3279236" y="6471949"/>
            <a:ext cx="669290" cy="189865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33019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259"/>
              </a:spcBef>
            </a:pP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Mevalonato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378082" y="7118612"/>
            <a:ext cx="988694" cy="189865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33019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259"/>
              </a:spcBef>
            </a:pP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5-fosfomevalonato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390701" y="7854643"/>
            <a:ext cx="1158240" cy="189865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33019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259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5</a:t>
            </a:r>
            <a:r>
              <a:rPr sz="80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pirofosfomevalonato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216158" y="8726326"/>
            <a:ext cx="1503045" cy="189865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33019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259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3</a:t>
            </a:r>
            <a:r>
              <a:rPr sz="80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fosfo</a:t>
            </a:r>
            <a:r>
              <a:rPr sz="80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5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 pirofosfomevalonato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051113" y="9407691"/>
            <a:ext cx="36195" cy="149860"/>
          </a:xfrm>
          <a:custGeom>
            <a:avLst/>
            <a:gdLst/>
            <a:ahLst/>
            <a:cxnLst/>
            <a:rect l="l" t="t" r="r" b="b"/>
            <a:pathLst>
              <a:path w="36194" h="149859">
                <a:moveTo>
                  <a:pt x="0" y="149310"/>
                </a:moveTo>
                <a:lnTo>
                  <a:pt x="35751" y="149310"/>
                </a:lnTo>
                <a:lnTo>
                  <a:pt x="35751" y="0"/>
                </a:lnTo>
                <a:lnTo>
                  <a:pt x="0" y="0"/>
                </a:lnTo>
                <a:lnTo>
                  <a:pt x="0" y="1493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3328659" y="9304644"/>
            <a:ext cx="1233805" cy="189865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33019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259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3</a:t>
            </a:r>
            <a:r>
              <a:rPr sz="80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isopentenil</a:t>
            </a:r>
            <a:r>
              <a:rPr sz="80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pirofosfato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328659" y="9751527"/>
            <a:ext cx="1099185" cy="189865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33019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259"/>
              </a:spcBef>
            </a:pP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Dimetil-alilpirofosfato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193101" y="9307799"/>
            <a:ext cx="858519" cy="315595"/>
          </a:xfrm>
          <a:custGeom>
            <a:avLst/>
            <a:gdLst/>
            <a:ahLst/>
            <a:cxnLst/>
            <a:rect l="l" t="t" r="r" b="b"/>
            <a:pathLst>
              <a:path w="858519" h="315595">
                <a:moveTo>
                  <a:pt x="858011" y="0"/>
                </a:moveTo>
                <a:lnTo>
                  <a:pt x="0" y="0"/>
                </a:lnTo>
                <a:lnTo>
                  <a:pt x="0" y="315443"/>
                </a:lnTo>
                <a:lnTo>
                  <a:pt x="858011" y="315443"/>
                </a:lnTo>
                <a:lnTo>
                  <a:pt x="858011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193101" y="9324538"/>
            <a:ext cx="858519" cy="278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 marR="160655">
              <a:lnSpc>
                <a:spcPct val="103499"/>
              </a:lnSpc>
              <a:spcBef>
                <a:spcPts val="95"/>
              </a:spcBef>
            </a:pP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I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S</a:t>
            </a:r>
            <a:r>
              <a:rPr sz="800" spc="20" dirty="0">
                <a:solidFill>
                  <a:srgbClr val="323299"/>
                </a:solidFill>
                <a:latin typeface="Arial MT"/>
                <a:cs typeface="Arial MT"/>
              </a:rPr>
              <a:t>O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PREN</a:t>
            </a:r>
            <a:r>
              <a:rPr sz="800" spc="20" dirty="0">
                <a:solidFill>
                  <a:srgbClr val="323299"/>
                </a:solidFill>
                <a:latin typeface="Arial MT"/>
                <a:cs typeface="Arial MT"/>
              </a:rPr>
              <a:t>O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S 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ACTIVADOS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72620" y="5730654"/>
            <a:ext cx="6234430" cy="281305"/>
          </a:xfrm>
          <a:prstGeom prst="rect">
            <a:avLst/>
          </a:prstGeom>
          <a:ln w="6571">
            <a:solidFill>
              <a:srgbClr val="FF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1350" spc="15" dirty="0">
                <a:solidFill>
                  <a:srgbClr val="FF0000"/>
                </a:solidFill>
                <a:latin typeface="Arial MT"/>
                <a:cs typeface="Arial MT"/>
              </a:rPr>
              <a:t>FORMACIÓN</a:t>
            </a:r>
            <a:r>
              <a:rPr sz="13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350" spc="20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13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350" spc="15" dirty="0">
                <a:solidFill>
                  <a:srgbClr val="FF0000"/>
                </a:solidFill>
                <a:latin typeface="Arial MT"/>
                <a:cs typeface="Arial MT"/>
              </a:rPr>
              <a:t>ISOPRENOS</a:t>
            </a:r>
            <a:r>
              <a:rPr sz="135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350" spc="15" dirty="0">
                <a:solidFill>
                  <a:srgbClr val="FF0000"/>
                </a:solidFill>
                <a:latin typeface="Arial MT"/>
                <a:cs typeface="Arial MT"/>
              </a:rPr>
              <a:t>ACTIVADOS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969939" y="10020623"/>
            <a:ext cx="1223645" cy="235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90"/>
              </a:spcBef>
            </a:pPr>
            <a:r>
              <a:rPr sz="650" spc="20" dirty="0">
                <a:solidFill>
                  <a:srgbClr val="323299"/>
                </a:solidFill>
                <a:latin typeface="Arial MT"/>
                <a:cs typeface="Arial MT"/>
              </a:rPr>
              <a:t>De </a:t>
            </a:r>
            <a:r>
              <a:rPr sz="650" spc="15" dirty="0">
                <a:solidFill>
                  <a:srgbClr val="323299"/>
                </a:solidFill>
                <a:latin typeface="Arial MT"/>
                <a:cs typeface="Arial MT"/>
              </a:rPr>
              <a:t>Nelson </a:t>
            </a:r>
            <a:r>
              <a:rPr sz="650" spc="10" dirty="0">
                <a:solidFill>
                  <a:srgbClr val="323299"/>
                </a:solidFill>
                <a:latin typeface="Arial MT"/>
                <a:cs typeface="Arial MT"/>
              </a:rPr>
              <a:t>et </a:t>
            </a:r>
            <a:r>
              <a:rPr sz="650" spc="5" dirty="0">
                <a:solidFill>
                  <a:srgbClr val="323299"/>
                </a:solidFill>
                <a:latin typeface="Arial MT"/>
                <a:cs typeface="Arial MT"/>
              </a:rPr>
              <a:t>al. </a:t>
            </a:r>
            <a:r>
              <a:rPr sz="650" spc="10" dirty="0">
                <a:solidFill>
                  <a:srgbClr val="323299"/>
                </a:solidFill>
                <a:latin typeface="Arial MT"/>
                <a:cs typeface="Arial MT"/>
              </a:rPr>
              <a:t>Principles of </a:t>
            </a:r>
            <a:r>
              <a:rPr sz="650" spc="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650" spc="10" dirty="0">
                <a:solidFill>
                  <a:srgbClr val="323299"/>
                </a:solidFill>
                <a:latin typeface="Arial MT"/>
                <a:cs typeface="Arial MT"/>
              </a:rPr>
              <a:t>Biochemistry.</a:t>
            </a:r>
            <a:r>
              <a:rPr sz="65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650" spc="10" dirty="0">
                <a:solidFill>
                  <a:srgbClr val="323299"/>
                </a:solidFill>
                <a:latin typeface="Arial MT"/>
                <a:cs typeface="Arial MT"/>
              </a:rPr>
              <a:t>4th</a:t>
            </a:r>
            <a:r>
              <a:rPr sz="65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650" spc="15" dirty="0">
                <a:solidFill>
                  <a:srgbClr val="323299"/>
                </a:solidFill>
                <a:latin typeface="Arial MT"/>
                <a:cs typeface="Arial MT"/>
              </a:rPr>
              <a:t>Ed.</a:t>
            </a:r>
            <a:r>
              <a:rPr sz="65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650" spc="20" dirty="0">
                <a:solidFill>
                  <a:srgbClr val="323299"/>
                </a:solidFill>
                <a:latin typeface="Arial MT"/>
                <a:cs typeface="Arial MT"/>
              </a:rPr>
              <a:t>Freeman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5538" y="5346455"/>
            <a:ext cx="7505065" cy="5340985"/>
          </a:xfrm>
          <a:custGeom>
            <a:avLst/>
            <a:gdLst/>
            <a:ahLst/>
            <a:cxnLst/>
            <a:rect l="l" t="t" r="r" b="b"/>
            <a:pathLst>
              <a:path w="7505065" h="5340984">
                <a:moveTo>
                  <a:pt x="0" y="5340598"/>
                </a:moveTo>
                <a:lnTo>
                  <a:pt x="7504892" y="5340598"/>
                </a:lnTo>
                <a:lnTo>
                  <a:pt x="7504892" y="0"/>
                </a:lnTo>
                <a:lnTo>
                  <a:pt x="0" y="0"/>
                </a:lnTo>
                <a:lnTo>
                  <a:pt x="0" y="534059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70406" y="4633751"/>
            <a:ext cx="9398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10" dirty="0">
                <a:latin typeface="Arial MT"/>
                <a:cs typeface="Arial MT"/>
              </a:rPr>
              <a:t>7</a:t>
            </a:r>
            <a:endParaRPr sz="95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2468" y="1160566"/>
            <a:ext cx="3370899" cy="5488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967965" y="950403"/>
            <a:ext cx="332041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047875" algn="l"/>
              </a:tabLst>
            </a:pP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Dimetil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alil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pirofosfato</a:t>
            </a:r>
            <a:r>
              <a:rPr sz="800" spc="2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(5C)	Isopentenil pirofosfato</a:t>
            </a:r>
            <a:r>
              <a:rPr sz="80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(5C)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223676" y="1682307"/>
            <a:ext cx="1964689" cy="1276985"/>
            <a:chOff x="2223676" y="1682307"/>
            <a:chExt cx="1964689" cy="1276985"/>
          </a:xfrm>
        </p:grpSpPr>
        <p:sp>
          <p:nvSpPr>
            <p:cNvPr id="9" name="object 9"/>
            <p:cNvSpPr/>
            <p:nvPr/>
          </p:nvSpPr>
          <p:spPr>
            <a:xfrm>
              <a:off x="3119414" y="1682307"/>
              <a:ext cx="79375" cy="647065"/>
            </a:xfrm>
            <a:custGeom>
              <a:avLst/>
              <a:gdLst/>
              <a:ahLst/>
              <a:cxnLst/>
              <a:rect l="l" t="t" r="r" b="b"/>
              <a:pathLst>
                <a:path w="79375" h="647064">
                  <a:moveTo>
                    <a:pt x="26289" y="567811"/>
                  </a:moveTo>
                  <a:lnTo>
                    <a:pt x="0" y="567811"/>
                  </a:lnTo>
                  <a:lnTo>
                    <a:pt x="38907" y="646678"/>
                  </a:lnTo>
                  <a:lnTo>
                    <a:pt x="72473" y="580430"/>
                  </a:lnTo>
                  <a:lnTo>
                    <a:pt x="26289" y="580430"/>
                  </a:lnTo>
                  <a:lnTo>
                    <a:pt x="26289" y="567811"/>
                  </a:lnTo>
                  <a:close/>
                </a:path>
                <a:path w="79375" h="647064">
                  <a:moveTo>
                    <a:pt x="52578" y="0"/>
                  </a:moveTo>
                  <a:lnTo>
                    <a:pt x="26289" y="0"/>
                  </a:lnTo>
                  <a:lnTo>
                    <a:pt x="26289" y="580430"/>
                  </a:lnTo>
                  <a:lnTo>
                    <a:pt x="52578" y="580430"/>
                  </a:lnTo>
                  <a:lnTo>
                    <a:pt x="52578" y="0"/>
                  </a:lnTo>
                  <a:close/>
                </a:path>
                <a:path w="79375" h="647064">
                  <a:moveTo>
                    <a:pt x="78867" y="567811"/>
                  </a:moveTo>
                  <a:lnTo>
                    <a:pt x="52578" y="567811"/>
                  </a:lnTo>
                  <a:lnTo>
                    <a:pt x="52578" y="580430"/>
                  </a:lnTo>
                  <a:lnTo>
                    <a:pt x="72473" y="580430"/>
                  </a:lnTo>
                  <a:lnTo>
                    <a:pt x="78867" y="567811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3676" y="2416695"/>
              <a:ext cx="1964412" cy="54232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359072" y="1795791"/>
            <a:ext cx="2245995" cy="796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62660">
              <a:lnSpc>
                <a:spcPct val="103499"/>
              </a:lnSpc>
              <a:spcBef>
                <a:spcPts val="95"/>
              </a:spcBef>
            </a:pP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Con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d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e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n</a:t>
            </a:r>
            <a:r>
              <a:rPr sz="800" dirty="0">
                <a:solidFill>
                  <a:srgbClr val="FF0000"/>
                </a:solidFill>
                <a:latin typeface="Arial MT"/>
                <a:cs typeface="Arial MT"/>
              </a:rPr>
              <a:t>s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ac</a:t>
            </a:r>
            <a:r>
              <a:rPr sz="800" spc="-5" dirty="0">
                <a:solidFill>
                  <a:srgbClr val="FF0000"/>
                </a:solidFill>
                <a:latin typeface="Arial MT"/>
                <a:cs typeface="Arial MT"/>
              </a:rPr>
              <a:t>i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ó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n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 cab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e</a:t>
            </a:r>
            <a:r>
              <a:rPr sz="800" dirty="0">
                <a:solidFill>
                  <a:srgbClr val="FF0000"/>
                </a:solidFill>
                <a:latin typeface="Arial MT"/>
                <a:cs typeface="Arial MT"/>
              </a:rPr>
              <a:t>z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800" dirty="0">
                <a:solidFill>
                  <a:srgbClr val="FF0000"/>
                </a:solidFill>
                <a:latin typeface="Arial MT"/>
                <a:cs typeface="Arial MT"/>
              </a:rPr>
              <a:t>-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co</a:t>
            </a:r>
            <a:r>
              <a:rPr sz="800" spc="-5" dirty="0">
                <a:solidFill>
                  <a:srgbClr val="FF0000"/>
                </a:solidFill>
                <a:latin typeface="Arial MT"/>
                <a:cs typeface="Arial MT"/>
              </a:rPr>
              <a:t>l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a  PRENIL</a:t>
            </a:r>
            <a:r>
              <a:rPr sz="8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TRANSFERASA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5" dirty="0">
                <a:solidFill>
                  <a:srgbClr val="FF0000"/>
                </a:solidFill>
                <a:latin typeface="Arial MT"/>
                <a:cs typeface="Arial MT"/>
              </a:rPr>
              <a:t>(eliminación 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8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FF0000"/>
                </a:solidFill>
                <a:latin typeface="Arial MT"/>
                <a:cs typeface="Arial MT"/>
              </a:rPr>
              <a:t>pirofosfato)</a:t>
            </a: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Arial MT"/>
              <a:cs typeface="Arial MT"/>
            </a:endParaRPr>
          </a:p>
          <a:p>
            <a:pPr marL="1054100">
              <a:lnSpc>
                <a:spcPct val="100000"/>
              </a:lnSpc>
            </a:pP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Geranil</a:t>
            </a:r>
            <a:r>
              <a:rPr sz="800" spc="-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pirofosfato</a:t>
            </a:r>
            <a:r>
              <a:rPr sz="80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(10</a:t>
            </a:r>
            <a:r>
              <a:rPr sz="80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C)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05088" y="1514004"/>
            <a:ext cx="8445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93654" y="1514004"/>
            <a:ext cx="8445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2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46777" y="2658025"/>
            <a:ext cx="8445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2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24379" y="3073430"/>
            <a:ext cx="79375" cy="647065"/>
          </a:xfrm>
          <a:custGeom>
            <a:avLst/>
            <a:gdLst/>
            <a:ahLst/>
            <a:cxnLst/>
            <a:rect l="l" t="t" r="r" b="b"/>
            <a:pathLst>
              <a:path w="79375" h="647064">
                <a:moveTo>
                  <a:pt x="26289" y="567796"/>
                </a:moveTo>
                <a:lnTo>
                  <a:pt x="0" y="567796"/>
                </a:lnTo>
                <a:lnTo>
                  <a:pt x="38907" y="646663"/>
                </a:lnTo>
                <a:lnTo>
                  <a:pt x="72473" y="580415"/>
                </a:lnTo>
                <a:lnTo>
                  <a:pt x="26289" y="580415"/>
                </a:lnTo>
                <a:lnTo>
                  <a:pt x="26289" y="567796"/>
                </a:lnTo>
                <a:close/>
              </a:path>
              <a:path w="79375" h="647064">
                <a:moveTo>
                  <a:pt x="52578" y="0"/>
                </a:moveTo>
                <a:lnTo>
                  <a:pt x="26289" y="0"/>
                </a:lnTo>
                <a:lnTo>
                  <a:pt x="26289" y="580415"/>
                </a:lnTo>
                <a:lnTo>
                  <a:pt x="52578" y="580415"/>
                </a:lnTo>
                <a:lnTo>
                  <a:pt x="52578" y="0"/>
                </a:lnTo>
                <a:close/>
              </a:path>
              <a:path w="79375" h="647064">
                <a:moveTo>
                  <a:pt x="78867" y="567796"/>
                </a:moveTo>
                <a:lnTo>
                  <a:pt x="52578" y="567796"/>
                </a:lnTo>
                <a:lnTo>
                  <a:pt x="52578" y="580415"/>
                </a:lnTo>
                <a:lnTo>
                  <a:pt x="72473" y="580415"/>
                </a:lnTo>
                <a:lnTo>
                  <a:pt x="78867" y="567796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599893" y="2658025"/>
            <a:ext cx="19939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86055" algn="l"/>
              </a:tabLst>
            </a:pPr>
            <a:r>
              <a:rPr sz="800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 	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50696" y="2955592"/>
            <a:ext cx="1550035" cy="634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1</a:t>
            </a: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00">
              <a:latin typeface="Arial MT"/>
              <a:cs typeface="Arial MT"/>
            </a:endParaRPr>
          </a:p>
          <a:p>
            <a:pPr marL="274320" marR="5080">
              <a:lnSpc>
                <a:spcPct val="103499"/>
              </a:lnSpc>
            </a:pP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Con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d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e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n</a:t>
            </a:r>
            <a:r>
              <a:rPr sz="800" dirty="0">
                <a:solidFill>
                  <a:srgbClr val="FF0000"/>
                </a:solidFill>
                <a:latin typeface="Arial MT"/>
                <a:cs typeface="Arial MT"/>
              </a:rPr>
              <a:t>s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ac</a:t>
            </a:r>
            <a:r>
              <a:rPr sz="800" spc="-5" dirty="0">
                <a:solidFill>
                  <a:srgbClr val="FF0000"/>
                </a:solidFill>
                <a:latin typeface="Arial MT"/>
                <a:cs typeface="Arial MT"/>
              </a:rPr>
              <a:t>i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ó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n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 cab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e</a:t>
            </a:r>
            <a:r>
              <a:rPr sz="800" dirty="0">
                <a:solidFill>
                  <a:srgbClr val="FF0000"/>
                </a:solidFill>
                <a:latin typeface="Arial MT"/>
                <a:cs typeface="Arial MT"/>
              </a:rPr>
              <a:t>z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800" dirty="0">
                <a:solidFill>
                  <a:srgbClr val="FF0000"/>
                </a:solidFill>
                <a:latin typeface="Arial MT"/>
                <a:cs typeface="Arial MT"/>
              </a:rPr>
              <a:t>-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co</a:t>
            </a:r>
            <a:r>
              <a:rPr sz="800" spc="-5" dirty="0">
                <a:solidFill>
                  <a:srgbClr val="FF0000"/>
                </a:solidFill>
                <a:latin typeface="Arial MT"/>
                <a:cs typeface="Arial MT"/>
              </a:rPr>
              <a:t>l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a  PRENIL</a:t>
            </a:r>
            <a:r>
              <a:rPr sz="8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TRANSFERASA</a:t>
            </a:r>
            <a:endParaRPr sz="800">
              <a:latin typeface="Arial MT"/>
              <a:cs typeface="Arial MT"/>
            </a:endParaRPr>
          </a:p>
          <a:p>
            <a:pPr marL="274320">
              <a:lnSpc>
                <a:spcPct val="100000"/>
              </a:lnSpc>
              <a:spcBef>
                <a:spcPts val="25"/>
              </a:spcBef>
            </a:pPr>
            <a:r>
              <a:rPr sz="800" spc="5" dirty="0">
                <a:solidFill>
                  <a:srgbClr val="FF0000"/>
                </a:solidFill>
                <a:latin typeface="Arial MT"/>
                <a:cs typeface="Arial MT"/>
              </a:rPr>
              <a:t>(eliminación </a:t>
            </a: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8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FF0000"/>
                </a:solidFill>
                <a:latin typeface="Arial MT"/>
                <a:cs typeface="Arial MT"/>
              </a:rPr>
              <a:t>pirofosfato)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751063" y="3858175"/>
            <a:ext cx="2578100" cy="854710"/>
            <a:chOff x="1751063" y="3858175"/>
            <a:chExt cx="2578100" cy="85471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1063" y="3858175"/>
              <a:ext cx="2577615" cy="8541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198309" y="4237416"/>
              <a:ext cx="586740" cy="270510"/>
            </a:xfrm>
            <a:custGeom>
              <a:avLst/>
              <a:gdLst/>
              <a:ahLst/>
              <a:cxnLst/>
              <a:rect l="l" t="t" r="r" b="b"/>
              <a:pathLst>
                <a:path w="586739" h="270510">
                  <a:moveTo>
                    <a:pt x="0" y="270235"/>
                  </a:moveTo>
                  <a:lnTo>
                    <a:pt x="98846" y="270235"/>
                  </a:lnTo>
                </a:path>
                <a:path w="586739" h="270510">
                  <a:moveTo>
                    <a:pt x="488944" y="0"/>
                  </a:moveTo>
                  <a:lnTo>
                    <a:pt x="586739" y="0"/>
                  </a:lnTo>
                </a:path>
              </a:pathLst>
            </a:custGeom>
            <a:ln w="262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868067" y="4726277"/>
            <a:ext cx="8445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50480" y="4196329"/>
            <a:ext cx="581660" cy="400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3</a:t>
            </a: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2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00878" y="3962903"/>
            <a:ext cx="16465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323299"/>
                </a:solidFill>
                <a:latin typeface="Arial MT"/>
                <a:cs typeface="Arial MT"/>
              </a:rPr>
              <a:t>Farnesil</a:t>
            </a:r>
            <a:r>
              <a:rPr sz="1100" spc="-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323299"/>
                </a:solidFill>
                <a:latin typeface="Arial MT"/>
                <a:cs typeface="Arial MT"/>
              </a:rPr>
              <a:t>pirofosfato</a:t>
            </a:r>
            <a:r>
              <a:rPr sz="1100" spc="-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323299"/>
                </a:solidFill>
                <a:latin typeface="Arial MT"/>
                <a:cs typeface="Arial MT"/>
              </a:rPr>
              <a:t>(15</a:t>
            </a:r>
            <a:r>
              <a:rPr sz="1100" spc="-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323299"/>
                </a:solidFill>
                <a:latin typeface="Arial MT"/>
                <a:cs typeface="Arial MT"/>
              </a:rPr>
              <a:t>C)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1453" y="440519"/>
            <a:ext cx="6049645" cy="407034"/>
          </a:xfrm>
          <a:prstGeom prst="rect">
            <a:avLst/>
          </a:prstGeom>
          <a:ln w="6571">
            <a:solidFill>
              <a:srgbClr val="FF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2670175" marR="85090" indent="-2579370">
              <a:lnSpc>
                <a:spcPct val="100000"/>
              </a:lnSpc>
              <a:spcBef>
                <a:spcPts val="254"/>
              </a:spcBef>
            </a:pP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CONDENSACIONES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CABEZA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–COLA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DAN</a:t>
            </a:r>
            <a:r>
              <a:rPr sz="110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LUGAR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UNA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MOLECULA</a:t>
            </a:r>
            <a:r>
              <a:rPr sz="110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15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ATOMOS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DE </a:t>
            </a:r>
            <a:r>
              <a:rPr sz="1100" spc="-29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CARBONO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5538" y="5847"/>
            <a:ext cx="7505065" cy="5340985"/>
          </a:xfrm>
          <a:custGeom>
            <a:avLst/>
            <a:gdLst/>
            <a:ahLst/>
            <a:cxnLst/>
            <a:rect l="l" t="t" r="r" b="b"/>
            <a:pathLst>
              <a:path w="7505065" h="5340985">
                <a:moveTo>
                  <a:pt x="0" y="5340598"/>
                </a:moveTo>
                <a:lnTo>
                  <a:pt x="7504907" y="5340598"/>
                </a:lnTo>
                <a:lnTo>
                  <a:pt x="7504907" y="0"/>
                </a:lnTo>
                <a:lnTo>
                  <a:pt x="0" y="0"/>
                </a:lnTo>
                <a:lnTo>
                  <a:pt x="0" y="534059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470406" y="9974353"/>
            <a:ext cx="9398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10" dirty="0">
                <a:latin typeface="Arial MT"/>
                <a:cs typeface="Arial MT"/>
              </a:rPr>
              <a:t>8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43790" y="5796896"/>
            <a:ext cx="5663565" cy="449580"/>
          </a:xfrm>
          <a:prstGeom prst="rect">
            <a:avLst/>
          </a:prstGeom>
          <a:ln w="6571">
            <a:solidFill>
              <a:srgbClr val="FF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2266950" marR="233679" indent="-2025650">
              <a:lnSpc>
                <a:spcPct val="100000"/>
              </a:lnSpc>
              <a:spcBef>
                <a:spcPts val="229"/>
              </a:spcBef>
            </a:pP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SINTESIS</a:t>
            </a:r>
            <a:r>
              <a:rPr sz="12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1250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50" spc="-15" dirty="0">
                <a:solidFill>
                  <a:srgbClr val="FF0000"/>
                </a:solidFill>
                <a:latin typeface="Arial MT"/>
                <a:cs typeface="Arial MT"/>
              </a:rPr>
              <a:t>ESCUALENO</a:t>
            </a:r>
            <a:r>
              <a:rPr sz="1250" spc="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POR</a:t>
            </a:r>
            <a:r>
              <a:rPr sz="12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CONDENSACION</a:t>
            </a:r>
            <a:r>
              <a:rPr sz="12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125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DOS</a:t>
            </a:r>
            <a:r>
              <a:rPr sz="125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FARNESIL </a:t>
            </a:r>
            <a:r>
              <a:rPr sz="1250" spc="-3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PIROFOSFATO</a:t>
            </a:r>
            <a:endParaRPr sz="1250">
              <a:latin typeface="Arial MT"/>
              <a:cs typeface="Arial MT"/>
            </a:endParaRPr>
          </a:p>
        </p:txBody>
      </p:sp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97980" y="6450980"/>
            <a:ext cx="4958527" cy="3360337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4160382" y="6773720"/>
            <a:ext cx="1500505" cy="210820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29209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229"/>
              </a:spcBef>
            </a:pPr>
            <a:r>
              <a:rPr sz="950" dirty="0">
                <a:solidFill>
                  <a:srgbClr val="323299"/>
                </a:solidFill>
                <a:latin typeface="Arial MT"/>
                <a:cs typeface="Arial MT"/>
              </a:rPr>
              <a:t>Farnesil</a:t>
            </a:r>
            <a:r>
              <a:rPr sz="95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323299"/>
                </a:solidFill>
                <a:latin typeface="Arial MT"/>
                <a:cs typeface="Arial MT"/>
              </a:rPr>
              <a:t>pirofosfato</a:t>
            </a:r>
            <a:r>
              <a:rPr sz="950" spc="-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(15C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68971" y="7517121"/>
            <a:ext cx="1500505" cy="210820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29209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229"/>
              </a:spcBef>
            </a:pPr>
            <a:r>
              <a:rPr sz="950" dirty="0">
                <a:solidFill>
                  <a:srgbClr val="323299"/>
                </a:solidFill>
                <a:latin typeface="Arial MT"/>
                <a:cs typeface="Arial MT"/>
              </a:rPr>
              <a:t>Farnesil</a:t>
            </a:r>
            <a:r>
              <a:rPr sz="95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323299"/>
                </a:solidFill>
                <a:latin typeface="Arial MT"/>
                <a:cs typeface="Arial MT"/>
              </a:rPr>
              <a:t>pirofosfato</a:t>
            </a:r>
            <a:r>
              <a:rPr sz="950" spc="-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(15C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69275" y="9605366"/>
            <a:ext cx="884555" cy="210820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29209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229"/>
              </a:spcBef>
            </a:pP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ESCUALENO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037435" y="8016579"/>
            <a:ext cx="944244" cy="297815"/>
          </a:xfrm>
          <a:custGeom>
            <a:avLst/>
            <a:gdLst/>
            <a:ahLst/>
            <a:cxnLst/>
            <a:rect l="l" t="t" r="r" b="b"/>
            <a:pathLst>
              <a:path w="944244" h="297815">
                <a:moveTo>
                  <a:pt x="944236" y="0"/>
                </a:moveTo>
                <a:lnTo>
                  <a:pt x="0" y="0"/>
                </a:lnTo>
                <a:lnTo>
                  <a:pt x="0" y="297567"/>
                </a:lnTo>
                <a:lnTo>
                  <a:pt x="944236" y="297567"/>
                </a:lnTo>
                <a:lnTo>
                  <a:pt x="944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094175" y="7714719"/>
            <a:ext cx="1790064" cy="4470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ESCUALENO</a:t>
            </a:r>
            <a:r>
              <a:rPr sz="95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SINTASA</a:t>
            </a:r>
            <a:endParaRPr sz="9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CONDENSACIÓN</a:t>
            </a:r>
            <a:r>
              <a:rPr sz="80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CABEZA-CABEZA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725488" y="8811504"/>
            <a:ext cx="4982210" cy="910590"/>
            <a:chOff x="1725488" y="8811504"/>
            <a:chExt cx="4982210" cy="910590"/>
          </a:xfrm>
        </p:grpSpPr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71629" y="8811504"/>
              <a:ext cx="2235448" cy="91057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738823" y="8860927"/>
              <a:ext cx="1939289" cy="696595"/>
            </a:xfrm>
            <a:custGeom>
              <a:avLst/>
              <a:gdLst/>
              <a:ahLst/>
              <a:cxnLst/>
              <a:rect l="l" t="t" r="r" b="b"/>
              <a:pathLst>
                <a:path w="1939289" h="696595">
                  <a:moveTo>
                    <a:pt x="0" y="696074"/>
                  </a:moveTo>
                  <a:lnTo>
                    <a:pt x="199781" y="696074"/>
                  </a:lnTo>
                </a:path>
                <a:path w="1939289" h="696595">
                  <a:moveTo>
                    <a:pt x="1740194" y="0"/>
                  </a:moveTo>
                  <a:lnTo>
                    <a:pt x="1938939" y="0"/>
                  </a:lnTo>
                </a:path>
                <a:path w="1939289" h="696595">
                  <a:moveTo>
                    <a:pt x="349087" y="497342"/>
                  </a:moveTo>
                  <a:lnTo>
                    <a:pt x="547817" y="497342"/>
                  </a:lnTo>
                </a:path>
                <a:path w="1939289" h="696595">
                  <a:moveTo>
                    <a:pt x="1342735" y="249189"/>
                  </a:moveTo>
                  <a:lnTo>
                    <a:pt x="1541480" y="249189"/>
                  </a:lnTo>
                </a:path>
                <a:path w="1939289" h="696595">
                  <a:moveTo>
                    <a:pt x="944224" y="275478"/>
                  </a:moveTo>
                  <a:lnTo>
                    <a:pt x="944224" y="423737"/>
                  </a:lnTo>
                </a:path>
              </a:pathLst>
            </a:custGeom>
            <a:ln w="262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175101" y="9488570"/>
            <a:ext cx="8445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2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472673" y="9289843"/>
            <a:ext cx="8445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3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813310" y="8544339"/>
            <a:ext cx="8445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15743" y="9040640"/>
            <a:ext cx="8445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2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19549" y="9240422"/>
            <a:ext cx="8445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3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707498" y="8798169"/>
            <a:ext cx="1751964" cy="907415"/>
            <a:chOff x="4707498" y="8798169"/>
            <a:chExt cx="1751964" cy="907415"/>
          </a:xfrm>
        </p:grpSpPr>
        <p:sp>
          <p:nvSpPr>
            <p:cNvPr id="46" name="object 46"/>
            <p:cNvSpPr/>
            <p:nvPr/>
          </p:nvSpPr>
          <p:spPr>
            <a:xfrm>
              <a:off x="4720833" y="8811504"/>
              <a:ext cx="1092835" cy="845819"/>
            </a:xfrm>
            <a:custGeom>
              <a:avLst/>
              <a:gdLst/>
              <a:ahLst/>
              <a:cxnLst/>
              <a:rect l="l" t="t" r="r" b="b"/>
              <a:pathLst>
                <a:path w="1092835" h="845820">
                  <a:moveTo>
                    <a:pt x="893749" y="397454"/>
                  </a:moveTo>
                  <a:lnTo>
                    <a:pt x="1092479" y="397454"/>
                  </a:lnTo>
                </a:path>
                <a:path w="1092835" h="845820">
                  <a:moveTo>
                    <a:pt x="1043071" y="0"/>
                  </a:moveTo>
                  <a:lnTo>
                    <a:pt x="1043071" y="149306"/>
                  </a:lnTo>
                </a:path>
                <a:path w="1092835" h="845820">
                  <a:moveTo>
                    <a:pt x="0" y="446877"/>
                  </a:moveTo>
                  <a:lnTo>
                    <a:pt x="99882" y="597235"/>
                  </a:lnTo>
                </a:path>
                <a:path w="1092835" h="845820">
                  <a:moveTo>
                    <a:pt x="446867" y="249204"/>
                  </a:moveTo>
                  <a:lnTo>
                    <a:pt x="546765" y="398507"/>
                  </a:lnTo>
                </a:path>
                <a:path w="1092835" h="845820">
                  <a:moveTo>
                    <a:pt x="446867" y="696074"/>
                  </a:moveTo>
                  <a:lnTo>
                    <a:pt x="546765" y="845385"/>
                  </a:lnTo>
                </a:path>
              </a:pathLst>
            </a:custGeom>
            <a:ln w="262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814364" y="9407691"/>
              <a:ext cx="645160" cy="297815"/>
            </a:xfrm>
            <a:custGeom>
              <a:avLst/>
              <a:gdLst/>
              <a:ahLst/>
              <a:cxnLst/>
              <a:rect l="l" t="t" r="r" b="b"/>
              <a:pathLst>
                <a:path w="645160" h="297815">
                  <a:moveTo>
                    <a:pt x="644557" y="0"/>
                  </a:moveTo>
                  <a:lnTo>
                    <a:pt x="0" y="0"/>
                  </a:lnTo>
                  <a:lnTo>
                    <a:pt x="0" y="297567"/>
                  </a:lnTo>
                  <a:lnTo>
                    <a:pt x="644557" y="297567"/>
                  </a:lnTo>
                  <a:lnTo>
                    <a:pt x="6445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2933216" y="9971200"/>
            <a:ext cx="1223645" cy="235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90"/>
              </a:spcBef>
            </a:pPr>
            <a:r>
              <a:rPr sz="650" spc="20" dirty="0">
                <a:solidFill>
                  <a:srgbClr val="323299"/>
                </a:solidFill>
                <a:latin typeface="Arial MT"/>
                <a:cs typeface="Arial MT"/>
              </a:rPr>
              <a:t>De </a:t>
            </a:r>
            <a:r>
              <a:rPr sz="650" spc="15" dirty="0">
                <a:solidFill>
                  <a:srgbClr val="323299"/>
                </a:solidFill>
                <a:latin typeface="Arial MT"/>
                <a:cs typeface="Arial MT"/>
              </a:rPr>
              <a:t>Nelson </a:t>
            </a:r>
            <a:r>
              <a:rPr sz="650" spc="10" dirty="0">
                <a:solidFill>
                  <a:srgbClr val="323299"/>
                </a:solidFill>
                <a:latin typeface="Arial MT"/>
                <a:cs typeface="Arial MT"/>
              </a:rPr>
              <a:t>et </a:t>
            </a:r>
            <a:r>
              <a:rPr sz="650" spc="5" dirty="0">
                <a:solidFill>
                  <a:srgbClr val="323299"/>
                </a:solidFill>
                <a:latin typeface="Arial MT"/>
                <a:cs typeface="Arial MT"/>
              </a:rPr>
              <a:t>al. </a:t>
            </a:r>
            <a:r>
              <a:rPr sz="650" spc="10" dirty="0">
                <a:solidFill>
                  <a:srgbClr val="323299"/>
                </a:solidFill>
                <a:latin typeface="Arial MT"/>
                <a:cs typeface="Arial MT"/>
              </a:rPr>
              <a:t>Principles of </a:t>
            </a:r>
            <a:r>
              <a:rPr sz="650" spc="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650" spc="10" dirty="0">
                <a:solidFill>
                  <a:srgbClr val="323299"/>
                </a:solidFill>
                <a:latin typeface="Arial MT"/>
                <a:cs typeface="Arial MT"/>
              </a:rPr>
              <a:t>Biochemistry.</a:t>
            </a:r>
            <a:r>
              <a:rPr sz="65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650" spc="10" dirty="0">
                <a:solidFill>
                  <a:srgbClr val="323299"/>
                </a:solidFill>
                <a:latin typeface="Arial MT"/>
                <a:cs typeface="Arial MT"/>
              </a:rPr>
              <a:t>4th</a:t>
            </a:r>
            <a:r>
              <a:rPr sz="65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650" spc="15" dirty="0">
                <a:solidFill>
                  <a:srgbClr val="323299"/>
                </a:solidFill>
                <a:latin typeface="Arial MT"/>
                <a:cs typeface="Arial MT"/>
              </a:rPr>
              <a:t>Ed.</a:t>
            </a:r>
            <a:r>
              <a:rPr sz="65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650" spc="20" dirty="0">
                <a:solidFill>
                  <a:srgbClr val="323299"/>
                </a:solidFill>
                <a:latin typeface="Arial MT"/>
                <a:cs typeface="Arial MT"/>
              </a:rPr>
              <a:t>Freeman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5538" y="5346455"/>
            <a:ext cx="7505065" cy="5340985"/>
          </a:xfrm>
          <a:custGeom>
            <a:avLst/>
            <a:gdLst/>
            <a:ahLst/>
            <a:cxnLst/>
            <a:rect l="l" t="t" r="r" b="b"/>
            <a:pathLst>
              <a:path w="7505065" h="5340984">
                <a:moveTo>
                  <a:pt x="0" y="5340598"/>
                </a:moveTo>
                <a:lnTo>
                  <a:pt x="7504892" y="5340598"/>
                </a:lnTo>
                <a:lnTo>
                  <a:pt x="7504892" y="0"/>
                </a:lnTo>
                <a:lnTo>
                  <a:pt x="0" y="0"/>
                </a:lnTo>
                <a:lnTo>
                  <a:pt x="0" y="534059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70406" y="4633751"/>
            <a:ext cx="9398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10" dirty="0">
                <a:latin typeface="Arial MT"/>
                <a:cs typeface="Arial MT"/>
              </a:rPr>
              <a:t>9</a:t>
            </a:r>
            <a:endParaRPr sz="95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42647" y="1086837"/>
            <a:ext cx="3539656" cy="3575376"/>
            <a:chOff x="1442647" y="1086837"/>
            <a:chExt cx="3539656" cy="3575376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2647" y="1086837"/>
              <a:ext cx="3539656" cy="35753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76234" y="2281668"/>
              <a:ext cx="2606675" cy="1442085"/>
            </a:xfrm>
            <a:custGeom>
              <a:avLst/>
              <a:gdLst/>
              <a:ahLst/>
              <a:cxnLst/>
              <a:rect l="l" t="t" r="r" b="b"/>
              <a:pathLst>
                <a:path w="2606675" h="1442085">
                  <a:moveTo>
                    <a:pt x="420598" y="446874"/>
                  </a:moveTo>
                  <a:lnTo>
                    <a:pt x="23139" y="446874"/>
                  </a:lnTo>
                  <a:lnTo>
                    <a:pt x="23139" y="695020"/>
                  </a:lnTo>
                  <a:lnTo>
                    <a:pt x="420598" y="695020"/>
                  </a:lnTo>
                  <a:lnTo>
                    <a:pt x="420598" y="446874"/>
                  </a:lnTo>
                  <a:close/>
                </a:path>
                <a:path w="2606675" h="1442085">
                  <a:moveTo>
                    <a:pt x="1004163" y="1241806"/>
                  </a:moveTo>
                  <a:lnTo>
                    <a:pt x="967359" y="1241806"/>
                  </a:lnTo>
                  <a:lnTo>
                    <a:pt x="967359" y="1044130"/>
                  </a:lnTo>
                  <a:lnTo>
                    <a:pt x="596188" y="1044130"/>
                  </a:lnTo>
                  <a:lnTo>
                    <a:pt x="596188" y="804392"/>
                  </a:lnTo>
                  <a:lnTo>
                    <a:pt x="0" y="804392"/>
                  </a:lnTo>
                  <a:lnTo>
                    <a:pt x="0" y="1044130"/>
                  </a:lnTo>
                  <a:lnTo>
                    <a:pt x="371170" y="1044130"/>
                  </a:lnTo>
                  <a:lnTo>
                    <a:pt x="371170" y="1241806"/>
                  </a:lnTo>
                  <a:lnTo>
                    <a:pt x="458457" y="1241806"/>
                  </a:lnTo>
                  <a:lnTo>
                    <a:pt x="458457" y="1391107"/>
                  </a:lnTo>
                  <a:lnTo>
                    <a:pt x="1004163" y="1391107"/>
                  </a:lnTo>
                  <a:lnTo>
                    <a:pt x="1004163" y="1241806"/>
                  </a:lnTo>
                  <a:close/>
                </a:path>
                <a:path w="2606675" h="1442085">
                  <a:moveTo>
                    <a:pt x="2408936" y="1291221"/>
                  </a:moveTo>
                  <a:lnTo>
                    <a:pt x="1961007" y="1291221"/>
                  </a:lnTo>
                  <a:lnTo>
                    <a:pt x="1961007" y="1441589"/>
                  </a:lnTo>
                  <a:lnTo>
                    <a:pt x="2408936" y="1441589"/>
                  </a:lnTo>
                  <a:lnTo>
                    <a:pt x="2408936" y="1291221"/>
                  </a:lnTo>
                  <a:close/>
                </a:path>
                <a:path w="2606675" h="1442085">
                  <a:moveTo>
                    <a:pt x="2458364" y="894816"/>
                  </a:moveTo>
                  <a:lnTo>
                    <a:pt x="2000973" y="894816"/>
                  </a:lnTo>
                  <a:lnTo>
                    <a:pt x="2000973" y="1044130"/>
                  </a:lnTo>
                  <a:lnTo>
                    <a:pt x="2458364" y="1044130"/>
                  </a:lnTo>
                  <a:lnTo>
                    <a:pt x="2458364" y="894816"/>
                  </a:lnTo>
                  <a:close/>
                </a:path>
                <a:path w="2606675" h="1442085">
                  <a:moveTo>
                    <a:pt x="2606624" y="0"/>
                  </a:moveTo>
                  <a:lnTo>
                    <a:pt x="2060905" y="0"/>
                  </a:lnTo>
                  <a:lnTo>
                    <a:pt x="2060905" y="348043"/>
                  </a:lnTo>
                  <a:lnTo>
                    <a:pt x="2606624" y="348043"/>
                  </a:lnTo>
                  <a:lnTo>
                    <a:pt x="2606624" y="0"/>
                  </a:lnTo>
                  <a:close/>
                </a:path>
              </a:pathLst>
            </a:custGeom>
            <a:solidFill>
              <a:srgbClr val="00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659836" y="3521276"/>
            <a:ext cx="49784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latin typeface="Arial MT"/>
                <a:cs typeface="Arial MT"/>
              </a:rPr>
              <a:t>Colesterol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92109" y="994650"/>
            <a:ext cx="1995805" cy="3324860"/>
          </a:xfrm>
          <a:custGeom>
            <a:avLst/>
            <a:gdLst/>
            <a:ahLst/>
            <a:cxnLst/>
            <a:rect l="l" t="t" r="r" b="b"/>
            <a:pathLst>
              <a:path w="1995804" h="3324860">
                <a:moveTo>
                  <a:pt x="695032" y="0"/>
                </a:moveTo>
                <a:lnTo>
                  <a:pt x="0" y="0"/>
                </a:lnTo>
                <a:lnTo>
                  <a:pt x="0" y="198729"/>
                </a:lnTo>
                <a:lnTo>
                  <a:pt x="695032" y="198729"/>
                </a:lnTo>
                <a:lnTo>
                  <a:pt x="695032" y="0"/>
                </a:lnTo>
                <a:close/>
              </a:path>
              <a:path w="1995804" h="3324860">
                <a:moveTo>
                  <a:pt x="902169" y="492112"/>
                </a:moveTo>
                <a:lnTo>
                  <a:pt x="157721" y="492112"/>
                </a:lnTo>
                <a:lnTo>
                  <a:pt x="157721" y="690829"/>
                </a:lnTo>
                <a:lnTo>
                  <a:pt x="902169" y="690829"/>
                </a:lnTo>
                <a:lnTo>
                  <a:pt x="902169" y="492112"/>
                </a:lnTo>
                <a:close/>
              </a:path>
              <a:path w="1995804" h="3324860">
                <a:moveTo>
                  <a:pt x="1995716" y="3075597"/>
                </a:moveTo>
                <a:lnTo>
                  <a:pt x="1648726" y="3075597"/>
                </a:lnTo>
                <a:lnTo>
                  <a:pt x="1648726" y="3324796"/>
                </a:lnTo>
                <a:lnTo>
                  <a:pt x="1995716" y="3324796"/>
                </a:lnTo>
                <a:lnTo>
                  <a:pt x="1995716" y="30755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44951" y="489941"/>
            <a:ext cx="5664835" cy="363855"/>
          </a:xfrm>
          <a:prstGeom prst="rect">
            <a:avLst/>
          </a:prstGeom>
          <a:ln w="6571">
            <a:solidFill>
              <a:srgbClr val="FF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66675" marR="706120">
              <a:lnSpc>
                <a:spcPct val="101000"/>
              </a:lnSpc>
              <a:spcBef>
                <a:spcPts val="245"/>
              </a:spcBef>
            </a:pP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LAS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CÉLULAS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TAMBIÉN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OBTIENEN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 SU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COLESTEROL MEDIANTE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ENDOCITOSIS 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DE </a:t>
            </a:r>
            <a:r>
              <a:rPr sz="950" spc="-2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LIPOPROTEÍNAS</a:t>
            </a:r>
            <a:r>
              <a:rPr sz="9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 BAJA DENSIDAD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MEDIADA 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POR</a:t>
            </a:r>
            <a:r>
              <a:rPr sz="950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EL RECEPTOR 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 LDL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81076" y="3789417"/>
            <a:ext cx="1223645" cy="235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90"/>
              </a:spcBef>
            </a:pPr>
            <a:r>
              <a:rPr sz="650" spc="20" dirty="0">
                <a:solidFill>
                  <a:srgbClr val="323299"/>
                </a:solidFill>
                <a:latin typeface="Arial MT"/>
                <a:cs typeface="Arial MT"/>
              </a:rPr>
              <a:t>De </a:t>
            </a:r>
            <a:r>
              <a:rPr sz="650" spc="15" dirty="0">
                <a:solidFill>
                  <a:srgbClr val="323299"/>
                </a:solidFill>
                <a:latin typeface="Arial MT"/>
                <a:cs typeface="Arial MT"/>
              </a:rPr>
              <a:t>Nelson </a:t>
            </a:r>
            <a:r>
              <a:rPr sz="650" spc="10" dirty="0">
                <a:solidFill>
                  <a:srgbClr val="323299"/>
                </a:solidFill>
                <a:latin typeface="Arial MT"/>
                <a:cs typeface="Arial MT"/>
              </a:rPr>
              <a:t>et </a:t>
            </a:r>
            <a:r>
              <a:rPr sz="650" spc="5" dirty="0">
                <a:solidFill>
                  <a:srgbClr val="323299"/>
                </a:solidFill>
                <a:latin typeface="Arial MT"/>
                <a:cs typeface="Arial MT"/>
              </a:rPr>
              <a:t>al. </a:t>
            </a:r>
            <a:r>
              <a:rPr sz="650" spc="10" dirty="0">
                <a:solidFill>
                  <a:srgbClr val="323299"/>
                </a:solidFill>
                <a:latin typeface="Arial MT"/>
                <a:cs typeface="Arial MT"/>
              </a:rPr>
              <a:t>Principles of </a:t>
            </a:r>
            <a:r>
              <a:rPr sz="650" spc="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650" spc="10" dirty="0">
                <a:solidFill>
                  <a:srgbClr val="323299"/>
                </a:solidFill>
                <a:latin typeface="Arial MT"/>
                <a:cs typeface="Arial MT"/>
              </a:rPr>
              <a:t>Biochemistry.</a:t>
            </a:r>
            <a:r>
              <a:rPr sz="65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650" spc="10" dirty="0">
                <a:solidFill>
                  <a:srgbClr val="323299"/>
                </a:solidFill>
                <a:latin typeface="Arial MT"/>
                <a:cs typeface="Arial MT"/>
              </a:rPr>
              <a:t>4th</a:t>
            </a:r>
            <a:r>
              <a:rPr sz="65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650" spc="15" dirty="0">
                <a:solidFill>
                  <a:srgbClr val="323299"/>
                </a:solidFill>
                <a:latin typeface="Arial MT"/>
                <a:cs typeface="Arial MT"/>
              </a:rPr>
              <a:t>Ed.</a:t>
            </a:r>
            <a:r>
              <a:rPr sz="65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650" spc="20" dirty="0">
                <a:solidFill>
                  <a:srgbClr val="323299"/>
                </a:solidFill>
                <a:latin typeface="Arial MT"/>
                <a:cs typeface="Arial MT"/>
              </a:rPr>
              <a:t>Freeman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90173" y="4086984"/>
            <a:ext cx="62611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0" dirty="0">
                <a:latin typeface="Arial MT"/>
                <a:cs typeface="Arial MT"/>
              </a:rPr>
              <a:t>Aminoácidos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48375" y="1301609"/>
            <a:ext cx="38290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latin typeface="Arial MT"/>
                <a:cs typeface="Arial MT"/>
              </a:rPr>
              <a:t>E</a:t>
            </a:r>
            <a:r>
              <a:rPr sz="800" spc="10" dirty="0">
                <a:latin typeface="Arial MT"/>
                <a:cs typeface="Arial MT"/>
              </a:rPr>
              <a:t>st</a:t>
            </a:r>
            <a:r>
              <a:rPr sz="800" spc="15" dirty="0">
                <a:latin typeface="Arial MT"/>
                <a:cs typeface="Arial MT"/>
              </a:rPr>
              <a:t>e</a:t>
            </a:r>
            <a:r>
              <a:rPr sz="800" dirty="0">
                <a:latin typeface="Arial MT"/>
                <a:cs typeface="Arial MT"/>
              </a:rPr>
              <a:t>r</a:t>
            </a:r>
            <a:r>
              <a:rPr sz="800" spc="15" dirty="0">
                <a:latin typeface="Arial MT"/>
                <a:cs typeface="Arial MT"/>
              </a:rPr>
              <a:t>e</a:t>
            </a:r>
            <a:r>
              <a:rPr sz="800" spc="10" dirty="0">
                <a:latin typeface="Arial MT"/>
                <a:cs typeface="Arial MT"/>
              </a:rPr>
              <a:t>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44870" y="1337437"/>
            <a:ext cx="696595" cy="1003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905">
              <a:lnSpc>
                <a:spcPts val="785"/>
              </a:lnSpc>
            </a:pPr>
            <a:r>
              <a:rPr sz="800" spc="10" dirty="0">
                <a:latin typeface="Arial MT"/>
                <a:cs typeface="Arial MT"/>
              </a:rPr>
              <a:t>de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spc="5" dirty="0">
                <a:latin typeface="Arial MT"/>
                <a:cs typeface="Arial MT"/>
              </a:rPr>
              <a:t>colesterol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99065" y="949358"/>
            <a:ext cx="41211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spc="-5" dirty="0">
                <a:latin typeface="Arial MT"/>
                <a:cs typeface="Arial MT"/>
              </a:rPr>
              <a:t>L</a:t>
            </a:r>
            <a:r>
              <a:rPr sz="1650" spc="5" dirty="0">
                <a:latin typeface="Arial MT"/>
                <a:cs typeface="Arial MT"/>
              </a:rPr>
              <a:t>D</a:t>
            </a:r>
            <a:r>
              <a:rPr sz="1650" dirty="0">
                <a:latin typeface="Arial MT"/>
                <a:cs typeface="Arial MT"/>
              </a:rPr>
              <a:t>L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42334" y="4194833"/>
            <a:ext cx="337185" cy="223520"/>
          </a:xfrm>
          <a:prstGeom prst="rect">
            <a:avLst/>
          </a:prstGeom>
          <a:solidFill>
            <a:srgbClr val="CCECFF"/>
          </a:solidFill>
          <a:ln w="6571">
            <a:solidFill>
              <a:srgbClr val="00989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8895">
              <a:lnSpc>
                <a:spcPts val="750"/>
              </a:lnSpc>
            </a:pPr>
            <a:r>
              <a:rPr sz="800" spc="15" dirty="0">
                <a:latin typeface="Arial MT"/>
                <a:cs typeface="Arial MT"/>
              </a:rPr>
              <a:t>A</a:t>
            </a:r>
            <a:r>
              <a:rPr sz="800" spc="10" dirty="0">
                <a:latin typeface="Arial MT"/>
                <a:cs typeface="Arial MT"/>
              </a:rPr>
              <a:t> </a:t>
            </a:r>
            <a:r>
              <a:rPr sz="800" spc="20" dirty="0">
                <a:latin typeface="Arial MT"/>
                <a:cs typeface="Arial MT"/>
              </a:rPr>
              <a:t>G</a:t>
            </a:r>
            <a:r>
              <a:rPr sz="800" dirty="0">
                <a:latin typeface="Arial MT"/>
                <a:cs typeface="Arial MT"/>
              </a:rPr>
              <a:t>r</a:t>
            </a:r>
            <a:r>
              <a:rPr sz="800" spc="15" dirty="0">
                <a:latin typeface="Arial MT"/>
                <a:cs typeface="Arial MT"/>
              </a:rPr>
              <a:t>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54534" y="4152174"/>
            <a:ext cx="18986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0" dirty="0">
                <a:latin typeface="Arial MT"/>
                <a:cs typeface="Arial MT"/>
              </a:rPr>
              <a:t>sos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84125" y="3356200"/>
            <a:ext cx="17145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latin typeface="Arial MT"/>
                <a:cs typeface="Arial MT"/>
              </a:rPr>
              <a:t>RE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96616" y="4194833"/>
            <a:ext cx="546100" cy="322580"/>
          </a:xfrm>
          <a:prstGeom prst="rect">
            <a:avLst/>
          </a:prstGeom>
          <a:solidFill>
            <a:srgbClr val="CCECFF"/>
          </a:solidFill>
          <a:ln w="6571">
            <a:solidFill>
              <a:srgbClr val="009898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570"/>
              </a:spcBef>
            </a:pPr>
            <a:r>
              <a:rPr sz="800" spc="10" dirty="0">
                <a:latin typeface="Arial MT"/>
                <a:cs typeface="Arial MT"/>
              </a:rPr>
              <a:t>Est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spc="10" dirty="0">
                <a:latin typeface="Arial MT"/>
                <a:cs typeface="Arial MT"/>
              </a:rPr>
              <a:t>Col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24442" y="3555981"/>
            <a:ext cx="64706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latin typeface="Arial MT"/>
                <a:cs typeface="Arial MT"/>
              </a:rPr>
              <a:t>LISOSOMAS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87533" y="3239483"/>
            <a:ext cx="70993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latin typeface="Arial MT"/>
                <a:cs typeface="Arial MT"/>
              </a:rPr>
              <a:t>ENDOSOMAS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38110" y="1454067"/>
            <a:ext cx="1036319" cy="403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95"/>
              </a:spcBef>
            </a:pPr>
            <a:r>
              <a:rPr sz="800" spc="10" dirty="0">
                <a:latin typeface="Arial MT"/>
                <a:cs typeface="Arial MT"/>
              </a:rPr>
              <a:t>VESICULAS </a:t>
            </a:r>
            <a:r>
              <a:rPr sz="800" spc="15" dirty="0">
                <a:latin typeface="Arial MT"/>
                <a:cs typeface="Arial MT"/>
              </a:rPr>
              <a:t> RECUB</a:t>
            </a:r>
            <a:r>
              <a:rPr sz="800" spc="5" dirty="0">
                <a:latin typeface="Arial MT"/>
                <a:cs typeface="Arial MT"/>
              </a:rPr>
              <a:t>I</a:t>
            </a:r>
            <a:r>
              <a:rPr sz="800" spc="15" dirty="0">
                <a:latin typeface="Arial MT"/>
                <a:cs typeface="Arial MT"/>
              </a:rPr>
              <a:t>E</a:t>
            </a:r>
            <a:r>
              <a:rPr sz="800" spc="10" dirty="0">
                <a:latin typeface="Arial MT"/>
                <a:cs typeface="Arial MT"/>
              </a:rPr>
              <a:t>R</a:t>
            </a:r>
            <a:r>
              <a:rPr sz="800" spc="20" dirty="0">
                <a:latin typeface="Arial MT"/>
                <a:cs typeface="Arial MT"/>
              </a:rPr>
              <a:t>T</a:t>
            </a:r>
            <a:r>
              <a:rPr sz="800" spc="5" dirty="0">
                <a:latin typeface="Arial MT"/>
                <a:cs typeface="Arial MT"/>
              </a:rPr>
              <a:t>A</a:t>
            </a:r>
            <a:r>
              <a:rPr sz="800" spc="15" dirty="0">
                <a:latin typeface="Arial MT"/>
                <a:cs typeface="Arial MT"/>
              </a:rPr>
              <a:t>S</a:t>
            </a:r>
            <a:r>
              <a:rPr sz="800" spc="10" dirty="0">
                <a:latin typeface="Arial MT"/>
                <a:cs typeface="Arial MT"/>
              </a:rPr>
              <a:t> </a:t>
            </a:r>
            <a:r>
              <a:rPr sz="800" spc="15" dirty="0">
                <a:latin typeface="Arial MT"/>
                <a:cs typeface="Arial MT"/>
              </a:rPr>
              <a:t>C</a:t>
            </a:r>
            <a:r>
              <a:rPr sz="800" spc="20" dirty="0">
                <a:latin typeface="Arial MT"/>
                <a:cs typeface="Arial MT"/>
              </a:rPr>
              <a:t>O</a:t>
            </a:r>
            <a:r>
              <a:rPr sz="800" spc="10" dirty="0">
                <a:latin typeface="Arial MT"/>
                <a:cs typeface="Arial MT"/>
              </a:rPr>
              <a:t>N  CLATRINA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84025" y="2646447"/>
            <a:ext cx="836930" cy="278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95"/>
              </a:spcBef>
            </a:pPr>
            <a:r>
              <a:rPr sz="800" spc="10" dirty="0">
                <a:latin typeface="Arial MT"/>
                <a:cs typeface="Arial MT"/>
              </a:rPr>
              <a:t>RECICLAJE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spc="10" dirty="0">
                <a:latin typeface="Arial MT"/>
                <a:cs typeface="Arial MT"/>
              </a:rPr>
              <a:t>DEL </a:t>
            </a:r>
            <a:r>
              <a:rPr sz="800" spc="-204" dirty="0">
                <a:latin typeface="Arial MT"/>
                <a:cs typeface="Arial MT"/>
              </a:rPr>
              <a:t> </a:t>
            </a:r>
            <a:r>
              <a:rPr sz="800" spc="15" dirty="0">
                <a:latin typeface="Arial MT"/>
                <a:cs typeface="Arial MT"/>
              </a:rPr>
              <a:t>RECEPTOR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07956" y="2743180"/>
            <a:ext cx="89725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latin typeface="Arial MT"/>
                <a:cs typeface="Arial MT"/>
              </a:rPr>
              <a:t>NUEVA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spc="10" dirty="0">
                <a:latin typeface="Arial MT"/>
                <a:cs typeface="Arial MT"/>
              </a:rPr>
              <a:t>SINTESIS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87424" y="2199564"/>
            <a:ext cx="1518285" cy="278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95"/>
              </a:spcBef>
            </a:pPr>
            <a:r>
              <a:rPr sz="800" spc="15" dirty="0">
                <a:latin typeface="Arial MT"/>
                <a:cs typeface="Arial MT"/>
              </a:rPr>
              <a:t>ENDOCITOSIS </a:t>
            </a:r>
            <a:r>
              <a:rPr sz="800" spc="10" dirty="0">
                <a:latin typeface="Arial MT"/>
                <a:cs typeface="Arial MT"/>
              </a:rPr>
              <a:t>MEDIADA </a:t>
            </a:r>
            <a:r>
              <a:rPr sz="800" spc="20" dirty="0">
                <a:latin typeface="Arial MT"/>
                <a:cs typeface="Arial MT"/>
              </a:rPr>
              <a:t>POR </a:t>
            </a:r>
            <a:r>
              <a:rPr sz="800" spc="-215" dirty="0">
                <a:latin typeface="Arial MT"/>
                <a:cs typeface="Arial MT"/>
              </a:rPr>
              <a:t> </a:t>
            </a:r>
            <a:r>
              <a:rPr sz="800" spc="15" dirty="0">
                <a:latin typeface="Arial MT"/>
                <a:cs typeface="Arial MT"/>
              </a:rPr>
              <a:t>RECEPTOR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538" y="5847"/>
            <a:ext cx="7505065" cy="5340985"/>
          </a:xfrm>
          <a:custGeom>
            <a:avLst/>
            <a:gdLst/>
            <a:ahLst/>
            <a:cxnLst/>
            <a:rect l="l" t="t" r="r" b="b"/>
            <a:pathLst>
              <a:path w="7505065" h="5340985">
                <a:moveTo>
                  <a:pt x="0" y="5340598"/>
                </a:moveTo>
                <a:lnTo>
                  <a:pt x="7504907" y="5340598"/>
                </a:lnTo>
                <a:lnTo>
                  <a:pt x="7504907" y="0"/>
                </a:lnTo>
                <a:lnTo>
                  <a:pt x="0" y="0"/>
                </a:lnTo>
                <a:lnTo>
                  <a:pt x="0" y="534059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402067" y="9974353"/>
            <a:ext cx="1625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latin typeface="Arial MT"/>
                <a:cs typeface="Arial MT"/>
              </a:rPr>
              <a:t>1</a:t>
            </a:r>
            <a:r>
              <a:rPr sz="950" spc="10" dirty="0">
                <a:latin typeface="Arial MT"/>
                <a:cs typeface="Arial MT"/>
              </a:rPr>
              <a:t>0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90451" y="5826343"/>
            <a:ext cx="4217035" cy="280035"/>
          </a:xfrm>
          <a:prstGeom prst="rect">
            <a:avLst/>
          </a:prstGeom>
          <a:ln w="6571">
            <a:solidFill>
              <a:srgbClr val="FF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265"/>
              </a:spcBef>
            </a:pPr>
            <a:r>
              <a:rPr sz="1350" spc="15" dirty="0">
                <a:solidFill>
                  <a:srgbClr val="FF0000"/>
                </a:solidFill>
                <a:latin typeface="Arial MT"/>
                <a:cs typeface="Arial MT"/>
              </a:rPr>
              <a:t>REGULACION</a:t>
            </a:r>
            <a:r>
              <a:rPr sz="13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350" spc="20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13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350" spc="15" dirty="0">
                <a:solidFill>
                  <a:srgbClr val="FF0000"/>
                </a:solidFill>
                <a:latin typeface="Arial MT"/>
                <a:cs typeface="Arial MT"/>
              </a:rPr>
              <a:t>LA</a:t>
            </a:r>
            <a:r>
              <a:rPr sz="13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350" spc="10" dirty="0">
                <a:solidFill>
                  <a:srgbClr val="FF0000"/>
                </a:solidFill>
                <a:latin typeface="Arial MT"/>
                <a:cs typeface="Arial MT"/>
              </a:rPr>
              <a:t>SINTESIS</a:t>
            </a:r>
            <a:r>
              <a:rPr sz="13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350" spc="20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13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350" spc="20" dirty="0">
                <a:solidFill>
                  <a:srgbClr val="FF0000"/>
                </a:solidFill>
                <a:latin typeface="Arial MT"/>
                <a:cs typeface="Arial MT"/>
              </a:rPr>
              <a:t>COLESTEROL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43163" y="6504470"/>
            <a:ext cx="699770" cy="215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50" spc="-15" dirty="0">
                <a:solidFill>
                  <a:srgbClr val="323299"/>
                </a:solidFill>
                <a:latin typeface="Arial MT"/>
                <a:cs typeface="Arial MT"/>
              </a:rPr>
              <a:t>H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MG</a:t>
            </a:r>
            <a:r>
              <a:rPr sz="1250" spc="-15" dirty="0">
                <a:solidFill>
                  <a:srgbClr val="323299"/>
                </a:solidFill>
                <a:latin typeface="Arial MT"/>
                <a:cs typeface="Arial MT"/>
              </a:rPr>
              <a:t>Co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A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45816" y="8326692"/>
            <a:ext cx="1549400" cy="215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Colesterol intracelular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809262" y="6856790"/>
            <a:ext cx="59055" cy="645795"/>
          </a:xfrm>
          <a:custGeom>
            <a:avLst/>
            <a:gdLst/>
            <a:ahLst/>
            <a:cxnLst/>
            <a:rect l="l" t="t" r="r" b="b"/>
            <a:pathLst>
              <a:path w="59055" h="645795">
                <a:moveTo>
                  <a:pt x="19979" y="586724"/>
                </a:moveTo>
                <a:lnTo>
                  <a:pt x="0" y="586724"/>
                </a:lnTo>
                <a:lnTo>
                  <a:pt x="29443" y="645612"/>
                </a:lnTo>
                <a:lnTo>
                  <a:pt x="53629" y="597240"/>
                </a:lnTo>
                <a:lnTo>
                  <a:pt x="19979" y="597240"/>
                </a:lnTo>
                <a:lnTo>
                  <a:pt x="19979" y="586724"/>
                </a:lnTo>
                <a:close/>
              </a:path>
              <a:path w="59055" h="645795">
                <a:moveTo>
                  <a:pt x="39959" y="0"/>
                </a:moveTo>
                <a:lnTo>
                  <a:pt x="19979" y="0"/>
                </a:lnTo>
                <a:lnTo>
                  <a:pt x="19979" y="597240"/>
                </a:lnTo>
                <a:lnTo>
                  <a:pt x="39959" y="597240"/>
                </a:lnTo>
                <a:lnTo>
                  <a:pt x="39959" y="0"/>
                </a:lnTo>
                <a:close/>
              </a:path>
              <a:path w="59055" h="645795">
                <a:moveTo>
                  <a:pt x="58887" y="586724"/>
                </a:moveTo>
                <a:lnTo>
                  <a:pt x="39959" y="586724"/>
                </a:lnTo>
                <a:lnTo>
                  <a:pt x="39959" y="597240"/>
                </a:lnTo>
                <a:lnTo>
                  <a:pt x="53629" y="597240"/>
                </a:lnTo>
                <a:lnTo>
                  <a:pt x="58887" y="586724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939568" y="7052287"/>
            <a:ext cx="116967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HMGCoA</a:t>
            </a:r>
            <a:r>
              <a:rPr sz="95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FF0000"/>
                </a:solidFill>
                <a:latin typeface="Arial MT"/>
                <a:cs typeface="Arial MT"/>
              </a:rPr>
              <a:t>Reductasa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15101" y="9445461"/>
            <a:ext cx="1287145" cy="4044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Colesterol</a:t>
            </a:r>
            <a:r>
              <a:rPr sz="1250" spc="-2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en</a:t>
            </a:r>
            <a:r>
              <a:rPr sz="1250" spc="-2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LDL </a:t>
            </a:r>
            <a:r>
              <a:rPr sz="1250" spc="-33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(extracelular)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858685" y="8645357"/>
            <a:ext cx="59055" cy="695325"/>
          </a:xfrm>
          <a:custGeom>
            <a:avLst/>
            <a:gdLst/>
            <a:ahLst/>
            <a:cxnLst/>
            <a:rect l="l" t="t" r="r" b="b"/>
            <a:pathLst>
              <a:path w="59055" h="695325">
                <a:moveTo>
                  <a:pt x="39959" y="49423"/>
                </a:moveTo>
                <a:lnTo>
                  <a:pt x="19979" y="49423"/>
                </a:lnTo>
                <a:lnTo>
                  <a:pt x="19979" y="695033"/>
                </a:lnTo>
                <a:lnTo>
                  <a:pt x="39959" y="695033"/>
                </a:lnTo>
                <a:lnTo>
                  <a:pt x="39959" y="49423"/>
                </a:lnTo>
                <a:close/>
              </a:path>
              <a:path w="59055" h="695325">
                <a:moveTo>
                  <a:pt x="29443" y="0"/>
                </a:moveTo>
                <a:lnTo>
                  <a:pt x="0" y="58887"/>
                </a:lnTo>
                <a:lnTo>
                  <a:pt x="19979" y="58887"/>
                </a:lnTo>
                <a:lnTo>
                  <a:pt x="19979" y="49423"/>
                </a:lnTo>
                <a:lnTo>
                  <a:pt x="54155" y="49423"/>
                </a:lnTo>
                <a:lnTo>
                  <a:pt x="29443" y="0"/>
                </a:lnTo>
                <a:close/>
              </a:path>
              <a:path w="59055" h="695325">
                <a:moveTo>
                  <a:pt x="54155" y="49423"/>
                </a:moveTo>
                <a:lnTo>
                  <a:pt x="39959" y="49423"/>
                </a:lnTo>
                <a:lnTo>
                  <a:pt x="39959" y="58887"/>
                </a:lnTo>
                <a:lnTo>
                  <a:pt x="58887" y="58887"/>
                </a:lnTo>
                <a:lnTo>
                  <a:pt x="54155" y="49423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038412" y="8740968"/>
            <a:ext cx="95123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Receptor</a:t>
            </a:r>
            <a:r>
              <a:rPr sz="95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95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LDL</a:t>
            </a:r>
            <a:endParaRPr sz="950">
              <a:latin typeface="Arial MT"/>
              <a:cs typeface="Arial MT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858685" y="6830504"/>
            <a:ext cx="3602990" cy="1450340"/>
            <a:chOff x="1858685" y="6830504"/>
            <a:chExt cx="3602990" cy="1450340"/>
          </a:xfrm>
        </p:grpSpPr>
        <p:sp>
          <p:nvSpPr>
            <p:cNvPr id="39" name="object 39"/>
            <p:cNvSpPr/>
            <p:nvPr/>
          </p:nvSpPr>
          <p:spPr>
            <a:xfrm>
              <a:off x="1858683" y="7850441"/>
              <a:ext cx="59055" cy="430530"/>
            </a:xfrm>
            <a:custGeom>
              <a:avLst/>
              <a:gdLst/>
              <a:ahLst/>
              <a:cxnLst/>
              <a:rect l="l" t="t" r="r" b="b"/>
              <a:pathLst>
                <a:path w="59055" h="430529">
                  <a:moveTo>
                    <a:pt x="58889" y="371170"/>
                  </a:moveTo>
                  <a:lnTo>
                    <a:pt x="39954" y="371170"/>
                  </a:lnTo>
                  <a:lnTo>
                    <a:pt x="39954" y="230276"/>
                  </a:lnTo>
                  <a:lnTo>
                    <a:pt x="19977" y="230276"/>
                  </a:lnTo>
                  <a:lnTo>
                    <a:pt x="19977" y="371170"/>
                  </a:lnTo>
                  <a:lnTo>
                    <a:pt x="0" y="371170"/>
                  </a:lnTo>
                  <a:lnTo>
                    <a:pt x="29438" y="430060"/>
                  </a:lnTo>
                  <a:lnTo>
                    <a:pt x="54152" y="380631"/>
                  </a:lnTo>
                  <a:lnTo>
                    <a:pt x="58889" y="371170"/>
                  </a:lnTo>
                  <a:close/>
                </a:path>
                <a:path w="59055" h="430529">
                  <a:moveTo>
                    <a:pt x="58889" y="139839"/>
                  </a:moveTo>
                  <a:lnTo>
                    <a:pt x="39954" y="139839"/>
                  </a:lnTo>
                  <a:lnTo>
                    <a:pt x="39954" y="0"/>
                  </a:lnTo>
                  <a:lnTo>
                    <a:pt x="19977" y="0"/>
                  </a:lnTo>
                  <a:lnTo>
                    <a:pt x="19977" y="139839"/>
                  </a:lnTo>
                  <a:lnTo>
                    <a:pt x="0" y="139839"/>
                  </a:lnTo>
                  <a:lnTo>
                    <a:pt x="29438" y="198729"/>
                  </a:lnTo>
                  <a:lnTo>
                    <a:pt x="54140" y="149326"/>
                  </a:lnTo>
                  <a:lnTo>
                    <a:pt x="58889" y="139839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2341" y="6830504"/>
              <a:ext cx="198729" cy="489993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5561924" y="6763771"/>
            <a:ext cx="624840" cy="69024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100" spc="-5" dirty="0">
                <a:solidFill>
                  <a:srgbClr val="00FF00"/>
                </a:solidFill>
                <a:latin typeface="Arial MT"/>
                <a:cs typeface="Arial MT"/>
              </a:rPr>
              <a:t>Insulina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635"/>
              </a:spcBef>
            </a:pP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G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lucagón 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Esteroles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297155" y="7321550"/>
            <a:ext cx="2131695" cy="1639570"/>
            <a:chOff x="2297155" y="7321550"/>
            <a:chExt cx="2131695" cy="1639570"/>
          </a:xfrm>
        </p:grpSpPr>
        <p:sp>
          <p:nvSpPr>
            <p:cNvPr id="43" name="object 43"/>
            <p:cNvSpPr/>
            <p:nvPr/>
          </p:nvSpPr>
          <p:spPr>
            <a:xfrm>
              <a:off x="3032150" y="7420381"/>
              <a:ext cx="1396365" cy="953135"/>
            </a:xfrm>
            <a:custGeom>
              <a:avLst/>
              <a:gdLst/>
              <a:ahLst/>
              <a:cxnLst/>
              <a:rect l="l" t="t" r="r" b="b"/>
              <a:pathLst>
                <a:path w="1396364" h="953134">
                  <a:moveTo>
                    <a:pt x="54150" y="25336"/>
                  </a:moveTo>
                  <a:lnTo>
                    <a:pt x="42980" y="41385"/>
                  </a:lnTo>
                  <a:lnTo>
                    <a:pt x="1384797" y="952652"/>
                  </a:lnTo>
                  <a:lnTo>
                    <a:pt x="1396365" y="935827"/>
                  </a:lnTo>
                  <a:lnTo>
                    <a:pt x="54150" y="25336"/>
                  </a:lnTo>
                  <a:close/>
                </a:path>
                <a:path w="1396364" h="953134">
                  <a:moveTo>
                    <a:pt x="0" y="0"/>
                  </a:moveTo>
                  <a:lnTo>
                    <a:pt x="31531" y="57835"/>
                  </a:lnTo>
                  <a:lnTo>
                    <a:pt x="42980" y="41385"/>
                  </a:lnTo>
                  <a:lnTo>
                    <a:pt x="34686" y="35753"/>
                  </a:lnTo>
                  <a:lnTo>
                    <a:pt x="46253" y="19979"/>
                  </a:lnTo>
                  <a:lnTo>
                    <a:pt x="57878" y="19979"/>
                  </a:lnTo>
                  <a:lnTo>
                    <a:pt x="65196" y="9464"/>
                  </a:lnTo>
                  <a:lnTo>
                    <a:pt x="0" y="0"/>
                  </a:lnTo>
                  <a:close/>
                </a:path>
                <a:path w="1396364" h="953134">
                  <a:moveTo>
                    <a:pt x="46253" y="19979"/>
                  </a:moveTo>
                  <a:lnTo>
                    <a:pt x="34686" y="35753"/>
                  </a:lnTo>
                  <a:lnTo>
                    <a:pt x="42980" y="41385"/>
                  </a:lnTo>
                  <a:lnTo>
                    <a:pt x="54150" y="25336"/>
                  </a:lnTo>
                  <a:lnTo>
                    <a:pt x="46253" y="19979"/>
                  </a:lnTo>
                  <a:close/>
                </a:path>
                <a:path w="1396364" h="953134">
                  <a:moveTo>
                    <a:pt x="57878" y="19979"/>
                  </a:moveTo>
                  <a:lnTo>
                    <a:pt x="46253" y="19979"/>
                  </a:lnTo>
                  <a:lnTo>
                    <a:pt x="54150" y="25336"/>
                  </a:lnTo>
                  <a:lnTo>
                    <a:pt x="57878" y="19979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6593" y="7569706"/>
              <a:ext cx="198729" cy="24814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180405" y="8504463"/>
              <a:ext cx="1195705" cy="274955"/>
            </a:xfrm>
            <a:custGeom>
              <a:avLst/>
              <a:gdLst/>
              <a:ahLst/>
              <a:cxnLst/>
              <a:rect l="l" t="t" r="r" b="b"/>
              <a:pathLst>
                <a:path w="1195704" h="274954">
                  <a:moveTo>
                    <a:pt x="52578" y="216606"/>
                  </a:moveTo>
                  <a:lnTo>
                    <a:pt x="0" y="257616"/>
                  </a:lnTo>
                  <a:lnTo>
                    <a:pt x="64129" y="274441"/>
                  </a:lnTo>
                  <a:lnTo>
                    <a:pt x="60769" y="257616"/>
                  </a:lnTo>
                  <a:lnTo>
                    <a:pt x="50474" y="257616"/>
                  </a:lnTo>
                  <a:lnTo>
                    <a:pt x="46268" y="238688"/>
                  </a:lnTo>
                  <a:lnTo>
                    <a:pt x="56560" y="236543"/>
                  </a:lnTo>
                  <a:lnTo>
                    <a:pt x="52578" y="216606"/>
                  </a:lnTo>
                  <a:close/>
                </a:path>
                <a:path w="1195704" h="274954">
                  <a:moveTo>
                    <a:pt x="56560" y="236543"/>
                  </a:moveTo>
                  <a:lnTo>
                    <a:pt x="46268" y="238688"/>
                  </a:lnTo>
                  <a:lnTo>
                    <a:pt x="50474" y="257616"/>
                  </a:lnTo>
                  <a:lnTo>
                    <a:pt x="60357" y="255556"/>
                  </a:lnTo>
                  <a:lnTo>
                    <a:pt x="56560" y="236543"/>
                  </a:lnTo>
                  <a:close/>
                </a:path>
                <a:path w="1195704" h="274954">
                  <a:moveTo>
                    <a:pt x="60357" y="255556"/>
                  </a:moveTo>
                  <a:lnTo>
                    <a:pt x="50474" y="257616"/>
                  </a:lnTo>
                  <a:lnTo>
                    <a:pt x="60769" y="257616"/>
                  </a:lnTo>
                  <a:lnTo>
                    <a:pt x="60357" y="255556"/>
                  </a:lnTo>
                  <a:close/>
                </a:path>
                <a:path w="1195704" h="274954">
                  <a:moveTo>
                    <a:pt x="1191326" y="0"/>
                  </a:moveTo>
                  <a:lnTo>
                    <a:pt x="56560" y="236543"/>
                  </a:lnTo>
                  <a:lnTo>
                    <a:pt x="60357" y="255556"/>
                  </a:lnTo>
                  <a:lnTo>
                    <a:pt x="1195532" y="18928"/>
                  </a:lnTo>
                  <a:lnTo>
                    <a:pt x="1191326" y="0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7864" y="8712660"/>
              <a:ext cx="198729" cy="24814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297155" y="7321550"/>
              <a:ext cx="79375" cy="993775"/>
            </a:xfrm>
            <a:custGeom>
              <a:avLst/>
              <a:gdLst/>
              <a:ahLst/>
              <a:cxnLst/>
              <a:rect l="l" t="t" r="r" b="b"/>
              <a:pathLst>
                <a:path w="79375" h="993775">
                  <a:moveTo>
                    <a:pt x="52578" y="65181"/>
                  </a:moveTo>
                  <a:lnTo>
                    <a:pt x="26289" y="65181"/>
                  </a:lnTo>
                  <a:lnTo>
                    <a:pt x="26289" y="993648"/>
                  </a:lnTo>
                  <a:lnTo>
                    <a:pt x="52578" y="993648"/>
                  </a:lnTo>
                  <a:lnTo>
                    <a:pt x="52578" y="65181"/>
                  </a:lnTo>
                  <a:close/>
                </a:path>
                <a:path w="79375" h="993775">
                  <a:moveTo>
                    <a:pt x="38907" y="0"/>
                  </a:moveTo>
                  <a:lnTo>
                    <a:pt x="0" y="78867"/>
                  </a:lnTo>
                  <a:lnTo>
                    <a:pt x="26289" y="78867"/>
                  </a:lnTo>
                  <a:lnTo>
                    <a:pt x="26289" y="65181"/>
                  </a:lnTo>
                  <a:lnTo>
                    <a:pt x="71933" y="65181"/>
                  </a:lnTo>
                  <a:lnTo>
                    <a:pt x="38907" y="0"/>
                  </a:lnTo>
                  <a:close/>
                </a:path>
                <a:path w="79375" h="993775">
                  <a:moveTo>
                    <a:pt x="71933" y="65181"/>
                  </a:moveTo>
                  <a:lnTo>
                    <a:pt x="52578" y="65181"/>
                  </a:lnTo>
                  <a:lnTo>
                    <a:pt x="52578" y="78867"/>
                  </a:lnTo>
                  <a:lnTo>
                    <a:pt x="78867" y="78867"/>
                  </a:lnTo>
                  <a:lnTo>
                    <a:pt x="71933" y="65181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3380103" y="6887204"/>
            <a:ext cx="15995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323299"/>
                </a:solidFill>
                <a:latin typeface="Arial MT"/>
                <a:cs typeface="Arial MT"/>
              </a:rPr>
              <a:t>1.</a:t>
            </a:r>
            <a:r>
              <a:rPr sz="1100" spc="-2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323299"/>
                </a:solidFill>
                <a:latin typeface="Arial MT"/>
                <a:cs typeface="Arial MT"/>
              </a:rPr>
              <a:t>Modificación</a:t>
            </a:r>
            <a:r>
              <a:rPr sz="1100" spc="-2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323299"/>
                </a:solidFill>
                <a:latin typeface="Arial MT"/>
                <a:cs typeface="Arial MT"/>
              </a:rPr>
              <a:t>covalente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279236" y="7132284"/>
            <a:ext cx="1839595" cy="79375"/>
          </a:xfrm>
          <a:custGeom>
            <a:avLst/>
            <a:gdLst/>
            <a:ahLst/>
            <a:cxnLst/>
            <a:rect l="l" t="t" r="r" b="b"/>
            <a:pathLst>
              <a:path w="1839595" h="79375">
                <a:moveTo>
                  <a:pt x="78867" y="0"/>
                </a:moveTo>
                <a:lnTo>
                  <a:pt x="0" y="39944"/>
                </a:lnTo>
                <a:lnTo>
                  <a:pt x="78867" y="78851"/>
                </a:lnTo>
                <a:lnTo>
                  <a:pt x="78867" y="52562"/>
                </a:lnTo>
                <a:lnTo>
                  <a:pt x="66248" y="52562"/>
                </a:lnTo>
                <a:lnTo>
                  <a:pt x="66248" y="26273"/>
                </a:lnTo>
                <a:lnTo>
                  <a:pt x="78867" y="26273"/>
                </a:lnTo>
                <a:lnTo>
                  <a:pt x="78867" y="0"/>
                </a:lnTo>
                <a:close/>
              </a:path>
              <a:path w="1839595" h="79375">
                <a:moveTo>
                  <a:pt x="78867" y="26273"/>
                </a:moveTo>
                <a:lnTo>
                  <a:pt x="66248" y="26273"/>
                </a:lnTo>
                <a:lnTo>
                  <a:pt x="66248" y="52562"/>
                </a:lnTo>
                <a:lnTo>
                  <a:pt x="78867" y="52562"/>
                </a:lnTo>
                <a:lnTo>
                  <a:pt x="78867" y="26273"/>
                </a:lnTo>
                <a:close/>
              </a:path>
              <a:path w="1839595" h="79375">
                <a:moveTo>
                  <a:pt x="1839056" y="26273"/>
                </a:moveTo>
                <a:lnTo>
                  <a:pt x="78867" y="26273"/>
                </a:lnTo>
                <a:lnTo>
                  <a:pt x="78867" y="52562"/>
                </a:lnTo>
                <a:lnTo>
                  <a:pt x="1839056" y="52562"/>
                </a:lnTo>
                <a:lnTo>
                  <a:pt x="1839056" y="26273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558815" y="8116385"/>
            <a:ext cx="1823085" cy="699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9895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323299"/>
                </a:solidFill>
                <a:latin typeface="Arial MT"/>
                <a:cs typeface="Arial MT"/>
              </a:rPr>
              <a:t>3.</a:t>
            </a:r>
            <a:r>
              <a:rPr sz="1100" spc="-3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323299"/>
                </a:solidFill>
                <a:latin typeface="Arial MT"/>
                <a:cs typeface="Arial MT"/>
              </a:rPr>
              <a:t>Síntesis</a:t>
            </a:r>
            <a:r>
              <a:rPr sz="1100" spc="-3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323299"/>
                </a:solidFill>
                <a:latin typeface="Arial MT"/>
                <a:cs typeface="Arial MT"/>
              </a:rPr>
              <a:t>del</a:t>
            </a:r>
            <a:r>
              <a:rPr sz="1100" spc="-3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323299"/>
                </a:solidFill>
                <a:latin typeface="Arial MT"/>
                <a:cs typeface="Arial MT"/>
              </a:rPr>
              <a:t>enzima </a:t>
            </a:r>
            <a:r>
              <a:rPr sz="1100" spc="-29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323299"/>
                </a:solidFill>
                <a:latin typeface="Arial MT"/>
                <a:cs typeface="Arial MT"/>
              </a:rPr>
              <a:t>(</a:t>
            </a:r>
            <a:r>
              <a:rPr sz="1100" spc="-5" dirty="0">
                <a:solidFill>
                  <a:srgbClr val="00FF00"/>
                </a:solidFill>
                <a:latin typeface="Arial MT"/>
                <a:cs typeface="Arial MT"/>
              </a:rPr>
              <a:t>SREBP</a:t>
            </a:r>
            <a:r>
              <a:rPr sz="1100" spc="-5" dirty="0">
                <a:solidFill>
                  <a:srgbClr val="323299"/>
                </a:solidFill>
                <a:latin typeface="Arial MT"/>
                <a:cs typeface="Arial MT"/>
              </a:rPr>
              <a:t>)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sz="1100" dirty="0">
                <a:solidFill>
                  <a:srgbClr val="323299"/>
                </a:solidFill>
                <a:latin typeface="Arial MT"/>
                <a:cs typeface="Arial MT"/>
              </a:rPr>
              <a:t>Se activa al </a:t>
            </a:r>
            <a:r>
              <a:rPr sz="1100" spc="-5" dirty="0">
                <a:solidFill>
                  <a:srgbClr val="323299"/>
                </a:solidFill>
                <a:latin typeface="Arial MT"/>
                <a:cs typeface="Arial MT"/>
              </a:rPr>
              <a:t>disminuir </a:t>
            </a:r>
            <a:r>
              <a:rPr sz="1100" dirty="0">
                <a:solidFill>
                  <a:srgbClr val="323299"/>
                </a:solidFill>
                <a:latin typeface="Arial MT"/>
                <a:cs typeface="Arial MT"/>
              </a:rPr>
              <a:t>el </a:t>
            </a:r>
            <a:r>
              <a:rPr sz="1100" spc="-5" dirty="0">
                <a:solidFill>
                  <a:srgbClr val="323299"/>
                </a:solidFill>
                <a:latin typeface="Arial MT"/>
                <a:cs typeface="Arial MT"/>
              </a:rPr>
              <a:t>nivel </a:t>
            </a:r>
            <a:r>
              <a:rPr sz="1100" spc="-29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323299"/>
                </a:solidFill>
                <a:latin typeface="Arial MT"/>
                <a:cs typeface="Arial MT"/>
              </a:rPr>
              <a:t>de</a:t>
            </a:r>
            <a:r>
              <a:rPr sz="1100" spc="-5" dirty="0">
                <a:solidFill>
                  <a:srgbClr val="323299"/>
                </a:solidFill>
                <a:latin typeface="Arial MT"/>
                <a:cs typeface="Arial MT"/>
              </a:rPr>
              <a:t> colesterol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392805" y="7514125"/>
            <a:ext cx="1969770" cy="58356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250" spc="-10" dirty="0">
                <a:solidFill>
                  <a:srgbClr val="323299"/>
                </a:solidFill>
                <a:latin typeface="Arial MT"/>
                <a:cs typeface="Arial MT"/>
              </a:rPr>
              <a:t>Mevalonato</a:t>
            </a:r>
            <a:endParaRPr sz="1250">
              <a:latin typeface="Arial MT"/>
              <a:cs typeface="Arial MT"/>
            </a:endParaRPr>
          </a:p>
          <a:p>
            <a:pPr marL="1007110" marR="5080">
              <a:lnSpc>
                <a:spcPct val="101000"/>
              </a:lnSpc>
              <a:spcBef>
                <a:spcPts val="105"/>
              </a:spcBef>
            </a:pPr>
            <a:r>
              <a:rPr sz="1100" dirty="0">
                <a:solidFill>
                  <a:srgbClr val="323299"/>
                </a:solidFill>
                <a:latin typeface="Arial MT"/>
                <a:cs typeface="Arial MT"/>
              </a:rPr>
              <a:t>2.</a:t>
            </a:r>
            <a:r>
              <a:rPr sz="1100" spc="-4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323299"/>
                </a:solidFill>
                <a:latin typeface="Arial MT"/>
                <a:cs typeface="Arial MT"/>
              </a:rPr>
              <a:t>Degradación </a:t>
            </a:r>
            <a:r>
              <a:rPr sz="1100" spc="-29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323299"/>
                </a:solidFill>
                <a:latin typeface="Arial MT"/>
                <a:cs typeface="Arial MT"/>
              </a:rPr>
              <a:t>del</a:t>
            </a:r>
            <a:r>
              <a:rPr sz="1100" spc="-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323299"/>
                </a:solidFill>
                <a:latin typeface="Arial MT"/>
                <a:cs typeface="Arial MT"/>
              </a:rPr>
              <a:t>enzima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25170" y="5346086"/>
            <a:ext cx="7505700" cy="5341620"/>
            <a:chOff x="25170" y="5346086"/>
            <a:chExt cx="7505700" cy="5341620"/>
          </a:xfrm>
        </p:grpSpPr>
        <p:pic>
          <p:nvPicPr>
            <p:cNvPr id="53" name="object 5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8112" y="7522757"/>
              <a:ext cx="155527" cy="167673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5538" y="5346455"/>
              <a:ext cx="7505065" cy="5340985"/>
            </a:xfrm>
            <a:custGeom>
              <a:avLst/>
              <a:gdLst/>
              <a:ahLst/>
              <a:cxnLst/>
              <a:rect l="l" t="t" r="r" b="b"/>
              <a:pathLst>
                <a:path w="7505065" h="5340984">
                  <a:moveTo>
                    <a:pt x="0" y="5340598"/>
                  </a:moveTo>
                  <a:lnTo>
                    <a:pt x="7504892" y="5340598"/>
                  </a:lnTo>
                  <a:lnTo>
                    <a:pt x="7504892" y="0"/>
                  </a:lnTo>
                  <a:lnTo>
                    <a:pt x="0" y="0"/>
                  </a:lnTo>
                  <a:lnTo>
                    <a:pt x="0" y="53405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2067" y="4633751"/>
            <a:ext cx="1625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latin typeface="Arial MT"/>
                <a:cs typeface="Arial MT"/>
              </a:rPr>
              <a:t>1</a:t>
            </a:r>
            <a:r>
              <a:rPr sz="950" spc="10" dirty="0">
                <a:latin typeface="Arial MT"/>
                <a:cs typeface="Arial MT"/>
              </a:rPr>
              <a:t>1</a:t>
            </a:r>
            <a:endParaRPr sz="95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65632" y="1943945"/>
            <a:ext cx="2254159" cy="1288255"/>
            <a:chOff x="965632" y="1943945"/>
            <a:chExt cx="2254159" cy="12882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632" y="1943945"/>
              <a:ext cx="2254159" cy="128825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87296" y="2877855"/>
              <a:ext cx="350520" cy="300990"/>
            </a:xfrm>
            <a:custGeom>
              <a:avLst/>
              <a:gdLst/>
              <a:ahLst/>
              <a:cxnLst/>
              <a:rect l="l" t="t" r="r" b="b"/>
              <a:pathLst>
                <a:path w="350519" h="300989">
                  <a:moveTo>
                    <a:pt x="307863" y="30875"/>
                  </a:moveTo>
                  <a:lnTo>
                    <a:pt x="1051" y="295473"/>
                  </a:lnTo>
                  <a:lnTo>
                    <a:pt x="0" y="297576"/>
                  </a:lnTo>
                  <a:lnTo>
                    <a:pt x="0" y="299664"/>
                  </a:lnTo>
                  <a:lnTo>
                    <a:pt x="2103" y="300730"/>
                  </a:lnTo>
                  <a:lnTo>
                    <a:pt x="5257" y="299664"/>
                  </a:lnTo>
                  <a:lnTo>
                    <a:pt x="312188" y="36008"/>
                  </a:lnTo>
                  <a:lnTo>
                    <a:pt x="307863" y="30875"/>
                  </a:lnTo>
                  <a:close/>
                </a:path>
                <a:path w="350519" h="300989">
                  <a:moveTo>
                    <a:pt x="339256" y="25237"/>
                  </a:moveTo>
                  <a:lnTo>
                    <a:pt x="316489" y="25237"/>
                  </a:lnTo>
                  <a:lnTo>
                    <a:pt x="319643" y="26289"/>
                  </a:lnTo>
                  <a:lnTo>
                    <a:pt x="319643" y="28392"/>
                  </a:lnTo>
                  <a:lnTo>
                    <a:pt x="318607" y="30495"/>
                  </a:lnTo>
                  <a:lnTo>
                    <a:pt x="312188" y="36008"/>
                  </a:lnTo>
                  <a:lnTo>
                    <a:pt x="327019" y="53614"/>
                  </a:lnTo>
                  <a:lnTo>
                    <a:pt x="339256" y="25237"/>
                  </a:lnTo>
                  <a:close/>
                </a:path>
                <a:path w="350519" h="300989">
                  <a:moveTo>
                    <a:pt x="316489" y="25237"/>
                  </a:moveTo>
                  <a:lnTo>
                    <a:pt x="314401" y="25237"/>
                  </a:lnTo>
                  <a:lnTo>
                    <a:pt x="307863" y="30875"/>
                  </a:lnTo>
                  <a:lnTo>
                    <a:pt x="312188" y="36008"/>
                  </a:lnTo>
                  <a:lnTo>
                    <a:pt x="318607" y="30495"/>
                  </a:lnTo>
                  <a:lnTo>
                    <a:pt x="319643" y="28392"/>
                  </a:lnTo>
                  <a:lnTo>
                    <a:pt x="319643" y="26289"/>
                  </a:lnTo>
                  <a:lnTo>
                    <a:pt x="316489" y="25237"/>
                  </a:lnTo>
                  <a:close/>
                </a:path>
                <a:path w="350519" h="300989">
                  <a:moveTo>
                    <a:pt x="350139" y="0"/>
                  </a:moveTo>
                  <a:lnTo>
                    <a:pt x="293370" y="13670"/>
                  </a:lnTo>
                  <a:lnTo>
                    <a:pt x="307863" y="30875"/>
                  </a:lnTo>
                  <a:lnTo>
                    <a:pt x="314401" y="25237"/>
                  </a:lnTo>
                  <a:lnTo>
                    <a:pt x="339256" y="25237"/>
                  </a:lnTo>
                  <a:lnTo>
                    <a:pt x="3501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46031" y="3192168"/>
            <a:ext cx="964565" cy="655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95"/>
              </a:spcBef>
            </a:pP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Sitio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de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proteolisis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2 </a:t>
            </a:r>
            <a:r>
              <a:rPr sz="800" spc="-2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(oculto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por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la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 membrana cuando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esta es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rica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en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colesterol)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524234" y="1945747"/>
            <a:ext cx="3183255" cy="1161415"/>
            <a:chOff x="3524234" y="1945747"/>
            <a:chExt cx="3183255" cy="116141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0419" y="1945747"/>
              <a:ext cx="2166673" cy="116133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524234" y="2602361"/>
              <a:ext cx="749935" cy="52705"/>
            </a:xfrm>
            <a:custGeom>
              <a:avLst/>
              <a:gdLst/>
              <a:ahLst/>
              <a:cxnLst/>
              <a:rect l="l" t="t" r="r" b="b"/>
              <a:pathLst>
                <a:path w="749935" h="52705">
                  <a:moveTo>
                    <a:pt x="697138" y="0"/>
                  </a:moveTo>
                  <a:lnTo>
                    <a:pt x="697138" y="52578"/>
                  </a:lnTo>
                  <a:lnTo>
                    <a:pt x="743407" y="29443"/>
                  </a:lnTo>
                  <a:lnTo>
                    <a:pt x="705551" y="29443"/>
                  </a:lnTo>
                  <a:lnTo>
                    <a:pt x="707654" y="28392"/>
                  </a:lnTo>
                  <a:lnTo>
                    <a:pt x="708705" y="26289"/>
                  </a:lnTo>
                  <a:lnTo>
                    <a:pt x="707654" y="24185"/>
                  </a:lnTo>
                  <a:lnTo>
                    <a:pt x="705551" y="23134"/>
                  </a:lnTo>
                  <a:lnTo>
                    <a:pt x="743407" y="23134"/>
                  </a:lnTo>
                  <a:lnTo>
                    <a:pt x="697138" y="0"/>
                  </a:lnTo>
                  <a:close/>
                </a:path>
                <a:path w="749935" h="52705">
                  <a:moveTo>
                    <a:pt x="697138" y="23134"/>
                  </a:moveTo>
                  <a:lnTo>
                    <a:pt x="4206" y="23134"/>
                  </a:lnTo>
                  <a:lnTo>
                    <a:pt x="1051" y="24185"/>
                  </a:lnTo>
                  <a:lnTo>
                    <a:pt x="0" y="26289"/>
                  </a:lnTo>
                  <a:lnTo>
                    <a:pt x="1051" y="28392"/>
                  </a:lnTo>
                  <a:lnTo>
                    <a:pt x="4206" y="29443"/>
                  </a:lnTo>
                  <a:lnTo>
                    <a:pt x="697138" y="29443"/>
                  </a:lnTo>
                  <a:lnTo>
                    <a:pt x="697138" y="23134"/>
                  </a:lnTo>
                  <a:close/>
                </a:path>
                <a:path w="749935" h="52705">
                  <a:moveTo>
                    <a:pt x="743407" y="23134"/>
                  </a:moveTo>
                  <a:lnTo>
                    <a:pt x="705551" y="23134"/>
                  </a:lnTo>
                  <a:lnTo>
                    <a:pt x="707654" y="24185"/>
                  </a:lnTo>
                  <a:lnTo>
                    <a:pt x="708705" y="26289"/>
                  </a:lnTo>
                  <a:lnTo>
                    <a:pt x="707654" y="28392"/>
                  </a:lnTo>
                  <a:lnTo>
                    <a:pt x="705551" y="29443"/>
                  </a:lnTo>
                  <a:lnTo>
                    <a:pt x="743407" y="29443"/>
                  </a:lnTo>
                  <a:lnTo>
                    <a:pt x="749716" y="26289"/>
                  </a:lnTo>
                  <a:lnTo>
                    <a:pt x="743407" y="231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515739" y="2712692"/>
            <a:ext cx="842010" cy="529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1280">
              <a:lnSpc>
                <a:spcPct val="103099"/>
              </a:lnSpc>
              <a:spcBef>
                <a:spcPts val="95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D</a:t>
            </a:r>
            <a:r>
              <a:rPr sz="800" dirty="0">
                <a:solidFill>
                  <a:srgbClr val="323299"/>
                </a:solidFill>
                <a:latin typeface="Arial MT"/>
                <a:cs typeface="Arial MT"/>
              </a:rPr>
              <a:t>i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s</a:t>
            </a:r>
            <a:r>
              <a:rPr sz="800" spc="25" dirty="0">
                <a:solidFill>
                  <a:srgbClr val="323299"/>
                </a:solidFill>
                <a:latin typeface="Arial MT"/>
                <a:cs typeface="Arial MT"/>
              </a:rPr>
              <a:t>m</a:t>
            </a:r>
            <a:r>
              <a:rPr sz="800" spc="-5" dirty="0">
                <a:solidFill>
                  <a:srgbClr val="323299"/>
                </a:solidFill>
                <a:latin typeface="Arial MT"/>
                <a:cs typeface="Arial MT"/>
              </a:rPr>
              <a:t>i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nuc</a:t>
            </a:r>
            <a:r>
              <a:rPr sz="800" spc="-5" dirty="0">
                <a:solidFill>
                  <a:srgbClr val="323299"/>
                </a:solidFill>
                <a:latin typeface="Arial MT"/>
                <a:cs typeface="Arial MT"/>
              </a:rPr>
              <a:t>i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ón</a:t>
            </a:r>
            <a:r>
              <a:rPr sz="80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d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e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l  colesterol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de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la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 membrana.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Migración</a:t>
            </a:r>
            <a:r>
              <a:rPr sz="800" spc="-2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a</a:t>
            </a:r>
            <a:r>
              <a:rPr sz="800" spc="-2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Golgi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20935" y="2480384"/>
            <a:ext cx="844550" cy="847725"/>
            <a:chOff x="4620935" y="2480384"/>
            <a:chExt cx="844550" cy="847725"/>
          </a:xfrm>
        </p:grpSpPr>
        <p:sp>
          <p:nvSpPr>
            <p:cNvPr id="14" name="object 14"/>
            <p:cNvSpPr/>
            <p:nvPr/>
          </p:nvSpPr>
          <p:spPr>
            <a:xfrm>
              <a:off x="4620935" y="2480384"/>
              <a:ext cx="844550" cy="248285"/>
            </a:xfrm>
            <a:custGeom>
              <a:avLst/>
              <a:gdLst/>
              <a:ahLst/>
              <a:cxnLst/>
              <a:rect l="l" t="t" r="r" b="b"/>
              <a:pathLst>
                <a:path w="844550" h="248285">
                  <a:moveTo>
                    <a:pt x="844343" y="0"/>
                  </a:moveTo>
                  <a:lnTo>
                    <a:pt x="0" y="0"/>
                  </a:lnTo>
                  <a:lnTo>
                    <a:pt x="0" y="248149"/>
                  </a:lnTo>
                  <a:lnTo>
                    <a:pt x="844343" y="248149"/>
                  </a:lnTo>
                  <a:lnTo>
                    <a:pt x="8443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5240" y="2728533"/>
              <a:ext cx="450215" cy="599440"/>
            </a:xfrm>
            <a:custGeom>
              <a:avLst/>
              <a:gdLst/>
              <a:ahLst/>
              <a:cxnLst/>
              <a:rect l="l" t="t" r="r" b="b"/>
              <a:pathLst>
                <a:path w="450214" h="599439">
                  <a:moveTo>
                    <a:pt x="415978" y="40178"/>
                  </a:moveTo>
                  <a:lnTo>
                    <a:pt x="1051" y="594100"/>
                  </a:lnTo>
                  <a:lnTo>
                    <a:pt x="0" y="596204"/>
                  </a:lnTo>
                  <a:lnTo>
                    <a:pt x="1051" y="598307"/>
                  </a:lnTo>
                  <a:lnTo>
                    <a:pt x="4206" y="599358"/>
                  </a:lnTo>
                  <a:lnTo>
                    <a:pt x="6309" y="598307"/>
                  </a:lnTo>
                  <a:lnTo>
                    <a:pt x="421355" y="44210"/>
                  </a:lnTo>
                  <a:lnTo>
                    <a:pt x="415978" y="40178"/>
                  </a:lnTo>
                  <a:close/>
                </a:path>
                <a:path w="450214" h="599439">
                  <a:moveTo>
                    <a:pt x="444301" y="31546"/>
                  </a:moveTo>
                  <a:lnTo>
                    <a:pt x="423748" y="31546"/>
                  </a:lnTo>
                  <a:lnTo>
                    <a:pt x="425851" y="32613"/>
                  </a:lnTo>
                  <a:lnTo>
                    <a:pt x="426902" y="34701"/>
                  </a:lnTo>
                  <a:lnTo>
                    <a:pt x="426902" y="36804"/>
                  </a:lnTo>
                  <a:lnTo>
                    <a:pt x="421355" y="44210"/>
                  </a:lnTo>
                  <a:lnTo>
                    <a:pt x="439521" y="57835"/>
                  </a:lnTo>
                  <a:lnTo>
                    <a:pt x="444301" y="31546"/>
                  </a:lnTo>
                  <a:close/>
                </a:path>
                <a:path w="450214" h="599439">
                  <a:moveTo>
                    <a:pt x="423748" y="31546"/>
                  </a:moveTo>
                  <a:lnTo>
                    <a:pt x="421645" y="32613"/>
                  </a:lnTo>
                  <a:lnTo>
                    <a:pt x="415978" y="40178"/>
                  </a:lnTo>
                  <a:lnTo>
                    <a:pt x="421355" y="44210"/>
                  </a:lnTo>
                  <a:lnTo>
                    <a:pt x="426902" y="36804"/>
                  </a:lnTo>
                  <a:lnTo>
                    <a:pt x="426902" y="34701"/>
                  </a:lnTo>
                  <a:lnTo>
                    <a:pt x="425851" y="32613"/>
                  </a:lnTo>
                  <a:lnTo>
                    <a:pt x="423748" y="31546"/>
                  </a:lnTo>
                  <a:close/>
                </a:path>
                <a:path w="450214" h="599439">
                  <a:moveTo>
                    <a:pt x="450037" y="0"/>
                  </a:moveTo>
                  <a:lnTo>
                    <a:pt x="397459" y="26289"/>
                  </a:lnTo>
                  <a:lnTo>
                    <a:pt x="415978" y="40178"/>
                  </a:lnTo>
                  <a:lnTo>
                    <a:pt x="421645" y="32613"/>
                  </a:lnTo>
                  <a:lnTo>
                    <a:pt x="423748" y="31546"/>
                  </a:lnTo>
                  <a:lnTo>
                    <a:pt x="444301" y="31546"/>
                  </a:lnTo>
                  <a:lnTo>
                    <a:pt x="4500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373751" y="3390898"/>
            <a:ext cx="1851025" cy="655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95"/>
              </a:spcBef>
            </a:pP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Proteolisis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en el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sitio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2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(proteasa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específica)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El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SREBP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va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 al núcleo y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estimula</a:t>
            </a:r>
            <a:r>
              <a:rPr sz="80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la</a:t>
            </a:r>
            <a:r>
              <a:rPr sz="800" spc="-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expresión</a:t>
            </a:r>
            <a:r>
              <a:rPr sz="80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entre</a:t>
            </a:r>
            <a:r>
              <a:rPr sz="800" spc="-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otros</a:t>
            </a:r>
            <a:r>
              <a:rPr sz="800" spc="-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de</a:t>
            </a:r>
            <a:r>
              <a:rPr sz="80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los </a:t>
            </a:r>
            <a:r>
              <a:rPr sz="800" spc="-2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genes de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la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HMG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CoA reductasa y del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 LDLR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20833" y="2181764"/>
            <a:ext cx="347345" cy="149860"/>
          </a:xfrm>
          <a:custGeom>
            <a:avLst/>
            <a:gdLst/>
            <a:ahLst/>
            <a:cxnLst/>
            <a:rect l="l" t="t" r="r" b="b"/>
            <a:pathLst>
              <a:path w="347345" h="149860">
                <a:moveTo>
                  <a:pt x="346990" y="0"/>
                </a:moveTo>
                <a:lnTo>
                  <a:pt x="0" y="0"/>
                </a:lnTo>
                <a:lnTo>
                  <a:pt x="0" y="149310"/>
                </a:lnTo>
                <a:lnTo>
                  <a:pt x="346990" y="149310"/>
                </a:lnTo>
                <a:lnTo>
                  <a:pt x="346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96801" y="440518"/>
            <a:ext cx="6184900" cy="363855"/>
          </a:xfrm>
          <a:prstGeom prst="rect">
            <a:avLst/>
          </a:prstGeom>
          <a:ln w="6571">
            <a:solidFill>
              <a:srgbClr val="FF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57175" marR="132715" indent="-116839">
              <a:lnSpc>
                <a:spcPct val="101000"/>
              </a:lnSpc>
              <a:spcBef>
                <a:spcPts val="245"/>
              </a:spcBef>
            </a:pP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La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FF0000"/>
                </a:solidFill>
                <a:latin typeface="Arial MT"/>
                <a:cs typeface="Arial MT"/>
              </a:rPr>
              <a:t>Proteína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unión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FF0000"/>
                </a:solidFill>
                <a:latin typeface="Arial MT"/>
                <a:cs typeface="Arial MT"/>
              </a:rPr>
              <a:t>al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FF0000"/>
                </a:solidFill>
                <a:latin typeface="Arial MT"/>
                <a:cs typeface="Arial MT"/>
              </a:rPr>
              <a:t>elemento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FF0000"/>
                </a:solidFill>
                <a:latin typeface="Arial MT"/>
                <a:cs typeface="Arial MT"/>
              </a:rPr>
              <a:t>respuesta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 a </a:t>
            </a:r>
            <a:r>
              <a:rPr sz="950" dirty="0">
                <a:solidFill>
                  <a:srgbClr val="FF0000"/>
                </a:solidFill>
                <a:latin typeface="Arial MT"/>
                <a:cs typeface="Arial MT"/>
              </a:rPr>
              <a:t>esteroles</a:t>
            </a:r>
            <a:r>
              <a:rPr sz="950" spc="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(SREBP)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se</a:t>
            </a:r>
            <a:r>
              <a:rPr sz="950" spc="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FF0000"/>
                </a:solidFill>
                <a:latin typeface="Arial MT"/>
                <a:cs typeface="Arial MT"/>
              </a:rPr>
              <a:t>libera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con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FF0000"/>
                </a:solidFill>
                <a:latin typeface="Arial MT"/>
                <a:cs typeface="Arial MT"/>
              </a:rPr>
              <a:t>niveles</a:t>
            </a:r>
            <a:r>
              <a:rPr sz="950" spc="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FF0000"/>
                </a:solidFill>
                <a:latin typeface="Arial MT"/>
                <a:cs typeface="Arial MT"/>
              </a:rPr>
              <a:t>bajos</a:t>
            </a:r>
            <a:r>
              <a:rPr sz="950" spc="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FF0000"/>
                </a:solidFill>
                <a:latin typeface="Arial MT"/>
                <a:cs typeface="Arial MT"/>
              </a:rPr>
              <a:t>colesterol </a:t>
            </a:r>
            <a:r>
              <a:rPr sz="950" spc="-2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regula la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FF0000"/>
                </a:solidFill>
                <a:latin typeface="Arial MT"/>
                <a:cs typeface="Arial MT"/>
              </a:rPr>
              <a:t>expresión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de </a:t>
            </a:r>
            <a:r>
              <a:rPr sz="950" dirty="0">
                <a:solidFill>
                  <a:srgbClr val="FF0000"/>
                </a:solidFill>
                <a:latin typeface="Arial MT"/>
                <a:cs typeface="Arial MT"/>
              </a:rPr>
              <a:t>los</a:t>
            </a:r>
            <a:r>
              <a:rPr sz="950" spc="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FF0000"/>
                </a:solidFill>
                <a:latin typeface="Arial MT"/>
                <a:cs typeface="Arial MT"/>
              </a:rPr>
              <a:t>genes</a:t>
            </a:r>
            <a:r>
              <a:rPr sz="950" spc="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que </a:t>
            </a:r>
            <a:r>
              <a:rPr sz="950" dirty="0">
                <a:solidFill>
                  <a:srgbClr val="FF0000"/>
                </a:solidFill>
                <a:latin typeface="Arial MT"/>
                <a:cs typeface="Arial MT"/>
              </a:rPr>
              <a:t>tienen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un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FF0000"/>
                </a:solidFill>
                <a:latin typeface="Arial MT"/>
                <a:cs typeface="Arial MT"/>
              </a:rPr>
              <a:t>elemento</a:t>
            </a:r>
            <a:r>
              <a:rPr sz="950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FF0000"/>
                </a:solidFill>
                <a:latin typeface="Arial MT"/>
                <a:cs typeface="Arial MT"/>
              </a:rPr>
              <a:t>respuesta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 a </a:t>
            </a:r>
            <a:r>
              <a:rPr sz="950" dirty="0">
                <a:solidFill>
                  <a:srgbClr val="FF0000"/>
                </a:solidFill>
                <a:latin typeface="Arial MT"/>
                <a:cs typeface="Arial MT"/>
              </a:rPr>
              <a:t>esteroles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(SER)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en</a:t>
            </a:r>
            <a:r>
              <a:rPr sz="9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su </a:t>
            </a:r>
            <a:r>
              <a:rPr sz="950" dirty="0">
                <a:solidFill>
                  <a:srgbClr val="FF0000"/>
                </a:solidFill>
                <a:latin typeface="Arial MT"/>
                <a:cs typeface="Arial MT"/>
              </a:rPr>
              <a:t>promotor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64343" y="1684426"/>
            <a:ext cx="201295" cy="400685"/>
          </a:xfrm>
          <a:custGeom>
            <a:avLst/>
            <a:gdLst/>
            <a:ahLst/>
            <a:cxnLst/>
            <a:rect l="l" t="t" r="r" b="b"/>
            <a:pathLst>
              <a:path w="201295" h="400685">
                <a:moveTo>
                  <a:pt x="174646" y="46073"/>
                </a:moveTo>
                <a:lnTo>
                  <a:pt x="0" y="396407"/>
                </a:lnTo>
                <a:lnTo>
                  <a:pt x="0" y="398510"/>
                </a:lnTo>
                <a:lnTo>
                  <a:pt x="1036" y="400613"/>
                </a:lnTo>
                <a:lnTo>
                  <a:pt x="4191" y="400613"/>
                </a:lnTo>
                <a:lnTo>
                  <a:pt x="5257" y="399562"/>
                </a:lnTo>
                <a:lnTo>
                  <a:pt x="180125" y="48752"/>
                </a:lnTo>
                <a:lnTo>
                  <a:pt x="174646" y="46073"/>
                </a:lnTo>
                <a:close/>
              </a:path>
              <a:path w="201295" h="400685">
                <a:moveTo>
                  <a:pt x="200817" y="36804"/>
                </a:moveTo>
                <a:lnTo>
                  <a:pt x="182956" y="36804"/>
                </a:lnTo>
                <a:lnTo>
                  <a:pt x="183992" y="38892"/>
                </a:lnTo>
                <a:lnTo>
                  <a:pt x="183992" y="40995"/>
                </a:lnTo>
                <a:lnTo>
                  <a:pt x="180125" y="48752"/>
                </a:lnTo>
                <a:lnTo>
                  <a:pt x="200817" y="58872"/>
                </a:lnTo>
                <a:lnTo>
                  <a:pt x="200817" y="36804"/>
                </a:lnTo>
                <a:close/>
              </a:path>
              <a:path w="201295" h="400685">
                <a:moveTo>
                  <a:pt x="182956" y="36804"/>
                </a:moveTo>
                <a:lnTo>
                  <a:pt x="179801" y="36804"/>
                </a:lnTo>
                <a:lnTo>
                  <a:pt x="178749" y="37840"/>
                </a:lnTo>
                <a:lnTo>
                  <a:pt x="174646" y="46073"/>
                </a:lnTo>
                <a:lnTo>
                  <a:pt x="180125" y="48752"/>
                </a:lnTo>
                <a:lnTo>
                  <a:pt x="183992" y="40995"/>
                </a:lnTo>
                <a:lnTo>
                  <a:pt x="183992" y="38892"/>
                </a:lnTo>
                <a:lnTo>
                  <a:pt x="182956" y="36804"/>
                </a:lnTo>
                <a:close/>
              </a:path>
              <a:path w="201295" h="400685">
                <a:moveTo>
                  <a:pt x="200817" y="0"/>
                </a:moveTo>
                <a:lnTo>
                  <a:pt x="153512" y="35737"/>
                </a:lnTo>
                <a:lnTo>
                  <a:pt x="174646" y="46073"/>
                </a:lnTo>
                <a:lnTo>
                  <a:pt x="178749" y="37840"/>
                </a:lnTo>
                <a:lnTo>
                  <a:pt x="179801" y="36804"/>
                </a:lnTo>
                <a:lnTo>
                  <a:pt x="200817" y="36804"/>
                </a:lnTo>
                <a:lnTo>
                  <a:pt x="2008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67398" y="1354174"/>
            <a:ext cx="1178560" cy="278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95"/>
              </a:spcBef>
            </a:pP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Al</a:t>
            </a:r>
            <a:r>
              <a:rPr sz="80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núcleo</a:t>
            </a:r>
            <a:r>
              <a:rPr sz="80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y</a:t>
            </a:r>
            <a:r>
              <a:rPr sz="800" spc="-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activación</a:t>
            </a:r>
            <a:r>
              <a:rPr sz="80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de </a:t>
            </a:r>
            <a:r>
              <a:rPr sz="800" spc="-2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genes</a:t>
            </a:r>
            <a:r>
              <a:rPr sz="80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con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SRE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538" y="5847"/>
            <a:ext cx="7505065" cy="5340985"/>
          </a:xfrm>
          <a:custGeom>
            <a:avLst/>
            <a:gdLst/>
            <a:ahLst/>
            <a:cxnLst/>
            <a:rect l="l" t="t" r="r" b="b"/>
            <a:pathLst>
              <a:path w="7505065" h="5340985">
                <a:moveTo>
                  <a:pt x="0" y="5340598"/>
                </a:moveTo>
                <a:lnTo>
                  <a:pt x="7504907" y="5340598"/>
                </a:lnTo>
                <a:lnTo>
                  <a:pt x="7504907" y="0"/>
                </a:lnTo>
                <a:lnTo>
                  <a:pt x="0" y="0"/>
                </a:lnTo>
                <a:lnTo>
                  <a:pt x="0" y="534059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02067" y="9974353"/>
            <a:ext cx="1625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latin typeface="Arial MT"/>
                <a:cs typeface="Arial MT"/>
              </a:rPr>
              <a:t>1</a:t>
            </a:r>
            <a:r>
              <a:rPr sz="950" spc="10" dirty="0">
                <a:latin typeface="Arial MT"/>
                <a:cs typeface="Arial MT"/>
              </a:rPr>
              <a:t>2</a:t>
            </a:r>
            <a:endParaRPr sz="950">
              <a:latin typeface="Arial MT"/>
              <a:cs typeface="Arial MT"/>
            </a:endParaRPr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1413" y="6775071"/>
            <a:ext cx="4653689" cy="3028724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746218" y="5830541"/>
            <a:ext cx="6061075" cy="407034"/>
          </a:xfrm>
          <a:prstGeom prst="rect">
            <a:avLst/>
          </a:prstGeom>
          <a:ln w="6571">
            <a:solidFill>
              <a:srgbClr val="FF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411605" marR="125730" indent="-1280160">
              <a:lnSpc>
                <a:spcPct val="100000"/>
              </a:lnSpc>
              <a:spcBef>
                <a:spcPts val="254"/>
              </a:spcBef>
            </a:pP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LAS</a:t>
            </a:r>
            <a:r>
              <a:rPr sz="110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ESTATINAS</a:t>
            </a:r>
            <a:r>
              <a:rPr sz="110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UTILIZADAS</a:t>
            </a:r>
            <a:r>
              <a:rPr sz="1100" spc="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PARA</a:t>
            </a:r>
            <a:r>
              <a:rPr sz="110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EL</a:t>
            </a:r>
            <a:r>
              <a:rPr sz="1100" spc="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TRATAMIENTO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1100" spc="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LA</a:t>
            </a:r>
            <a:r>
              <a:rPr sz="1100" spc="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HIPERCOLESTEROLEMIA </a:t>
            </a:r>
            <a:r>
              <a:rPr sz="1100" spc="-29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SON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 INHIBIDORES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 LA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HMGCoA REDUCTASA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29711" y="8860921"/>
            <a:ext cx="2285365" cy="1075690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Times New Roman"/>
              <a:cs typeface="Times New Roman"/>
            </a:endParaRPr>
          </a:p>
          <a:p>
            <a:pPr marL="62865" marR="1149985">
              <a:lnSpc>
                <a:spcPct val="100600"/>
              </a:lnSpc>
              <a:spcBef>
                <a:spcPts val="5"/>
              </a:spcBef>
            </a:pP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COMPACTINA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SIMVASTATINA </a:t>
            </a:r>
            <a:r>
              <a:rPr sz="1100" spc="-2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P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R</a:t>
            </a:r>
            <a:r>
              <a:rPr sz="1100" spc="-10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VAS</a:t>
            </a:r>
            <a:r>
              <a:rPr sz="1100" spc="-15" dirty="0">
                <a:solidFill>
                  <a:srgbClr val="FF0000"/>
                </a:solidFill>
                <a:latin typeface="Arial MT"/>
                <a:cs typeface="Arial MT"/>
              </a:rPr>
              <a:t>T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T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I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N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A 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LOVASTATINA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05893" y="7599131"/>
            <a:ext cx="1100455" cy="232410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29209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229"/>
              </a:spcBef>
            </a:pPr>
            <a:r>
              <a:rPr sz="1100" spc="-5" dirty="0">
                <a:solidFill>
                  <a:srgbClr val="323299"/>
                </a:solidFill>
                <a:latin typeface="Arial MT"/>
                <a:cs typeface="Arial MT"/>
              </a:rPr>
              <a:t>MEVALONATO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5538" y="5346455"/>
            <a:ext cx="7505065" cy="5340985"/>
          </a:xfrm>
          <a:custGeom>
            <a:avLst/>
            <a:gdLst/>
            <a:ahLst/>
            <a:cxnLst/>
            <a:rect l="l" t="t" r="r" b="b"/>
            <a:pathLst>
              <a:path w="7505065" h="5340984">
                <a:moveTo>
                  <a:pt x="0" y="5340598"/>
                </a:moveTo>
                <a:lnTo>
                  <a:pt x="7504892" y="5340598"/>
                </a:lnTo>
                <a:lnTo>
                  <a:pt x="7504892" y="0"/>
                </a:lnTo>
                <a:lnTo>
                  <a:pt x="0" y="0"/>
                </a:lnTo>
                <a:lnTo>
                  <a:pt x="0" y="534059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2067" y="4633751"/>
            <a:ext cx="1625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latin typeface="Arial MT"/>
                <a:cs typeface="Arial MT"/>
              </a:rPr>
              <a:t>1</a:t>
            </a:r>
            <a:r>
              <a:rPr sz="950" spc="10" dirty="0">
                <a:latin typeface="Arial MT"/>
                <a:cs typeface="Arial MT"/>
              </a:rPr>
              <a:t>3</a:t>
            </a:r>
            <a:endParaRPr sz="95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78191" y="1057447"/>
            <a:ext cx="2874048" cy="3661872"/>
            <a:chOff x="1678191" y="1057447"/>
            <a:chExt cx="2874048" cy="3661872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2777" y="1057447"/>
              <a:ext cx="2514792" cy="12276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8191" y="3482857"/>
              <a:ext cx="2874048" cy="123646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144653" y="2493983"/>
            <a:ext cx="1497965" cy="8686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Acil</a:t>
            </a:r>
            <a:r>
              <a:rPr sz="1100" spc="2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CoA-</a:t>
            </a:r>
            <a:r>
              <a:rPr sz="1100" spc="2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colesterol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Acil transferasa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(ACAT)</a:t>
            </a:r>
            <a:endParaRPr sz="1100">
              <a:latin typeface="Arial MT"/>
              <a:cs typeface="Arial MT"/>
            </a:endParaRPr>
          </a:p>
          <a:p>
            <a:pPr marR="331470" algn="ctr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O</a:t>
            </a:r>
            <a:endParaRPr sz="1100">
              <a:latin typeface="Arial MT"/>
              <a:cs typeface="Arial MT"/>
            </a:endParaRPr>
          </a:p>
          <a:p>
            <a:pPr marL="12700" marR="185420">
              <a:lnSpc>
                <a:spcPts val="1330"/>
              </a:lnSpc>
              <a:spcBef>
                <a:spcPts val="40"/>
              </a:spcBef>
            </a:pP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Lecitin colesterol acil </a:t>
            </a:r>
            <a:r>
              <a:rPr sz="1100" spc="-2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transferasa</a:t>
            </a:r>
            <a:r>
              <a:rPr sz="11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(LCAT)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31843" y="2489775"/>
            <a:ext cx="837565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Acil</a:t>
            </a:r>
            <a:r>
              <a:rPr sz="950" spc="-3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graso</a:t>
            </a:r>
            <a:r>
              <a:rPr sz="950" spc="-3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CoA</a:t>
            </a:r>
            <a:endParaRPr sz="95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53385" y="2427818"/>
            <a:ext cx="259715" cy="1243330"/>
            <a:chOff x="2853385" y="2427818"/>
            <a:chExt cx="259715" cy="1243330"/>
          </a:xfrm>
        </p:grpSpPr>
        <p:sp>
          <p:nvSpPr>
            <p:cNvPr id="11" name="object 11"/>
            <p:cNvSpPr/>
            <p:nvPr/>
          </p:nvSpPr>
          <p:spPr>
            <a:xfrm>
              <a:off x="2853385" y="2427818"/>
              <a:ext cx="59055" cy="1243330"/>
            </a:xfrm>
            <a:custGeom>
              <a:avLst/>
              <a:gdLst/>
              <a:ahLst/>
              <a:cxnLst/>
              <a:rect l="l" t="t" r="r" b="b"/>
              <a:pathLst>
                <a:path w="59055" h="1243329">
                  <a:moveTo>
                    <a:pt x="19979" y="1183965"/>
                  </a:moveTo>
                  <a:lnTo>
                    <a:pt x="0" y="1183965"/>
                  </a:lnTo>
                  <a:lnTo>
                    <a:pt x="29458" y="1242852"/>
                  </a:lnTo>
                  <a:lnTo>
                    <a:pt x="54157" y="1193429"/>
                  </a:lnTo>
                  <a:lnTo>
                    <a:pt x="19979" y="1193429"/>
                  </a:lnTo>
                  <a:lnTo>
                    <a:pt x="19979" y="1183965"/>
                  </a:lnTo>
                  <a:close/>
                </a:path>
                <a:path w="59055" h="1243329">
                  <a:moveTo>
                    <a:pt x="38907" y="0"/>
                  </a:moveTo>
                  <a:lnTo>
                    <a:pt x="19979" y="0"/>
                  </a:lnTo>
                  <a:lnTo>
                    <a:pt x="19979" y="1193429"/>
                  </a:lnTo>
                  <a:lnTo>
                    <a:pt x="38907" y="1193429"/>
                  </a:lnTo>
                  <a:lnTo>
                    <a:pt x="38907" y="0"/>
                  </a:lnTo>
                  <a:close/>
                </a:path>
                <a:path w="59055" h="1243329">
                  <a:moveTo>
                    <a:pt x="58887" y="1183965"/>
                  </a:moveTo>
                  <a:lnTo>
                    <a:pt x="38907" y="1183965"/>
                  </a:lnTo>
                  <a:lnTo>
                    <a:pt x="38907" y="1193429"/>
                  </a:lnTo>
                  <a:lnTo>
                    <a:pt x="54157" y="1193429"/>
                  </a:lnTo>
                  <a:lnTo>
                    <a:pt x="58887" y="1183965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90189" y="2625496"/>
              <a:ext cx="212725" cy="238125"/>
            </a:xfrm>
            <a:custGeom>
              <a:avLst/>
              <a:gdLst/>
              <a:ahLst/>
              <a:cxnLst/>
              <a:rect l="l" t="t" r="r" b="b"/>
              <a:pathLst>
                <a:path w="212725" h="238125">
                  <a:moveTo>
                    <a:pt x="212399" y="0"/>
                  </a:moveTo>
                  <a:lnTo>
                    <a:pt x="169736" y="10460"/>
                  </a:lnTo>
                  <a:lnTo>
                    <a:pt x="129737" y="30375"/>
                  </a:lnTo>
                  <a:lnTo>
                    <a:pt x="93270" y="58769"/>
                  </a:lnTo>
                  <a:lnTo>
                    <a:pt x="61197" y="94668"/>
                  </a:lnTo>
                  <a:lnTo>
                    <a:pt x="34385" y="137095"/>
                  </a:lnTo>
                  <a:lnTo>
                    <a:pt x="13697" y="185077"/>
                  </a:lnTo>
                  <a:lnTo>
                    <a:pt x="0" y="237637"/>
                  </a:lnTo>
                </a:path>
              </a:pathLst>
            </a:custGeom>
            <a:ln w="19715">
              <a:solidFill>
                <a:srgbClr val="3232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73364" y="2893628"/>
              <a:ext cx="231775" cy="299085"/>
            </a:xfrm>
            <a:custGeom>
              <a:avLst/>
              <a:gdLst/>
              <a:ahLst/>
              <a:cxnLst/>
              <a:rect l="l" t="t" r="r" b="b"/>
              <a:pathLst>
                <a:path w="231775" h="299085">
                  <a:moveTo>
                    <a:pt x="171874" y="278627"/>
                  </a:moveTo>
                  <a:lnTo>
                    <a:pt x="168234" y="298612"/>
                  </a:lnTo>
                  <a:lnTo>
                    <a:pt x="227870" y="280736"/>
                  </a:lnTo>
                  <a:lnTo>
                    <a:pt x="180868" y="280736"/>
                  </a:lnTo>
                  <a:lnTo>
                    <a:pt x="171874" y="278627"/>
                  </a:lnTo>
                  <a:close/>
                </a:path>
                <a:path w="231775" h="299085">
                  <a:moveTo>
                    <a:pt x="175395" y="259291"/>
                  </a:moveTo>
                  <a:lnTo>
                    <a:pt x="171874" y="278627"/>
                  </a:lnTo>
                  <a:lnTo>
                    <a:pt x="180868" y="280736"/>
                  </a:lnTo>
                  <a:lnTo>
                    <a:pt x="186126" y="261823"/>
                  </a:lnTo>
                  <a:lnTo>
                    <a:pt x="175395" y="259291"/>
                  </a:lnTo>
                  <a:close/>
                </a:path>
                <a:path w="231775" h="299085">
                  <a:moveTo>
                    <a:pt x="178765" y="240792"/>
                  </a:moveTo>
                  <a:lnTo>
                    <a:pt x="175395" y="259291"/>
                  </a:lnTo>
                  <a:lnTo>
                    <a:pt x="186126" y="261823"/>
                  </a:lnTo>
                  <a:lnTo>
                    <a:pt x="180868" y="280736"/>
                  </a:lnTo>
                  <a:lnTo>
                    <a:pt x="227870" y="280736"/>
                  </a:lnTo>
                  <a:lnTo>
                    <a:pt x="231327" y="279699"/>
                  </a:lnTo>
                  <a:lnTo>
                    <a:pt x="178765" y="240792"/>
                  </a:lnTo>
                  <a:close/>
                </a:path>
                <a:path w="231775" h="299085">
                  <a:moveTo>
                    <a:pt x="18928" y="0"/>
                  </a:moveTo>
                  <a:lnTo>
                    <a:pt x="0" y="0"/>
                  </a:lnTo>
                  <a:lnTo>
                    <a:pt x="0" y="14721"/>
                  </a:lnTo>
                  <a:lnTo>
                    <a:pt x="1066" y="29443"/>
                  </a:lnTo>
                  <a:lnTo>
                    <a:pt x="2103" y="44165"/>
                  </a:lnTo>
                  <a:lnTo>
                    <a:pt x="4221" y="57820"/>
                  </a:lnTo>
                  <a:lnTo>
                    <a:pt x="6309" y="72542"/>
                  </a:lnTo>
                  <a:lnTo>
                    <a:pt x="9479" y="86212"/>
                  </a:lnTo>
                  <a:lnTo>
                    <a:pt x="13670" y="98831"/>
                  </a:lnTo>
                  <a:lnTo>
                    <a:pt x="17876" y="112501"/>
                  </a:lnTo>
                  <a:lnTo>
                    <a:pt x="22082" y="125120"/>
                  </a:lnTo>
                  <a:lnTo>
                    <a:pt x="27340" y="137739"/>
                  </a:lnTo>
                  <a:lnTo>
                    <a:pt x="32598" y="149306"/>
                  </a:lnTo>
                  <a:lnTo>
                    <a:pt x="45217" y="172440"/>
                  </a:lnTo>
                  <a:lnTo>
                    <a:pt x="52578" y="184007"/>
                  </a:lnTo>
                  <a:lnTo>
                    <a:pt x="58887" y="194523"/>
                  </a:lnTo>
                  <a:lnTo>
                    <a:pt x="67299" y="203987"/>
                  </a:lnTo>
                  <a:lnTo>
                    <a:pt x="74660" y="213451"/>
                  </a:lnTo>
                  <a:lnTo>
                    <a:pt x="83073" y="222915"/>
                  </a:lnTo>
                  <a:lnTo>
                    <a:pt x="92537" y="231327"/>
                  </a:lnTo>
                  <a:lnTo>
                    <a:pt x="100949" y="239740"/>
                  </a:lnTo>
                  <a:lnTo>
                    <a:pt x="110413" y="247101"/>
                  </a:lnTo>
                  <a:lnTo>
                    <a:pt x="120929" y="254462"/>
                  </a:lnTo>
                  <a:lnTo>
                    <a:pt x="130393" y="260756"/>
                  </a:lnTo>
                  <a:lnTo>
                    <a:pt x="161940" y="276545"/>
                  </a:lnTo>
                  <a:lnTo>
                    <a:pt x="162991" y="276545"/>
                  </a:lnTo>
                  <a:lnTo>
                    <a:pt x="171874" y="278627"/>
                  </a:lnTo>
                  <a:lnTo>
                    <a:pt x="175395" y="259291"/>
                  </a:lnTo>
                  <a:lnTo>
                    <a:pt x="168234" y="257601"/>
                  </a:lnTo>
                  <a:lnTo>
                    <a:pt x="169301" y="257601"/>
                  </a:lnTo>
                  <a:lnTo>
                    <a:pt x="158785" y="253410"/>
                  </a:lnTo>
                  <a:lnTo>
                    <a:pt x="149321" y="249189"/>
                  </a:lnTo>
                  <a:lnTo>
                    <a:pt x="139857" y="243946"/>
                  </a:lnTo>
                  <a:lnTo>
                    <a:pt x="131445" y="237637"/>
                  </a:lnTo>
                  <a:lnTo>
                    <a:pt x="121980" y="231327"/>
                  </a:lnTo>
                  <a:lnTo>
                    <a:pt x="89382" y="200832"/>
                  </a:lnTo>
                  <a:lnTo>
                    <a:pt x="55732" y="151409"/>
                  </a:lnTo>
                  <a:lnTo>
                    <a:pt x="41010" y="117759"/>
                  </a:lnTo>
                  <a:lnTo>
                    <a:pt x="35753" y="105156"/>
                  </a:lnTo>
                  <a:lnTo>
                    <a:pt x="32598" y="93588"/>
                  </a:lnTo>
                  <a:lnTo>
                    <a:pt x="26289" y="68351"/>
                  </a:lnTo>
                  <a:lnTo>
                    <a:pt x="19979" y="27340"/>
                  </a:lnTo>
                  <a:lnTo>
                    <a:pt x="19979" y="13670"/>
                  </a:lnTo>
                  <a:lnTo>
                    <a:pt x="18928" y="0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231843" y="3036548"/>
            <a:ext cx="46990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CoA</a:t>
            </a:r>
            <a:r>
              <a:rPr sz="950" spc="-6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10" dirty="0">
                <a:solidFill>
                  <a:srgbClr val="323299"/>
                </a:solidFill>
                <a:latin typeface="Arial MT"/>
                <a:cs typeface="Arial MT"/>
              </a:rPr>
              <a:t>SH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62625" y="1597068"/>
            <a:ext cx="85090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COLESTEROL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10775" y="4081720"/>
            <a:ext cx="1663064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ESTERES</a:t>
            </a:r>
            <a:r>
              <a:rPr sz="950" spc="-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10" dirty="0">
                <a:solidFill>
                  <a:srgbClr val="323299"/>
                </a:solidFill>
                <a:latin typeface="Arial MT"/>
                <a:cs typeface="Arial MT"/>
              </a:rPr>
              <a:t>DE</a:t>
            </a:r>
            <a:r>
              <a:rPr sz="950" spc="-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323299"/>
                </a:solidFill>
                <a:latin typeface="Arial MT"/>
                <a:cs typeface="Arial MT"/>
              </a:rPr>
              <a:t>COLESTEROL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94262" y="440511"/>
            <a:ext cx="4968875" cy="238760"/>
          </a:xfrm>
          <a:prstGeom prst="rect">
            <a:avLst/>
          </a:prstGeom>
          <a:ln w="6571">
            <a:solidFill>
              <a:srgbClr val="FF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254"/>
              </a:spcBef>
            </a:pP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EL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COLESTEROL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 SE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PUEDE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ESTERIFICAR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 CON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ACIDOS</a:t>
            </a:r>
            <a:r>
              <a:rPr sz="110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GRASOS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26978" y="4581179"/>
            <a:ext cx="1468120" cy="278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95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De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Nelson et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al. Principles of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Biochemistry.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 4th Ed.</a:t>
            </a:r>
            <a:r>
              <a:rPr sz="80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Freeman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538" y="5847"/>
            <a:ext cx="7505065" cy="5340985"/>
          </a:xfrm>
          <a:custGeom>
            <a:avLst/>
            <a:gdLst/>
            <a:ahLst/>
            <a:cxnLst/>
            <a:rect l="l" t="t" r="r" b="b"/>
            <a:pathLst>
              <a:path w="7505065" h="5340985">
                <a:moveTo>
                  <a:pt x="0" y="5340598"/>
                </a:moveTo>
                <a:lnTo>
                  <a:pt x="7504907" y="5340598"/>
                </a:lnTo>
                <a:lnTo>
                  <a:pt x="7504907" y="0"/>
                </a:lnTo>
                <a:lnTo>
                  <a:pt x="0" y="0"/>
                </a:lnTo>
                <a:lnTo>
                  <a:pt x="0" y="534059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402067" y="9974353"/>
            <a:ext cx="1625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latin typeface="Arial MT"/>
                <a:cs typeface="Arial MT"/>
              </a:rPr>
              <a:t>1</a:t>
            </a:r>
            <a:r>
              <a:rPr sz="950" spc="10" dirty="0">
                <a:latin typeface="Arial MT"/>
                <a:cs typeface="Arial MT"/>
              </a:rPr>
              <a:t>4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45700" y="10071093"/>
            <a:ext cx="38989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latin typeface="Arial MT"/>
                <a:cs typeface="Arial MT"/>
              </a:rPr>
              <a:t>T</a:t>
            </a:r>
            <a:r>
              <a:rPr sz="650" spc="20" dirty="0">
                <a:latin typeface="Arial MT"/>
                <a:cs typeface="Arial MT"/>
              </a:rPr>
              <a:t>EMA</a:t>
            </a:r>
            <a:r>
              <a:rPr sz="650" spc="5" dirty="0">
                <a:latin typeface="Arial MT"/>
                <a:cs typeface="Arial MT"/>
              </a:rPr>
              <a:t> </a:t>
            </a:r>
            <a:r>
              <a:rPr sz="650" spc="15" dirty="0">
                <a:latin typeface="Arial MT"/>
                <a:cs typeface="Arial MT"/>
              </a:rPr>
              <a:t>2</a:t>
            </a:r>
            <a:r>
              <a:rPr sz="650" spc="20" dirty="0">
                <a:latin typeface="Arial MT"/>
                <a:cs typeface="Arial MT"/>
              </a:rPr>
              <a:t>4</a:t>
            </a:r>
            <a:endParaRPr sz="65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35794" y="6686059"/>
            <a:ext cx="2292350" cy="3634740"/>
            <a:chOff x="735794" y="6686059"/>
            <a:chExt cx="2292350" cy="3634740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7812" y="10057510"/>
              <a:ext cx="262870" cy="26287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5794" y="6686059"/>
              <a:ext cx="2174426" cy="106027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6689" y="8773252"/>
              <a:ext cx="2171392" cy="10602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863943" y="9688434"/>
              <a:ext cx="100330" cy="99060"/>
            </a:xfrm>
            <a:custGeom>
              <a:avLst/>
              <a:gdLst/>
              <a:ahLst/>
              <a:cxnLst/>
              <a:rect l="l" t="t" r="r" b="b"/>
              <a:pathLst>
                <a:path w="100330" h="99059">
                  <a:moveTo>
                    <a:pt x="0" y="0"/>
                  </a:moveTo>
                  <a:lnTo>
                    <a:pt x="99898" y="98840"/>
                  </a:lnTo>
                </a:path>
              </a:pathLst>
            </a:custGeom>
            <a:ln w="6571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965857" y="9718844"/>
            <a:ext cx="18351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20" dirty="0">
                <a:latin typeface="Arial MT"/>
                <a:cs typeface="Arial MT"/>
              </a:rPr>
              <a:t>OH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39797" y="8211022"/>
            <a:ext cx="1801495" cy="319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105"/>
              </a:spcBef>
            </a:pP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COLESTEROL </a:t>
            </a:r>
            <a:r>
              <a:rPr sz="950" spc="10" dirty="0">
                <a:solidFill>
                  <a:srgbClr val="FF0000"/>
                </a:solidFill>
                <a:latin typeface="Arial MT"/>
                <a:cs typeface="Arial MT"/>
              </a:rPr>
              <a:t>7 </a:t>
            </a:r>
            <a:r>
              <a:rPr sz="950" spc="10" dirty="0">
                <a:solidFill>
                  <a:srgbClr val="FF0000"/>
                </a:solidFill>
                <a:latin typeface="Microsoft Sans Serif"/>
                <a:cs typeface="Microsoft Sans Serif"/>
              </a:rPr>
              <a:t>α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HIDROLASA </a:t>
            </a:r>
            <a:r>
              <a:rPr sz="950" spc="-2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dirty="0">
                <a:solidFill>
                  <a:srgbClr val="FF0000"/>
                </a:solidFill>
                <a:latin typeface="Arial MT"/>
                <a:cs typeface="Arial MT"/>
              </a:rPr>
              <a:t>P450,</a:t>
            </a:r>
            <a:r>
              <a:rPr sz="950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950" spc="5" dirty="0">
                <a:solidFill>
                  <a:srgbClr val="FF0000"/>
                </a:solidFill>
                <a:latin typeface="Arial MT"/>
                <a:cs typeface="Arial MT"/>
              </a:rPr>
              <a:t>NADPH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499069" y="7967167"/>
            <a:ext cx="121285" cy="993775"/>
          </a:xfrm>
          <a:custGeom>
            <a:avLst/>
            <a:gdLst/>
            <a:ahLst/>
            <a:cxnLst/>
            <a:rect l="l" t="t" r="r" b="b"/>
            <a:pathLst>
              <a:path w="121284" h="993775">
                <a:moveTo>
                  <a:pt x="120916" y="934758"/>
                </a:moveTo>
                <a:lnTo>
                  <a:pt x="100952" y="934758"/>
                </a:lnTo>
                <a:lnTo>
                  <a:pt x="100952" y="0"/>
                </a:lnTo>
                <a:lnTo>
                  <a:pt x="80975" y="0"/>
                </a:lnTo>
                <a:lnTo>
                  <a:pt x="80975" y="314934"/>
                </a:lnTo>
                <a:lnTo>
                  <a:pt x="78854" y="308076"/>
                </a:lnTo>
                <a:lnTo>
                  <a:pt x="73621" y="294411"/>
                </a:lnTo>
                <a:lnTo>
                  <a:pt x="54686" y="255511"/>
                </a:lnTo>
                <a:lnTo>
                  <a:pt x="29451" y="220814"/>
                </a:lnTo>
                <a:lnTo>
                  <a:pt x="21031" y="210299"/>
                </a:lnTo>
                <a:lnTo>
                  <a:pt x="5270" y="222897"/>
                </a:lnTo>
                <a:lnTo>
                  <a:pt x="14732" y="233426"/>
                </a:lnTo>
                <a:lnTo>
                  <a:pt x="23139" y="243941"/>
                </a:lnTo>
                <a:lnTo>
                  <a:pt x="30505" y="255511"/>
                </a:lnTo>
                <a:lnTo>
                  <a:pt x="37858" y="266014"/>
                </a:lnTo>
                <a:lnTo>
                  <a:pt x="44170" y="278638"/>
                </a:lnTo>
                <a:lnTo>
                  <a:pt x="50482" y="290195"/>
                </a:lnTo>
                <a:lnTo>
                  <a:pt x="55740" y="302818"/>
                </a:lnTo>
                <a:lnTo>
                  <a:pt x="68364" y="340677"/>
                </a:lnTo>
                <a:lnTo>
                  <a:pt x="70459" y="354342"/>
                </a:lnTo>
                <a:lnTo>
                  <a:pt x="73621" y="368020"/>
                </a:lnTo>
                <a:lnTo>
                  <a:pt x="76771" y="409028"/>
                </a:lnTo>
                <a:lnTo>
                  <a:pt x="76771" y="422694"/>
                </a:lnTo>
                <a:lnTo>
                  <a:pt x="75641" y="438467"/>
                </a:lnTo>
                <a:lnTo>
                  <a:pt x="74663" y="451091"/>
                </a:lnTo>
                <a:lnTo>
                  <a:pt x="72567" y="465797"/>
                </a:lnTo>
                <a:lnTo>
                  <a:pt x="69405" y="479463"/>
                </a:lnTo>
                <a:lnTo>
                  <a:pt x="63106" y="508914"/>
                </a:lnTo>
                <a:lnTo>
                  <a:pt x="48374" y="550976"/>
                </a:lnTo>
                <a:lnTo>
                  <a:pt x="27343" y="591985"/>
                </a:lnTo>
                <a:lnTo>
                  <a:pt x="24942" y="596099"/>
                </a:lnTo>
                <a:lnTo>
                  <a:pt x="9474" y="585673"/>
                </a:lnTo>
                <a:lnTo>
                  <a:pt x="0" y="650875"/>
                </a:lnTo>
                <a:lnTo>
                  <a:pt x="57848" y="618274"/>
                </a:lnTo>
                <a:lnTo>
                  <a:pt x="53162" y="615111"/>
                </a:lnTo>
                <a:lnTo>
                  <a:pt x="41605" y="607326"/>
                </a:lnTo>
                <a:lnTo>
                  <a:pt x="45224" y="601446"/>
                </a:lnTo>
                <a:lnTo>
                  <a:pt x="72567" y="543610"/>
                </a:lnTo>
                <a:lnTo>
                  <a:pt x="80975" y="517042"/>
                </a:lnTo>
                <a:lnTo>
                  <a:pt x="80975" y="934758"/>
                </a:lnTo>
                <a:lnTo>
                  <a:pt x="62052" y="934758"/>
                </a:lnTo>
                <a:lnTo>
                  <a:pt x="91490" y="993648"/>
                </a:lnTo>
                <a:lnTo>
                  <a:pt x="116192" y="944219"/>
                </a:lnTo>
                <a:lnTo>
                  <a:pt x="120916" y="934758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218092" y="8079583"/>
            <a:ext cx="19748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O</a:t>
            </a:r>
            <a:r>
              <a:rPr sz="825" spc="15" baseline="-20202" dirty="0">
                <a:solidFill>
                  <a:srgbClr val="323299"/>
                </a:solidFill>
                <a:latin typeface="Arial MT"/>
                <a:cs typeface="Arial MT"/>
              </a:rPr>
              <a:t>2</a:t>
            </a:r>
            <a:endParaRPr sz="825" baseline="-20202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19251" y="8576932"/>
            <a:ext cx="27305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H</a:t>
            </a:r>
            <a:r>
              <a:rPr sz="825" spc="15" baseline="-20202" dirty="0">
                <a:solidFill>
                  <a:srgbClr val="323299"/>
                </a:solidFill>
                <a:latin typeface="Arial MT"/>
                <a:cs typeface="Arial MT"/>
              </a:rPr>
              <a:t>2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23882" y="7435101"/>
            <a:ext cx="833119" cy="189865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33019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259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COLESTEROL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35537" y="9951177"/>
            <a:ext cx="1738630" cy="202565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39370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310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7</a:t>
            </a:r>
            <a:r>
              <a:rPr sz="80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323299"/>
                </a:solidFill>
                <a:latin typeface="Microsoft Sans Serif"/>
                <a:cs typeface="Microsoft Sans Serif"/>
              </a:rPr>
              <a:t>α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HIDROXI</a:t>
            </a:r>
            <a:r>
              <a:rPr sz="80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COLESTEROL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 (3,7)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584216" y="8811504"/>
            <a:ext cx="3140075" cy="908050"/>
            <a:chOff x="2584216" y="8811504"/>
            <a:chExt cx="3140075" cy="908050"/>
          </a:xfrm>
        </p:grpSpPr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98928" y="8811504"/>
              <a:ext cx="1924795" cy="90748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584216" y="9378247"/>
              <a:ext cx="1242060" cy="59055"/>
            </a:xfrm>
            <a:custGeom>
              <a:avLst/>
              <a:gdLst/>
              <a:ahLst/>
              <a:cxnLst/>
              <a:rect l="l" t="t" r="r" b="b"/>
              <a:pathLst>
                <a:path w="1242060" h="59054">
                  <a:moveTo>
                    <a:pt x="1182913" y="0"/>
                  </a:moveTo>
                  <a:lnTo>
                    <a:pt x="1182913" y="58882"/>
                  </a:lnTo>
                  <a:lnTo>
                    <a:pt x="1222879" y="38903"/>
                  </a:lnTo>
                  <a:lnTo>
                    <a:pt x="1192377" y="38903"/>
                  </a:lnTo>
                  <a:lnTo>
                    <a:pt x="1192377" y="19978"/>
                  </a:lnTo>
                  <a:lnTo>
                    <a:pt x="1222869" y="19978"/>
                  </a:lnTo>
                  <a:lnTo>
                    <a:pt x="1182913" y="0"/>
                  </a:lnTo>
                  <a:close/>
                </a:path>
                <a:path w="1242060" h="59054">
                  <a:moveTo>
                    <a:pt x="1182913" y="19978"/>
                  </a:moveTo>
                  <a:lnTo>
                    <a:pt x="0" y="19978"/>
                  </a:lnTo>
                  <a:lnTo>
                    <a:pt x="0" y="38903"/>
                  </a:lnTo>
                  <a:lnTo>
                    <a:pt x="1182913" y="38903"/>
                  </a:lnTo>
                  <a:lnTo>
                    <a:pt x="1182913" y="19978"/>
                  </a:lnTo>
                  <a:close/>
                </a:path>
                <a:path w="1242060" h="59054">
                  <a:moveTo>
                    <a:pt x="1222869" y="19978"/>
                  </a:moveTo>
                  <a:lnTo>
                    <a:pt x="1192377" y="19978"/>
                  </a:lnTo>
                  <a:lnTo>
                    <a:pt x="1192377" y="38903"/>
                  </a:lnTo>
                  <a:lnTo>
                    <a:pt x="1222879" y="38903"/>
                  </a:lnTo>
                  <a:lnTo>
                    <a:pt x="1241800" y="29443"/>
                  </a:lnTo>
                  <a:lnTo>
                    <a:pt x="1222869" y="19978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607265" y="9868236"/>
            <a:ext cx="1283335" cy="190500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33019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259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ACIDO</a:t>
            </a:r>
            <a:r>
              <a:rPr sz="800" spc="-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COLICO</a:t>
            </a:r>
            <a:r>
              <a:rPr sz="800" spc="-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(3,7,12)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627287" y="6525584"/>
            <a:ext cx="3037840" cy="2244090"/>
            <a:chOff x="3627287" y="6525584"/>
            <a:chExt cx="3037840" cy="2244090"/>
          </a:xfrm>
        </p:grpSpPr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18292" y="7469813"/>
              <a:ext cx="1546566" cy="90788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968971" y="7520273"/>
              <a:ext cx="496570" cy="297815"/>
            </a:xfrm>
            <a:custGeom>
              <a:avLst/>
              <a:gdLst/>
              <a:ahLst/>
              <a:cxnLst/>
              <a:rect l="l" t="t" r="r" b="b"/>
              <a:pathLst>
                <a:path w="496570" h="297815">
                  <a:moveTo>
                    <a:pt x="496299" y="0"/>
                  </a:moveTo>
                  <a:lnTo>
                    <a:pt x="0" y="0"/>
                  </a:lnTo>
                  <a:lnTo>
                    <a:pt x="0" y="297567"/>
                  </a:lnTo>
                  <a:lnTo>
                    <a:pt x="496299" y="297567"/>
                  </a:lnTo>
                  <a:lnTo>
                    <a:pt x="4962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913238" y="8414044"/>
              <a:ext cx="453390" cy="355600"/>
            </a:xfrm>
            <a:custGeom>
              <a:avLst/>
              <a:gdLst/>
              <a:ahLst/>
              <a:cxnLst/>
              <a:rect l="l" t="t" r="r" b="b"/>
              <a:pathLst>
                <a:path w="453389" h="355600">
                  <a:moveTo>
                    <a:pt x="400945" y="28341"/>
                  </a:moveTo>
                  <a:lnTo>
                    <a:pt x="0" y="339623"/>
                  </a:lnTo>
                  <a:lnTo>
                    <a:pt x="11567" y="355396"/>
                  </a:lnTo>
                  <a:lnTo>
                    <a:pt x="412742" y="43950"/>
                  </a:lnTo>
                  <a:lnTo>
                    <a:pt x="400945" y="28341"/>
                  </a:lnTo>
                  <a:close/>
                </a:path>
                <a:path w="453389" h="355600">
                  <a:moveTo>
                    <a:pt x="442751" y="22067"/>
                  </a:moveTo>
                  <a:lnTo>
                    <a:pt x="409026" y="22067"/>
                  </a:lnTo>
                  <a:lnTo>
                    <a:pt x="420593" y="37856"/>
                  </a:lnTo>
                  <a:lnTo>
                    <a:pt x="412742" y="43950"/>
                  </a:lnTo>
                  <a:lnTo>
                    <a:pt x="424815" y="59923"/>
                  </a:lnTo>
                  <a:lnTo>
                    <a:pt x="442751" y="22067"/>
                  </a:lnTo>
                  <a:close/>
                </a:path>
                <a:path w="453389" h="355600">
                  <a:moveTo>
                    <a:pt x="409026" y="22067"/>
                  </a:moveTo>
                  <a:lnTo>
                    <a:pt x="400945" y="28341"/>
                  </a:lnTo>
                  <a:lnTo>
                    <a:pt x="412742" y="43950"/>
                  </a:lnTo>
                  <a:lnTo>
                    <a:pt x="420593" y="37856"/>
                  </a:lnTo>
                  <a:lnTo>
                    <a:pt x="409026" y="22067"/>
                  </a:lnTo>
                  <a:close/>
                </a:path>
                <a:path w="453389" h="355600">
                  <a:moveTo>
                    <a:pt x="453207" y="0"/>
                  </a:moveTo>
                  <a:lnTo>
                    <a:pt x="389061" y="12618"/>
                  </a:lnTo>
                  <a:lnTo>
                    <a:pt x="400945" y="28341"/>
                  </a:lnTo>
                  <a:lnTo>
                    <a:pt x="409026" y="22067"/>
                  </a:lnTo>
                  <a:lnTo>
                    <a:pt x="442751" y="22067"/>
                  </a:lnTo>
                  <a:lnTo>
                    <a:pt x="453207" y="0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27287" y="6525584"/>
              <a:ext cx="1987296" cy="111141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224527" y="7419335"/>
              <a:ext cx="744855" cy="249554"/>
            </a:xfrm>
            <a:custGeom>
              <a:avLst/>
              <a:gdLst/>
              <a:ahLst/>
              <a:cxnLst/>
              <a:rect l="l" t="t" r="r" b="b"/>
              <a:pathLst>
                <a:path w="744854" h="249554">
                  <a:moveTo>
                    <a:pt x="744449" y="0"/>
                  </a:moveTo>
                  <a:lnTo>
                    <a:pt x="0" y="0"/>
                  </a:lnTo>
                  <a:lnTo>
                    <a:pt x="0" y="249198"/>
                  </a:lnTo>
                  <a:lnTo>
                    <a:pt x="744449" y="249198"/>
                  </a:lnTo>
                  <a:lnTo>
                    <a:pt x="7444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224527" y="7419335"/>
              <a:ext cx="744855" cy="249554"/>
            </a:xfrm>
            <a:custGeom>
              <a:avLst/>
              <a:gdLst/>
              <a:ahLst/>
              <a:cxnLst/>
              <a:rect l="l" t="t" r="r" b="b"/>
              <a:pathLst>
                <a:path w="744854" h="249554">
                  <a:moveTo>
                    <a:pt x="0" y="249198"/>
                  </a:moveTo>
                  <a:lnTo>
                    <a:pt x="744449" y="249198"/>
                  </a:lnTo>
                  <a:lnTo>
                    <a:pt x="744449" y="0"/>
                  </a:lnTo>
                  <a:lnTo>
                    <a:pt x="0" y="0"/>
                  </a:lnTo>
                  <a:lnTo>
                    <a:pt x="0" y="249198"/>
                  </a:lnTo>
                  <a:close/>
                </a:path>
              </a:pathLst>
            </a:custGeom>
            <a:ln w="65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542068" y="7569687"/>
              <a:ext cx="59055" cy="1142365"/>
            </a:xfrm>
            <a:custGeom>
              <a:avLst/>
              <a:gdLst/>
              <a:ahLst/>
              <a:cxnLst/>
              <a:rect l="l" t="t" r="r" b="b"/>
              <a:pathLst>
                <a:path w="59054" h="1142365">
                  <a:moveTo>
                    <a:pt x="39959" y="49423"/>
                  </a:moveTo>
                  <a:lnTo>
                    <a:pt x="19979" y="49423"/>
                  </a:lnTo>
                  <a:lnTo>
                    <a:pt x="19979" y="1141917"/>
                  </a:lnTo>
                  <a:lnTo>
                    <a:pt x="39959" y="1141917"/>
                  </a:lnTo>
                  <a:lnTo>
                    <a:pt x="39959" y="49423"/>
                  </a:lnTo>
                  <a:close/>
                </a:path>
                <a:path w="59054" h="1142365">
                  <a:moveTo>
                    <a:pt x="29443" y="0"/>
                  </a:moveTo>
                  <a:lnTo>
                    <a:pt x="0" y="58887"/>
                  </a:lnTo>
                  <a:lnTo>
                    <a:pt x="19979" y="58887"/>
                  </a:lnTo>
                  <a:lnTo>
                    <a:pt x="19979" y="49423"/>
                  </a:lnTo>
                  <a:lnTo>
                    <a:pt x="54155" y="49423"/>
                  </a:lnTo>
                  <a:lnTo>
                    <a:pt x="29443" y="0"/>
                  </a:lnTo>
                  <a:close/>
                </a:path>
                <a:path w="59054" h="1142365">
                  <a:moveTo>
                    <a:pt x="54155" y="49423"/>
                  </a:moveTo>
                  <a:lnTo>
                    <a:pt x="39959" y="49423"/>
                  </a:lnTo>
                  <a:lnTo>
                    <a:pt x="39959" y="58887"/>
                  </a:lnTo>
                  <a:lnTo>
                    <a:pt x="58887" y="58887"/>
                  </a:lnTo>
                  <a:lnTo>
                    <a:pt x="54155" y="49423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855418" y="7037642"/>
            <a:ext cx="998219" cy="189865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33019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259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A</a:t>
            </a:r>
            <a:r>
              <a:rPr sz="800" spc="-3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TAUROCOLICO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614583" y="8249999"/>
            <a:ext cx="956944" cy="189865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33019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259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A</a:t>
            </a:r>
            <a:r>
              <a:rPr sz="800" spc="-3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GLICOCOLICO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95640" y="5881018"/>
            <a:ext cx="6011545" cy="238760"/>
          </a:xfrm>
          <a:prstGeom prst="rect">
            <a:avLst/>
          </a:prstGeom>
          <a:ln w="6571">
            <a:solidFill>
              <a:srgbClr val="FF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254"/>
              </a:spcBef>
            </a:pP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PARA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 ELIMINAR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EL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COLESTEROL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TIENE</a:t>
            </a:r>
            <a:r>
              <a:rPr sz="1100" spc="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QUE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TRANSFORMARSE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 EN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ACIDOS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BILIARES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5538" y="5346455"/>
            <a:ext cx="7505065" cy="5340985"/>
          </a:xfrm>
          <a:custGeom>
            <a:avLst/>
            <a:gdLst/>
            <a:ahLst/>
            <a:cxnLst/>
            <a:rect l="l" t="t" r="r" b="b"/>
            <a:pathLst>
              <a:path w="7505065" h="5340984">
                <a:moveTo>
                  <a:pt x="0" y="5340598"/>
                </a:moveTo>
                <a:lnTo>
                  <a:pt x="7504892" y="5340598"/>
                </a:lnTo>
                <a:lnTo>
                  <a:pt x="7504892" y="0"/>
                </a:lnTo>
                <a:lnTo>
                  <a:pt x="0" y="0"/>
                </a:lnTo>
                <a:lnTo>
                  <a:pt x="0" y="534059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2067" y="4633751"/>
            <a:ext cx="1625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latin typeface="Arial MT"/>
                <a:cs typeface="Arial MT"/>
              </a:rPr>
              <a:t>1</a:t>
            </a:r>
            <a:r>
              <a:rPr sz="950" spc="10" dirty="0">
                <a:latin typeface="Arial MT"/>
                <a:cs typeface="Arial MT"/>
              </a:rPr>
              <a:t>5</a:t>
            </a:r>
            <a:endParaRPr sz="95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7536" y="1316762"/>
            <a:ext cx="1698073" cy="95164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42196" y="2176509"/>
            <a:ext cx="834390" cy="189865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33019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259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COLESTEROL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86375" y="3584120"/>
            <a:ext cx="1698625" cy="1051560"/>
            <a:chOff x="1086375" y="3584120"/>
            <a:chExt cx="1698625" cy="105156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6375" y="3683656"/>
              <a:ext cx="1698073" cy="9516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145746" y="3587612"/>
              <a:ext cx="186690" cy="177165"/>
            </a:xfrm>
            <a:custGeom>
              <a:avLst/>
              <a:gdLst/>
              <a:ahLst/>
              <a:cxnLst/>
              <a:rect l="l" t="t" r="r" b="b"/>
              <a:pathLst>
                <a:path w="186689" h="177164">
                  <a:moveTo>
                    <a:pt x="0" y="176646"/>
                  </a:moveTo>
                  <a:lnTo>
                    <a:pt x="50474" y="77800"/>
                  </a:lnTo>
                </a:path>
                <a:path w="186689" h="177164">
                  <a:moveTo>
                    <a:pt x="135635" y="98831"/>
                  </a:moveTo>
                  <a:lnTo>
                    <a:pt x="186110" y="0"/>
                  </a:lnTo>
                </a:path>
              </a:pathLst>
            </a:custGeom>
            <a:ln w="6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087828" y="3434002"/>
            <a:ext cx="419100" cy="2336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7650">
              <a:lnSpc>
                <a:spcPts val="805"/>
              </a:lnSpc>
              <a:spcBef>
                <a:spcPts val="125"/>
              </a:spcBef>
            </a:pPr>
            <a:r>
              <a:rPr sz="800" spc="20" dirty="0">
                <a:solidFill>
                  <a:srgbClr val="FF0000"/>
                </a:solidFill>
                <a:latin typeface="Arial MT"/>
                <a:cs typeface="Arial MT"/>
              </a:rPr>
              <a:t>O</a:t>
            </a:r>
            <a:r>
              <a:rPr sz="800" spc="20" dirty="0">
                <a:latin typeface="Arial MT"/>
                <a:cs typeface="Arial MT"/>
              </a:rPr>
              <a:t>H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805"/>
              </a:lnSpc>
            </a:pPr>
            <a:r>
              <a:rPr sz="800" spc="15" dirty="0">
                <a:latin typeface="Arial MT"/>
                <a:cs typeface="Arial MT"/>
              </a:rPr>
              <a:t>H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26306" y="4527626"/>
            <a:ext cx="1569085" cy="190500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33019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259"/>
              </a:spcBef>
            </a:pP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20,22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DIHIDROCOLESTEROL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863353" y="3516820"/>
            <a:ext cx="1202690" cy="987425"/>
            <a:chOff x="4863353" y="3516820"/>
            <a:chExt cx="1202690" cy="98742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3353" y="3552211"/>
              <a:ext cx="1199163" cy="95164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913211" y="3520313"/>
              <a:ext cx="149860" cy="99060"/>
            </a:xfrm>
            <a:custGeom>
              <a:avLst/>
              <a:gdLst/>
              <a:ahLst/>
              <a:cxnLst/>
              <a:rect l="l" t="t" r="r" b="b"/>
              <a:pathLst>
                <a:path w="149860" h="99060">
                  <a:moveTo>
                    <a:pt x="0" y="98846"/>
                  </a:moveTo>
                  <a:lnTo>
                    <a:pt x="149306" y="0"/>
                  </a:lnTo>
                </a:path>
              </a:pathLst>
            </a:custGeom>
            <a:ln w="6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064539" y="3434001"/>
            <a:ext cx="107314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20" dirty="0">
                <a:latin typeface="Arial MT"/>
                <a:cs typeface="Arial MT"/>
              </a:rPr>
              <a:t>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26957" y="3451878"/>
            <a:ext cx="26733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800" spc="10" dirty="0">
                <a:latin typeface="Arial MT"/>
                <a:cs typeface="Arial MT"/>
              </a:rPr>
              <a:t>CH</a:t>
            </a:r>
            <a:r>
              <a:rPr sz="825" spc="15" baseline="-20202" dirty="0">
                <a:latin typeface="Arial MT"/>
                <a:cs typeface="Arial MT"/>
              </a:rPr>
              <a:t>3</a:t>
            </a:r>
            <a:endParaRPr sz="825" baseline="-20202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15853" y="4410921"/>
            <a:ext cx="1014730" cy="189865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33019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259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PREGNENOLONA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11807" y="2626547"/>
            <a:ext cx="59055" cy="993775"/>
          </a:xfrm>
          <a:custGeom>
            <a:avLst/>
            <a:gdLst/>
            <a:ahLst/>
            <a:cxnLst/>
            <a:rect l="l" t="t" r="r" b="b"/>
            <a:pathLst>
              <a:path w="59055" h="993775">
                <a:moveTo>
                  <a:pt x="19978" y="934775"/>
                </a:moveTo>
                <a:lnTo>
                  <a:pt x="0" y="934775"/>
                </a:lnTo>
                <a:lnTo>
                  <a:pt x="29443" y="993648"/>
                </a:lnTo>
                <a:lnTo>
                  <a:pt x="54150" y="944239"/>
                </a:lnTo>
                <a:lnTo>
                  <a:pt x="19978" y="944239"/>
                </a:lnTo>
                <a:lnTo>
                  <a:pt x="19978" y="934775"/>
                </a:lnTo>
                <a:close/>
              </a:path>
              <a:path w="59055" h="993775">
                <a:moveTo>
                  <a:pt x="39957" y="0"/>
                </a:moveTo>
                <a:lnTo>
                  <a:pt x="19978" y="0"/>
                </a:lnTo>
                <a:lnTo>
                  <a:pt x="19978" y="944239"/>
                </a:lnTo>
                <a:lnTo>
                  <a:pt x="39957" y="944239"/>
                </a:lnTo>
                <a:lnTo>
                  <a:pt x="39957" y="0"/>
                </a:lnTo>
                <a:close/>
              </a:path>
              <a:path w="59055" h="993775">
                <a:moveTo>
                  <a:pt x="58882" y="934775"/>
                </a:moveTo>
                <a:lnTo>
                  <a:pt x="39957" y="934775"/>
                </a:lnTo>
                <a:lnTo>
                  <a:pt x="39957" y="944239"/>
                </a:lnTo>
                <a:lnTo>
                  <a:pt x="54150" y="944239"/>
                </a:lnTo>
                <a:lnTo>
                  <a:pt x="58882" y="934775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541055" y="2904066"/>
            <a:ext cx="2024380" cy="44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OXIDASA</a:t>
            </a:r>
            <a:r>
              <a:rPr sz="11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DE FUNCION MIXTA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spc="10" dirty="0">
                <a:solidFill>
                  <a:srgbClr val="FF0000"/>
                </a:solidFill>
                <a:latin typeface="Arial MT"/>
                <a:cs typeface="Arial MT"/>
              </a:rPr>
              <a:t>(P450)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2</a:t>
            </a:r>
            <a:r>
              <a:rPr sz="8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NADPH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50823" y="2836844"/>
            <a:ext cx="95885" cy="440690"/>
          </a:xfrm>
          <a:custGeom>
            <a:avLst/>
            <a:gdLst/>
            <a:ahLst/>
            <a:cxnLst/>
            <a:rect l="l" t="t" r="r" b="b"/>
            <a:pathLst>
              <a:path w="95884" h="440689">
                <a:moveTo>
                  <a:pt x="8412" y="375376"/>
                </a:moveTo>
                <a:lnTo>
                  <a:pt x="0" y="440573"/>
                </a:lnTo>
                <a:lnTo>
                  <a:pt x="56781" y="407974"/>
                </a:lnTo>
                <a:lnTo>
                  <a:pt x="52100" y="404820"/>
                </a:lnTo>
                <a:lnTo>
                  <a:pt x="35748" y="404820"/>
                </a:lnTo>
                <a:lnTo>
                  <a:pt x="18925" y="394304"/>
                </a:lnTo>
                <a:lnTo>
                  <a:pt x="24372" y="386132"/>
                </a:lnTo>
                <a:lnTo>
                  <a:pt x="8412" y="375376"/>
                </a:lnTo>
                <a:close/>
              </a:path>
              <a:path w="95884" h="440689">
                <a:moveTo>
                  <a:pt x="24372" y="386132"/>
                </a:moveTo>
                <a:lnTo>
                  <a:pt x="18925" y="394304"/>
                </a:lnTo>
                <a:lnTo>
                  <a:pt x="35748" y="404820"/>
                </a:lnTo>
                <a:lnTo>
                  <a:pt x="40541" y="397030"/>
                </a:lnTo>
                <a:lnTo>
                  <a:pt x="24372" y="386132"/>
                </a:lnTo>
                <a:close/>
              </a:path>
              <a:path w="95884" h="440689">
                <a:moveTo>
                  <a:pt x="40541" y="397030"/>
                </a:moveTo>
                <a:lnTo>
                  <a:pt x="35748" y="404820"/>
                </a:lnTo>
                <a:lnTo>
                  <a:pt x="52100" y="404820"/>
                </a:lnTo>
                <a:lnTo>
                  <a:pt x="40541" y="397030"/>
                </a:lnTo>
                <a:close/>
              </a:path>
              <a:path w="95884" h="440689">
                <a:moveTo>
                  <a:pt x="19979" y="0"/>
                </a:moveTo>
                <a:lnTo>
                  <a:pt x="5256" y="12618"/>
                </a:lnTo>
                <a:lnTo>
                  <a:pt x="14721" y="23134"/>
                </a:lnTo>
                <a:lnTo>
                  <a:pt x="22079" y="33649"/>
                </a:lnTo>
                <a:lnTo>
                  <a:pt x="44160" y="68351"/>
                </a:lnTo>
                <a:lnTo>
                  <a:pt x="59935" y="105156"/>
                </a:lnTo>
                <a:lnTo>
                  <a:pt x="70449" y="144048"/>
                </a:lnTo>
                <a:lnTo>
                  <a:pt x="75625" y="197678"/>
                </a:lnTo>
                <a:lnTo>
                  <a:pt x="75706" y="212399"/>
                </a:lnTo>
                <a:lnTo>
                  <a:pt x="74576" y="228173"/>
                </a:lnTo>
                <a:lnTo>
                  <a:pt x="69395" y="269184"/>
                </a:lnTo>
                <a:lnTo>
                  <a:pt x="57829" y="312298"/>
                </a:lnTo>
                <a:lnTo>
                  <a:pt x="34701" y="368015"/>
                </a:lnTo>
                <a:lnTo>
                  <a:pt x="24372" y="386132"/>
                </a:lnTo>
                <a:lnTo>
                  <a:pt x="40541" y="397030"/>
                </a:lnTo>
                <a:lnTo>
                  <a:pt x="52571" y="377479"/>
                </a:lnTo>
                <a:lnTo>
                  <a:pt x="71503" y="333329"/>
                </a:lnTo>
                <a:lnTo>
                  <a:pt x="76759" y="318607"/>
                </a:lnTo>
                <a:lnTo>
                  <a:pt x="80962" y="302834"/>
                </a:lnTo>
                <a:lnTo>
                  <a:pt x="85171" y="288112"/>
                </a:lnTo>
                <a:lnTo>
                  <a:pt x="93582" y="242895"/>
                </a:lnTo>
                <a:lnTo>
                  <a:pt x="95684" y="212399"/>
                </a:lnTo>
                <a:lnTo>
                  <a:pt x="95684" y="197678"/>
                </a:lnTo>
                <a:lnTo>
                  <a:pt x="91482" y="153527"/>
                </a:lnTo>
                <a:lnTo>
                  <a:pt x="83070" y="111450"/>
                </a:lnTo>
                <a:lnTo>
                  <a:pt x="77807" y="97795"/>
                </a:lnTo>
                <a:lnTo>
                  <a:pt x="73604" y="84124"/>
                </a:lnTo>
                <a:lnTo>
                  <a:pt x="67293" y="71506"/>
                </a:lnTo>
                <a:lnTo>
                  <a:pt x="60984" y="57835"/>
                </a:lnTo>
                <a:lnTo>
                  <a:pt x="53626" y="45217"/>
                </a:lnTo>
                <a:lnTo>
                  <a:pt x="46268" y="33649"/>
                </a:lnTo>
                <a:lnTo>
                  <a:pt x="29445" y="10515"/>
                </a:lnTo>
                <a:lnTo>
                  <a:pt x="19979" y="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68782" y="2738982"/>
            <a:ext cx="25654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2O</a:t>
            </a:r>
            <a:r>
              <a:rPr sz="825" spc="15" baseline="-20202" dirty="0">
                <a:solidFill>
                  <a:srgbClr val="323299"/>
                </a:solidFill>
                <a:latin typeface="Arial MT"/>
                <a:cs typeface="Arial MT"/>
              </a:rPr>
              <a:t>2</a:t>
            </a:r>
            <a:endParaRPr sz="825" baseline="-20202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70990" y="3236329"/>
            <a:ext cx="33210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2H</a:t>
            </a:r>
            <a:r>
              <a:rPr sz="825" spc="15" baseline="-20202" dirty="0">
                <a:solidFill>
                  <a:srgbClr val="323299"/>
                </a:solidFill>
                <a:latin typeface="Arial MT"/>
                <a:cs typeface="Arial MT"/>
              </a:rPr>
              <a:t>2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81558" y="4137532"/>
            <a:ext cx="1341755" cy="59055"/>
          </a:xfrm>
          <a:custGeom>
            <a:avLst/>
            <a:gdLst/>
            <a:ahLst/>
            <a:cxnLst/>
            <a:rect l="l" t="t" r="r" b="b"/>
            <a:pathLst>
              <a:path w="1341754" h="59054">
                <a:moveTo>
                  <a:pt x="1281760" y="0"/>
                </a:moveTo>
                <a:lnTo>
                  <a:pt x="1281760" y="58887"/>
                </a:lnTo>
                <a:lnTo>
                  <a:pt x="1322433" y="38907"/>
                </a:lnTo>
                <a:lnTo>
                  <a:pt x="1292275" y="38907"/>
                </a:lnTo>
                <a:lnTo>
                  <a:pt x="1292275" y="18928"/>
                </a:lnTo>
                <a:lnTo>
                  <a:pt x="1320292" y="18928"/>
                </a:lnTo>
                <a:lnTo>
                  <a:pt x="1281760" y="0"/>
                </a:lnTo>
                <a:close/>
              </a:path>
              <a:path w="1341754" h="59054">
                <a:moveTo>
                  <a:pt x="1281760" y="18928"/>
                </a:moveTo>
                <a:lnTo>
                  <a:pt x="0" y="18928"/>
                </a:lnTo>
                <a:lnTo>
                  <a:pt x="0" y="38907"/>
                </a:lnTo>
                <a:lnTo>
                  <a:pt x="1281760" y="38907"/>
                </a:lnTo>
                <a:lnTo>
                  <a:pt x="1281760" y="18928"/>
                </a:lnTo>
                <a:close/>
              </a:path>
              <a:path w="1341754" h="59054">
                <a:moveTo>
                  <a:pt x="1320292" y="18928"/>
                </a:moveTo>
                <a:lnTo>
                  <a:pt x="1292275" y="18928"/>
                </a:lnTo>
                <a:lnTo>
                  <a:pt x="1292275" y="38907"/>
                </a:lnTo>
                <a:lnTo>
                  <a:pt x="1322433" y="38907"/>
                </a:lnTo>
                <a:lnTo>
                  <a:pt x="1341699" y="29443"/>
                </a:lnTo>
                <a:lnTo>
                  <a:pt x="1320292" y="18928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330675" y="3748399"/>
            <a:ext cx="897255" cy="321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DESMOLASA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NADPH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486308" y="2675970"/>
            <a:ext cx="59055" cy="895350"/>
          </a:xfrm>
          <a:custGeom>
            <a:avLst/>
            <a:gdLst/>
            <a:ahLst/>
            <a:cxnLst/>
            <a:rect l="l" t="t" r="r" b="b"/>
            <a:pathLst>
              <a:path w="59054" h="895350">
                <a:moveTo>
                  <a:pt x="39959" y="49408"/>
                </a:moveTo>
                <a:lnTo>
                  <a:pt x="19979" y="49408"/>
                </a:lnTo>
                <a:lnTo>
                  <a:pt x="19979" y="894816"/>
                </a:lnTo>
                <a:lnTo>
                  <a:pt x="39959" y="894816"/>
                </a:lnTo>
                <a:lnTo>
                  <a:pt x="39959" y="49408"/>
                </a:lnTo>
                <a:close/>
              </a:path>
              <a:path w="59054" h="895350">
                <a:moveTo>
                  <a:pt x="29443" y="0"/>
                </a:moveTo>
                <a:lnTo>
                  <a:pt x="0" y="58887"/>
                </a:lnTo>
                <a:lnTo>
                  <a:pt x="19979" y="58887"/>
                </a:lnTo>
                <a:lnTo>
                  <a:pt x="19979" y="49408"/>
                </a:lnTo>
                <a:lnTo>
                  <a:pt x="54134" y="49408"/>
                </a:lnTo>
                <a:lnTo>
                  <a:pt x="29443" y="0"/>
                </a:lnTo>
                <a:close/>
              </a:path>
              <a:path w="59054" h="895350">
                <a:moveTo>
                  <a:pt x="54134" y="49408"/>
                </a:moveTo>
                <a:lnTo>
                  <a:pt x="39959" y="49408"/>
                </a:lnTo>
                <a:lnTo>
                  <a:pt x="39959" y="58887"/>
                </a:lnTo>
                <a:lnTo>
                  <a:pt x="58872" y="58887"/>
                </a:lnTo>
                <a:lnTo>
                  <a:pt x="54134" y="49408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43790" y="437357"/>
            <a:ext cx="5328920" cy="238760"/>
          </a:xfrm>
          <a:prstGeom prst="rect">
            <a:avLst/>
          </a:prstGeom>
          <a:ln w="6571">
            <a:solidFill>
              <a:srgbClr val="FF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254"/>
              </a:spcBef>
            </a:pP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LA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PROGESTERONA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ES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LA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PRECURSORA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DE 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LAS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HORMONAS</a:t>
            </a:r>
            <a:r>
              <a:rPr sz="11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ESTEROIDES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870139" y="1135542"/>
            <a:ext cx="1590040" cy="1292860"/>
            <a:chOff x="4870139" y="1135542"/>
            <a:chExt cx="1590040" cy="1292860"/>
          </a:xfrm>
        </p:grpSpPr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0139" y="1235440"/>
              <a:ext cx="1589836" cy="119237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465277" y="1135542"/>
              <a:ext cx="249554" cy="447040"/>
            </a:xfrm>
            <a:custGeom>
              <a:avLst/>
              <a:gdLst/>
              <a:ahLst/>
              <a:cxnLst/>
              <a:rect l="l" t="t" r="r" b="b"/>
              <a:pathLst>
                <a:path w="249554" h="447040">
                  <a:moveTo>
                    <a:pt x="249198" y="0"/>
                  </a:moveTo>
                  <a:lnTo>
                    <a:pt x="0" y="0"/>
                  </a:lnTo>
                  <a:lnTo>
                    <a:pt x="0" y="446882"/>
                  </a:lnTo>
                  <a:lnTo>
                    <a:pt x="249198" y="446882"/>
                  </a:lnTo>
                  <a:lnTo>
                    <a:pt x="2491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203454" y="2392064"/>
            <a:ext cx="1016000" cy="189865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33019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259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PROGESTERONA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52361" y="2842016"/>
            <a:ext cx="17716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D</a:t>
            </a:r>
            <a:r>
              <a:rPr sz="800" spc="20" dirty="0">
                <a:solidFill>
                  <a:srgbClr val="FF0000"/>
                </a:solidFill>
                <a:latin typeface="Arial MT"/>
                <a:cs typeface="Arial MT"/>
              </a:rPr>
              <a:t>H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4903" y="5212"/>
            <a:ext cx="7506334" cy="5342255"/>
            <a:chOff x="24903" y="5212"/>
            <a:chExt cx="7506334" cy="5342255"/>
          </a:xfrm>
        </p:grpSpPr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4246" y="1073369"/>
              <a:ext cx="195837" cy="21162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36460" y="4053277"/>
              <a:ext cx="195852" cy="21161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5538" y="5847"/>
              <a:ext cx="7505065" cy="5340985"/>
            </a:xfrm>
            <a:custGeom>
              <a:avLst/>
              <a:gdLst/>
              <a:ahLst/>
              <a:cxnLst/>
              <a:rect l="l" t="t" r="r" b="b"/>
              <a:pathLst>
                <a:path w="7505065" h="5340985">
                  <a:moveTo>
                    <a:pt x="0" y="5340598"/>
                  </a:moveTo>
                  <a:lnTo>
                    <a:pt x="7504907" y="5340598"/>
                  </a:lnTo>
                  <a:lnTo>
                    <a:pt x="7504907" y="0"/>
                  </a:lnTo>
                  <a:lnTo>
                    <a:pt x="0" y="0"/>
                  </a:lnTo>
                  <a:lnTo>
                    <a:pt x="0" y="53405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402067" y="9974353"/>
            <a:ext cx="1625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latin typeface="Arial MT"/>
                <a:cs typeface="Arial MT"/>
              </a:rPr>
              <a:t>1</a:t>
            </a:r>
            <a:r>
              <a:rPr sz="950" spc="10" dirty="0">
                <a:latin typeface="Arial MT"/>
                <a:cs typeface="Arial MT"/>
              </a:rPr>
              <a:t>6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77864" y="7964010"/>
            <a:ext cx="886460" cy="189865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33019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259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ANDROGENOS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094262" y="7312090"/>
            <a:ext cx="1590040" cy="1292860"/>
            <a:chOff x="1094262" y="7312090"/>
            <a:chExt cx="1590040" cy="1292860"/>
          </a:xfrm>
        </p:grpSpPr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4262" y="7411981"/>
              <a:ext cx="1589836" cy="119238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90451" y="7312090"/>
              <a:ext cx="248285" cy="447040"/>
            </a:xfrm>
            <a:custGeom>
              <a:avLst/>
              <a:gdLst/>
              <a:ahLst/>
              <a:cxnLst/>
              <a:rect l="l" t="t" r="r" b="b"/>
              <a:pathLst>
                <a:path w="248285" h="447040">
                  <a:moveTo>
                    <a:pt x="248143" y="0"/>
                  </a:moveTo>
                  <a:lnTo>
                    <a:pt x="0" y="0"/>
                  </a:lnTo>
                  <a:lnTo>
                    <a:pt x="0" y="446877"/>
                  </a:lnTo>
                  <a:lnTo>
                    <a:pt x="248143" y="446877"/>
                  </a:lnTo>
                  <a:lnTo>
                    <a:pt x="2481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428631" y="8568607"/>
            <a:ext cx="1014730" cy="189865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33019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259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PROGESTERONA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45" name="object 4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20935" y="7786627"/>
            <a:ext cx="453623" cy="559144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4323374" y="6374164"/>
            <a:ext cx="921385" cy="315595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29844" rIns="0" bIns="0" rtlCol="0">
            <a:spAutoFit/>
          </a:bodyPr>
          <a:lstStyle/>
          <a:p>
            <a:pPr marL="62865" marR="55244">
              <a:lnSpc>
                <a:spcPct val="102600"/>
              </a:lnSpc>
              <a:spcBef>
                <a:spcPts val="234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CORTISOL </a:t>
            </a:r>
            <a:r>
              <a:rPr sz="800" spc="2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ALD</a:t>
            </a:r>
            <a:r>
              <a:rPr sz="800" spc="20" dirty="0">
                <a:solidFill>
                  <a:srgbClr val="323299"/>
                </a:solidFill>
                <a:latin typeface="Arial MT"/>
                <a:cs typeface="Arial MT"/>
              </a:rPr>
              <a:t>O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S</a:t>
            </a:r>
            <a:r>
              <a:rPr sz="800" spc="20" dirty="0">
                <a:solidFill>
                  <a:srgbClr val="323299"/>
                </a:solidFill>
                <a:latin typeface="Arial MT"/>
                <a:cs typeface="Arial MT"/>
              </a:rPr>
              <a:t>T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ER</a:t>
            </a:r>
            <a:r>
              <a:rPr sz="800" spc="20" dirty="0">
                <a:solidFill>
                  <a:srgbClr val="323299"/>
                </a:solidFill>
                <a:latin typeface="Arial MT"/>
                <a:cs typeface="Arial MT"/>
              </a:rPr>
              <a:t>O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N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875468" y="6824192"/>
            <a:ext cx="1149350" cy="756285"/>
          </a:xfrm>
          <a:custGeom>
            <a:avLst/>
            <a:gdLst/>
            <a:ahLst/>
            <a:cxnLst/>
            <a:rect l="l" t="t" r="r" b="b"/>
            <a:pathLst>
              <a:path w="1149350" h="756284">
                <a:moveTo>
                  <a:pt x="1076253" y="31366"/>
                </a:moveTo>
                <a:lnTo>
                  <a:pt x="0" y="734994"/>
                </a:lnTo>
                <a:lnTo>
                  <a:pt x="14721" y="756025"/>
                </a:lnTo>
                <a:lnTo>
                  <a:pt x="1090724" y="53602"/>
                </a:lnTo>
                <a:lnTo>
                  <a:pt x="1076253" y="31366"/>
                </a:lnTo>
                <a:close/>
              </a:path>
              <a:path w="1149350" h="756284">
                <a:moveTo>
                  <a:pt x="1135170" y="24185"/>
                </a:moveTo>
                <a:lnTo>
                  <a:pt x="1087236" y="24185"/>
                </a:lnTo>
                <a:lnTo>
                  <a:pt x="1101958" y="46268"/>
                </a:lnTo>
                <a:lnTo>
                  <a:pt x="1090724" y="53602"/>
                </a:lnTo>
                <a:lnTo>
                  <a:pt x="1105113" y="75712"/>
                </a:lnTo>
                <a:lnTo>
                  <a:pt x="1135170" y="24185"/>
                </a:lnTo>
                <a:close/>
              </a:path>
              <a:path w="1149350" h="756284">
                <a:moveTo>
                  <a:pt x="1087236" y="24185"/>
                </a:moveTo>
                <a:lnTo>
                  <a:pt x="1076253" y="31366"/>
                </a:lnTo>
                <a:lnTo>
                  <a:pt x="1090724" y="53602"/>
                </a:lnTo>
                <a:lnTo>
                  <a:pt x="1101958" y="46268"/>
                </a:lnTo>
                <a:lnTo>
                  <a:pt x="1087236" y="24185"/>
                </a:lnTo>
                <a:close/>
              </a:path>
              <a:path w="1149350" h="756284">
                <a:moveTo>
                  <a:pt x="1149278" y="0"/>
                </a:moveTo>
                <a:lnTo>
                  <a:pt x="1061999" y="9464"/>
                </a:lnTo>
                <a:lnTo>
                  <a:pt x="1076253" y="31366"/>
                </a:lnTo>
                <a:lnTo>
                  <a:pt x="1087236" y="24185"/>
                </a:lnTo>
                <a:lnTo>
                  <a:pt x="1135170" y="24185"/>
                </a:lnTo>
                <a:lnTo>
                  <a:pt x="1149278" y="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485287" y="6689521"/>
            <a:ext cx="1094105" cy="4051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50" spc="-15" dirty="0">
                <a:solidFill>
                  <a:srgbClr val="FF0000"/>
                </a:solidFill>
                <a:latin typeface="Arial MT"/>
                <a:cs typeface="Arial MT"/>
              </a:rPr>
              <a:t>H</a:t>
            </a: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id</a:t>
            </a:r>
            <a:r>
              <a:rPr sz="1250" spc="-5" dirty="0">
                <a:solidFill>
                  <a:srgbClr val="FF0000"/>
                </a:solidFill>
                <a:latin typeface="Arial MT"/>
                <a:cs typeface="Arial MT"/>
              </a:rPr>
              <a:t>r</a:t>
            </a:r>
            <a:r>
              <a:rPr sz="1250" dirty="0">
                <a:solidFill>
                  <a:srgbClr val="FF0000"/>
                </a:solidFill>
                <a:latin typeface="Arial MT"/>
                <a:cs typeface="Arial MT"/>
              </a:rPr>
              <a:t>o</a:t>
            </a:r>
            <a:r>
              <a:rPr sz="1250" spc="-5" dirty="0">
                <a:solidFill>
                  <a:srgbClr val="FF0000"/>
                </a:solidFill>
                <a:latin typeface="Arial MT"/>
                <a:cs typeface="Arial MT"/>
              </a:rPr>
              <a:t>x</a:t>
            </a: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ila</a:t>
            </a:r>
            <a:r>
              <a:rPr sz="1250" dirty="0">
                <a:solidFill>
                  <a:srgbClr val="FF0000"/>
                </a:solidFill>
                <a:latin typeface="Arial MT"/>
                <a:cs typeface="Arial MT"/>
              </a:rPr>
              <a:t>c</a:t>
            </a: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io</a:t>
            </a:r>
            <a:r>
              <a:rPr sz="1250" dirty="0">
                <a:solidFill>
                  <a:srgbClr val="FF0000"/>
                </a:solidFill>
                <a:latin typeface="Arial MT"/>
                <a:cs typeface="Arial MT"/>
              </a:rPr>
              <a:t>n</a:t>
            </a: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e</a:t>
            </a:r>
            <a:r>
              <a:rPr sz="1250" spc="-5" dirty="0">
                <a:solidFill>
                  <a:srgbClr val="FF0000"/>
                </a:solidFill>
                <a:latin typeface="Arial MT"/>
                <a:cs typeface="Arial MT"/>
              </a:rPr>
              <a:t>s  </a:t>
            </a: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(P450)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782946" y="8026049"/>
            <a:ext cx="745490" cy="79375"/>
          </a:xfrm>
          <a:custGeom>
            <a:avLst/>
            <a:gdLst/>
            <a:ahLst/>
            <a:cxnLst/>
            <a:rect l="l" t="t" r="r" b="b"/>
            <a:pathLst>
              <a:path w="745489" h="79375">
                <a:moveTo>
                  <a:pt x="666643" y="0"/>
                </a:moveTo>
                <a:lnTo>
                  <a:pt x="666643" y="78851"/>
                </a:lnTo>
                <a:lnTo>
                  <a:pt x="719921" y="52562"/>
                </a:lnTo>
                <a:lnTo>
                  <a:pt x="679262" y="52562"/>
                </a:lnTo>
                <a:lnTo>
                  <a:pt x="679262" y="26273"/>
                </a:lnTo>
                <a:lnTo>
                  <a:pt x="718509" y="26273"/>
                </a:lnTo>
                <a:lnTo>
                  <a:pt x="666643" y="0"/>
                </a:lnTo>
                <a:close/>
              </a:path>
              <a:path w="745489" h="79375">
                <a:moveTo>
                  <a:pt x="666643" y="26273"/>
                </a:moveTo>
                <a:lnTo>
                  <a:pt x="0" y="26273"/>
                </a:lnTo>
                <a:lnTo>
                  <a:pt x="0" y="52562"/>
                </a:lnTo>
                <a:lnTo>
                  <a:pt x="666643" y="52562"/>
                </a:lnTo>
                <a:lnTo>
                  <a:pt x="666643" y="26273"/>
                </a:lnTo>
                <a:close/>
              </a:path>
              <a:path w="745489" h="79375">
                <a:moveTo>
                  <a:pt x="718509" y="26273"/>
                </a:moveTo>
                <a:lnTo>
                  <a:pt x="679262" y="26273"/>
                </a:lnTo>
                <a:lnTo>
                  <a:pt x="679262" y="52562"/>
                </a:lnTo>
                <a:lnTo>
                  <a:pt x="719921" y="52562"/>
                </a:lnTo>
                <a:lnTo>
                  <a:pt x="745495" y="39944"/>
                </a:lnTo>
                <a:lnTo>
                  <a:pt x="718509" y="26273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933216" y="7830387"/>
            <a:ext cx="393065" cy="215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50" spc="-15" dirty="0">
                <a:solidFill>
                  <a:srgbClr val="FF0000"/>
                </a:solidFill>
                <a:latin typeface="Arial MT"/>
                <a:cs typeface="Arial MT"/>
              </a:rPr>
              <a:t>P</a:t>
            </a: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45</a:t>
            </a:r>
            <a:r>
              <a:rPr sz="1250" spc="-5" dirty="0">
                <a:solidFill>
                  <a:srgbClr val="FF0000"/>
                </a:solidFill>
                <a:latin typeface="Arial MT"/>
                <a:cs typeface="Arial MT"/>
              </a:rPr>
              <a:t>0</a:t>
            </a:r>
            <a:endParaRPr sz="1250">
              <a:latin typeface="Arial MT"/>
              <a:cs typeface="Arial MT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4393317" y="8563350"/>
            <a:ext cx="1222375" cy="1819275"/>
            <a:chOff x="4393317" y="8563350"/>
            <a:chExt cx="1222375" cy="1819275"/>
          </a:xfrm>
        </p:grpSpPr>
        <p:sp>
          <p:nvSpPr>
            <p:cNvPr id="52" name="object 52"/>
            <p:cNvSpPr/>
            <p:nvPr/>
          </p:nvSpPr>
          <p:spPr>
            <a:xfrm>
              <a:off x="4830180" y="8563350"/>
              <a:ext cx="79375" cy="645795"/>
            </a:xfrm>
            <a:custGeom>
              <a:avLst/>
              <a:gdLst/>
              <a:ahLst/>
              <a:cxnLst/>
              <a:rect l="l" t="t" r="r" b="b"/>
              <a:pathLst>
                <a:path w="79375" h="645795">
                  <a:moveTo>
                    <a:pt x="26289" y="566745"/>
                  </a:moveTo>
                  <a:lnTo>
                    <a:pt x="0" y="566745"/>
                  </a:lnTo>
                  <a:lnTo>
                    <a:pt x="39959" y="645607"/>
                  </a:lnTo>
                  <a:lnTo>
                    <a:pt x="72122" y="580415"/>
                  </a:lnTo>
                  <a:lnTo>
                    <a:pt x="26289" y="580415"/>
                  </a:lnTo>
                  <a:lnTo>
                    <a:pt x="26289" y="566745"/>
                  </a:lnTo>
                  <a:close/>
                </a:path>
                <a:path w="79375" h="645795">
                  <a:moveTo>
                    <a:pt x="52578" y="0"/>
                  </a:moveTo>
                  <a:lnTo>
                    <a:pt x="26289" y="0"/>
                  </a:lnTo>
                  <a:lnTo>
                    <a:pt x="26289" y="580415"/>
                  </a:lnTo>
                  <a:lnTo>
                    <a:pt x="52578" y="580415"/>
                  </a:lnTo>
                  <a:lnTo>
                    <a:pt x="52578" y="0"/>
                  </a:lnTo>
                  <a:close/>
                </a:path>
                <a:path w="79375" h="645795">
                  <a:moveTo>
                    <a:pt x="78867" y="566745"/>
                  </a:moveTo>
                  <a:lnTo>
                    <a:pt x="52578" y="566745"/>
                  </a:lnTo>
                  <a:lnTo>
                    <a:pt x="52578" y="580415"/>
                  </a:lnTo>
                  <a:lnTo>
                    <a:pt x="72122" y="580415"/>
                  </a:lnTo>
                  <a:lnTo>
                    <a:pt x="78867" y="566745"/>
                  </a:lnTo>
                  <a:close/>
                </a:path>
              </a:pathLst>
            </a:custGeom>
            <a:solidFill>
              <a:srgbClr val="323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3317" y="9438189"/>
              <a:ext cx="1047773" cy="793860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771293" y="10134264"/>
              <a:ext cx="844550" cy="248285"/>
            </a:xfrm>
            <a:custGeom>
              <a:avLst/>
              <a:gdLst/>
              <a:ahLst/>
              <a:cxnLst/>
              <a:rect l="l" t="t" r="r" b="b"/>
              <a:pathLst>
                <a:path w="844550" h="248284">
                  <a:moveTo>
                    <a:pt x="844337" y="0"/>
                  </a:moveTo>
                  <a:lnTo>
                    <a:pt x="0" y="0"/>
                  </a:lnTo>
                  <a:lnTo>
                    <a:pt x="0" y="248149"/>
                  </a:lnTo>
                  <a:lnTo>
                    <a:pt x="844337" y="248149"/>
                  </a:lnTo>
                  <a:lnTo>
                    <a:pt x="8443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3577864" y="9603262"/>
            <a:ext cx="871219" cy="190500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33019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259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ESTROGENOS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969939" y="8675769"/>
            <a:ext cx="904240" cy="3625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RO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MA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T</a:t>
            </a:r>
            <a:r>
              <a:rPr sz="1100" dirty="0">
                <a:solidFill>
                  <a:srgbClr val="FF0000"/>
                </a:solidFill>
                <a:latin typeface="Arial MT"/>
                <a:cs typeface="Arial MT"/>
              </a:rPr>
              <a:t>ASA  </a:t>
            </a:r>
            <a:r>
              <a:rPr sz="1100" spc="-5" dirty="0">
                <a:solidFill>
                  <a:srgbClr val="FF0000"/>
                </a:solidFill>
                <a:latin typeface="Arial MT"/>
                <a:cs typeface="Arial MT"/>
              </a:rPr>
              <a:t>(P450)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69132" y="5827393"/>
            <a:ext cx="5663565" cy="259715"/>
          </a:xfrm>
          <a:prstGeom prst="rect">
            <a:avLst/>
          </a:prstGeom>
          <a:ln w="6571">
            <a:solidFill>
              <a:srgbClr val="FF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229"/>
              </a:spcBef>
            </a:pP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PRINCIPALES</a:t>
            </a:r>
            <a:r>
              <a:rPr sz="12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PASOS</a:t>
            </a:r>
            <a:r>
              <a:rPr sz="12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12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50" spc="-15" dirty="0">
                <a:solidFill>
                  <a:srgbClr val="FF0000"/>
                </a:solidFill>
                <a:latin typeface="Arial MT"/>
                <a:cs typeface="Arial MT"/>
              </a:rPr>
              <a:t>LA</a:t>
            </a:r>
            <a:r>
              <a:rPr sz="12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SINTESIS</a:t>
            </a:r>
            <a:r>
              <a:rPr sz="12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50" spc="-1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12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LAS</a:t>
            </a:r>
            <a:r>
              <a:rPr sz="12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HORMONAS</a:t>
            </a:r>
            <a:r>
              <a:rPr sz="12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ESTEROIDES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5538" y="5346455"/>
            <a:ext cx="7505065" cy="5340985"/>
          </a:xfrm>
          <a:custGeom>
            <a:avLst/>
            <a:gdLst/>
            <a:ahLst/>
            <a:cxnLst/>
            <a:rect l="l" t="t" r="r" b="b"/>
            <a:pathLst>
              <a:path w="7505065" h="5340984">
                <a:moveTo>
                  <a:pt x="0" y="5340598"/>
                </a:moveTo>
                <a:lnTo>
                  <a:pt x="7504892" y="5340598"/>
                </a:lnTo>
                <a:lnTo>
                  <a:pt x="7504892" y="0"/>
                </a:lnTo>
                <a:lnTo>
                  <a:pt x="0" y="0"/>
                </a:lnTo>
                <a:lnTo>
                  <a:pt x="0" y="534059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2067" y="4633751"/>
            <a:ext cx="1625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latin typeface="Arial MT"/>
                <a:cs typeface="Arial MT"/>
              </a:rPr>
              <a:t>1</a:t>
            </a:r>
            <a:r>
              <a:rPr sz="950" spc="10" dirty="0">
                <a:latin typeface="Arial MT"/>
                <a:cs typeface="Arial MT"/>
              </a:rPr>
              <a:t>7</a:t>
            </a:r>
            <a:endParaRPr sz="95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39436" y="1184970"/>
            <a:ext cx="2930937" cy="3429354"/>
            <a:chOff x="2139436" y="1184970"/>
            <a:chExt cx="2930937" cy="3429354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7632" y="1268692"/>
              <a:ext cx="2803633" cy="334516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026849" y="4315239"/>
              <a:ext cx="1043305" cy="299085"/>
            </a:xfrm>
            <a:custGeom>
              <a:avLst/>
              <a:gdLst/>
              <a:ahLst/>
              <a:cxnLst/>
              <a:rect l="l" t="t" r="r" b="b"/>
              <a:pathLst>
                <a:path w="1043304" h="299085">
                  <a:moveTo>
                    <a:pt x="1043071" y="0"/>
                  </a:moveTo>
                  <a:lnTo>
                    <a:pt x="0" y="0"/>
                  </a:lnTo>
                  <a:lnTo>
                    <a:pt x="0" y="298620"/>
                  </a:lnTo>
                  <a:lnTo>
                    <a:pt x="1043071" y="298620"/>
                  </a:lnTo>
                  <a:lnTo>
                    <a:pt x="10430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25798" y="4315239"/>
              <a:ext cx="1044575" cy="299085"/>
            </a:xfrm>
            <a:custGeom>
              <a:avLst/>
              <a:gdLst/>
              <a:ahLst/>
              <a:cxnLst/>
              <a:rect l="l" t="t" r="r" b="b"/>
              <a:pathLst>
                <a:path w="1044575" h="299085">
                  <a:moveTo>
                    <a:pt x="0" y="298620"/>
                  </a:moveTo>
                  <a:lnTo>
                    <a:pt x="1044124" y="298620"/>
                  </a:lnTo>
                  <a:lnTo>
                    <a:pt x="1044124" y="0"/>
                  </a:lnTo>
                  <a:lnTo>
                    <a:pt x="0" y="0"/>
                  </a:lnTo>
                  <a:lnTo>
                    <a:pt x="0" y="298620"/>
                  </a:lnTo>
                  <a:close/>
                </a:path>
              </a:pathLst>
            </a:custGeom>
            <a:ln w="65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87691" y="4315237"/>
              <a:ext cx="845819" cy="249554"/>
            </a:xfrm>
            <a:custGeom>
              <a:avLst/>
              <a:gdLst/>
              <a:ahLst/>
              <a:cxnLst/>
              <a:rect l="l" t="t" r="r" b="b"/>
              <a:pathLst>
                <a:path w="845819" h="249554">
                  <a:moveTo>
                    <a:pt x="845391" y="0"/>
                  </a:moveTo>
                  <a:lnTo>
                    <a:pt x="0" y="0"/>
                  </a:lnTo>
                  <a:lnTo>
                    <a:pt x="0" y="249198"/>
                  </a:lnTo>
                  <a:lnTo>
                    <a:pt x="845391" y="249198"/>
                  </a:lnTo>
                  <a:lnTo>
                    <a:pt x="8453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87691" y="4315237"/>
              <a:ext cx="844550" cy="249554"/>
            </a:xfrm>
            <a:custGeom>
              <a:avLst/>
              <a:gdLst/>
              <a:ahLst/>
              <a:cxnLst/>
              <a:rect l="l" t="t" r="r" b="b"/>
              <a:pathLst>
                <a:path w="844550" h="249554">
                  <a:moveTo>
                    <a:pt x="0" y="249198"/>
                  </a:moveTo>
                  <a:lnTo>
                    <a:pt x="844337" y="249198"/>
                  </a:lnTo>
                  <a:lnTo>
                    <a:pt x="844337" y="0"/>
                  </a:lnTo>
                  <a:lnTo>
                    <a:pt x="0" y="0"/>
                  </a:lnTo>
                  <a:lnTo>
                    <a:pt x="0" y="249198"/>
                  </a:lnTo>
                  <a:close/>
                </a:path>
              </a:pathLst>
            </a:custGeom>
            <a:ln w="65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76258" y="1235436"/>
              <a:ext cx="596265" cy="149860"/>
            </a:xfrm>
            <a:custGeom>
              <a:avLst/>
              <a:gdLst/>
              <a:ahLst/>
              <a:cxnLst/>
              <a:rect l="l" t="t" r="r" b="b"/>
              <a:pathLst>
                <a:path w="596264" h="149859">
                  <a:moveTo>
                    <a:pt x="596193" y="0"/>
                  </a:moveTo>
                  <a:lnTo>
                    <a:pt x="0" y="0"/>
                  </a:lnTo>
                  <a:lnTo>
                    <a:pt x="0" y="149310"/>
                  </a:lnTo>
                  <a:lnTo>
                    <a:pt x="596193" y="149310"/>
                  </a:lnTo>
                  <a:lnTo>
                    <a:pt x="5961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76258" y="1235436"/>
              <a:ext cx="596265" cy="149860"/>
            </a:xfrm>
            <a:custGeom>
              <a:avLst/>
              <a:gdLst/>
              <a:ahLst/>
              <a:cxnLst/>
              <a:rect l="l" t="t" r="r" b="b"/>
              <a:pathLst>
                <a:path w="596264" h="149859">
                  <a:moveTo>
                    <a:pt x="0" y="149310"/>
                  </a:moveTo>
                  <a:lnTo>
                    <a:pt x="596193" y="149310"/>
                  </a:lnTo>
                  <a:lnTo>
                    <a:pt x="596193" y="0"/>
                  </a:lnTo>
                  <a:lnTo>
                    <a:pt x="0" y="0"/>
                  </a:lnTo>
                  <a:lnTo>
                    <a:pt x="0" y="149310"/>
                  </a:lnTo>
                  <a:close/>
                </a:path>
              </a:pathLst>
            </a:custGeom>
            <a:ln w="65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39436" y="1184970"/>
              <a:ext cx="844550" cy="299720"/>
            </a:xfrm>
            <a:custGeom>
              <a:avLst/>
              <a:gdLst/>
              <a:ahLst/>
              <a:cxnLst/>
              <a:rect l="l" t="t" r="r" b="b"/>
              <a:pathLst>
                <a:path w="844550" h="299719">
                  <a:moveTo>
                    <a:pt x="844343" y="0"/>
                  </a:moveTo>
                  <a:lnTo>
                    <a:pt x="0" y="0"/>
                  </a:lnTo>
                  <a:lnTo>
                    <a:pt x="0" y="299674"/>
                  </a:lnTo>
                  <a:lnTo>
                    <a:pt x="844343" y="299674"/>
                  </a:lnTo>
                  <a:lnTo>
                    <a:pt x="8443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39436" y="1184970"/>
              <a:ext cx="844550" cy="299720"/>
            </a:xfrm>
            <a:custGeom>
              <a:avLst/>
              <a:gdLst/>
              <a:ahLst/>
              <a:cxnLst/>
              <a:rect l="l" t="t" r="r" b="b"/>
              <a:pathLst>
                <a:path w="844550" h="299719">
                  <a:moveTo>
                    <a:pt x="0" y="299674"/>
                  </a:moveTo>
                  <a:lnTo>
                    <a:pt x="844343" y="299674"/>
                  </a:lnTo>
                  <a:lnTo>
                    <a:pt x="844343" y="0"/>
                  </a:lnTo>
                  <a:lnTo>
                    <a:pt x="0" y="0"/>
                  </a:lnTo>
                  <a:lnTo>
                    <a:pt x="0" y="299674"/>
                  </a:lnTo>
                  <a:close/>
                </a:path>
              </a:pathLst>
            </a:custGeom>
            <a:ln w="65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260200" y="4246801"/>
            <a:ext cx="120840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Colesterol</a:t>
            </a:r>
            <a:r>
              <a:rPr sz="800" spc="-1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no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esterificado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10997" y="4643213"/>
            <a:ext cx="100584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Esteres</a:t>
            </a:r>
            <a:r>
              <a:rPr sz="800" spc="-2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de</a:t>
            </a:r>
            <a:r>
              <a:rPr sz="80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colesterol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71516" y="4396111"/>
            <a:ext cx="742950" cy="278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95"/>
              </a:spcBef>
            </a:pP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Lípidos</a:t>
            </a:r>
            <a:r>
              <a:rPr sz="800" spc="-5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neutros </a:t>
            </a:r>
            <a:r>
              <a:rPr sz="800" spc="-204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(TAGs)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85291" y="1297390"/>
            <a:ext cx="59118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Fosfolípidos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10890" y="1216428"/>
            <a:ext cx="75946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Apolipoproteína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34792" y="685505"/>
            <a:ext cx="1903730" cy="196850"/>
          </a:xfrm>
          <a:prstGeom prst="rect">
            <a:avLst/>
          </a:prstGeom>
          <a:ln w="6571">
            <a:solidFill>
              <a:srgbClr val="FF0000"/>
            </a:solidFill>
          </a:ln>
        </p:spPr>
        <p:txBody>
          <a:bodyPr vert="horz" wrap="square" lIns="0" tIns="36194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284"/>
              </a:spcBef>
            </a:pP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ESTRUCTURA</a:t>
            </a:r>
            <a:r>
              <a:rPr sz="8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8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00" spc="15" dirty="0">
                <a:solidFill>
                  <a:srgbClr val="FF0000"/>
                </a:solidFill>
                <a:latin typeface="Arial MT"/>
                <a:cs typeface="Arial MT"/>
              </a:rPr>
              <a:t>LIPOPROTEINAS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17983" y="2941908"/>
            <a:ext cx="1223645" cy="235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90"/>
              </a:spcBef>
            </a:pPr>
            <a:r>
              <a:rPr sz="650" spc="20" dirty="0">
                <a:solidFill>
                  <a:srgbClr val="323299"/>
                </a:solidFill>
                <a:latin typeface="Arial MT"/>
                <a:cs typeface="Arial MT"/>
              </a:rPr>
              <a:t>De </a:t>
            </a:r>
            <a:r>
              <a:rPr sz="650" spc="15" dirty="0">
                <a:solidFill>
                  <a:srgbClr val="323299"/>
                </a:solidFill>
                <a:latin typeface="Arial MT"/>
                <a:cs typeface="Arial MT"/>
              </a:rPr>
              <a:t>Nelson </a:t>
            </a:r>
            <a:r>
              <a:rPr sz="650" spc="10" dirty="0">
                <a:solidFill>
                  <a:srgbClr val="323299"/>
                </a:solidFill>
                <a:latin typeface="Arial MT"/>
                <a:cs typeface="Arial MT"/>
              </a:rPr>
              <a:t>et </a:t>
            </a:r>
            <a:r>
              <a:rPr sz="650" spc="5" dirty="0">
                <a:solidFill>
                  <a:srgbClr val="323299"/>
                </a:solidFill>
                <a:latin typeface="Arial MT"/>
                <a:cs typeface="Arial MT"/>
              </a:rPr>
              <a:t>al. </a:t>
            </a:r>
            <a:r>
              <a:rPr sz="650" spc="10" dirty="0">
                <a:solidFill>
                  <a:srgbClr val="323299"/>
                </a:solidFill>
                <a:latin typeface="Arial MT"/>
                <a:cs typeface="Arial MT"/>
              </a:rPr>
              <a:t>Principles of </a:t>
            </a:r>
            <a:r>
              <a:rPr sz="650" spc="1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650" spc="10" dirty="0">
                <a:solidFill>
                  <a:srgbClr val="323299"/>
                </a:solidFill>
                <a:latin typeface="Arial MT"/>
                <a:cs typeface="Arial MT"/>
              </a:rPr>
              <a:t>Biochemistry.</a:t>
            </a:r>
            <a:r>
              <a:rPr sz="65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650" spc="10" dirty="0">
                <a:solidFill>
                  <a:srgbClr val="323299"/>
                </a:solidFill>
                <a:latin typeface="Arial MT"/>
                <a:cs typeface="Arial MT"/>
              </a:rPr>
              <a:t>4th</a:t>
            </a:r>
            <a:r>
              <a:rPr sz="650" spc="-5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650" spc="15" dirty="0">
                <a:solidFill>
                  <a:srgbClr val="323299"/>
                </a:solidFill>
                <a:latin typeface="Arial MT"/>
                <a:cs typeface="Arial MT"/>
              </a:rPr>
              <a:t>Ed.</a:t>
            </a:r>
            <a:r>
              <a:rPr sz="650" dirty="0">
                <a:solidFill>
                  <a:srgbClr val="323299"/>
                </a:solidFill>
                <a:latin typeface="Arial MT"/>
                <a:cs typeface="Arial MT"/>
              </a:rPr>
              <a:t> </a:t>
            </a:r>
            <a:r>
              <a:rPr sz="650" spc="20" dirty="0">
                <a:solidFill>
                  <a:srgbClr val="323299"/>
                </a:solidFill>
                <a:latin typeface="Arial MT"/>
                <a:cs typeface="Arial MT"/>
              </a:rPr>
              <a:t>Freeman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5538" y="5847"/>
            <a:ext cx="7505065" cy="5340985"/>
          </a:xfrm>
          <a:custGeom>
            <a:avLst/>
            <a:gdLst/>
            <a:ahLst/>
            <a:cxnLst/>
            <a:rect l="l" t="t" r="r" b="b"/>
            <a:pathLst>
              <a:path w="7505065" h="5340985">
                <a:moveTo>
                  <a:pt x="0" y="5340598"/>
                </a:moveTo>
                <a:lnTo>
                  <a:pt x="7504907" y="5340598"/>
                </a:lnTo>
                <a:lnTo>
                  <a:pt x="7504907" y="0"/>
                </a:lnTo>
                <a:lnTo>
                  <a:pt x="0" y="0"/>
                </a:lnTo>
                <a:lnTo>
                  <a:pt x="0" y="534059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402067" y="9974353"/>
            <a:ext cx="1625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5" dirty="0">
                <a:latin typeface="Arial MT"/>
                <a:cs typeface="Arial MT"/>
              </a:rPr>
              <a:t>1</a:t>
            </a:r>
            <a:r>
              <a:rPr sz="950" spc="10" dirty="0">
                <a:latin typeface="Arial MT"/>
                <a:cs typeface="Arial MT"/>
              </a:rPr>
              <a:t>8</a:t>
            </a:r>
            <a:endParaRPr sz="950">
              <a:latin typeface="Arial MT"/>
              <a:cs typeface="Arial M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187808" y="7419329"/>
            <a:ext cx="3129280" cy="746760"/>
            <a:chOff x="2187808" y="7419329"/>
            <a:chExt cx="3129280" cy="746760"/>
          </a:xfrm>
        </p:grpSpPr>
        <p:sp>
          <p:nvSpPr>
            <p:cNvPr id="27" name="object 27"/>
            <p:cNvSpPr/>
            <p:nvPr/>
          </p:nvSpPr>
          <p:spPr>
            <a:xfrm>
              <a:off x="2187808" y="7468759"/>
              <a:ext cx="3129280" cy="696595"/>
            </a:xfrm>
            <a:custGeom>
              <a:avLst/>
              <a:gdLst/>
              <a:ahLst/>
              <a:cxnLst/>
              <a:rect l="l" t="t" r="r" b="b"/>
              <a:pathLst>
                <a:path w="3129279" h="696595">
                  <a:moveTo>
                    <a:pt x="0" y="696080"/>
                  </a:moveTo>
                  <a:lnTo>
                    <a:pt x="3129213" y="696080"/>
                  </a:lnTo>
                  <a:lnTo>
                    <a:pt x="3129213" y="0"/>
                  </a:lnTo>
                  <a:lnTo>
                    <a:pt x="0" y="0"/>
                  </a:lnTo>
                  <a:lnTo>
                    <a:pt x="0" y="696080"/>
                  </a:lnTo>
                  <a:close/>
                </a:path>
              </a:pathLst>
            </a:custGeom>
            <a:ln w="6571">
              <a:solidFill>
                <a:srgbClr val="3232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36063" y="7419329"/>
              <a:ext cx="198755" cy="746760"/>
            </a:xfrm>
            <a:custGeom>
              <a:avLst/>
              <a:gdLst/>
              <a:ahLst/>
              <a:cxnLst/>
              <a:rect l="l" t="t" r="r" b="b"/>
              <a:pathLst>
                <a:path w="198755" h="746759">
                  <a:moveTo>
                    <a:pt x="0" y="99898"/>
                  </a:moveTo>
                  <a:lnTo>
                    <a:pt x="198729" y="99898"/>
                  </a:lnTo>
                </a:path>
                <a:path w="198755" h="746759">
                  <a:moveTo>
                    <a:pt x="0" y="199781"/>
                  </a:moveTo>
                  <a:lnTo>
                    <a:pt x="198729" y="199781"/>
                  </a:lnTo>
                </a:path>
                <a:path w="198755" h="746759">
                  <a:moveTo>
                    <a:pt x="0" y="298627"/>
                  </a:moveTo>
                  <a:lnTo>
                    <a:pt x="198729" y="298627"/>
                  </a:lnTo>
                </a:path>
                <a:path w="198755" h="746759">
                  <a:moveTo>
                    <a:pt x="0" y="397459"/>
                  </a:moveTo>
                  <a:lnTo>
                    <a:pt x="198729" y="397459"/>
                  </a:lnTo>
                </a:path>
                <a:path w="198755" h="746759">
                  <a:moveTo>
                    <a:pt x="0" y="497357"/>
                  </a:moveTo>
                  <a:lnTo>
                    <a:pt x="198729" y="497357"/>
                  </a:lnTo>
                </a:path>
                <a:path w="198755" h="746759">
                  <a:moveTo>
                    <a:pt x="0" y="149321"/>
                  </a:moveTo>
                  <a:lnTo>
                    <a:pt x="198729" y="149321"/>
                  </a:lnTo>
                </a:path>
                <a:path w="198755" h="746759">
                  <a:moveTo>
                    <a:pt x="0" y="249204"/>
                  </a:moveTo>
                  <a:lnTo>
                    <a:pt x="198729" y="249204"/>
                  </a:lnTo>
                </a:path>
                <a:path w="198755" h="746759">
                  <a:moveTo>
                    <a:pt x="0" y="346999"/>
                  </a:moveTo>
                  <a:lnTo>
                    <a:pt x="198729" y="346999"/>
                  </a:lnTo>
                </a:path>
                <a:path w="198755" h="746759">
                  <a:moveTo>
                    <a:pt x="0" y="446882"/>
                  </a:moveTo>
                  <a:lnTo>
                    <a:pt x="198729" y="446882"/>
                  </a:lnTo>
                </a:path>
                <a:path w="198755" h="746759">
                  <a:moveTo>
                    <a:pt x="0" y="546780"/>
                  </a:moveTo>
                  <a:lnTo>
                    <a:pt x="198729" y="546780"/>
                  </a:lnTo>
                </a:path>
                <a:path w="198755" h="746759">
                  <a:moveTo>
                    <a:pt x="0" y="596188"/>
                  </a:moveTo>
                  <a:lnTo>
                    <a:pt x="198729" y="596188"/>
                  </a:lnTo>
                </a:path>
                <a:path w="198755" h="746759">
                  <a:moveTo>
                    <a:pt x="0" y="696086"/>
                  </a:moveTo>
                  <a:lnTo>
                    <a:pt x="198729" y="696086"/>
                  </a:lnTo>
                </a:path>
                <a:path w="198755" h="746759">
                  <a:moveTo>
                    <a:pt x="0" y="646663"/>
                  </a:moveTo>
                  <a:lnTo>
                    <a:pt x="198729" y="646663"/>
                  </a:lnTo>
                </a:path>
                <a:path w="198755" h="746759">
                  <a:moveTo>
                    <a:pt x="98831" y="0"/>
                  </a:moveTo>
                  <a:lnTo>
                    <a:pt x="98831" y="746561"/>
                  </a:lnTo>
                </a:path>
              </a:pathLst>
            </a:custGeom>
            <a:ln w="6571">
              <a:solidFill>
                <a:srgbClr val="3232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323362" y="7252065"/>
            <a:ext cx="34099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20" dirty="0">
                <a:solidFill>
                  <a:srgbClr val="323299"/>
                </a:solidFill>
                <a:latin typeface="Arial MT"/>
                <a:cs typeface="Arial MT"/>
              </a:rPr>
              <a:t>O</a:t>
            </a:r>
            <a:r>
              <a:rPr sz="800" dirty="0">
                <a:solidFill>
                  <a:srgbClr val="323299"/>
                </a:solidFill>
                <a:latin typeface="Arial MT"/>
                <a:cs typeface="Arial MT"/>
              </a:rPr>
              <a:t>ri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g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en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932252" y="7519227"/>
            <a:ext cx="1738630" cy="596265"/>
          </a:xfrm>
          <a:custGeom>
            <a:avLst/>
            <a:gdLst/>
            <a:ahLst/>
            <a:cxnLst/>
            <a:rect l="l" t="t" r="r" b="b"/>
            <a:pathLst>
              <a:path w="1738629" h="596265">
                <a:moveTo>
                  <a:pt x="0" y="0"/>
                </a:moveTo>
                <a:lnTo>
                  <a:pt x="197678" y="0"/>
                </a:lnTo>
              </a:path>
              <a:path w="1738629" h="596265">
                <a:moveTo>
                  <a:pt x="0" y="99882"/>
                </a:moveTo>
                <a:lnTo>
                  <a:pt x="197678" y="99882"/>
                </a:lnTo>
              </a:path>
              <a:path w="1738629" h="596265">
                <a:moveTo>
                  <a:pt x="0" y="198729"/>
                </a:moveTo>
                <a:lnTo>
                  <a:pt x="197678" y="198729"/>
                </a:lnTo>
              </a:path>
              <a:path w="1738629" h="596265">
                <a:moveTo>
                  <a:pt x="0" y="297560"/>
                </a:moveTo>
                <a:lnTo>
                  <a:pt x="197678" y="297560"/>
                </a:lnTo>
              </a:path>
              <a:path w="1738629" h="596265">
                <a:moveTo>
                  <a:pt x="0" y="397459"/>
                </a:moveTo>
                <a:lnTo>
                  <a:pt x="197678" y="397459"/>
                </a:lnTo>
              </a:path>
              <a:path w="1738629" h="596265">
                <a:moveTo>
                  <a:pt x="0" y="49423"/>
                </a:moveTo>
                <a:lnTo>
                  <a:pt x="197678" y="49423"/>
                </a:lnTo>
              </a:path>
              <a:path w="1738629" h="596265">
                <a:moveTo>
                  <a:pt x="0" y="149306"/>
                </a:moveTo>
                <a:lnTo>
                  <a:pt x="197678" y="149306"/>
                </a:lnTo>
              </a:path>
              <a:path w="1738629" h="596265">
                <a:moveTo>
                  <a:pt x="0" y="247101"/>
                </a:moveTo>
                <a:lnTo>
                  <a:pt x="197678" y="247101"/>
                </a:lnTo>
              </a:path>
              <a:path w="1738629" h="596265">
                <a:moveTo>
                  <a:pt x="0" y="346984"/>
                </a:moveTo>
                <a:lnTo>
                  <a:pt x="197678" y="346984"/>
                </a:lnTo>
              </a:path>
              <a:path w="1738629" h="596265">
                <a:moveTo>
                  <a:pt x="0" y="446882"/>
                </a:moveTo>
                <a:lnTo>
                  <a:pt x="197678" y="446882"/>
                </a:lnTo>
              </a:path>
              <a:path w="1738629" h="596265">
                <a:moveTo>
                  <a:pt x="0" y="496290"/>
                </a:moveTo>
                <a:lnTo>
                  <a:pt x="197678" y="496290"/>
                </a:lnTo>
              </a:path>
              <a:path w="1738629" h="596265">
                <a:moveTo>
                  <a:pt x="0" y="596188"/>
                </a:moveTo>
                <a:lnTo>
                  <a:pt x="197678" y="596188"/>
                </a:lnTo>
              </a:path>
              <a:path w="1738629" h="596265">
                <a:moveTo>
                  <a:pt x="0" y="546765"/>
                </a:moveTo>
                <a:lnTo>
                  <a:pt x="197678" y="546765"/>
                </a:lnTo>
              </a:path>
              <a:path w="1738629" h="596265">
                <a:moveTo>
                  <a:pt x="497357" y="0"/>
                </a:moveTo>
                <a:lnTo>
                  <a:pt x="695035" y="0"/>
                </a:lnTo>
              </a:path>
              <a:path w="1738629" h="596265">
                <a:moveTo>
                  <a:pt x="497357" y="99882"/>
                </a:moveTo>
                <a:lnTo>
                  <a:pt x="695035" y="99882"/>
                </a:lnTo>
              </a:path>
              <a:path w="1738629" h="596265">
                <a:moveTo>
                  <a:pt x="497357" y="198729"/>
                </a:moveTo>
                <a:lnTo>
                  <a:pt x="695035" y="198729"/>
                </a:lnTo>
              </a:path>
              <a:path w="1738629" h="596265">
                <a:moveTo>
                  <a:pt x="497357" y="297560"/>
                </a:moveTo>
                <a:lnTo>
                  <a:pt x="695035" y="297560"/>
                </a:lnTo>
              </a:path>
              <a:path w="1738629" h="596265">
                <a:moveTo>
                  <a:pt x="497357" y="397459"/>
                </a:moveTo>
                <a:lnTo>
                  <a:pt x="695035" y="397459"/>
                </a:lnTo>
              </a:path>
              <a:path w="1738629" h="596265">
                <a:moveTo>
                  <a:pt x="497357" y="49423"/>
                </a:moveTo>
                <a:lnTo>
                  <a:pt x="695035" y="49423"/>
                </a:lnTo>
              </a:path>
              <a:path w="1738629" h="596265">
                <a:moveTo>
                  <a:pt x="497357" y="149306"/>
                </a:moveTo>
                <a:lnTo>
                  <a:pt x="695035" y="149306"/>
                </a:lnTo>
              </a:path>
              <a:path w="1738629" h="596265">
                <a:moveTo>
                  <a:pt x="497357" y="247101"/>
                </a:moveTo>
                <a:lnTo>
                  <a:pt x="695035" y="247101"/>
                </a:lnTo>
              </a:path>
              <a:path w="1738629" h="596265">
                <a:moveTo>
                  <a:pt x="497357" y="346984"/>
                </a:moveTo>
                <a:lnTo>
                  <a:pt x="695035" y="346984"/>
                </a:lnTo>
              </a:path>
              <a:path w="1738629" h="596265">
                <a:moveTo>
                  <a:pt x="497357" y="446882"/>
                </a:moveTo>
                <a:lnTo>
                  <a:pt x="695035" y="446882"/>
                </a:lnTo>
              </a:path>
              <a:path w="1738629" h="596265">
                <a:moveTo>
                  <a:pt x="497357" y="496290"/>
                </a:moveTo>
                <a:lnTo>
                  <a:pt x="695035" y="496290"/>
                </a:lnTo>
              </a:path>
              <a:path w="1738629" h="596265">
                <a:moveTo>
                  <a:pt x="497357" y="596188"/>
                </a:moveTo>
                <a:lnTo>
                  <a:pt x="695035" y="596188"/>
                </a:lnTo>
              </a:path>
              <a:path w="1738629" h="596265">
                <a:moveTo>
                  <a:pt x="497357" y="546765"/>
                </a:moveTo>
                <a:lnTo>
                  <a:pt x="695035" y="546765"/>
                </a:lnTo>
              </a:path>
              <a:path w="1738629" h="596265">
                <a:moveTo>
                  <a:pt x="1539377" y="0"/>
                </a:moveTo>
                <a:lnTo>
                  <a:pt x="1738106" y="0"/>
                </a:lnTo>
              </a:path>
              <a:path w="1738629" h="596265">
                <a:moveTo>
                  <a:pt x="1539377" y="99882"/>
                </a:moveTo>
                <a:lnTo>
                  <a:pt x="1738106" y="99882"/>
                </a:lnTo>
              </a:path>
              <a:path w="1738629" h="596265">
                <a:moveTo>
                  <a:pt x="1539377" y="198729"/>
                </a:moveTo>
                <a:lnTo>
                  <a:pt x="1738106" y="198729"/>
                </a:lnTo>
              </a:path>
              <a:path w="1738629" h="596265">
                <a:moveTo>
                  <a:pt x="1539377" y="297560"/>
                </a:moveTo>
                <a:lnTo>
                  <a:pt x="1738106" y="297560"/>
                </a:lnTo>
              </a:path>
              <a:path w="1738629" h="596265">
                <a:moveTo>
                  <a:pt x="1539377" y="397459"/>
                </a:moveTo>
                <a:lnTo>
                  <a:pt x="1738106" y="397459"/>
                </a:lnTo>
              </a:path>
              <a:path w="1738629" h="596265">
                <a:moveTo>
                  <a:pt x="1539377" y="49423"/>
                </a:moveTo>
                <a:lnTo>
                  <a:pt x="1738106" y="49423"/>
                </a:lnTo>
              </a:path>
              <a:path w="1738629" h="596265">
                <a:moveTo>
                  <a:pt x="1539377" y="149306"/>
                </a:moveTo>
                <a:lnTo>
                  <a:pt x="1738106" y="149306"/>
                </a:lnTo>
              </a:path>
              <a:path w="1738629" h="596265">
                <a:moveTo>
                  <a:pt x="1539377" y="247101"/>
                </a:moveTo>
                <a:lnTo>
                  <a:pt x="1738106" y="247101"/>
                </a:lnTo>
              </a:path>
              <a:path w="1738629" h="596265">
                <a:moveTo>
                  <a:pt x="1539377" y="346984"/>
                </a:moveTo>
                <a:lnTo>
                  <a:pt x="1738106" y="346984"/>
                </a:lnTo>
              </a:path>
              <a:path w="1738629" h="596265">
                <a:moveTo>
                  <a:pt x="1539377" y="446882"/>
                </a:moveTo>
                <a:lnTo>
                  <a:pt x="1738106" y="446882"/>
                </a:lnTo>
              </a:path>
              <a:path w="1738629" h="596265">
                <a:moveTo>
                  <a:pt x="1539377" y="496290"/>
                </a:moveTo>
                <a:lnTo>
                  <a:pt x="1738106" y="496290"/>
                </a:lnTo>
              </a:path>
              <a:path w="1738629" h="596265">
                <a:moveTo>
                  <a:pt x="1539377" y="596188"/>
                </a:moveTo>
                <a:lnTo>
                  <a:pt x="1738106" y="596188"/>
                </a:lnTo>
              </a:path>
              <a:path w="1738629" h="596265">
                <a:moveTo>
                  <a:pt x="1539377" y="546765"/>
                </a:moveTo>
                <a:lnTo>
                  <a:pt x="1738106" y="546765"/>
                </a:lnTo>
              </a:path>
            </a:pathLst>
          </a:custGeom>
          <a:ln w="6571">
            <a:solidFill>
              <a:srgbClr val="3232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878542" y="7252065"/>
            <a:ext cx="24193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Be</a:t>
            </a:r>
            <a:r>
              <a:rPr sz="800" spc="-5" dirty="0">
                <a:solidFill>
                  <a:srgbClr val="323299"/>
                </a:solidFill>
                <a:latin typeface="Arial MT"/>
                <a:cs typeface="Arial MT"/>
              </a:rPr>
              <a:t>t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30676" y="7235241"/>
            <a:ext cx="42799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P</a:t>
            </a:r>
            <a:r>
              <a:rPr sz="800" dirty="0">
                <a:solidFill>
                  <a:srgbClr val="323299"/>
                </a:solidFill>
                <a:latin typeface="Arial MT"/>
                <a:cs typeface="Arial MT"/>
              </a:rPr>
              <a:t>r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e</a:t>
            </a:r>
            <a:r>
              <a:rPr sz="800" dirty="0">
                <a:solidFill>
                  <a:srgbClr val="323299"/>
                </a:solidFill>
                <a:latin typeface="Arial MT"/>
                <a:cs typeface="Arial MT"/>
              </a:rPr>
              <a:t>-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b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e</a:t>
            </a:r>
            <a:r>
              <a:rPr sz="800" spc="-5" dirty="0">
                <a:solidFill>
                  <a:srgbClr val="323299"/>
                </a:solidFill>
                <a:latin typeface="Arial MT"/>
                <a:cs typeface="Arial MT"/>
              </a:rPr>
              <a:t>t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23169" y="7284663"/>
            <a:ext cx="20701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A</a:t>
            </a:r>
            <a:r>
              <a:rPr sz="800" dirty="0">
                <a:solidFill>
                  <a:srgbClr val="323299"/>
                </a:solidFill>
                <a:latin typeface="Arial MT"/>
                <a:cs typeface="Arial MT"/>
              </a:rPr>
              <a:t>l</a:t>
            </a: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f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23364" y="8245718"/>
            <a:ext cx="19558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20" dirty="0">
                <a:solidFill>
                  <a:srgbClr val="323299"/>
                </a:solidFill>
                <a:latin typeface="Arial MT"/>
                <a:cs typeface="Arial MT"/>
              </a:rPr>
              <a:t>QM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847004" y="8245718"/>
            <a:ext cx="21907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LDL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305450" y="8245718"/>
            <a:ext cx="28829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VL</a:t>
            </a:r>
            <a:r>
              <a:rPr sz="800" spc="10" dirty="0">
                <a:solidFill>
                  <a:srgbClr val="323299"/>
                </a:solidFill>
                <a:latin typeface="Arial MT"/>
                <a:cs typeface="Arial MT"/>
              </a:rPr>
              <a:t>D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L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335907" y="8245718"/>
            <a:ext cx="23558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HDL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17236" y="8444445"/>
            <a:ext cx="18923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solidFill>
                  <a:srgbClr val="323299"/>
                </a:solidFill>
                <a:latin typeface="Arial MT"/>
                <a:cs typeface="Arial MT"/>
              </a:rPr>
              <a:t>I</a:t>
            </a:r>
            <a:r>
              <a:rPr sz="800" spc="15" dirty="0">
                <a:solidFill>
                  <a:srgbClr val="323299"/>
                </a:solidFill>
                <a:latin typeface="Arial MT"/>
                <a:cs typeface="Arial MT"/>
              </a:rPr>
              <a:t>DL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95640" y="5830546"/>
            <a:ext cx="5911850" cy="449580"/>
          </a:xfrm>
          <a:prstGeom prst="rect">
            <a:avLst/>
          </a:prstGeom>
          <a:ln w="6571">
            <a:solidFill>
              <a:srgbClr val="FF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728470" marR="358775" indent="-1363345">
              <a:lnSpc>
                <a:spcPct val="100000"/>
              </a:lnSpc>
              <a:spcBef>
                <a:spcPts val="229"/>
              </a:spcBef>
            </a:pP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HISTORICAMENTE</a:t>
            </a:r>
            <a:r>
              <a:rPr sz="12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LAS</a:t>
            </a:r>
            <a:r>
              <a:rPr sz="12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LIPOPROTEINAS SE</a:t>
            </a:r>
            <a:r>
              <a:rPr sz="12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CLASIFICARON</a:t>
            </a:r>
            <a:r>
              <a:rPr sz="1250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POR</a:t>
            </a:r>
            <a:r>
              <a:rPr sz="1250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SU </a:t>
            </a:r>
            <a:r>
              <a:rPr sz="1250" spc="-3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50" spc="-10" dirty="0">
                <a:solidFill>
                  <a:srgbClr val="FF0000"/>
                </a:solidFill>
                <a:latin typeface="Arial MT"/>
                <a:cs typeface="Arial MT"/>
              </a:rPr>
              <a:t>MOVILIDAD ELECTROFORETICA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5538" y="5346455"/>
            <a:ext cx="7505065" cy="5340985"/>
          </a:xfrm>
          <a:custGeom>
            <a:avLst/>
            <a:gdLst/>
            <a:ahLst/>
            <a:cxnLst/>
            <a:rect l="l" t="t" r="r" b="b"/>
            <a:pathLst>
              <a:path w="7505065" h="5340984">
                <a:moveTo>
                  <a:pt x="0" y="5340598"/>
                </a:moveTo>
                <a:lnTo>
                  <a:pt x="7504892" y="5340598"/>
                </a:lnTo>
                <a:lnTo>
                  <a:pt x="7504892" y="0"/>
                </a:lnTo>
                <a:lnTo>
                  <a:pt x="0" y="0"/>
                </a:lnTo>
                <a:lnTo>
                  <a:pt x="0" y="534059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1649</Words>
  <Application>Microsoft Office PowerPoint</Application>
  <PresentationFormat>Personalizado</PresentationFormat>
  <Paragraphs>461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Arial MT</vt:lpstr>
      <vt:lpstr>Calibri</vt:lpstr>
      <vt:lpstr>Comic Sans MS</vt:lpstr>
      <vt:lpstr>Microsoft Sans Serif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(Microsoft PowerPoint - Tema 24.Bios\355ntesis de colesterol)</dc:title>
  <dc:creator>Maria Dolores Delgado</dc:creator>
  <cp:keywords>Metabolismo; Química orgánica; Bioquímica estructural; Aminoácidos; Ecología; Biología celular; Genoma; Genética; Proteínas; Zoología; ADN; Bioquímica y Biología molecular; Microbiología; Bioquímica metabólica; ARN</cp:keywords>
  <cp:lastModifiedBy>Rosa Elisa Cruz Tenempaguay</cp:lastModifiedBy>
  <cp:revision>4</cp:revision>
  <dcterms:created xsi:type="dcterms:W3CDTF">2023-07-19T00:07:52Z</dcterms:created>
  <dcterms:modified xsi:type="dcterms:W3CDTF">2024-11-07T01:43:16Z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2008-06-13T00:00:00Z</vt:filetime>
  </property>
  <property fmtid="{D5CDD505-2E9C-101B-9397-08002B2CF9AE}" pid="3" name="Creator">
    <vt:lpwstr>PScript5.dll Version 5.2</vt:lpwstr>
  </property>
  <property fmtid="{D5CDD505-2E9C-101B-9397-08002B2CF9AE}" pid="4" name="LastSaved">
    <vt:filetime>2023-07-19T00:00:00Z</vt:filetime>
  </property>
</Properties>
</file>