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93" r:id="rId2"/>
    <p:sldId id="256" r:id="rId3"/>
    <p:sldId id="290" r:id="rId4"/>
    <p:sldId id="295" r:id="rId5"/>
    <p:sldId id="299" r:id="rId6"/>
    <p:sldId id="300" r:id="rId7"/>
    <p:sldId id="301" r:id="rId8"/>
    <p:sldId id="303" r:id="rId9"/>
    <p:sldId id="291" r:id="rId10"/>
    <p:sldId id="294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92" r:id="rId23"/>
    <p:sldId id="297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68" r:id="rId32"/>
    <p:sldId id="269" r:id="rId33"/>
    <p:sldId id="302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8" r:id="rId46"/>
  </p:sldIdLst>
  <p:sldSz cx="9144000" cy="6858000" type="screen4x3"/>
  <p:notesSz cx="9144000" cy="6858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482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8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762" y="8382"/>
            <a:ext cx="9138285" cy="6845934"/>
          </a:xfrm>
          <a:custGeom>
            <a:avLst/>
            <a:gdLst/>
            <a:ahLst/>
            <a:cxnLst/>
            <a:rect l="l" t="t" r="r" b="b"/>
            <a:pathLst>
              <a:path w="9138285" h="6845934">
                <a:moveTo>
                  <a:pt x="0" y="0"/>
                </a:moveTo>
                <a:lnTo>
                  <a:pt x="9137904" y="6845805"/>
                </a:lnTo>
              </a:path>
            </a:pathLst>
          </a:custGeom>
          <a:ln w="4572">
            <a:solidFill>
              <a:srgbClr val="BDBD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6469379" y="4948428"/>
            <a:ext cx="2673350" cy="1900555"/>
          </a:xfrm>
          <a:custGeom>
            <a:avLst/>
            <a:gdLst/>
            <a:ahLst/>
            <a:cxnLst/>
            <a:rect l="l" t="t" r="r" b="b"/>
            <a:pathLst>
              <a:path w="2673350" h="1900554">
                <a:moveTo>
                  <a:pt x="2673096" y="0"/>
                </a:moveTo>
                <a:lnTo>
                  <a:pt x="0" y="1900109"/>
                </a:lnTo>
              </a:path>
            </a:pathLst>
          </a:custGeom>
          <a:ln w="6095">
            <a:solidFill>
              <a:srgbClr val="C5C5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53171" y="4957571"/>
            <a:ext cx="1290827" cy="188823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454658" y="484377"/>
            <a:ext cx="6234683" cy="1367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8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762" y="8382"/>
            <a:ext cx="9138285" cy="6845934"/>
          </a:xfrm>
          <a:custGeom>
            <a:avLst/>
            <a:gdLst/>
            <a:ahLst/>
            <a:cxnLst/>
            <a:rect l="l" t="t" r="r" b="b"/>
            <a:pathLst>
              <a:path w="9138285" h="6845934">
                <a:moveTo>
                  <a:pt x="0" y="0"/>
                </a:moveTo>
                <a:lnTo>
                  <a:pt x="9137904" y="6845805"/>
                </a:lnTo>
              </a:path>
            </a:pathLst>
          </a:custGeom>
          <a:ln w="4572">
            <a:solidFill>
              <a:srgbClr val="BDBD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6469379" y="4948428"/>
            <a:ext cx="2673350" cy="1900555"/>
          </a:xfrm>
          <a:custGeom>
            <a:avLst/>
            <a:gdLst/>
            <a:ahLst/>
            <a:cxnLst/>
            <a:rect l="l" t="t" r="r" b="b"/>
            <a:pathLst>
              <a:path w="2673350" h="1900554">
                <a:moveTo>
                  <a:pt x="2673096" y="0"/>
                </a:moveTo>
                <a:lnTo>
                  <a:pt x="0" y="1900109"/>
                </a:lnTo>
              </a:path>
            </a:pathLst>
          </a:custGeom>
          <a:ln w="6095">
            <a:solidFill>
              <a:srgbClr val="C5C5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53171" y="4957571"/>
            <a:ext cx="1290827" cy="1888236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141732" y="213359"/>
            <a:ext cx="9002395" cy="6502400"/>
          </a:xfrm>
          <a:custGeom>
            <a:avLst/>
            <a:gdLst/>
            <a:ahLst/>
            <a:cxnLst/>
            <a:rect l="l" t="t" r="r" b="b"/>
            <a:pathLst>
              <a:path w="9002395" h="6502400">
                <a:moveTo>
                  <a:pt x="9002268" y="500380"/>
                </a:moveTo>
                <a:lnTo>
                  <a:pt x="500380" y="500380"/>
                </a:lnTo>
                <a:lnTo>
                  <a:pt x="500380" y="0"/>
                </a:lnTo>
                <a:lnTo>
                  <a:pt x="0" y="0"/>
                </a:lnTo>
                <a:lnTo>
                  <a:pt x="0" y="500380"/>
                </a:lnTo>
                <a:lnTo>
                  <a:pt x="0" y="645160"/>
                </a:lnTo>
                <a:lnTo>
                  <a:pt x="0" y="6502400"/>
                </a:lnTo>
                <a:lnTo>
                  <a:pt x="500380" y="6502400"/>
                </a:lnTo>
                <a:lnTo>
                  <a:pt x="500380" y="645160"/>
                </a:lnTo>
                <a:lnTo>
                  <a:pt x="9002268" y="645160"/>
                </a:lnTo>
                <a:lnTo>
                  <a:pt x="9002268" y="5003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0207" y="551687"/>
            <a:ext cx="1040891" cy="969264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0207" y="1481327"/>
            <a:ext cx="1040892" cy="967739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0207" y="5695188"/>
            <a:ext cx="1040892" cy="970788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0207" y="4767071"/>
            <a:ext cx="1040892" cy="969263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40207" y="2624327"/>
            <a:ext cx="1040892" cy="967739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40207" y="3550919"/>
            <a:ext cx="1040892" cy="970787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39952" y="1551431"/>
            <a:ext cx="691896" cy="4684776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009900" y="998219"/>
            <a:ext cx="3947159" cy="4953000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583180" y="1104899"/>
            <a:ext cx="1645920" cy="996696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663952" y="1199387"/>
            <a:ext cx="1508760" cy="858012"/>
          </a:xfrm>
          <a:prstGeom prst="rect">
            <a:avLst/>
          </a:prstGeom>
        </p:spPr>
      </p:pic>
      <p:sp>
        <p:nvSpPr>
          <p:cNvPr id="31" name="bg object 31"/>
          <p:cNvSpPr/>
          <p:nvPr/>
        </p:nvSpPr>
        <p:spPr>
          <a:xfrm>
            <a:off x="2663952" y="1199387"/>
            <a:ext cx="1508760" cy="858519"/>
          </a:xfrm>
          <a:custGeom>
            <a:avLst/>
            <a:gdLst/>
            <a:ahLst/>
            <a:cxnLst/>
            <a:rect l="l" t="t" r="r" b="b"/>
            <a:pathLst>
              <a:path w="1508760" h="858519">
                <a:moveTo>
                  <a:pt x="0" y="429006"/>
                </a:moveTo>
                <a:lnTo>
                  <a:pt x="9017" y="362712"/>
                </a:lnTo>
                <a:lnTo>
                  <a:pt x="34925" y="299465"/>
                </a:lnTo>
                <a:lnTo>
                  <a:pt x="76708" y="240284"/>
                </a:lnTo>
                <a:lnTo>
                  <a:pt x="102997" y="212471"/>
                </a:lnTo>
                <a:lnTo>
                  <a:pt x="132715" y="185927"/>
                </a:lnTo>
                <a:lnTo>
                  <a:pt x="165735" y="160654"/>
                </a:lnTo>
                <a:lnTo>
                  <a:pt x="201803" y="136906"/>
                </a:lnTo>
                <a:lnTo>
                  <a:pt x="240792" y="114808"/>
                </a:lnTo>
                <a:lnTo>
                  <a:pt x="282575" y="94234"/>
                </a:lnTo>
                <a:lnTo>
                  <a:pt x="326898" y="75437"/>
                </a:lnTo>
                <a:lnTo>
                  <a:pt x="373634" y="58547"/>
                </a:lnTo>
                <a:lnTo>
                  <a:pt x="422656" y="43561"/>
                </a:lnTo>
                <a:lnTo>
                  <a:pt x="473710" y="30734"/>
                </a:lnTo>
                <a:lnTo>
                  <a:pt x="526669" y="19938"/>
                </a:lnTo>
                <a:lnTo>
                  <a:pt x="581406" y="11302"/>
                </a:lnTo>
                <a:lnTo>
                  <a:pt x="637667" y="5079"/>
                </a:lnTo>
                <a:lnTo>
                  <a:pt x="695451" y="1270"/>
                </a:lnTo>
                <a:lnTo>
                  <a:pt x="754380" y="0"/>
                </a:lnTo>
                <a:lnTo>
                  <a:pt x="813308" y="1270"/>
                </a:lnTo>
                <a:lnTo>
                  <a:pt x="871093" y="5079"/>
                </a:lnTo>
                <a:lnTo>
                  <a:pt x="927353" y="11302"/>
                </a:lnTo>
                <a:lnTo>
                  <a:pt x="982090" y="19938"/>
                </a:lnTo>
                <a:lnTo>
                  <a:pt x="1035050" y="30734"/>
                </a:lnTo>
                <a:lnTo>
                  <a:pt x="1086103" y="43561"/>
                </a:lnTo>
                <a:lnTo>
                  <a:pt x="1135126" y="58547"/>
                </a:lnTo>
                <a:lnTo>
                  <a:pt x="1181862" y="75437"/>
                </a:lnTo>
                <a:lnTo>
                  <a:pt x="1226185" y="94234"/>
                </a:lnTo>
                <a:lnTo>
                  <a:pt x="1267968" y="114808"/>
                </a:lnTo>
                <a:lnTo>
                  <a:pt x="1306957" y="136906"/>
                </a:lnTo>
                <a:lnTo>
                  <a:pt x="1343025" y="160654"/>
                </a:lnTo>
                <a:lnTo>
                  <a:pt x="1376045" y="185927"/>
                </a:lnTo>
                <a:lnTo>
                  <a:pt x="1405763" y="212471"/>
                </a:lnTo>
                <a:lnTo>
                  <a:pt x="1432052" y="240284"/>
                </a:lnTo>
                <a:lnTo>
                  <a:pt x="1473835" y="299465"/>
                </a:lnTo>
                <a:lnTo>
                  <a:pt x="1499743" y="362712"/>
                </a:lnTo>
                <a:lnTo>
                  <a:pt x="1508760" y="429006"/>
                </a:lnTo>
                <a:lnTo>
                  <a:pt x="1506474" y="462534"/>
                </a:lnTo>
                <a:lnTo>
                  <a:pt x="1488821" y="527431"/>
                </a:lnTo>
                <a:lnTo>
                  <a:pt x="1454785" y="588645"/>
                </a:lnTo>
                <a:lnTo>
                  <a:pt x="1405763" y="645540"/>
                </a:lnTo>
                <a:lnTo>
                  <a:pt x="1376045" y="672084"/>
                </a:lnTo>
                <a:lnTo>
                  <a:pt x="1343025" y="697357"/>
                </a:lnTo>
                <a:lnTo>
                  <a:pt x="1306957" y="721106"/>
                </a:lnTo>
                <a:lnTo>
                  <a:pt x="1267968" y="743203"/>
                </a:lnTo>
                <a:lnTo>
                  <a:pt x="1226185" y="763777"/>
                </a:lnTo>
                <a:lnTo>
                  <a:pt x="1181862" y="782574"/>
                </a:lnTo>
                <a:lnTo>
                  <a:pt x="1135126" y="799464"/>
                </a:lnTo>
                <a:lnTo>
                  <a:pt x="1086103" y="814451"/>
                </a:lnTo>
                <a:lnTo>
                  <a:pt x="1035050" y="827277"/>
                </a:lnTo>
                <a:lnTo>
                  <a:pt x="982090" y="838073"/>
                </a:lnTo>
                <a:lnTo>
                  <a:pt x="927353" y="846709"/>
                </a:lnTo>
                <a:lnTo>
                  <a:pt x="871093" y="852932"/>
                </a:lnTo>
                <a:lnTo>
                  <a:pt x="813308" y="856741"/>
                </a:lnTo>
                <a:lnTo>
                  <a:pt x="754380" y="858012"/>
                </a:lnTo>
                <a:lnTo>
                  <a:pt x="695451" y="856741"/>
                </a:lnTo>
                <a:lnTo>
                  <a:pt x="637667" y="852932"/>
                </a:lnTo>
                <a:lnTo>
                  <a:pt x="581406" y="846709"/>
                </a:lnTo>
                <a:lnTo>
                  <a:pt x="526669" y="838073"/>
                </a:lnTo>
                <a:lnTo>
                  <a:pt x="473710" y="827277"/>
                </a:lnTo>
                <a:lnTo>
                  <a:pt x="422656" y="814451"/>
                </a:lnTo>
                <a:lnTo>
                  <a:pt x="373634" y="799464"/>
                </a:lnTo>
                <a:lnTo>
                  <a:pt x="326898" y="782574"/>
                </a:lnTo>
                <a:lnTo>
                  <a:pt x="282575" y="763777"/>
                </a:lnTo>
                <a:lnTo>
                  <a:pt x="240792" y="743203"/>
                </a:lnTo>
                <a:lnTo>
                  <a:pt x="201803" y="721106"/>
                </a:lnTo>
                <a:lnTo>
                  <a:pt x="165735" y="697357"/>
                </a:lnTo>
                <a:lnTo>
                  <a:pt x="132715" y="672084"/>
                </a:lnTo>
                <a:lnTo>
                  <a:pt x="102997" y="645540"/>
                </a:lnTo>
                <a:lnTo>
                  <a:pt x="76708" y="617727"/>
                </a:lnTo>
                <a:lnTo>
                  <a:pt x="34925" y="558546"/>
                </a:lnTo>
                <a:lnTo>
                  <a:pt x="9017" y="495300"/>
                </a:lnTo>
                <a:lnTo>
                  <a:pt x="0" y="429006"/>
                </a:lnTo>
                <a:close/>
              </a:path>
            </a:pathLst>
          </a:custGeom>
          <a:ln w="9143">
            <a:solidFill>
              <a:srgbClr val="AC00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bg object 3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118359" y="2095499"/>
            <a:ext cx="1645919" cy="928115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199131" y="2189987"/>
            <a:ext cx="1508759" cy="789431"/>
          </a:xfrm>
          <a:prstGeom prst="rect">
            <a:avLst/>
          </a:prstGeom>
        </p:spPr>
      </p:pic>
      <p:sp>
        <p:nvSpPr>
          <p:cNvPr id="34" name="bg object 34"/>
          <p:cNvSpPr/>
          <p:nvPr/>
        </p:nvSpPr>
        <p:spPr>
          <a:xfrm>
            <a:off x="2199131" y="2189987"/>
            <a:ext cx="1508760" cy="789940"/>
          </a:xfrm>
          <a:custGeom>
            <a:avLst/>
            <a:gdLst/>
            <a:ahLst/>
            <a:cxnLst/>
            <a:rect l="l" t="t" r="r" b="b"/>
            <a:pathLst>
              <a:path w="1508760" h="789939">
                <a:moveTo>
                  <a:pt x="0" y="394715"/>
                </a:moveTo>
                <a:lnTo>
                  <a:pt x="9906" y="330708"/>
                </a:lnTo>
                <a:lnTo>
                  <a:pt x="38481" y="269875"/>
                </a:lnTo>
                <a:lnTo>
                  <a:pt x="84200" y="213360"/>
                </a:lnTo>
                <a:lnTo>
                  <a:pt x="113030" y="186816"/>
                </a:lnTo>
                <a:lnTo>
                  <a:pt x="145542" y="161544"/>
                </a:lnTo>
                <a:lnTo>
                  <a:pt x="181610" y="137795"/>
                </a:lnTo>
                <a:lnTo>
                  <a:pt x="220980" y="115570"/>
                </a:lnTo>
                <a:lnTo>
                  <a:pt x="263398" y="94996"/>
                </a:lnTo>
                <a:lnTo>
                  <a:pt x="308863" y="76200"/>
                </a:lnTo>
                <a:lnTo>
                  <a:pt x="356997" y="59182"/>
                </a:lnTo>
                <a:lnTo>
                  <a:pt x="407669" y="44069"/>
                </a:lnTo>
                <a:lnTo>
                  <a:pt x="460756" y="30987"/>
                </a:lnTo>
                <a:lnTo>
                  <a:pt x="515874" y="20065"/>
                </a:lnTo>
                <a:lnTo>
                  <a:pt x="573024" y="11429"/>
                </a:lnTo>
                <a:lnTo>
                  <a:pt x="631951" y="5207"/>
                </a:lnTo>
                <a:lnTo>
                  <a:pt x="692531" y="1270"/>
                </a:lnTo>
                <a:lnTo>
                  <a:pt x="754380" y="0"/>
                </a:lnTo>
                <a:lnTo>
                  <a:pt x="816229" y="1270"/>
                </a:lnTo>
                <a:lnTo>
                  <a:pt x="876807" y="5207"/>
                </a:lnTo>
                <a:lnTo>
                  <a:pt x="935736" y="11429"/>
                </a:lnTo>
                <a:lnTo>
                  <a:pt x="992886" y="20065"/>
                </a:lnTo>
                <a:lnTo>
                  <a:pt x="1048004" y="30987"/>
                </a:lnTo>
                <a:lnTo>
                  <a:pt x="1101090" y="44069"/>
                </a:lnTo>
                <a:lnTo>
                  <a:pt x="1151763" y="59182"/>
                </a:lnTo>
                <a:lnTo>
                  <a:pt x="1199895" y="76200"/>
                </a:lnTo>
                <a:lnTo>
                  <a:pt x="1245362" y="94996"/>
                </a:lnTo>
                <a:lnTo>
                  <a:pt x="1287780" y="115570"/>
                </a:lnTo>
                <a:lnTo>
                  <a:pt x="1327150" y="137795"/>
                </a:lnTo>
                <a:lnTo>
                  <a:pt x="1363218" y="161544"/>
                </a:lnTo>
                <a:lnTo>
                  <a:pt x="1395730" y="186816"/>
                </a:lnTo>
                <a:lnTo>
                  <a:pt x="1424558" y="213360"/>
                </a:lnTo>
                <a:lnTo>
                  <a:pt x="1470279" y="269875"/>
                </a:lnTo>
                <a:lnTo>
                  <a:pt x="1498854" y="330708"/>
                </a:lnTo>
                <a:lnTo>
                  <a:pt x="1508759" y="394715"/>
                </a:lnTo>
                <a:lnTo>
                  <a:pt x="1506220" y="427100"/>
                </a:lnTo>
                <a:lnTo>
                  <a:pt x="1486789" y="489585"/>
                </a:lnTo>
                <a:lnTo>
                  <a:pt x="1449451" y="548386"/>
                </a:lnTo>
                <a:lnTo>
                  <a:pt x="1395730" y="602614"/>
                </a:lnTo>
                <a:lnTo>
                  <a:pt x="1363218" y="627888"/>
                </a:lnTo>
                <a:lnTo>
                  <a:pt x="1327150" y="651637"/>
                </a:lnTo>
                <a:lnTo>
                  <a:pt x="1287780" y="673862"/>
                </a:lnTo>
                <a:lnTo>
                  <a:pt x="1245362" y="694436"/>
                </a:lnTo>
                <a:lnTo>
                  <a:pt x="1199895" y="713232"/>
                </a:lnTo>
                <a:lnTo>
                  <a:pt x="1151763" y="730250"/>
                </a:lnTo>
                <a:lnTo>
                  <a:pt x="1101090" y="745363"/>
                </a:lnTo>
                <a:lnTo>
                  <a:pt x="1048004" y="758444"/>
                </a:lnTo>
                <a:lnTo>
                  <a:pt x="992886" y="769365"/>
                </a:lnTo>
                <a:lnTo>
                  <a:pt x="935736" y="778001"/>
                </a:lnTo>
                <a:lnTo>
                  <a:pt x="876807" y="784225"/>
                </a:lnTo>
                <a:lnTo>
                  <a:pt x="816229" y="788162"/>
                </a:lnTo>
                <a:lnTo>
                  <a:pt x="754380" y="789432"/>
                </a:lnTo>
                <a:lnTo>
                  <a:pt x="692531" y="788162"/>
                </a:lnTo>
                <a:lnTo>
                  <a:pt x="631951" y="784225"/>
                </a:lnTo>
                <a:lnTo>
                  <a:pt x="573024" y="778001"/>
                </a:lnTo>
                <a:lnTo>
                  <a:pt x="515874" y="769365"/>
                </a:lnTo>
                <a:lnTo>
                  <a:pt x="460756" y="758444"/>
                </a:lnTo>
                <a:lnTo>
                  <a:pt x="407669" y="745363"/>
                </a:lnTo>
                <a:lnTo>
                  <a:pt x="356997" y="730250"/>
                </a:lnTo>
                <a:lnTo>
                  <a:pt x="308863" y="713232"/>
                </a:lnTo>
                <a:lnTo>
                  <a:pt x="263398" y="694436"/>
                </a:lnTo>
                <a:lnTo>
                  <a:pt x="220980" y="673862"/>
                </a:lnTo>
                <a:lnTo>
                  <a:pt x="181610" y="651637"/>
                </a:lnTo>
                <a:lnTo>
                  <a:pt x="145542" y="627888"/>
                </a:lnTo>
                <a:lnTo>
                  <a:pt x="113030" y="602614"/>
                </a:lnTo>
                <a:lnTo>
                  <a:pt x="84200" y="576072"/>
                </a:lnTo>
                <a:lnTo>
                  <a:pt x="38481" y="519557"/>
                </a:lnTo>
                <a:lnTo>
                  <a:pt x="9906" y="458724"/>
                </a:lnTo>
                <a:lnTo>
                  <a:pt x="0" y="394715"/>
                </a:lnTo>
                <a:close/>
              </a:path>
            </a:pathLst>
          </a:custGeom>
          <a:ln w="9143">
            <a:solidFill>
              <a:srgbClr val="6E00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" name="bg object 35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946147" y="3017520"/>
            <a:ext cx="2282952" cy="1194815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026919" y="3112008"/>
            <a:ext cx="2145792" cy="1056132"/>
          </a:xfrm>
          <a:prstGeom prst="rect">
            <a:avLst/>
          </a:prstGeom>
        </p:spPr>
      </p:pic>
      <p:sp>
        <p:nvSpPr>
          <p:cNvPr id="37" name="bg object 37"/>
          <p:cNvSpPr/>
          <p:nvPr/>
        </p:nvSpPr>
        <p:spPr>
          <a:xfrm>
            <a:off x="2026919" y="3112008"/>
            <a:ext cx="2146300" cy="1056640"/>
          </a:xfrm>
          <a:custGeom>
            <a:avLst/>
            <a:gdLst/>
            <a:ahLst/>
            <a:cxnLst/>
            <a:rect l="l" t="t" r="r" b="b"/>
            <a:pathLst>
              <a:path w="2146300" h="1056639">
                <a:moveTo>
                  <a:pt x="0" y="528065"/>
                </a:moveTo>
                <a:lnTo>
                  <a:pt x="7238" y="466470"/>
                </a:lnTo>
                <a:lnTo>
                  <a:pt x="28321" y="406907"/>
                </a:lnTo>
                <a:lnTo>
                  <a:pt x="62484" y="349884"/>
                </a:lnTo>
                <a:lnTo>
                  <a:pt x="109093" y="295782"/>
                </a:lnTo>
                <a:lnTo>
                  <a:pt x="167005" y="244982"/>
                </a:lnTo>
                <a:lnTo>
                  <a:pt x="200025" y="220852"/>
                </a:lnTo>
                <a:lnTo>
                  <a:pt x="235712" y="197738"/>
                </a:lnTo>
                <a:lnTo>
                  <a:pt x="273812" y="175640"/>
                </a:lnTo>
                <a:lnTo>
                  <a:pt x="314198" y="154686"/>
                </a:lnTo>
                <a:lnTo>
                  <a:pt x="356997" y="134746"/>
                </a:lnTo>
                <a:lnTo>
                  <a:pt x="401828" y="115950"/>
                </a:lnTo>
                <a:lnTo>
                  <a:pt x="448818" y="98425"/>
                </a:lnTo>
                <a:lnTo>
                  <a:pt x="497713" y="82168"/>
                </a:lnTo>
                <a:lnTo>
                  <a:pt x="548513" y="67309"/>
                </a:lnTo>
                <a:lnTo>
                  <a:pt x="601091" y="53720"/>
                </a:lnTo>
                <a:lnTo>
                  <a:pt x="655319" y="41528"/>
                </a:lnTo>
                <a:lnTo>
                  <a:pt x="711073" y="30733"/>
                </a:lnTo>
                <a:lnTo>
                  <a:pt x="768223" y="21589"/>
                </a:lnTo>
                <a:lnTo>
                  <a:pt x="826897" y="13969"/>
                </a:lnTo>
                <a:lnTo>
                  <a:pt x="886713" y="7874"/>
                </a:lnTo>
                <a:lnTo>
                  <a:pt x="947801" y="3555"/>
                </a:lnTo>
                <a:lnTo>
                  <a:pt x="1009904" y="888"/>
                </a:lnTo>
                <a:lnTo>
                  <a:pt x="1072896" y="0"/>
                </a:lnTo>
                <a:lnTo>
                  <a:pt x="1135888" y="888"/>
                </a:lnTo>
                <a:lnTo>
                  <a:pt x="1197991" y="3555"/>
                </a:lnTo>
                <a:lnTo>
                  <a:pt x="1259078" y="7874"/>
                </a:lnTo>
                <a:lnTo>
                  <a:pt x="1318895" y="13969"/>
                </a:lnTo>
                <a:lnTo>
                  <a:pt x="1377569" y="21589"/>
                </a:lnTo>
                <a:lnTo>
                  <a:pt x="1434719" y="30733"/>
                </a:lnTo>
                <a:lnTo>
                  <a:pt x="1490471" y="41528"/>
                </a:lnTo>
                <a:lnTo>
                  <a:pt x="1544701" y="53720"/>
                </a:lnTo>
                <a:lnTo>
                  <a:pt x="1597279" y="67309"/>
                </a:lnTo>
                <a:lnTo>
                  <a:pt x="1648079" y="82168"/>
                </a:lnTo>
                <a:lnTo>
                  <a:pt x="1696974" y="98425"/>
                </a:lnTo>
                <a:lnTo>
                  <a:pt x="1743964" y="115950"/>
                </a:lnTo>
                <a:lnTo>
                  <a:pt x="1788795" y="134746"/>
                </a:lnTo>
                <a:lnTo>
                  <a:pt x="1831594" y="154686"/>
                </a:lnTo>
                <a:lnTo>
                  <a:pt x="1871980" y="175640"/>
                </a:lnTo>
                <a:lnTo>
                  <a:pt x="1910080" y="197738"/>
                </a:lnTo>
                <a:lnTo>
                  <a:pt x="1945767" y="220852"/>
                </a:lnTo>
                <a:lnTo>
                  <a:pt x="1978787" y="244982"/>
                </a:lnTo>
                <a:lnTo>
                  <a:pt x="2009140" y="270001"/>
                </a:lnTo>
                <a:lnTo>
                  <a:pt x="2061464" y="322452"/>
                </a:lnTo>
                <a:lnTo>
                  <a:pt x="2101977" y="378078"/>
                </a:lnTo>
                <a:lnTo>
                  <a:pt x="2129663" y="436371"/>
                </a:lnTo>
                <a:lnTo>
                  <a:pt x="2144014" y="497077"/>
                </a:lnTo>
                <a:lnTo>
                  <a:pt x="2145792" y="528065"/>
                </a:lnTo>
                <a:lnTo>
                  <a:pt x="2144014" y="559053"/>
                </a:lnTo>
                <a:lnTo>
                  <a:pt x="2129663" y="619759"/>
                </a:lnTo>
                <a:lnTo>
                  <a:pt x="2101977" y="678052"/>
                </a:lnTo>
                <a:lnTo>
                  <a:pt x="2061464" y="733678"/>
                </a:lnTo>
                <a:lnTo>
                  <a:pt x="2009140" y="786129"/>
                </a:lnTo>
                <a:lnTo>
                  <a:pt x="1978787" y="811148"/>
                </a:lnTo>
                <a:lnTo>
                  <a:pt x="1945767" y="835278"/>
                </a:lnTo>
                <a:lnTo>
                  <a:pt x="1910080" y="858392"/>
                </a:lnTo>
                <a:lnTo>
                  <a:pt x="1871980" y="880490"/>
                </a:lnTo>
                <a:lnTo>
                  <a:pt x="1831594" y="901445"/>
                </a:lnTo>
                <a:lnTo>
                  <a:pt x="1788795" y="921384"/>
                </a:lnTo>
                <a:lnTo>
                  <a:pt x="1743964" y="940180"/>
                </a:lnTo>
                <a:lnTo>
                  <a:pt x="1696974" y="957706"/>
                </a:lnTo>
                <a:lnTo>
                  <a:pt x="1648079" y="973962"/>
                </a:lnTo>
                <a:lnTo>
                  <a:pt x="1597279" y="988821"/>
                </a:lnTo>
                <a:lnTo>
                  <a:pt x="1544701" y="1002410"/>
                </a:lnTo>
                <a:lnTo>
                  <a:pt x="1490471" y="1014602"/>
                </a:lnTo>
                <a:lnTo>
                  <a:pt x="1434719" y="1025397"/>
                </a:lnTo>
                <a:lnTo>
                  <a:pt x="1377569" y="1034541"/>
                </a:lnTo>
                <a:lnTo>
                  <a:pt x="1318895" y="1042161"/>
                </a:lnTo>
                <a:lnTo>
                  <a:pt x="1259078" y="1048257"/>
                </a:lnTo>
                <a:lnTo>
                  <a:pt x="1197991" y="1052575"/>
                </a:lnTo>
                <a:lnTo>
                  <a:pt x="1135888" y="1055242"/>
                </a:lnTo>
                <a:lnTo>
                  <a:pt x="1072896" y="1056131"/>
                </a:lnTo>
                <a:lnTo>
                  <a:pt x="1009904" y="1055242"/>
                </a:lnTo>
                <a:lnTo>
                  <a:pt x="947801" y="1052575"/>
                </a:lnTo>
                <a:lnTo>
                  <a:pt x="886713" y="1048257"/>
                </a:lnTo>
                <a:lnTo>
                  <a:pt x="826897" y="1042161"/>
                </a:lnTo>
                <a:lnTo>
                  <a:pt x="768223" y="1034541"/>
                </a:lnTo>
                <a:lnTo>
                  <a:pt x="711073" y="1025397"/>
                </a:lnTo>
                <a:lnTo>
                  <a:pt x="655319" y="1014602"/>
                </a:lnTo>
                <a:lnTo>
                  <a:pt x="601091" y="1002410"/>
                </a:lnTo>
                <a:lnTo>
                  <a:pt x="548513" y="988821"/>
                </a:lnTo>
                <a:lnTo>
                  <a:pt x="497713" y="973962"/>
                </a:lnTo>
                <a:lnTo>
                  <a:pt x="448818" y="957706"/>
                </a:lnTo>
                <a:lnTo>
                  <a:pt x="401828" y="940180"/>
                </a:lnTo>
                <a:lnTo>
                  <a:pt x="356997" y="921384"/>
                </a:lnTo>
                <a:lnTo>
                  <a:pt x="314198" y="901445"/>
                </a:lnTo>
                <a:lnTo>
                  <a:pt x="273812" y="880490"/>
                </a:lnTo>
                <a:lnTo>
                  <a:pt x="235712" y="858392"/>
                </a:lnTo>
                <a:lnTo>
                  <a:pt x="200025" y="835278"/>
                </a:lnTo>
                <a:lnTo>
                  <a:pt x="167005" y="811148"/>
                </a:lnTo>
                <a:lnTo>
                  <a:pt x="136652" y="786129"/>
                </a:lnTo>
                <a:lnTo>
                  <a:pt x="84328" y="733678"/>
                </a:lnTo>
                <a:lnTo>
                  <a:pt x="43815" y="678052"/>
                </a:lnTo>
                <a:lnTo>
                  <a:pt x="16129" y="619759"/>
                </a:lnTo>
                <a:lnTo>
                  <a:pt x="1778" y="559053"/>
                </a:lnTo>
                <a:lnTo>
                  <a:pt x="0" y="528065"/>
                </a:lnTo>
                <a:close/>
              </a:path>
            </a:pathLst>
          </a:custGeom>
          <a:ln w="9144">
            <a:solidFill>
              <a:srgbClr val="F900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566407" y="1780413"/>
            <a:ext cx="2044700" cy="4284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C0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8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762" y="8382"/>
            <a:ext cx="9138285" cy="6845934"/>
          </a:xfrm>
          <a:custGeom>
            <a:avLst/>
            <a:gdLst/>
            <a:ahLst/>
            <a:cxnLst/>
            <a:rect l="l" t="t" r="r" b="b"/>
            <a:pathLst>
              <a:path w="9138285" h="6845934">
                <a:moveTo>
                  <a:pt x="0" y="0"/>
                </a:moveTo>
                <a:lnTo>
                  <a:pt x="9137904" y="6845805"/>
                </a:lnTo>
              </a:path>
            </a:pathLst>
          </a:custGeom>
          <a:ln w="4572">
            <a:solidFill>
              <a:srgbClr val="BDBD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6469379" y="4948428"/>
            <a:ext cx="2673350" cy="1900555"/>
          </a:xfrm>
          <a:custGeom>
            <a:avLst/>
            <a:gdLst/>
            <a:ahLst/>
            <a:cxnLst/>
            <a:rect l="l" t="t" r="r" b="b"/>
            <a:pathLst>
              <a:path w="2673350" h="1900554">
                <a:moveTo>
                  <a:pt x="2673096" y="0"/>
                </a:moveTo>
                <a:lnTo>
                  <a:pt x="0" y="1900109"/>
                </a:lnTo>
              </a:path>
            </a:pathLst>
          </a:custGeom>
          <a:ln w="6095">
            <a:solidFill>
              <a:srgbClr val="C5C5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53171" y="4957571"/>
            <a:ext cx="1290827" cy="188823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7998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762" y="8382"/>
            <a:ext cx="9138285" cy="6845934"/>
          </a:xfrm>
          <a:custGeom>
            <a:avLst/>
            <a:gdLst/>
            <a:ahLst/>
            <a:cxnLst/>
            <a:rect l="l" t="t" r="r" b="b"/>
            <a:pathLst>
              <a:path w="9138285" h="6845934">
                <a:moveTo>
                  <a:pt x="0" y="0"/>
                </a:moveTo>
                <a:lnTo>
                  <a:pt x="9137904" y="6845805"/>
                </a:lnTo>
              </a:path>
            </a:pathLst>
          </a:custGeom>
          <a:ln w="4572">
            <a:solidFill>
              <a:srgbClr val="BDBD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6469379" y="4948428"/>
            <a:ext cx="2673350" cy="1900555"/>
          </a:xfrm>
          <a:custGeom>
            <a:avLst/>
            <a:gdLst/>
            <a:ahLst/>
            <a:cxnLst/>
            <a:rect l="l" t="t" r="r" b="b"/>
            <a:pathLst>
              <a:path w="2673350" h="1900554">
                <a:moveTo>
                  <a:pt x="2673096" y="0"/>
                </a:moveTo>
                <a:lnTo>
                  <a:pt x="0" y="1900109"/>
                </a:lnTo>
              </a:path>
            </a:pathLst>
          </a:custGeom>
          <a:ln w="6095">
            <a:solidFill>
              <a:srgbClr val="C5C5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853171" y="4957571"/>
            <a:ext cx="1290827" cy="1888236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141732" y="213359"/>
            <a:ext cx="9002395" cy="6502400"/>
          </a:xfrm>
          <a:custGeom>
            <a:avLst/>
            <a:gdLst/>
            <a:ahLst/>
            <a:cxnLst/>
            <a:rect l="l" t="t" r="r" b="b"/>
            <a:pathLst>
              <a:path w="9002395" h="6502400">
                <a:moveTo>
                  <a:pt x="9002268" y="500380"/>
                </a:moveTo>
                <a:lnTo>
                  <a:pt x="500380" y="500380"/>
                </a:lnTo>
                <a:lnTo>
                  <a:pt x="500380" y="0"/>
                </a:lnTo>
                <a:lnTo>
                  <a:pt x="0" y="0"/>
                </a:lnTo>
                <a:lnTo>
                  <a:pt x="0" y="500380"/>
                </a:lnTo>
                <a:lnTo>
                  <a:pt x="0" y="645160"/>
                </a:lnTo>
                <a:lnTo>
                  <a:pt x="0" y="6502400"/>
                </a:lnTo>
                <a:lnTo>
                  <a:pt x="500380" y="6502400"/>
                </a:lnTo>
                <a:lnTo>
                  <a:pt x="500380" y="645160"/>
                </a:lnTo>
                <a:lnTo>
                  <a:pt x="9002268" y="645160"/>
                </a:lnTo>
                <a:lnTo>
                  <a:pt x="9002268" y="5003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40207" y="551687"/>
            <a:ext cx="1040891" cy="969264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40207" y="1481327"/>
            <a:ext cx="1040892" cy="967739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40207" y="5695188"/>
            <a:ext cx="1040892" cy="970788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40207" y="4767071"/>
            <a:ext cx="1040892" cy="969263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40207" y="2624327"/>
            <a:ext cx="1040892" cy="967739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40207" y="3550919"/>
            <a:ext cx="1040892" cy="97078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67181" y="1380871"/>
            <a:ext cx="8009636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36726" y="1304671"/>
            <a:ext cx="6670547" cy="45834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6.png"/><Relationship Id="rId12" Type="http://schemas.openxmlformats.org/officeDocument/2006/relationships/image" Target="../media/image31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30.png"/><Relationship Id="rId5" Type="http://schemas.openxmlformats.org/officeDocument/2006/relationships/image" Target="../media/image4.png"/><Relationship Id="rId10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33.png"/><Relationship Id="rId2" Type="http://schemas.openxmlformats.org/officeDocument/2006/relationships/image" Target="../media/image38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57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56.jpg"/><Relationship Id="rId17" Type="http://schemas.openxmlformats.org/officeDocument/2006/relationships/image" Target="../media/image33.png"/><Relationship Id="rId2" Type="http://schemas.openxmlformats.org/officeDocument/2006/relationships/image" Target="../media/image1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55.png"/><Relationship Id="rId5" Type="http://schemas.openxmlformats.org/officeDocument/2006/relationships/image" Target="../media/image3.png"/><Relationship Id="rId15" Type="http://schemas.openxmlformats.org/officeDocument/2006/relationships/image" Target="../media/image59.png"/><Relationship Id="rId10" Type="http://schemas.openxmlformats.org/officeDocument/2006/relationships/image" Target="../media/image8.png"/><Relationship Id="rId4" Type="http://schemas.openxmlformats.org/officeDocument/2006/relationships/image" Target="../media/image54.png"/><Relationship Id="rId9" Type="http://schemas.openxmlformats.org/officeDocument/2006/relationships/image" Target="../media/image7.png"/><Relationship Id="rId14" Type="http://schemas.openxmlformats.org/officeDocument/2006/relationships/image" Target="../media/image58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62.jpg"/><Relationship Id="rId9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6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70.png"/><Relationship Id="rId4" Type="http://schemas.openxmlformats.org/officeDocument/2006/relationships/image" Target="../media/image5.png"/><Relationship Id="rId9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2.png"/><Relationship Id="rId18" Type="http://schemas.openxmlformats.org/officeDocument/2006/relationships/image" Target="../media/image87.png"/><Relationship Id="rId26" Type="http://schemas.openxmlformats.org/officeDocument/2006/relationships/image" Target="../media/image95.png"/><Relationship Id="rId39" Type="http://schemas.openxmlformats.org/officeDocument/2006/relationships/image" Target="../media/image108.png"/><Relationship Id="rId21" Type="http://schemas.openxmlformats.org/officeDocument/2006/relationships/image" Target="../media/image90.png"/><Relationship Id="rId34" Type="http://schemas.openxmlformats.org/officeDocument/2006/relationships/image" Target="../media/image103.png"/><Relationship Id="rId42" Type="http://schemas.openxmlformats.org/officeDocument/2006/relationships/image" Target="../media/image111.png"/><Relationship Id="rId47" Type="http://schemas.openxmlformats.org/officeDocument/2006/relationships/image" Target="../media/image116.png"/><Relationship Id="rId50" Type="http://schemas.openxmlformats.org/officeDocument/2006/relationships/image" Target="../media/image119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6" Type="http://schemas.openxmlformats.org/officeDocument/2006/relationships/image" Target="../media/image85.png"/><Relationship Id="rId29" Type="http://schemas.openxmlformats.org/officeDocument/2006/relationships/image" Target="../media/image98.png"/><Relationship Id="rId11" Type="http://schemas.openxmlformats.org/officeDocument/2006/relationships/image" Target="../media/image80.png"/><Relationship Id="rId24" Type="http://schemas.openxmlformats.org/officeDocument/2006/relationships/image" Target="../media/image93.png"/><Relationship Id="rId32" Type="http://schemas.openxmlformats.org/officeDocument/2006/relationships/image" Target="../media/image101.png"/><Relationship Id="rId37" Type="http://schemas.openxmlformats.org/officeDocument/2006/relationships/image" Target="../media/image106.png"/><Relationship Id="rId40" Type="http://schemas.openxmlformats.org/officeDocument/2006/relationships/image" Target="../media/image109.png"/><Relationship Id="rId45" Type="http://schemas.openxmlformats.org/officeDocument/2006/relationships/image" Target="../media/image114.png"/><Relationship Id="rId53" Type="http://schemas.openxmlformats.org/officeDocument/2006/relationships/image" Target="../media/image122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19" Type="http://schemas.openxmlformats.org/officeDocument/2006/relationships/image" Target="../media/image88.png"/><Relationship Id="rId31" Type="http://schemas.openxmlformats.org/officeDocument/2006/relationships/image" Target="../media/image100.png"/><Relationship Id="rId44" Type="http://schemas.openxmlformats.org/officeDocument/2006/relationships/image" Target="../media/image113.png"/><Relationship Id="rId52" Type="http://schemas.openxmlformats.org/officeDocument/2006/relationships/image" Target="../media/image121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Relationship Id="rId22" Type="http://schemas.openxmlformats.org/officeDocument/2006/relationships/image" Target="../media/image91.png"/><Relationship Id="rId27" Type="http://schemas.openxmlformats.org/officeDocument/2006/relationships/image" Target="../media/image96.png"/><Relationship Id="rId30" Type="http://schemas.openxmlformats.org/officeDocument/2006/relationships/image" Target="../media/image99.png"/><Relationship Id="rId35" Type="http://schemas.openxmlformats.org/officeDocument/2006/relationships/image" Target="../media/image104.png"/><Relationship Id="rId43" Type="http://schemas.openxmlformats.org/officeDocument/2006/relationships/image" Target="../media/image112.png"/><Relationship Id="rId48" Type="http://schemas.openxmlformats.org/officeDocument/2006/relationships/image" Target="../media/image117.png"/><Relationship Id="rId8" Type="http://schemas.openxmlformats.org/officeDocument/2006/relationships/image" Target="../media/image77.png"/><Relationship Id="rId51" Type="http://schemas.openxmlformats.org/officeDocument/2006/relationships/image" Target="../media/image120.png"/><Relationship Id="rId3" Type="http://schemas.openxmlformats.org/officeDocument/2006/relationships/image" Target="../media/image72.pn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5" Type="http://schemas.openxmlformats.org/officeDocument/2006/relationships/image" Target="../media/image94.png"/><Relationship Id="rId33" Type="http://schemas.openxmlformats.org/officeDocument/2006/relationships/image" Target="../media/image102.png"/><Relationship Id="rId38" Type="http://schemas.openxmlformats.org/officeDocument/2006/relationships/image" Target="../media/image107.png"/><Relationship Id="rId46" Type="http://schemas.openxmlformats.org/officeDocument/2006/relationships/image" Target="../media/image115.png"/><Relationship Id="rId20" Type="http://schemas.openxmlformats.org/officeDocument/2006/relationships/image" Target="../media/image89.png"/><Relationship Id="rId41" Type="http://schemas.openxmlformats.org/officeDocument/2006/relationships/image" Target="../media/image110.png"/><Relationship Id="rId54" Type="http://schemas.openxmlformats.org/officeDocument/2006/relationships/image" Target="../media/image1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jpg"/><Relationship Id="rId15" Type="http://schemas.openxmlformats.org/officeDocument/2006/relationships/image" Target="../media/image84.png"/><Relationship Id="rId23" Type="http://schemas.openxmlformats.org/officeDocument/2006/relationships/image" Target="../media/image92.png"/><Relationship Id="rId28" Type="http://schemas.openxmlformats.org/officeDocument/2006/relationships/image" Target="../media/image97.png"/><Relationship Id="rId36" Type="http://schemas.openxmlformats.org/officeDocument/2006/relationships/image" Target="../media/image105.png"/><Relationship Id="rId49" Type="http://schemas.openxmlformats.org/officeDocument/2006/relationships/image" Target="../media/image118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9.png"/><Relationship Id="rId18" Type="http://schemas.openxmlformats.org/officeDocument/2006/relationships/image" Target="../media/image144.png"/><Relationship Id="rId26" Type="http://schemas.openxmlformats.org/officeDocument/2006/relationships/image" Target="../media/image152.png"/><Relationship Id="rId39" Type="http://schemas.openxmlformats.org/officeDocument/2006/relationships/image" Target="../media/image165.png"/><Relationship Id="rId21" Type="http://schemas.openxmlformats.org/officeDocument/2006/relationships/image" Target="../media/image147.png"/><Relationship Id="rId34" Type="http://schemas.openxmlformats.org/officeDocument/2006/relationships/image" Target="../media/image160.png"/><Relationship Id="rId7" Type="http://schemas.openxmlformats.org/officeDocument/2006/relationships/image" Target="../media/image133.png"/><Relationship Id="rId2" Type="http://schemas.openxmlformats.org/officeDocument/2006/relationships/image" Target="../media/image128.png"/><Relationship Id="rId16" Type="http://schemas.openxmlformats.org/officeDocument/2006/relationships/image" Target="../media/image142.png"/><Relationship Id="rId20" Type="http://schemas.openxmlformats.org/officeDocument/2006/relationships/image" Target="../media/image146.png"/><Relationship Id="rId29" Type="http://schemas.openxmlformats.org/officeDocument/2006/relationships/image" Target="../media/image155.png"/><Relationship Id="rId41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11" Type="http://schemas.openxmlformats.org/officeDocument/2006/relationships/image" Target="../media/image137.png"/><Relationship Id="rId24" Type="http://schemas.openxmlformats.org/officeDocument/2006/relationships/image" Target="../media/image150.png"/><Relationship Id="rId32" Type="http://schemas.openxmlformats.org/officeDocument/2006/relationships/image" Target="../media/image158.png"/><Relationship Id="rId37" Type="http://schemas.openxmlformats.org/officeDocument/2006/relationships/image" Target="../media/image163.png"/><Relationship Id="rId40" Type="http://schemas.openxmlformats.org/officeDocument/2006/relationships/image" Target="../media/image32.png"/><Relationship Id="rId5" Type="http://schemas.openxmlformats.org/officeDocument/2006/relationships/image" Target="../media/image131.png"/><Relationship Id="rId15" Type="http://schemas.openxmlformats.org/officeDocument/2006/relationships/image" Target="../media/image141.png"/><Relationship Id="rId23" Type="http://schemas.openxmlformats.org/officeDocument/2006/relationships/image" Target="../media/image149.png"/><Relationship Id="rId28" Type="http://schemas.openxmlformats.org/officeDocument/2006/relationships/image" Target="../media/image154.png"/><Relationship Id="rId36" Type="http://schemas.openxmlformats.org/officeDocument/2006/relationships/image" Target="../media/image162.png"/><Relationship Id="rId10" Type="http://schemas.openxmlformats.org/officeDocument/2006/relationships/image" Target="../media/image136.png"/><Relationship Id="rId19" Type="http://schemas.openxmlformats.org/officeDocument/2006/relationships/image" Target="../media/image145.png"/><Relationship Id="rId31" Type="http://schemas.openxmlformats.org/officeDocument/2006/relationships/image" Target="../media/image157.png"/><Relationship Id="rId4" Type="http://schemas.openxmlformats.org/officeDocument/2006/relationships/image" Target="../media/image130.png"/><Relationship Id="rId9" Type="http://schemas.openxmlformats.org/officeDocument/2006/relationships/image" Target="../media/image135.png"/><Relationship Id="rId14" Type="http://schemas.openxmlformats.org/officeDocument/2006/relationships/image" Target="../media/image140.png"/><Relationship Id="rId22" Type="http://schemas.openxmlformats.org/officeDocument/2006/relationships/image" Target="../media/image148.png"/><Relationship Id="rId27" Type="http://schemas.openxmlformats.org/officeDocument/2006/relationships/image" Target="../media/image153.png"/><Relationship Id="rId30" Type="http://schemas.openxmlformats.org/officeDocument/2006/relationships/image" Target="../media/image156.png"/><Relationship Id="rId35" Type="http://schemas.openxmlformats.org/officeDocument/2006/relationships/image" Target="../media/image161.png"/><Relationship Id="rId8" Type="http://schemas.openxmlformats.org/officeDocument/2006/relationships/image" Target="../media/image134.png"/><Relationship Id="rId3" Type="http://schemas.openxmlformats.org/officeDocument/2006/relationships/image" Target="../media/image129.png"/><Relationship Id="rId12" Type="http://schemas.openxmlformats.org/officeDocument/2006/relationships/image" Target="../media/image138.png"/><Relationship Id="rId17" Type="http://schemas.openxmlformats.org/officeDocument/2006/relationships/image" Target="../media/image143.png"/><Relationship Id="rId25" Type="http://schemas.openxmlformats.org/officeDocument/2006/relationships/image" Target="../media/image151.png"/><Relationship Id="rId33" Type="http://schemas.openxmlformats.org/officeDocument/2006/relationships/image" Target="../media/image159.png"/><Relationship Id="rId38" Type="http://schemas.openxmlformats.org/officeDocument/2006/relationships/image" Target="../media/image1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68.jp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2.png"/><Relationship Id="rId18" Type="http://schemas.openxmlformats.org/officeDocument/2006/relationships/image" Target="../media/image177.png"/><Relationship Id="rId26" Type="http://schemas.openxmlformats.org/officeDocument/2006/relationships/image" Target="../media/image185.png"/><Relationship Id="rId39" Type="http://schemas.openxmlformats.org/officeDocument/2006/relationships/image" Target="../media/image198.png"/><Relationship Id="rId21" Type="http://schemas.openxmlformats.org/officeDocument/2006/relationships/image" Target="../media/image180.png"/><Relationship Id="rId34" Type="http://schemas.openxmlformats.org/officeDocument/2006/relationships/image" Target="../media/image193.png"/><Relationship Id="rId42" Type="http://schemas.openxmlformats.org/officeDocument/2006/relationships/image" Target="../media/image201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75.png"/><Relationship Id="rId29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70.png"/><Relationship Id="rId24" Type="http://schemas.openxmlformats.org/officeDocument/2006/relationships/image" Target="../media/image183.png"/><Relationship Id="rId32" Type="http://schemas.openxmlformats.org/officeDocument/2006/relationships/image" Target="../media/image191.png"/><Relationship Id="rId37" Type="http://schemas.openxmlformats.org/officeDocument/2006/relationships/image" Target="../media/image196.png"/><Relationship Id="rId40" Type="http://schemas.openxmlformats.org/officeDocument/2006/relationships/image" Target="../media/image199.png"/><Relationship Id="rId45" Type="http://schemas.openxmlformats.org/officeDocument/2006/relationships/image" Target="../media/image32.png"/><Relationship Id="rId5" Type="http://schemas.openxmlformats.org/officeDocument/2006/relationships/image" Target="../media/image4.png"/><Relationship Id="rId15" Type="http://schemas.openxmlformats.org/officeDocument/2006/relationships/image" Target="../media/image174.png"/><Relationship Id="rId23" Type="http://schemas.openxmlformats.org/officeDocument/2006/relationships/image" Target="../media/image182.jpg"/><Relationship Id="rId28" Type="http://schemas.openxmlformats.org/officeDocument/2006/relationships/image" Target="../media/image187.png"/><Relationship Id="rId36" Type="http://schemas.openxmlformats.org/officeDocument/2006/relationships/image" Target="../media/image195.png"/><Relationship Id="rId10" Type="http://schemas.openxmlformats.org/officeDocument/2006/relationships/image" Target="../media/image169.png"/><Relationship Id="rId19" Type="http://schemas.openxmlformats.org/officeDocument/2006/relationships/image" Target="../media/image178.png"/><Relationship Id="rId31" Type="http://schemas.openxmlformats.org/officeDocument/2006/relationships/image" Target="../media/image190.png"/><Relationship Id="rId44" Type="http://schemas.openxmlformats.org/officeDocument/2006/relationships/image" Target="../media/image20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73.png"/><Relationship Id="rId22" Type="http://schemas.openxmlformats.org/officeDocument/2006/relationships/image" Target="../media/image181.png"/><Relationship Id="rId27" Type="http://schemas.openxmlformats.org/officeDocument/2006/relationships/image" Target="../media/image186.png"/><Relationship Id="rId30" Type="http://schemas.openxmlformats.org/officeDocument/2006/relationships/image" Target="../media/image189.png"/><Relationship Id="rId35" Type="http://schemas.openxmlformats.org/officeDocument/2006/relationships/image" Target="../media/image194.png"/><Relationship Id="rId43" Type="http://schemas.openxmlformats.org/officeDocument/2006/relationships/image" Target="../media/image202.png"/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12" Type="http://schemas.openxmlformats.org/officeDocument/2006/relationships/image" Target="../media/image171.jpg"/><Relationship Id="rId17" Type="http://schemas.openxmlformats.org/officeDocument/2006/relationships/image" Target="../media/image176.png"/><Relationship Id="rId25" Type="http://schemas.openxmlformats.org/officeDocument/2006/relationships/image" Target="../media/image184.jpg"/><Relationship Id="rId33" Type="http://schemas.openxmlformats.org/officeDocument/2006/relationships/image" Target="../media/image192.png"/><Relationship Id="rId38" Type="http://schemas.openxmlformats.org/officeDocument/2006/relationships/image" Target="../media/image197.png"/><Relationship Id="rId46" Type="http://schemas.openxmlformats.org/officeDocument/2006/relationships/image" Target="../media/image33.png"/><Relationship Id="rId20" Type="http://schemas.openxmlformats.org/officeDocument/2006/relationships/image" Target="../media/image179.png"/><Relationship Id="rId41" Type="http://schemas.openxmlformats.org/officeDocument/2006/relationships/image" Target="../media/image20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04.jpg"/><Relationship Id="rId4" Type="http://schemas.openxmlformats.org/officeDocument/2006/relationships/image" Target="../media/image5.png"/><Relationship Id="rId9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05.jp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0.jpg"/><Relationship Id="rId4" Type="http://schemas.openxmlformats.org/officeDocument/2006/relationships/image" Target="../media/image209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14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2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212.png"/><Relationship Id="rId5" Type="http://schemas.openxmlformats.org/officeDocument/2006/relationships/image" Target="../media/image3.png"/><Relationship Id="rId15" Type="http://schemas.openxmlformats.org/officeDocument/2006/relationships/image" Target="../media/image216.png"/><Relationship Id="rId10" Type="http://schemas.openxmlformats.org/officeDocument/2006/relationships/image" Target="../media/image8.png"/><Relationship Id="rId4" Type="http://schemas.openxmlformats.org/officeDocument/2006/relationships/image" Target="../media/image211.jpg"/><Relationship Id="rId9" Type="http://schemas.openxmlformats.org/officeDocument/2006/relationships/image" Target="../media/image7.png"/><Relationship Id="rId14" Type="http://schemas.openxmlformats.org/officeDocument/2006/relationships/image" Target="../media/image215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1.png"/><Relationship Id="rId4" Type="http://schemas.openxmlformats.org/officeDocument/2006/relationships/image" Target="../media/image22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calculatodo.com/calcular-tasa-metabolica-basal-tmb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7609FA-2BE7-4E92-91E9-7696CF4355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3078" y="1163147"/>
            <a:ext cx="6234683" cy="830997"/>
          </a:xfrm>
        </p:spPr>
        <p:txBody>
          <a:bodyPr/>
          <a:lstStyle/>
          <a:p>
            <a:r>
              <a:rPr lang="es-MX" sz="5400" dirty="0">
                <a:solidFill>
                  <a:schemeClr val="bg1"/>
                </a:solidFill>
              </a:rPr>
              <a:t>Bioquímica Clínica </a:t>
            </a:r>
            <a:endParaRPr lang="es-EC" sz="5400" dirty="0">
              <a:solidFill>
                <a:schemeClr val="bg1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C8BC96A-ED6B-4F5C-98CC-559C6CCE004A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533400" y="3200400"/>
            <a:ext cx="7162800" cy="861774"/>
          </a:xfrm>
        </p:spPr>
        <p:txBody>
          <a:bodyPr/>
          <a:lstStyle/>
          <a:p>
            <a:r>
              <a:rPr lang="es-MX" sz="3200" b="1" dirty="0"/>
              <a:t>Unidad 1: </a:t>
            </a:r>
            <a:r>
              <a:rPr lang="es-MX" b="1" i="0" u="none" strike="noStrike" baseline="0" dirty="0">
                <a:latin typeface="ArialNormal"/>
              </a:rPr>
              <a:t>Diagnóstico de laboratorio en trastornos del metabolismo de Carbohidratos</a:t>
            </a:r>
            <a:endParaRPr lang="es-EC" sz="3200" b="1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F2DDB5D-DE53-49A1-B27E-C9615A0A4A1C}"/>
              </a:ext>
            </a:extLst>
          </p:cNvPr>
          <p:cNvSpPr txBox="1"/>
          <p:nvPr/>
        </p:nvSpPr>
        <p:spPr>
          <a:xfrm>
            <a:off x="304800" y="4679190"/>
            <a:ext cx="716279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MX" sz="1800" b="1" i="0" u="none" strike="noStrike" baseline="0" dirty="0">
                <a:latin typeface="ArialNormal"/>
              </a:rPr>
              <a:t>1.1. Encuadre Pedagógico/Bioenergética y </a:t>
            </a:r>
            <a:r>
              <a:rPr lang="es-EC" sz="1800" b="1" i="0" u="none" strike="noStrike" baseline="0" dirty="0">
                <a:latin typeface="ArialNormal"/>
              </a:rPr>
              <a:t>metabolismo</a:t>
            </a:r>
            <a:endParaRPr lang="es-MX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1.1.1. Generalidades de la Bioenergética y metabolismo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1.1.2. Técnicas de análisis – Dosificación de glucemia basal y a al azar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r>
              <a:rPr lang="es-MX" b="1" dirty="0">
                <a:latin typeface="ArialNormal"/>
              </a:rPr>
              <a:t>1.2. Metabolismo normal de los </a:t>
            </a:r>
            <a:r>
              <a:rPr lang="es-EC" b="1" dirty="0">
                <a:latin typeface="ArialNormal"/>
              </a:rPr>
              <a:t>carbohidratos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1.2.1. Metabolismo normal de los </a:t>
            </a:r>
            <a:r>
              <a:rPr lang="es-EC" dirty="0"/>
              <a:t>carbohidratos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1.2.2. Técnicas de análisis – Dosificación </a:t>
            </a:r>
            <a:r>
              <a:rPr lang="es-EC" dirty="0"/>
              <a:t>de Glucosa post </a:t>
            </a:r>
            <a:r>
              <a:rPr lang="es-EC" dirty="0" err="1"/>
              <a:t>prandial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759081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80034" y="1875662"/>
            <a:ext cx="8760143" cy="1553338"/>
          </a:xfrm>
          <a:custGeom>
            <a:avLst/>
            <a:gdLst/>
            <a:ahLst/>
            <a:cxnLst/>
            <a:rect l="l" t="t" r="r" b="b"/>
            <a:pathLst>
              <a:path w="11680190" h="2611120">
                <a:moveTo>
                  <a:pt x="0" y="435101"/>
                </a:moveTo>
                <a:lnTo>
                  <a:pt x="2553" y="387695"/>
                </a:lnTo>
                <a:lnTo>
                  <a:pt x="10035" y="341767"/>
                </a:lnTo>
                <a:lnTo>
                  <a:pt x="22182" y="297582"/>
                </a:lnTo>
                <a:lnTo>
                  <a:pt x="38727" y="255406"/>
                </a:lnTo>
                <a:lnTo>
                  <a:pt x="59405" y="215504"/>
                </a:lnTo>
                <a:lnTo>
                  <a:pt x="83951" y="178143"/>
                </a:lnTo>
                <a:lnTo>
                  <a:pt x="112099" y="143587"/>
                </a:lnTo>
                <a:lnTo>
                  <a:pt x="143584" y="112102"/>
                </a:lnTo>
                <a:lnTo>
                  <a:pt x="178140" y="83954"/>
                </a:lnTo>
                <a:lnTo>
                  <a:pt x="215503" y="59407"/>
                </a:lnTo>
                <a:lnTo>
                  <a:pt x="255405" y="38729"/>
                </a:lnTo>
                <a:lnTo>
                  <a:pt x="297583" y="22183"/>
                </a:lnTo>
                <a:lnTo>
                  <a:pt x="341771" y="10036"/>
                </a:lnTo>
                <a:lnTo>
                  <a:pt x="387703" y="2553"/>
                </a:lnTo>
                <a:lnTo>
                  <a:pt x="435114" y="0"/>
                </a:lnTo>
                <a:lnTo>
                  <a:pt x="11244834" y="0"/>
                </a:lnTo>
                <a:lnTo>
                  <a:pt x="11292240" y="2553"/>
                </a:lnTo>
                <a:lnTo>
                  <a:pt x="11338168" y="10036"/>
                </a:lnTo>
                <a:lnTo>
                  <a:pt x="11382353" y="22183"/>
                </a:lnTo>
                <a:lnTo>
                  <a:pt x="11424529" y="38729"/>
                </a:lnTo>
                <a:lnTo>
                  <a:pt x="11464431" y="59407"/>
                </a:lnTo>
                <a:lnTo>
                  <a:pt x="11501792" y="83954"/>
                </a:lnTo>
                <a:lnTo>
                  <a:pt x="11536348" y="112102"/>
                </a:lnTo>
                <a:lnTo>
                  <a:pt x="11567833" y="143587"/>
                </a:lnTo>
                <a:lnTo>
                  <a:pt x="11595981" y="178143"/>
                </a:lnTo>
                <a:lnTo>
                  <a:pt x="11620528" y="215504"/>
                </a:lnTo>
                <a:lnTo>
                  <a:pt x="11641206" y="255406"/>
                </a:lnTo>
                <a:lnTo>
                  <a:pt x="11657752" y="297582"/>
                </a:lnTo>
                <a:lnTo>
                  <a:pt x="11669899" y="341767"/>
                </a:lnTo>
                <a:lnTo>
                  <a:pt x="11677382" y="387695"/>
                </a:lnTo>
                <a:lnTo>
                  <a:pt x="11679936" y="435101"/>
                </a:lnTo>
                <a:lnTo>
                  <a:pt x="11679936" y="2175510"/>
                </a:lnTo>
                <a:lnTo>
                  <a:pt x="11677382" y="2222916"/>
                </a:lnTo>
                <a:lnTo>
                  <a:pt x="11669899" y="2268844"/>
                </a:lnTo>
                <a:lnTo>
                  <a:pt x="11657752" y="2313029"/>
                </a:lnTo>
                <a:lnTo>
                  <a:pt x="11641206" y="2355205"/>
                </a:lnTo>
                <a:lnTo>
                  <a:pt x="11620528" y="2395107"/>
                </a:lnTo>
                <a:lnTo>
                  <a:pt x="11595981" y="2432468"/>
                </a:lnTo>
                <a:lnTo>
                  <a:pt x="11567833" y="2467024"/>
                </a:lnTo>
                <a:lnTo>
                  <a:pt x="11536348" y="2498509"/>
                </a:lnTo>
                <a:lnTo>
                  <a:pt x="11501792" y="2526657"/>
                </a:lnTo>
                <a:lnTo>
                  <a:pt x="11464431" y="2551204"/>
                </a:lnTo>
                <a:lnTo>
                  <a:pt x="11424529" y="2571882"/>
                </a:lnTo>
                <a:lnTo>
                  <a:pt x="11382353" y="2588428"/>
                </a:lnTo>
                <a:lnTo>
                  <a:pt x="11338168" y="2600575"/>
                </a:lnTo>
                <a:lnTo>
                  <a:pt x="11292240" y="2608058"/>
                </a:lnTo>
                <a:lnTo>
                  <a:pt x="11244834" y="2610611"/>
                </a:lnTo>
                <a:lnTo>
                  <a:pt x="435114" y="2610611"/>
                </a:lnTo>
                <a:lnTo>
                  <a:pt x="387703" y="2608058"/>
                </a:lnTo>
                <a:lnTo>
                  <a:pt x="341771" y="2600575"/>
                </a:lnTo>
                <a:lnTo>
                  <a:pt x="297583" y="2588428"/>
                </a:lnTo>
                <a:lnTo>
                  <a:pt x="255405" y="2571882"/>
                </a:lnTo>
                <a:lnTo>
                  <a:pt x="215503" y="2551204"/>
                </a:lnTo>
                <a:lnTo>
                  <a:pt x="178140" y="2526657"/>
                </a:lnTo>
                <a:lnTo>
                  <a:pt x="143584" y="2498509"/>
                </a:lnTo>
                <a:lnTo>
                  <a:pt x="112099" y="2467024"/>
                </a:lnTo>
                <a:lnTo>
                  <a:pt x="83951" y="2432468"/>
                </a:lnTo>
                <a:lnTo>
                  <a:pt x="59405" y="2395107"/>
                </a:lnTo>
                <a:lnTo>
                  <a:pt x="38727" y="2355205"/>
                </a:lnTo>
                <a:lnTo>
                  <a:pt x="22182" y="2313029"/>
                </a:lnTo>
                <a:lnTo>
                  <a:pt x="10035" y="2268844"/>
                </a:lnTo>
                <a:lnTo>
                  <a:pt x="2553" y="2222916"/>
                </a:lnTo>
                <a:lnTo>
                  <a:pt x="0" y="2175510"/>
                </a:lnTo>
                <a:lnTo>
                  <a:pt x="0" y="43510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81153" y="931545"/>
            <a:ext cx="8978265" cy="484823"/>
          </a:xfrm>
          <a:custGeom>
            <a:avLst/>
            <a:gdLst/>
            <a:ahLst/>
            <a:cxnLst/>
            <a:rect l="l" t="t" r="r" b="b"/>
            <a:pathLst>
              <a:path w="11971020" h="646430">
                <a:moveTo>
                  <a:pt x="11971020" y="0"/>
                </a:moveTo>
                <a:lnTo>
                  <a:pt x="0" y="0"/>
                </a:lnTo>
                <a:lnTo>
                  <a:pt x="0" y="646176"/>
                </a:lnTo>
                <a:lnTo>
                  <a:pt x="11971020" y="646176"/>
                </a:lnTo>
                <a:lnTo>
                  <a:pt x="11971020" y="0"/>
                </a:lnTo>
                <a:close/>
              </a:path>
            </a:pathLst>
          </a:custGeom>
          <a:solidFill>
            <a:srgbClr val="F838E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216973" y="938974"/>
            <a:ext cx="2706528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700" dirty="0">
                <a:solidFill>
                  <a:srgbClr val="001F5F"/>
                </a:solidFill>
              </a:rPr>
              <a:t>METABOLISMO</a:t>
            </a:r>
            <a:endParaRPr sz="2700"/>
          </a:p>
        </p:txBody>
      </p:sp>
      <p:sp>
        <p:nvSpPr>
          <p:cNvPr id="6" name="object 6"/>
          <p:cNvSpPr txBox="1"/>
          <p:nvPr/>
        </p:nvSpPr>
        <p:spPr>
          <a:xfrm>
            <a:off x="140209" y="1465421"/>
            <a:ext cx="1615916" cy="33230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2100" dirty="0">
                <a:latin typeface="Comic Sans MS"/>
                <a:cs typeface="Comic Sans MS"/>
              </a:rPr>
              <a:t>Se</a:t>
            </a:r>
            <a:r>
              <a:rPr sz="2100" spc="-30" dirty="0">
                <a:latin typeface="Comic Sans MS"/>
                <a:cs typeface="Comic Sans MS"/>
              </a:rPr>
              <a:t> </a:t>
            </a:r>
            <a:r>
              <a:rPr sz="2100" spc="-8" dirty="0">
                <a:latin typeface="Comic Sans MS"/>
                <a:cs typeface="Comic Sans MS"/>
              </a:rPr>
              <a:t>divide</a:t>
            </a:r>
            <a:r>
              <a:rPr sz="2100" spc="8" dirty="0">
                <a:latin typeface="Comic Sans MS"/>
                <a:cs typeface="Comic Sans MS"/>
              </a:rPr>
              <a:t> </a:t>
            </a:r>
            <a:r>
              <a:rPr sz="2100" spc="-4" dirty="0">
                <a:latin typeface="Comic Sans MS"/>
                <a:cs typeface="Comic Sans MS"/>
              </a:rPr>
              <a:t>en:</a:t>
            </a:r>
            <a:endParaRPr sz="2100" dirty="0">
              <a:latin typeface="Comic Sans MS"/>
              <a:cs typeface="Comic Sans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51891" y="2298001"/>
            <a:ext cx="2065973" cy="3323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lang="es-MX" sz="2100" b="1" spc="-4" dirty="0">
                <a:solidFill>
                  <a:srgbClr val="001F5F"/>
                </a:solidFill>
                <a:latin typeface="Comic Sans MS"/>
                <a:cs typeface="Comic Sans MS"/>
              </a:rPr>
              <a:t>ANFIBOLISMO</a:t>
            </a:r>
            <a:endParaRPr sz="2100" dirty="0">
              <a:latin typeface="Comic Sans MS"/>
              <a:cs typeface="Comic Sans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746248" y="2062066"/>
            <a:ext cx="2703195" cy="111761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algn="just">
              <a:spcBef>
                <a:spcPts val="75"/>
              </a:spcBef>
            </a:pPr>
            <a:r>
              <a:rPr lang="es-MX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ruta metabólica que involucra tanto catabolismo como anabolismo</a:t>
            </a:r>
            <a:r>
              <a:rPr lang="es-MX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. </a:t>
            </a:r>
            <a:endParaRPr dirty="0">
              <a:latin typeface="Comic Sans MS"/>
              <a:cs typeface="Comic Sans M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540121" y="2226564"/>
            <a:ext cx="325755" cy="544354"/>
            <a:chOff x="7386828" y="1825751"/>
            <a:chExt cx="434340" cy="725805"/>
          </a:xfrm>
        </p:grpSpPr>
        <p:sp>
          <p:nvSpPr>
            <p:cNvPr id="13" name="object 13"/>
            <p:cNvSpPr/>
            <p:nvPr/>
          </p:nvSpPr>
          <p:spPr>
            <a:xfrm>
              <a:off x="7392924" y="1831847"/>
              <a:ext cx="422275" cy="713740"/>
            </a:xfrm>
            <a:custGeom>
              <a:avLst/>
              <a:gdLst/>
              <a:ahLst/>
              <a:cxnLst/>
              <a:rect l="l" t="t" r="r" b="b"/>
              <a:pathLst>
                <a:path w="422275" h="713739">
                  <a:moveTo>
                    <a:pt x="211074" y="0"/>
                  </a:moveTo>
                  <a:lnTo>
                    <a:pt x="0" y="0"/>
                  </a:lnTo>
                  <a:lnTo>
                    <a:pt x="211074" y="356615"/>
                  </a:lnTo>
                  <a:lnTo>
                    <a:pt x="0" y="713231"/>
                  </a:lnTo>
                  <a:lnTo>
                    <a:pt x="211074" y="713231"/>
                  </a:lnTo>
                  <a:lnTo>
                    <a:pt x="422148" y="356615"/>
                  </a:lnTo>
                  <a:lnTo>
                    <a:pt x="211074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" name="object 14"/>
            <p:cNvSpPr/>
            <p:nvPr/>
          </p:nvSpPr>
          <p:spPr>
            <a:xfrm>
              <a:off x="7392924" y="1831847"/>
              <a:ext cx="422275" cy="713740"/>
            </a:xfrm>
            <a:custGeom>
              <a:avLst/>
              <a:gdLst/>
              <a:ahLst/>
              <a:cxnLst/>
              <a:rect l="l" t="t" r="r" b="b"/>
              <a:pathLst>
                <a:path w="422275" h="713739">
                  <a:moveTo>
                    <a:pt x="0" y="0"/>
                  </a:moveTo>
                  <a:lnTo>
                    <a:pt x="211074" y="0"/>
                  </a:lnTo>
                  <a:lnTo>
                    <a:pt x="422148" y="356615"/>
                  </a:lnTo>
                  <a:lnTo>
                    <a:pt x="211074" y="713231"/>
                  </a:lnTo>
                  <a:lnTo>
                    <a:pt x="0" y="713231"/>
                  </a:lnTo>
                  <a:lnTo>
                    <a:pt x="211074" y="356615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2328291" y="2226564"/>
            <a:ext cx="324803" cy="544354"/>
            <a:chOff x="3104388" y="1825751"/>
            <a:chExt cx="433070" cy="725805"/>
          </a:xfrm>
        </p:grpSpPr>
        <p:sp>
          <p:nvSpPr>
            <p:cNvPr id="16" name="object 16"/>
            <p:cNvSpPr/>
            <p:nvPr/>
          </p:nvSpPr>
          <p:spPr>
            <a:xfrm>
              <a:off x="3110484" y="1831847"/>
              <a:ext cx="421005" cy="713740"/>
            </a:xfrm>
            <a:custGeom>
              <a:avLst/>
              <a:gdLst/>
              <a:ahLst/>
              <a:cxnLst/>
              <a:rect l="l" t="t" r="r" b="b"/>
              <a:pathLst>
                <a:path w="421004" h="713739">
                  <a:moveTo>
                    <a:pt x="210312" y="0"/>
                  </a:moveTo>
                  <a:lnTo>
                    <a:pt x="0" y="0"/>
                  </a:lnTo>
                  <a:lnTo>
                    <a:pt x="210312" y="356615"/>
                  </a:lnTo>
                  <a:lnTo>
                    <a:pt x="0" y="713231"/>
                  </a:lnTo>
                  <a:lnTo>
                    <a:pt x="210312" y="713231"/>
                  </a:lnTo>
                  <a:lnTo>
                    <a:pt x="420624" y="356615"/>
                  </a:lnTo>
                  <a:lnTo>
                    <a:pt x="210312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7" name="object 17"/>
            <p:cNvSpPr/>
            <p:nvPr/>
          </p:nvSpPr>
          <p:spPr>
            <a:xfrm>
              <a:off x="3110484" y="1831847"/>
              <a:ext cx="421005" cy="713740"/>
            </a:xfrm>
            <a:custGeom>
              <a:avLst/>
              <a:gdLst/>
              <a:ahLst/>
              <a:cxnLst/>
              <a:rect l="l" t="t" r="r" b="b"/>
              <a:pathLst>
                <a:path w="421004" h="713739">
                  <a:moveTo>
                    <a:pt x="0" y="0"/>
                  </a:moveTo>
                  <a:lnTo>
                    <a:pt x="210312" y="0"/>
                  </a:lnTo>
                  <a:lnTo>
                    <a:pt x="420624" y="356615"/>
                  </a:lnTo>
                  <a:lnTo>
                    <a:pt x="210312" y="713231"/>
                  </a:lnTo>
                  <a:lnTo>
                    <a:pt x="0" y="713231"/>
                  </a:lnTo>
                  <a:lnTo>
                    <a:pt x="210312" y="356615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6267164" y="1915999"/>
            <a:ext cx="2572226" cy="636232"/>
          </a:xfrm>
          <a:prstGeom prst="rect">
            <a:avLst/>
          </a:prstGeom>
        </p:spPr>
        <p:txBody>
          <a:bodyPr vert="horz" wrap="square" lIns="0" tIns="81439" rIns="0" bIns="0" rtlCol="0">
            <a:spAutoFit/>
          </a:bodyPr>
          <a:lstStyle/>
          <a:p>
            <a:pPr marL="266700" indent="-257651">
              <a:spcBef>
                <a:spcPts val="641"/>
              </a:spcBef>
              <a:buFont typeface="Wingdings"/>
              <a:buChar char=""/>
              <a:tabLst>
                <a:tab pos="267176" algn="l"/>
              </a:tabLst>
            </a:pPr>
            <a:r>
              <a:rPr lang="es-MX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El ciclo del ácido cítrico</a:t>
            </a:r>
            <a:endParaRPr dirty="0">
              <a:latin typeface="Comic Sans MS"/>
              <a:cs typeface="Comic Sans MS"/>
            </a:endParaRP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50EC634C-8845-4CE1-8CEB-32045B222B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00" b="18000"/>
          <a:stretch/>
        </p:blipFill>
        <p:spPr>
          <a:xfrm>
            <a:off x="2781816" y="3535154"/>
            <a:ext cx="3580367" cy="324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91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1580" y="2641092"/>
            <a:ext cx="4316095" cy="3796665"/>
            <a:chOff x="1211580" y="2641092"/>
            <a:chExt cx="4316095" cy="37966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1580" y="2641092"/>
              <a:ext cx="4315968" cy="379628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84732" y="2714244"/>
              <a:ext cx="4117848" cy="35966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262634" y="2692146"/>
              <a:ext cx="4164965" cy="3642360"/>
            </a:xfrm>
            <a:custGeom>
              <a:avLst/>
              <a:gdLst/>
              <a:ahLst/>
              <a:cxnLst/>
              <a:rect l="l" t="t" r="r" b="b"/>
              <a:pathLst>
                <a:path w="4164965" h="3642360">
                  <a:moveTo>
                    <a:pt x="0" y="969517"/>
                  </a:moveTo>
                  <a:lnTo>
                    <a:pt x="3403091" y="0"/>
                  </a:lnTo>
                  <a:lnTo>
                    <a:pt x="4164965" y="2672841"/>
                  </a:lnTo>
                  <a:lnTo>
                    <a:pt x="761746" y="3642296"/>
                  </a:lnTo>
                  <a:lnTo>
                    <a:pt x="0" y="969517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40207" y="213359"/>
            <a:ext cx="9004300" cy="6502400"/>
            <a:chOff x="140207" y="213359"/>
            <a:chExt cx="9004300" cy="6502400"/>
          </a:xfrm>
        </p:grpSpPr>
        <p:sp>
          <p:nvSpPr>
            <p:cNvPr id="7" name="object 7"/>
            <p:cNvSpPr/>
            <p:nvPr/>
          </p:nvSpPr>
          <p:spPr>
            <a:xfrm>
              <a:off x="141732" y="213359"/>
              <a:ext cx="9002395" cy="6502400"/>
            </a:xfrm>
            <a:custGeom>
              <a:avLst/>
              <a:gdLst/>
              <a:ahLst/>
              <a:cxnLst/>
              <a:rect l="l" t="t" r="r" b="b"/>
              <a:pathLst>
                <a:path w="9002395" h="6502400">
                  <a:moveTo>
                    <a:pt x="9002268" y="500380"/>
                  </a:moveTo>
                  <a:lnTo>
                    <a:pt x="500380" y="500380"/>
                  </a:lnTo>
                  <a:lnTo>
                    <a:pt x="500380" y="0"/>
                  </a:lnTo>
                  <a:lnTo>
                    <a:pt x="0" y="0"/>
                  </a:lnTo>
                  <a:lnTo>
                    <a:pt x="0" y="500380"/>
                  </a:lnTo>
                  <a:lnTo>
                    <a:pt x="0" y="645160"/>
                  </a:lnTo>
                  <a:lnTo>
                    <a:pt x="0" y="6502400"/>
                  </a:lnTo>
                  <a:lnTo>
                    <a:pt x="500380" y="6502400"/>
                  </a:lnTo>
                  <a:lnTo>
                    <a:pt x="500380" y="645160"/>
                  </a:lnTo>
                  <a:lnTo>
                    <a:pt x="9002268" y="645160"/>
                  </a:lnTo>
                  <a:lnTo>
                    <a:pt x="9002268" y="5003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207" y="551687"/>
              <a:ext cx="1040891" cy="96926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0207" y="1481327"/>
              <a:ext cx="1040892" cy="96773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0207" y="5695188"/>
              <a:ext cx="1040892" cy="97078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0207" y="4767071"/>
              <a:ext cx="1040892" cy="96926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0207" y="2624327"/>
              <a:ext cx="1040892" cy="96773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0207" y="3550919"/>
              <a:ext cx="1040892" cy="97078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41248" y="827531"/>
              <a:ext cx="8127492" cy="149961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65732" y="1650492"/>
              <a:ext cx="6477000" cy="1499615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250391" y="726278"/>
            <a:ext cx="7097395" cy="1767205"/>
          </a:xfrm>
          <a:prstGeom prst="rect">
            <a:avLst/>
          </a:prstGeom>
        </p:spPr>
        <p:txBody>
          <a:bodyPr vert="horz" wrap="square" lIns="0" tIns="114935" rIns="0" bIns="0" rtlCol="0">
            <a:spAutoFit/>
          </a:bodyPr>
          <a:lstStyle/>
          <a:p>
            <a:pPr marL="838200" marR="5080" indent="-826135">
              <a:lnSpc>
                <a:spcPts val="6500"/>
              </a:lnSpc>
              <a:spcBef>
                <a:spcPts val="905"/>
              </a:spcBef>
            </a:pPr>
            <a:r>
              <a:rPr sz="6000" i="1" spc="5" dirty="0">
                <a:latin typeface="Trebuchet MS"/>
                <a:cs typeface="Trebuchet MS"/>
              </a:rPr>
              <a:t>M</a:t>
            </a:r>
            <a:r>
              <a:rPr sz="6000" i="1" spc="-1405" dirty="0">
                <a:latin typeface="Trebuchet MS"/>
                <a:cs typeface="Trebuchet MS"/>
              </a:rPr>
              <a:t>e</a:t>
            </a:r>
            <a:r>
              <a:rPr sz="6000" i="1" spc="-785" dirty="0">
                <a:latin typeface="Trebuchet MS"/>
                <a:cs typeface="Trebuchet MS"/>
              </a:rPr>
              <a:t>t</a:t>
            </a:r>
            <a:r>
              <a:rPr sz="6000" i="1" spc="-869" dirty="0">
                <a:latin typeface="Trebuchet MS"/>
                <a:cs typeface="Trebuchet MS"/>
              </a:rPr>
              <a:t>a</a:t>
            </a:r>
            <a:r>
              <a:rPr sz="6000" i="1" spc="-1055" dirty="0">
                <a:latin typeface="Trebuchet MS"/>
                <a:cs typeface="Trebuchet MS"/>
              </a:rPr>
              <a:t>b</a:t>
            </a:r>
            <a:r>
              <a:rPr sz="6000" i="1" spc="-1240" dirty="0">
                <a:latin typeface="Trebuchet MS"/>
                <a:cs typeface="Trebuchet MS"/>
              </a:rPr>
              <a:t>o</a:t>
            </a:r>
            <a:r>
              <a:rPr sz="6000" i="1" spc="-325" dirty="0">
                <a:latin typeface="Trebuchet MS"/>
                <a:cs typeface="Trebuchet MS"/>
              </a:rPr>
              <a:t>l</a:t>
            </a:r>
            <a:r>
              <a:rPr sz="6000" i="1" spc="-370" dirty="0">
                <a:latin typeface="Trebuchet MS"/>
                <a:cs typeface="Trebuchet MS"/>
              </a:rPr>
              <a:t>i</a:t>
            </a:r>
            <a:r>
              <a:rPr sz="6000" i="1" spc="-415" dirty="0">
                <a:latin typeface="Trebuchet MS"/>
                <a:cs typeface="Trebuchet MS"/>
              </a:rPr>
              <a:t>s</a:t>
            </a:r>
            <a:r>
              <a:rPr sz="6000" i="1" spc="-220" dirty="0">
                <a:latin typeface="Trebuchet MS"/>
                <a:cs typeface="Trebuchet MS"/>
              </a:rPr>
              <a:t>m</a:t>
            </a:r>
            <a:r>
              <a:rPr sz="6000" i="1" spc="-1095" dirty="0">
                <a:latin typeface="Trebuchet MS"/>
                <a:cs typeface="Trebuchet MS"/>
              </a:rPr>
              <a:t>o</a:t>
            </a:r>
            <a:r>
              <a:rPr sz="6000" i="1" spc="-680" dirty="0">
                <a:latin typeface="Trebuchet MS"/>
                <a:cs typeface="Trebuchet MS"/>
              </a:rPr>
              <a:t> </a:t>
            </a:r>
            <a:r>
              <a:rPr sz="6000" i="1" spc="250" dirty="0">
                <a:latin typeface="Trebuchet MS"/>
                <a:cs typeface="Trebuchet MS"/>
              </a:rPr>
              <a:t>y</a:t>
            </a:r>
            <a:r>
              <a:rPr sz="6000" i="1" spc="-650" dirty="0">
                <a:latin typeface="Trebuchet MS"/>
                <a:cs typeface="Trebuchet MS"/>
              </a:rPr>
              <a:t> </a:t>
            </a:r>
            <a:r>
              <a:rPr sz="6000" i="1" spc="-565" dirty="0">
                <a:latin typeface="Trebuchet MS"/>
                <a:cs typeface="Trebuchet MS"/>
              </a:rPr>
              <a:t>d</a:t>
            </a:r>
            <a:r>
              <a:rPr sz="6000" i="1" spc="-360" dirty="0">
                <a:latin typeface="Trebuchet MS"/>
                <a:cs typeface="Trebuchet MS"/>
              </a:rPr>
              <a:t>i</a:t>
            </a:r>
            <a:r>
              <a:rPr sz="6000" i="1" spc="-40" dirty="0">
                <a:latin typeface="Trebuchet MS"/>
                <a:cs typeface="Trebuchet MS"/>
              </a:rPr>
              <a:t>g</a:t>
            </a:r>
            <a:r>
              <a:rPr sz="6000" i="1" spc="-1390" dirty="0">
                <a:latin typeface="Trebuchet MS"/>
                <a:cs typeface="Trebuchet MS"/>
              </a:rPr>
              <a:t>e</a:t>
            </a:r>
            <a:r>
              <a:rPr sz="6000" i="1" spc="-405" dirty="0">
                <a:latin typeface="Trebuchet MS"/>
                <a:cs typeface="Trebuchet MS"/>
              </a:rPr>
              <a:t>s</a:t>
            </a:r>
            <a:r>
              <a:rPr sz="6000" i="1" spc="-775" dirty="0">
                <a:latin typeface="Trebuchet MS"/>
                <a:cs typeface="Trebuchet MS"/>
              </a:rPr>
              <a:t>t</a:t>
            </a:r>
            <a:r>
              <a:rPr sz="6000" i="1" spc="-370" dirty="0">
                <a:latin typeface="Trebuchet MS"/>
                <a:cs typeface="Trebuchet MS"/>
              </a:rPr>
              <a:t>i</a:t>
            </a:r>
            <a:r>
              <a:rPr sz="6000" i="1" spc="-1230" dirty="0">
                <a:latin typeface="Trebuchet MS"/>
                <a:cs typeface="Trebuchet MS"/>
              </a:rPr>
              <a:t>ó</a:t>
            </a:r>
            <a:r>
              <a:rPr sz="6000" i="1" spc="120" dirty="0">
                <a:latin typeface="Trebuchet MS"/>
                <a:cs typeface="Trebuchet MS"/>
              </a:rPr>
              <a:t>n  </a:t>
            </a:r>
            <a:r>
              <a:rPr sz="6000" i="1" spc="-1005" dirty="0">
                <a:latin typeface="Trebuchet MS"/>
                <a:cs typeface="Trebuchet MS"/>
              </a:rPr>
              <a:t>d</a:t>
            </a:r>
            <a:r>
              <a:rPr sz="6000" i="1" spc="-825" dirty="0">
                <a:latin typeface="Trebuchet MS"/>
                <a:cs typeface="Trebuchet MS"/>
              </a:rPr>
              <a:t>e</a:t>
            </a:r>
            <a:r>
              <a:rPr sz="6000" i="1" spc="-625" dirty="0">
                <a:latin typeface="Trebuchet MS"/>
                <a:cs typeface="Trebuchet MS"/>
              </a:rPr>
              <a:t> </a:t>
            </a:r>
            <a:r>
              <a:rPr sz="6000" i="1" spc="-305" dirty="0">
                <a:latin typeface="Trebuchet MS"/>
                <a:cs typeface="Trebuchet MS"/>
              </a:rPr>
              <a:t>l</a:t>
            </a:r>
            <a:r>
              <a:rPr sz="6000" i="1" spc="-1205" dirty="0">
                <a:latin typeface="Trebuchet MS"/>
                <a:cs typeface="Trebuchet MS"/>
              </a:rPr>
              <a:t>o</a:t>
            </a:r>
            <a:r>
              <a:rPr sz="6000" i="1" spc="-275" dirty="0">
                <a:latin typeface="Trebuchet MS"/>
                <a:cs typeface="Trebuchet MS"/>
              </a:rPr>
              <a:t>s</a:t>
            </a:r>
            <a:r>
              <a:rPr sz="6000" i="1" spc="-580" dirty="0">
                <a:latin typeface="Trebuchet MS"/>
                <a:cs typeface="Trebuchet MS"/>
              </a:rPr>
              <a:t> </a:t>
            </a:r>
            <a:r>
              <a:rPr sz="6000" i="1" spc="-735" dirty="0">
                <a:latin typeface="Trebuchet MS"/>
                <a:cs typeface="Trebuchet MS"/>
              </a:rPr>
              <a:t>c</a:t>
            </a:r>
            <a:r>
              <a:rPr sz="6000" i="1" spc="-865" dirty="0">
                <a:latin typeface="Trebuchet MS"/>
                <a:cs typeface="Trebuchet MS"/>
              </a:rPr>
              <a:t>a</a:t>
            </a:r>
            <a:r>
              <a:rPr sz="6000" i="1" spc="-685" dirty="0">
                <a:latin typeface="Trebuchet MS"/>
                <a:cs typeface="Trebuchet MS"/>
              </a:rPr>
              <a:t>r</a:t>
            </a:r>
            <a:r>
              <a:rPr sz="6000" i="1" spc="-1030" dirty="0">
                <a:latin typeface="Trebuchet MS"/>
                <a:cs typeface="Trebuchet MS"/>
              </a:rPr>
              <a:t>b</a:t>
            </a:r>
            <a:r>
              <a:rPr sz="6000" i="1" spc="-1230" dirty="0">
                <a:latin typeface="Trebuchet MS"/>
                <a:cs typeface="Trebuchet MS"/>
              </a:rPr>
              <a:t>o</a:t>
            </a:r>
            <a:r>
              <a:rPr sz="6000" i="1" spc="-585" dirty="0">
                <a:latin typeface="Trebuchet MS"/>
                <a:cs typeface="Trebuchet MS"/>
              </a:rPr>
              <a:t>h</a:t>
            </a:r>
            <a:r>
              <a:rPr sz="6000" i="1" spc="-360" dirty="0">
                <a:latin typeface="Trebuchet MS"/>
                <a:cs typeface="Trebuchet MS"/>
              </a:rPr>
              <a:t>i</a:t>
            </a:r>
            <a:r>
              <a:rPr sz="6000" i="1" spc="-580" dirty="0">
                <a:latin typeface="Trebuchet MS"/>
                <a:cs typeface="Trebuchet MS"/>
              </a:rPr>
              <a:t>d</a:t>
            </a:r>
            <a:r>
              <a:rPr sz="6000" i="1" spc="-695" dirty="0">
                <a:latin typeface="Trebuchet MS"/>
                <a:cs typeface="Trebuchet MS"/>
              </a:rPr>
              <a:t>r</a:t>
            </a:r>
            <a:r>
              <a:rPr sz="6000" i="1" spc="-865" dirty="0">
                <a:latin typeface="Trebuchet MS"/>
                <a:cs typeface="Trebuchet MS"/>
              </a:rPr>
              <a:t>a</a:t>
            </a:r>
            <a:r>
              <a:rPr sz="6000" i="1" spc="-775" dirty="0">
                <a:latin typeface="Trebuchet MS"/>
                <a:cs typeface="Trebuchet MS"/>
              </a:rPr>
              <a:t>t</a:t>
            </a:r>
            <a:r>
              <a:rPr sz="6000" i="1" spc="-1230" dirty="0">
                <a:latin typeface="Trebuchet MS"/>
                <a:cs typeface="Trebuchet MS"/>
              </a:rPr>
              <a:t>o</a:t>
            </a:r>
            <a:r>
              <a:rPr sz="6000" i="1" spc="-275" dirty="0">
                <a:latin typeface="Trebuchet MS"/>
                <a:cs typeface="Trebuchet MS"/>
              </a:rPr>
              <a:t>s</a:t>
            </a:r>
            <a:endParaRPr sz="6000">
              <a:latin typeface="Trebuchet MS"/>
              <a:cs typeface="Trebuchet MS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285232" y="2644139"/>
            <a:ext cx="3584575" cy="4213860"/>
            <a:chOff x="5285232" y="2644139"/>
            <a:chExt cx="3584575" cy="4213860"/>
          </a:xfrm>
        </p:grpSpPr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285232" y="2644139"/>
              <a:ext cx="3358896" cy="364236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359652" y="6388607"/>
              <a:ext cx="886968" cy="46939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995160" y="6388607"/>
              <a:ext cx="1874520" cy="469389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6496303" y="6412837"/>
            <a:ext cx="2207260" cy="310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89"/>
              </a:lnSpc>
            </a:pPr>
            <a:r>
              <a:rPr sz="1800" spc="40" dirty="0">
                <a:solidFill>
                  <a:srgbClr val="FFFFFF"/>
                </a:solidFill>
                <a:latin typeface="Tahoma"/>
                <a:cs typeface="Tahoma"/>
              </a:rPr>
              <a:t>Maria</a:t>
            </a:r>
            <a:r>
              <a:rPr sz="1800" spc="-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1800" spc="30" dirty="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sz="1800" spc="-3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800" spc="9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800" spc="12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800" spc="-5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800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19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1800" spc="-10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800" spc="-3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800" spc="9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800" spc="-5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05100" y="25907"/>
            <a:ext cx="6391656" cy="111556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08502" y="0"/>
            <a:ext cx="573722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25" dirty="0"/>
              <a:t>F</a:t>
            </a:r>
            <a:r>
              <a:rPr spc="-105" dirty="0"/>
              <a:t>u</a:t>
            </a:r>
            <a:r>
              <a:rPr spc="-155" dirty="0"/>
              <a:t>n</a:t>
            </a:r>
            <a:r>
              <a:rPr spc="-114" dirty="0"/>
              <a:t>c</a:t>
            </a:r>
            <a:r>
              <a:rPr spc="-220" dirty="0"/>
              <a:t>i</a:t>
            </a:r>
            <a:r>
              <a:rPr spc="-385" dirty="0"/>
              <a:t>o</a:t>
            </a:r>
            <a:r>
              <a:rPr spc="-380" dirty="0"/>
              <a:t>n</a:t>
            </a:r>
            <a:r>
              <a:rPr spc="-345" dirty="0"/>
              <a:t>e</a:t>
            </a:r>
            <a:r>
              <a:rPr spc="15" dirty="0"/>
              <a:t>s</a:t>
            </a:r>
            <a:r>
              <a:rPr spc="-275" dirty="0"/>
              <a:t> </a:t>
            </a:r>
            <a:r>
              <a:rPr spc="-505" dirty="0"/>
              <a:t>d</a:t>
            </a:r>
            <a:r>
              <a:rPr spc="-480" dirty="0"/>
              <a:t>e</a:t>
            </a:r>
            <a:r>
              <a:rPr spc="35" dirty="0"/>
              <a:t>l</a:t>
            </a:r>
            <a:r>
              <a:rPr spc="-210" dirty="0"/>
              <a:t> </a:t>
            </a:r>
            <a:r>
              <a:rPr spc="-254" dirty="0"/>
              <a:t>M</a:t>
            </a:r>
            <a:r>
              <a:rPr spc="-175" dirty="0"/>
              <a:t>e</a:t>
            </a:r>
            <a:r>
              <a:rPr spc="-190" dirty="0"/>
              <a:t>t</a:t>
            </a:r>
            <a:r>
              <a:rPr spc="-150" dirty="0"/>
              <a:t>a</a:t>
            </a:r>
            <a:r>
              <a:rPr spc="-465" dirty="0"/>
              <a:t>b</a:t>
            </a:r>
            <a:r>
              <a:rPr spc="-220" dirty="0"/>
              <a:t>ol</a:t>
            </a:r>
            <a:r>
              <a:rPr spc="-135" dirty="0"/>
              <a:t>i</a:t>
            </a:r>
            <a:r>
              <a:rPr spc="-210" dirty="0"/>
              <a:t>smo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1132332" y="1048511"/>
            <a:ext cx="7710170" cy="4293235"/>
            <a:chOff x="1132332" y="1048511"/>
            <a:chExt cx="7710170" cy="429323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2332" y="1048511"/>
              <a:ext cx="7709916" cy="429310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14628" y="1142999"/>
              <a:ext cx="7571232" cy="415594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214628" y="1142999"/>
              <a:ext cx="7571740" cy="4156075"/>
            </a:xfrm>
            <a:custGeom>
              <a:avLst/>
              <a:gdLst/>
              <a:ahLst/>
              <a:cxnLst/>
              <a:rect l="l" t="t" r="r" b="b"/>
              <a:pathLst>
                <a:path w="7571740" h="4156075">
                  <a:moveTo>
                    <a:pt x="0" y="4155948"/>
                  </a:moveTo>
                  <a:lnTo>
                    <a:pt x="7571232" y="4155948"/>
                  </a:lnTo>
                  <a:lnTo>
                    <a:pt x="7571232" y="0"/>
                  </a:lnTo>
                  <a:lnTo>
                    <a:pt x="0" y="0"/>
                  </a:lnTo>
                  <a:lnTo>
                    <a:pt x="0" y="4155948"/>
                  </a:lnTo>
                  <a:close/>
                </a:path>
              </a:pathLst>
            </a:custGeom>
            <a:ln w="9144">
              <a:solidFill>
                <a:srgbClr val="AC00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93113" y="1161669"/>
            <a:ext cx="7401559" cy="4098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970">
              <a:lnSpc>
                <a:spcPct val="100000"/>
              </a:lnSpc>
              <a:spcBef>
                <a:spcPts val="100"/>
              </a:spcBef>
              <a:buClr>
                <a:srgbClr val="E20057"/>
              </a:buClr>
              <a:buSzPct val="91666"/>
              <a:buFont typeface="Wingdings"/>
              <a:buChar char=""/>
              <a:tabLst>
                <a:tab pos="274320" algn="l"/>
              </a:tabLst>
            </a:pPr>
            <a:r>
              <a:rPr sz="2400" spc="-229" dirty="0">
                <a:latin typeface="Arial MT"/>
                <a:cs typeface="Arial MT"/>
              </a:rPr>
              <a:t>Obtener</a:t>
            </a:r>
            <a:r>
              <a:rPr sz="2400" spc="20" dirty="0">
                <a:latin typeface="Arial MT"/>
                <a:cs typeface="Arial MT"/>
              </a:rPr>
              <a:t> </a:t>
            </a:r>
            <a:r>
              <a:rPr sz="2400" spc="-215" dirty="0">
                <a:latin typeface="Arial MT"/>
                <a:cs typeface="Arial MT"/>
              </a:rPr>
              <a:t>energía</a:t>
            </a:r>
            <a:r>
              <a:rPr sz="2400" spc="15" dirty="0">
                <a:latin typeface="Arial MT"/>
                <a:cs typeface="Arial MT"/>
              </a:rPr>
              <a:t> </a:t>
            </a:r>
            <a:r>
              <a:rPr sz="2400" spc="-225" dirty="0">
                <a:latin typeface="Arial MT"/>
                <a:cs typeface="Arial MT"/>
              </a:rPr>
              <a:t>química</a:t>
            </a:r>
            <a:r>
              <a:rPr sz="2400" spc="-5" dirty="0">
                <a:latin typeface="Arial MT"/>
                <a:cs typeface="Arial MT"/>
              </a:rPr>
              <a:t> </a:t>
            </a:r>
            <a:r>
              <a:rPr sz="2400" spc="-245" dirty="0">
                <a:latin typeface="Arial MT"/>
                <a:cs typeface="Arial MT"/>
              </a:rPr>
              <a:t>de</a:t>
            </a:r>
            <a:r>
              <a:rPr sz="2400" spc="20" dirty="0">
                <a:latin typeface="Arial MT"/>
                <a:cs typeface="Arial MT"/>
              </a:rPr>
              <a:t> </a:t>
            </a:r>
            <a:r>
              <a:rPr sz="2400" spc="-190" dirty="0">
                <a:latin typeface="Arial MT"/>
                <a:cs typeface="Arial MT"/>
              </a:rPr>
              <a:t>las</a:t>
            </a:r>
            <a:r>
              <a:rPr sz="2400" spc="30" dirty="0">
                <a:latin typeface="Arial MT"/>
                <a:cs typeface="Arial MT"/>
              </a:rPr>
              <a:t> </a:t>
            </a:r>
            <a:r>
              <a:rPr sz="2400" spc="-225" dirty="0">
                <a:latin typeface="Arial MT"/>
                <a:cs typeface="Arial MT"/>
              </a:rPr>
              <a:t>moléculas</a:t>
            </a:r>
            <a:r>
              <a:rPr sz="2400" spc="40" dirty="0">
                <a:latin typeface="Arial MT"/>
                <a:cs typeface="Arial MT"/>
              </a:rPr>
              <a:t> </a:t>
            </a:r>
            <a:r>
              <a:rPr sz="2400" spc="-240" dirty="0">
                <a:latin typeface="Arial MT"/>
                <a:cs typeface="Arial MT"/>
              </a:rPr>
              <a:t>de</a:t>
            </a:r>
            <a:r>
              <a:rPr sz="2400" spc="35" dirty="0">
                <a:latin typeface="Arial MT"/>
                <a:cs typeface="Arial MT"/>
              </a:rPr>
              <a:t> </a:t>
            </a:r>
            <a:r>
              <a:rPr sz="2400" spc="-210" dirty="0">
                <a:latin typeface="Arial MT"/>
                <a:cs typeface="Arial MT"/>
              </a:rPr>
              <a:t>carbohidratos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250" dirty="0">
                <a:latin typeface="Arial MT"/>
                <a:cs typeface="Arial MT"/>
              </a:rPr>
              <a:t>en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spc="-175" dirty="0">
                <a:latin typeface="Arial MT"/>
                <a:cs typeface="Arial MT"/>
              </a:rPr>
              <a:t>la</a:t>
            </a:r>
            <a:r>
              <a:rPr sz="2400" spc="-105" dirty="0">
                <a:latin typeface="Arial MT"/>
                <a:cs typeface="Arial MT"/>
              </a:rPr>
              <a:t> </a:t>
            </a:r>
            <a:r>
              <a:rPr sz="2400" spc="-225" dirty="0">
                <a:latin typeface="Arial MT"/>
                <a:cs typeface="Arial MT"/>
              </a:rPr>
              <a:t>forma</a:t>
            </a:r>
            <a:r>
              <a:rPr sz="2400" spc="-125" dirty="0">
                <a:latin typeface="Arial MT"/>
                <a:cs typeface="Arial MT"/>
              </a:rPr>
              <a:t> </a:t>
            </a:r>
            <a:r>
              <a:rPr sz="2400" spc="-245" dirty="0">
                <a:latin typeface="Arial MT"/>
                <a:cs typeface="Arial MT"/>
              </a:rPr>
              <a:t>de</a:t>
            </a:r>
            <a:r>
              <a:rPr sz="2400" spc="-315" dirty="0">
                <a:latin typeface="Arial MT"/>
                <a:cs typeface="Arial MT"/>
              </a:rPr>
              <a:t> </a:t>
            </a:r>
            <a:r>
              <a:rPr sz="2400" spc="-415" dirty="0">
                <a:latin typeface="Arial MT"/>
                <a:cs typeface="Arial MT"/>
              </a:rPr>
              <a:t>ATP,</a:t>
            </a:r>
            <a:r>
              <a:rPr sz="2400" spc="-229" dirty="0">
                <a:latin typeface="Arial MT"/>
                <a:cs typeface="Arial MT"/>
              </a:rPr>
              <a:t> </a:t>
            </a:r>
            <a:r>
              <a:rPr sz="2400" spc="-175" dirty="0">
                <a:latin typeface="Arial MT"/>
                <a:cs typeface="Arial MT"/>
              </a:rPr>
              <a:t>la</a:t>
            </a:r>
            <a:r>
              <a:rPr sz="2400" spc="-80" dirty="0">
                <a:latin typeface="Arial MT"/>
                <a:cs typeface="Arial MT"/>
              </a:rPr>
              <a:t> </a:t>
            </a:r>
            <a:r>
              <a:rPr sz="2400" spc="-204" dirty="0">
                <a:latin typeface="Arial MT"/>
                <a:cs typeface="Arial MT"/>
              </a:rPr>
              <a:t>cual</a:t>
            </a:r>
            <a:r>
              <a:rPr sz="2400" spc="-120" dirty="0">
                <a:latin typeface="Arial MT"/>
                <a:cs typeface="Arial MT"/>
              </a:rPr>
              <a:t> </a:t>
            </a:r>
            <a:r>
              <a:rPr sz="2400" spc="-215" dirty="0">
                <a:latin typeface="Arial MT"/>
                <a:cs typeface="Arial MT"/>
              </a:rPr>
              <a:t>será</a:t>
            </a:r>
            <a:r>
              <a:rPr sz="2400" spc="-95" dirty="0">
                <a:latin typeface="Arial MT"/>
                <a:cs typeface="Arial MT"/>
              </a:rPr>
              <a:t> </a:t>
            </a:r>
            <a:r>
              <a:rPr sz="2400" spc="-185" dirty="0">
                <a:latin typeface="Arial MT"/>
                <a:cs typeface="Arial MT"/>
              </a:rPr>
              <a:t>utilizada</a:t>
            </a:r>
            <a:r>
              <a:rPr sz="2400" spc="-95" dirty="0">
                <a:latin typeface="Arial MT"/>
                <a:cs typeface="Arial MT"/>
              </a:rPr>
              <a:t> </a:t>
            </a:r>
            <a:r>
              <a:rPr sz="2400" spc="-220" dirty="0">
                <a:latin typeface="Arial MT"/>
                <a:cs typeface="Arial MT"/>
              </a:rPr>
              <a:t>para</a:t>
            </a:r>
            <a:r>
              <a:rPr sz="2400" spc="-105" dirty="0">
                <a:latin typeface="Arial MT"/>
                <a:cs typeface="Arial MT"/>
              </a:rPr>
              <a:t> </a:t>
            </a:r>
            <a:r>
              <a:rPr sz="2400" spc="-180" dirty="0">
                <a:latin typeface="Arial MT"/>
                <a:cs typeface="Arial MT"/>
              </a:rPr>
              <a:t>realizar</a:t>
            </a:r>
            <a:r>
              <a:rPr sz="2400" spc="-145" dirty="0">
                <a:latin typeface="Arial MT"/>
                <a:cs typeface="Arial MT"/>
              </a:rPr>
              <a:t> </a:t>
            </a:r>
            <a:r>
              <a:rPr sz="2400" spc="-195" dirty="0">
                <a:latin typeface="Arial MT"/>
                <a:cs typeface="Arial MT"/>
              </a:rPr>
              <a:t>trabajo</a:t>
            </a:r>
            <a:r>
              <a:rPr sz="2400" spc="-110" dirty="0">
                <a:latin typeface="Arial MT"/>
                <a:cs typeface="Arial MT"/>
              </a:rPr>
              <a:t> </a:t>
            </a:r>
            <a:r>
              <a:rPr sz="2400" spc="-185" dirty="0">
                <a:latin typeface="Arial MT"/>
                <a:cs typeface="Arial MT"/>
              </a:rPr>
              <a:t>teórico.</a:t>
            </a:r>
            <a:endParaRPr sz="24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E20057"/>
              </a:buClr>
              <a:buFont typeface="Wingdings"/>
              <a:buChar char=""/>
            </a:pPr>
            <a:endParaRPr sz="2250">
              <a:latin typeface="Arial MT"/>
              <a:cs typeface="Arial MT"/>
            </a:endParaRPr>
          </a:p>
          <a:p>
            <a:pPr marL="12700" marR="5080">
              <a:lnSpc>
                <a:spcPct val="106700"/>
              </a:lnSpc>
              <a:spcBef>
                <a:spcPts val="5"/>
              </a:spcBef>
              <a:buClr>
                <a:srgbClr val="E20057"/>
              </a:buClr>
              <a:buSzPct val="91666"/>
              <a:buFont typeface="Wingdings"/>
              <a:buChar char=""/>
              <a:tabLst>
                <a:tab pos="285750" algn="l"/>
              </a:tabLst>
            </a:pPr>
            <a:r>
              <a:rPr sz="2400" spc="-200" dirty="0">
                <a:latin typeface="Arial MT"/>
                <a:cs typeface="Arial MT"/>
              </a:rPr>
              <a:t>Convertir</a:t>
            </a:r>
            <a:r>
              <a:rPr sz="2400" spc="225" dirty="0">
                <a:latin typeface="Arial MT"/>
                <a:cs typeface="Arial MT"/>
              </a:rPr>
              <a:t> </a:t>
            </a:r>
            <a:r>
              <a:rPr sz="2400" spc="-190" dirty="0">
                <a:latin typeface="Arial MT"/>
                <a:cs typeface="Arial MT"/>
              </a:rPr>
              <a:t>los</a:t>
            </a:r>
            <a:r>
              <a:rPr sz="2400" spc="260" dirty="0">
                <a:latin typeface="Arial MT"/>
                <a:cs typeface="Arial MT"/>
              </a:rPr>
              <a:t> </a:t>
            </a:r>
            <a:r>
              <a:rPr sz="2400" spc="-210" dirty="0">
                <a:latin typeface="Arial MT"/>
                <a:cs typeface="Arial MT"/>
              </a:rPr>
              <a:t>carbohidratos</a:t>
            </a:r>
            <a:r>
              <a:rPr sz="2400" spc="240" dirty="0">
                <a:latin typeface="Arial MT"/>
                <a:cs typeface="Arial MT"/>
              </a:rPr>
              <a:t> </a:t>
            </a:r>
            <a:r>
              <a:rPr sz="2400" spc="-245" dirty="0">
                <a:latin typeface="Arial MT"/>
                <a:cs typeface="Arial MT"/>
              </a:rPr>
              <a:t>en</a:t>
            </a:r>
            <a:r>
              <a:rPr sz="2400" spc="-165" dirty="0">
                <a:latin typeface="Arial MT"/>
                <a:cs typeface="Arial MT"/>
              </a:rPr>
              <a:t> </a:t>
            </a:r>
            <a:r>
              <a:rPr sz="2400" spc="-175" dirty="0">
                <a:latin typeface="Arial MT"/>
                <a:cs typeface="Arial MT"/>
              </a:rPr>
              <a:t>sillares</a:t>
            </a:r>
            <a:r>
              <a:rPr sz="2400" spc="229" dirty="0">
                <a:latin typeface="Arial MT"/>
                <a:cs typeface="Arial MT"/>
              </a:rPr>
              <a:t> </a:t>
            </a:r>
            <a:r>
              <a:rPr sz="2400" spc="-245" dirty="0">
                <a:latin typeface="Arial MT"/>
                <a:cs typeface="Arial MT"/>
              </a:rPr>
              <a:t>de</a:t>
            </a:r>
            <a:r>
              <a:rPr sz="2400" spc="-150" dirty="0">
                <a:latin typeface="Arial MT"/>
                <a:cs typeface="Arial MT"/>
              </a:rPr>
              <a:t> </a:t>
            </a:r>
            <a:r>
              <a:rPr sz="2400" spc="-210" dirty="0">
                <a:latin typeface="Arial MT"/>
                <a:cs typeface="Arial MT"/>
              </a:rPr>
              <a:t>construcción</a:t>
            </a:r>
            <a:r>
              <a:rPr sz="2400" spc="245" dirty="0">
                <a:latin typeface="Arial MT"/>
                <a:cs typeface="Arial MT"/>
              </a:rPr>
              <a:t> </a:t>
            </a:r>
            <a:r>
              <a:rPr sz="2400" spc="-245" dirty="0">
                <a:latin typeface="Arial MT"/>
                <a:cs typeface="Arial MT"/>
              </a:rPr>
              <a:t>de</a:t>
            </a:r>
            <a:r>
              <a:rPr sz="2400" spc="-165" dirty="0">
                <a:latin typeface="Arial MT"/>
                <a:cs typeface="Arial MT"/>
              </a:rPr>
              <a:t> </a:t>
            </a:r>
            <a:r>
              <a:rPr sz="2400" spc="-190" dirty="0">
                <a:latin typeface="Arial MT"/>
                <a:cs typeface="Arial MT"/>
              </a:rPr>
              <a:t>los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spc="-235" dirty="0">
                <a:latin typeface="Arial MT"/>
                <a:cs typeface="Arial MT"/>
              </a:rPr>
              <a:t>co</a:t>
            </a:r>
            <a:r>
              <a:rPr sz="2400" spc="-355" dirty="0">
                <a:latin typeface="Arial MT"/>
                <a:cs typeface="Arial MT"/>
              </a:rPr>
              <a:t>m</a:t>
            </a:r>
            <a:r>
              <a:rPr sz="2400" spc="-229" dirty="0">
                <a:latin typeface="Arial MT"/>
                <a:cs typeface="Arial MT"/>
              </a:rPr>
              <a:t>ponente</a:t>
            </a:r>
            <a:r>
              <a:rPr sz="2400" spc="-220" dirty="0">
                <a:latin typeface="Arial MT"/>
                <a:cs typeface="Arial MT"/>
              </a:rPr>
              <a:t>s</a:t>
            </a:r>
            <a:r>
              <a:rPr sz="2400" spc="-95" dirty="0">
                <a:latin typeface="Arial MT"/>
                <a:cs typeface="Arial MT"/>
              </a:rPr>
              <a:t> </a:t>
            </a:r>
            <a:r>
              <a:rPr sz="2400" spc="-200" dirty="0">
                <a:latin typeface="Arial MT"/>
                <a:cs typeface="Arial MT"/>
              </a:rPr>
              <a:t>est</a:t>
            </a:r>
            <a:r>
              <a:rPr sz="2400" spc="-145" dirty="0">
                <a:latin typeface="Arial MT"/>
                <a:cs typeface="Arial MT"/>
              </a:rPr>
              <a:t>r</a:t>
            </a:r>
            <a:r>
              <a:rPr sz="2400" spc="-200" dirty="0">
                <a:latin typeface="Arial MT"/>
                <a:cs typeface="Arial MT"/>
              </a:rPr>
              <a:t>ucturale</a:t>
            </a:r>
            <a:r>
              <a:rPr sz="2400" spc="-220" dirty="0">
                <a:latin typeface="Arial MT"/>
                <a:cs typeface="Arial MT"/>
              </a:rPr>
              <a:t>s</a:t>
            </a:r>
            <a:r>
              <a:rPr sz="2400" spc="-140" dirty="0">
                <a:latin typeface="Arial MT"/>
                <a:cs typeface="Arial MT"/>
              </a:rPr>
              <a:t> </a:t>
            </a:r>
            <a:r>
              <a:rPr sz="2400" spc="-235" dirty="0">
                <a:latin typeface="Arial MT"/>
                <a:cs typeface="Arial MT"/>
              </a:rPr>
              <a:t>ce</a:t>
            </a:r>
            <a:r>
              <a:rPr sz="2400" spc="-110" dirty="0">
                <a:latin typeface="Arial MT"/>
                <a:cs typeface="Arial MT"/>
              </a:rPr>
              <a:t>l</a:t>
            </a:r>
            <a:r>
              <a:rPr sz="2400" spc="-250" dirty="0">
                <a:latin typeface="Arial MT"/>
                <a:cs typeface="Arial MT"/>
              </a:rPr>
              <a:t>u</a:t>
            </a:r>
            <a:r>
              <a:rPr sz="2400" spc="-110" dirty="0">
                <a:latin typeface="Arial MT"/>
                <a:cs typeface="Arial MT"/>
              </a:rPr>
              <a:t>l</a:t>
            </a:r>
            <a:r>
              <a:rPr sz="2400" spc="-200" dirty="0">
                <a:latin typeface="Arial MT"/>
                <a:cs typeface="Arial MT"/>
              </a:rPr>
              <a:t>ares.</a:t>
            </a:r>
            <a:endParaRPr sz="24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E20057"/>
              </a:buClr>
              <a:buFont typeface="Wingdings"/>
              <a:buChar char=""/>
            </a:pPr>
            <a:endParaRPr sz="2600">
              <a:latin typeface="Arial MT"/>
              <a:cs typeface="Arial MT"/>
            </a:endParaRPr>
          </a:p>
          <a:p>
            <a:pPr marL="285750" indent="-273050">
              <a:lnSpc>
                <a:spcPct val="100000"/>
              </a:lnSpc>
              <a:buClr>
                <a:srgbClr val="E20057"/>
              </a:buClr>
              <a:buSzPct val="91666"/>
              <a:buFont typeface="Wingdings"/>
              <a:buChar char=""/>
              <a:tabLst>
                <a:tab pos="285750" algn="l"/>
              </a:tabLst>
            </a:pPr>
            <a:r>
              <a:rPr sz="2400" spc="-235" dirty="0">
                <a:latin typeface="Arial MT"/>
                <a:cs typeface="Arial MT"/>
              </a:rPr>
              <a:t>Formar</a:t>
            </a:r>
            <a:r>
              <a:rPr sz="2400" spc="-160" dirty="0">
                <a:latin typeface="Arial MT"/>
                <a:cs typeface="Arial MT"/>
              </a:rPr>
              <a:t> </a:t>
            </a:r>
            <a:r>
              <a:rPr sz="2400" spc="-195" dirty="0">
                <a:latin typeface="Arial MT"/>
                <a:cs typeface="Arial MT"/>
              </a:rPr>
              <a:t>part</a:t>
            </a:r>
            <a:r>
              <a:rPr sz="2400" spc="-245" dirty="0">
                <a:latin typeface="Arial MT"/>
                <a:cs typeface="Arial MT"/>
              </a:rPr>
              <a:t>e</a:t>
            </a:r>
            <a:r>
              <a:rPr sz="2400" spc="-90" dirty="0">
                <a:latin typeface="Arial MT"/>
                <a:cs typeface="Arial MT"/>
              </a:rPr>
              <a:t> </a:t>
            </a:r>
            <a:r>
              <a:rPr sz="2400" spc="-250" dirty="0">
                <a:latin typeface="Arial MT"/>
                <a:cs typeface="Arial MT"/>
              </a:rPr>
              <a:t>d</a:t>
            </a:r>
            <a:r>
              <a:rPr sz="2400" spc="-245" dirty="0">
                <a:latin typeface="Arial MT"/>
                <a:cs typeface="Arial MT"/>
              </a:rPr>
              <a:t>e</a:t>
            </a:r>
            <a:r>
              <a:rPr sz="2400" spc="-120" dirty="0">
                <a:latin typeface="Arial MT"/>
                <a:cs typeface="Arial MT"/>
              </a:rPr>
              <a:t> </a:t>
            </a:r>
            <a:r>
              <a:rPr sz="2400" spc="-190" dirty="0">
                <a:latin typeface="Arial MT"/>
                <a:cs typeface="Arial MT"/>
              </a:rPr>
              <a:t>ot</a:t>
            </a:r>
            <a:r>
              <a:rPr sz="2400" spc="-145" dirty="0">
                <a:latin typeface="Arial MT"/>
                <a:cs typeface="Arial MT"/>
              </a:rPr>
              <a:t>r</a:t>
            </a:r>
            <a:r>
              <a:rPr sz="2400" spc="-250" dirty="0">
                <a:latin typeface="Arial MT"/>
                <a:cs typeface="Arial MT"/>
              </a:rPr>
              <a:t>o</a:t>
            </a:r>
            <a:r>
              <a:rPr sz="2400" spc="-220" dirty="0">
                <a:latin typeface="Arial MT"/>
                <a:cs typeface="Arial MT"/>
              </a:rPr>
              <a:t>s</a:t>
            </a:r>
            <a:r>
              <a:rPr sz="2400" spc="-130" dirty="0">
                <a:latin typeface="Arial MT"/>
                <a:cs typeface="Arial MT"/>
              </a:rPr>
              <a:t> </a:t>
            </a:r>
            <a:r>
              <a:rPr sz="2400" spc="-240" dirty="0">
                <a:latin typeface="Arial MT"/>
                <a:cs typeface="Arial MT"/>
              </a:rPr>
              <a:t>compuesto</a:t>
            </a:r>
            <a:r>
              <a:rPr sz="2400" spc="-220" dirty="0">
                <a:latin typeface="Arial MT"/>
                <a:cs typeface="Arial MT"/>
              </a:rPr>
              <a:t>s</a:t>
            </a:r>
            <a:r>
              <a:rPr sz="2400" spc="-90" dirty="0">
                <a:latin typeface="Arial MT"/>
                <a:cs typeface="Arial MT"/>
              </a:rPr>
              <a:t> </a:t>
            </a:r>
            <a:r>
              <a:rPr sz="2400" spc="-245" dirty="0">
                <a:latin typeface="Arial MT"/>
                <a:cs typeface="Arial MT"/>
              </a:rPr>
              <a:t>como:</a:t>
            </a:r>
            <a:endParaRPr sz="24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E20057"/>
              </a:buClr>
              <a:buFont typeface="Wingdings"/>
              <a:buChar char=""/>
            </a:pPr>
            <a:endParaRPr sz="2600">
              <a:latin typeface="Arial MT"/>
              <a:cs typeface="Arial MT"/>
            </a:endParaRPr>
          </a:p>
          <a:p>
            <a:pPr marL="2082800" lvl="1" indent="-241300">
              <a:lnSpc>
                <a:spcPct val="100000"/>
              </a:lnSpc>
              <a:buClr>
                <a:srgbClr val="E20057"/>
              </a:buClr>
              <a:buSzPct val="91666"/>
              <a:buFont typeface="Wingdings"/>
              <a:buChar char=""/>
              <a:tabLst>
                <a:tab pos="2082800" algn="l"/>
              </a:tabLst>
            </a:pPr>
            <a:r>
              <a:rPr sz="2400" spc="-105" dirty="0">
                <a:latin typeface="Arial MT"/>
                <a:cs typeface="Arial MT"/>
              </a:rPr>
              <a:t>l</a:t>
            </a:r>
            <a:r>
              <a:rPr sz="2400" spc="-254" dirty="0">
                <a:latin typeface="Arial MT"/>
                <a:cs typeface="Arial MT"/>
              </a:rPr>
              <a:t>o</a:t>
            </a:r>
            <a:r>
              <a:rPr sz="2400" spc="-220" dirty="0">
                <a:latin typeface="Arial MT"/>
                <a:cs typeface="Arial MT"/>
              </a:rPr>
              <a:t>s</a:t>
            </a:r>
            <a:r>
              <a:rPr sz="2400" spc="-114" dirty="0">
                <a:latin typeface="Arial MT"/>
                <a:cs typeface="Arial MT"/>
              </a:rPr>
              <a:t> </a:t>
            </a:r>
            <a:r>
              <a:rPr sz="2400" spc="-235" dirty="0">
                <a:latin typeface="Arial MT"/>
                <a:cs typeface="Arial MT"/>
              </a:rPr>
              <a:t>ác</a:t>
            </a:r>
            <a:r>
              <a:rPr sz="2400" spc="-110" dirty="0">
                <a:latin typeface="Arial MT"/>
                <a:cs typeface="Arial MT"/>
              </a:rPr>
              <a:t>i</a:t>
            </a:r>
            <a:r>
              <a:rPr sz="2400" spc="-250" dirty="0">
                <a:latin typeface="Arial MT"/>
                <a:cs typeface="Arial MT"/>
              </a:rPr>
              <a:t>do</a:t>
            </a:r>
            <a:r>
              <a:rPr sz="2400" spc="-220" dirty="0">
                <a:latin typeface="Arial MT"/>
                <a:cs typeface="Arial MT"/>
              </a:rPr>
              <a:t>s</a:t>
            </a:r>
            <a:r>
              <a:rPr sz="2400" spc="-110" dirty="0">
                <a:latin typeface="Arial MT"/>
                <a:cs typeface="Arial MT"/>
              </a:rPr>
              <a:t> </a:t>
            </a:r>
            <a:r>
              <a:rPr sz="2400" spc="-240" dirty="0">
                <a:latin typeface="Arial MT"/>
                <a:cs typeface="Arial MT"/>
              </a:rPr>
              <a:t>nuc</a:t>
            </a:r>
            <a:r>
              <a:rPr sz="2400" spc="-110" dirty="0">
                <a:latin typeface="Arial MT"/>
                <a:cs typeface="Arial MT"/>
              </a:rPr>
              <a:t>l</a:t>
            </a:r>
            <a:r>
              <a:rPr sz="2400" spc="-250" dirty="0">
                <a:latin typeface="Arial MT"/>
                <a:cs typeface="Arial MT"/>
              </a:rPr>
              <a:t>e</a:t>
            </a:r>
            <a:r>
              <a:rPr sz="2400" spc="-110" dirty="0">
                <a:latin typeface="Arial MT"/>
                <a:cs typeface="Arial MT"/>
              </a:rPr>
              <a:t>i</a:t>
            </a:r>
            <a:r>
              <a:rPr sz="2400" spc="-204" dirty="0">
                <a:latin typeface="Arial MT"/>
                <a:cs typeface="Arial MT"/>
              </a:rPr>
              <a:t>cos.</a:t>
            </a:r>
            <a:endParaRPr sz="2400">
              <a:latin typeface="Arial MT"/>
              <a:cs typeface="Arial MT"/>
            </a:endParaRPr>
          </a:p>
          <a:p>
            <a:pPr marL="2082800" lvl="1" indent="-241300">
              <a:lnSpc>
                <a:spcPct val="100000"/>
              </a:lnSpc>
              <a:buClr>
                <a:srgbClr val="E20057"/>
              </a:buClr>
              <a:buSzPct val="91666"/>
              <a:buFont typeface="Wingdings"/>
              <a:buChar char=""/>
              <a:tabLst>
                <a:tab pos="2082800" algn="l"/>
              </a:tabLst>
            </a:pPr>
            <a:r>
              <a:rPr sz="2400" spc="-190" dirty="0">
                <a:latin typeface="Arial MT"/>
                <a:cs typeface="Arial MT"/>
              </a:rPr>
              <a:t>Glicolípidos.</a:t>
            </a:r>
            <a:endParaRPr sz="2400">
              <a:latin typeface="Arial MT"/>
              <a:cs typeface="Arial MT"/>
            </a:endParaRPr>
          </a:p>
          <a:p>
            <a:pPr marL="2082800" lvl="1" indent="-241300">
              <a:lnSpc>
                <a:spcPct val="100000"/>
              </a:lnSpc>
              <a:spcBef>
                <a:spcPts val="5"/>
              </a:spcBef>
              <a:buClr>
                <a:srgbClr val="E20057"/>
              </a:buClr>
              <a:buSzPct val="91666"/>
              <a:buFont typeface="Wingdings"/>
              <a:buChar char=""/>
              <a:tabLst>
                <a:tab pos="2082800" algn="l"/>
              </a:tabLst>
            </a:pPr>
            <a:r>
              <a:rPr sz="2400" spc="-250" dirty="0">
                <a:latin typeface="Arial MT"/>
                <a:cs typeface="Arial MT"/>
              </a:rPr>
              <a:t>g</a:t>
            </a:r>
            <a:r>
              <a:rPr sz="2400" spc="-110" dirty="0">
                <a:latin typeface="Arial MT"/>
                <a:cs typeface="Arial MT"/>
              </a:rPr>
              <a:t>l</a:t>
            </a:r>
            <a:r>
              <a:rPr sz="2400" spc="-165" dirty="0">
                <a:latin typeface="Arial MT"/>
                <a:cs typeface="Arial MT"/>
              </a:rPr>
              <a:t>ic</a:t>
            </a:r>
            <a:r>
              <a:rPr sz="2400" spc="-254" dirty="0">
                <a:latin typeface="Arial MT"/>
                <a:cs typeface="Arial MT"/>
              </a:rPr>
              <a:t>o</a:t>
            </a:r>
            <a:r>
              <a:rPr sz="2400" spc="-204" dirty="0">
                <a:latin typeface="Arial MT"/>
                <a:cs typeface="Arial MT"/>
              </a:rPr>
              <a:t>prote</a:t>
            </a:r>
            <a:r>
              <a:rPr sz="2400" spc="-120" dirty="0">
                <a:latin typeface="Arial MT"/>
                <a:cs typeface="Arial MT"/>
              </a:rPr>
              <a:t>í</a:t>
            </a:r>
            <a:r>
              <a:rPr sz="2400" spc="-240" dirty="0">
                <a:latin typeface="Arial MT"/>
                <a:cs typeface="Arial MT"/>
              </a:rPr>
              <a:t>nas</a:t>
            </a:r>
            <a:r>
              <a:rPr sz="2400" spc="-120" dirty="0">
                <a:latin typeface="Arial MT"/>
                <a:cs typeface="Arial MT"/>
              </a:rPr>
              <a:t>,</a:t>
            </a:r>
            <a:r>
              <a:rPr sz="2400" spc="-105" dirty="0">
                <a:latin typeface="Arial MT"/>
                <a:cs typeface="Arial MT"/>
              </a:rPr>
              <a:t> </a:t>
            </a:r>
            <a:r>
              <a:rPr sz="2400" spc="-195" dirty="0">
                <a:latin typeface="Arial MT"/>
                <a:cs typeface="Arial MT"/>
              </a:rPr>
              <a:t>entr</a:t>
            </a:r>
            <a:r>
              <a:rPr sz="2400" spc="-245" dirty="0">
                <a:latin typeface="Arial MT"/>
                <a:cs typeface="Arial MT"/>
              </a:rPr>
              <a:t>e</a:t>
            </a:r>
            <a:r>
              <a:rPr sz="2400" spc="-125" dirty="0">
                <a:latin typeface="Arial MT"/>
                <a:cs typeface="Arial MT"/>
              </a:rPr>
              <a:t> </a:t>
            </a:r>
            <a:r>
              <a:rPr sz="2400" spc="-190" dirty="0">
                <a:latin typeface="Arial MT"/>
                <a:cs typeface="Arial MT"/>
              </a:rPr>
              <a:t>ot</a:t>
            </a:r>
            <a:r>
              <a:rPr sz="2400" spc="-145" dirty="0">
                <a:latin typeface="Arial MT"/>
                <a:cs typeface="Arial MT"/>
              </a:rPr>
              <a:t>r</a:t>
            </a:r>
            <a:r>
              <a:rPr sz="2400" spc="-200" dirty="0">
                <a:latin typeface="Arial MT"/>
                <a:cs typeface="Arial MT"/>
              </a:rPr>
              <a:t>os.</a:t>
            </a:r>
            <a:endParaRPr sz="2400">
              <a:latin typeface="Arial MT"/>
              <a:cs typeface="Arial MT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359652" y="4053840"/>
            <a:ext cx="2593975" cy="2804160"/>
            <a:chOff x="6359652" y="4053840"/>
            <a:chExt cx="2593975" cy="280416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86728" y="4053840"/>
              <a:ext cx="2366772" cy="233172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59652" y="6388607"/>
              <a:ext cx="886968" cy="46939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95160" y="6388607"/>
              <a:ext cx="1874520" cy="469389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6496303" y="6412837"/>
            <a:ext cx="2207260" cy="310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89"/>
              </a:lnSpc>
            </a:pPr>
            <a:r>
              <a:rPr sz="1800" spc="40" dirty="0">
                <a:solidFill>
                  <a:srgbClr val="FFFFFF"/>
                </a:solidFill>
                <a:latin typeface="Tahoma"/>
                <a:cs typeface="Tahoma"/>
              </a:rPr>
              <a:t>Maria</a:t>
            </a:r>
            <a:r>
              <a:rPr sz="1800" spc="-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1800" spc="30" dirty="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sz="1800" spc="-3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800" spc="9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800" spc="12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800" spc="-5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800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19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1800" spc="-10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800" spc="-3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800" spc="9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800" spc="-5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04364" y="1216608"/>
            <a:ext cx="1494155" cy="26670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48335" algn="ctr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C00000"/>
                </a:solidFill>
                <a:latin typeface="Arial MT"/>
                <a:cs typeface="Arial MT"/>
              </a:rPr>
              <a:t>Boca</a:t>
            </a:r>
            <a:endParaRPr sz="2000">
              <a:latin typeface="Arial MT"/>
              <a:cs typeface="Arial MT"/>
            </a:endParaRPr>
          </a:p>
          <a:p>
            <a:pPr marL="756920" marR="93345" algn="ctr">
              <a:lnSpc>
                <a:spcPct val="100000"/>
              </a:lnSpc>
              <a:spcBef>
                <a:spcPts val="15"/>
              </a:spcBef>
            </a:pPr>
            <a:r>
              <a:rPr sz="1400" spc="-5" dirty="0">
                <a:solidFill>
                  <a:srgbClr val="C00000"/>
                </a:solidFill>
                <a:latin typeface="Arial MT"/>
                <a:cs typeface="Arial MT"/>
              </a:rPr>
              <a:t>A</a:t>
            </a:r>
            <a:r>
              <a:rPr sz="1400" spc="5" dirty="0">
                <a:solidFill>
                  <a:srgbClr val="C00000"/>
                </a:solidFill>
                <a:latin typeface="Arial MT"/>
                <a:cs typeface="Arial MT"/>
              </a:rPr>
              <a:t>m</a:t>
            </a:r>
            <a:r>
              <a:rPr sz="1400" dirty="0">
                <a:solidFill>
                  <a:srgbClr val="C00000"/>
                </a:solidFill>
                <a:latin typeface="Arial MT"/>
                <a:cs typeface="Arial MT"/>
              </a:rPr>
              <a:t>ilasa  </a:t>
            </a:r>
            <a:r>
              <a:rPr sz="1400" spc="-5" dirty="0">
                <a:solidFill>
                  <a:srgbClr val="C00000"/>
                </a:solidFill>
                <a:latin typeface="Arial MT"/>
                <a:cs typeface="Arial MT"/>
              </a:rPr>
              <a:t>salival</a:t>
            </a:r>
            <a:endParaRPr sz="1400">
              <a:latin typeface="Arial MT"/>
              <a:cs typeface="Arial MT"/>
            </a:endParaRPr>
          </a:p>
          <a:p>
            <a:pPr marL="699770" algn="ctr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+</a:t>
            </a:r>
            <a:r>
              <a:rPr sz="1400" spc="-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al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idón</a:t>
            </a:r>
            <a:endParaRPr sz="1400">
              <a:latin typeface="Arial MT"/>
              <a:cs typeface="Arial MT"/>
            </a:endParaRPr>
          </a:p>
          <a:p>
            <a:pPr marL="231140" marR="420370" indent="-193675">
              <a:lnSpc>
                <a:spcPct val="100000"/>
              </a:lnSpc>
              <a:spcBef>
                <a:spcPts val="894"/>
              </a:spcBef>
            </a:pPr>
            <a:r>
              <a:rPr sz="1800" dirty="0">
                <a:solidFill>
                  <a:srgbClr val="C00000"/>
                </a:solidFill>
                <a:latin typeface="Arial MT"/>
                <a:cs typeface="Arial MT"/>
              </a:rPr>
              <a:t>Est</a:t>
            </a:r>
            <a:r>
              <a:rPr sz="1800" spc="-5" dirty="0">
                <a:solidFill>
                  <a:srgbClr val="C00000"/>
                </a:solidFill>
                <a:latin typeface="Arial MT"/>
                <a:cs typeface="Arial MT"/>
              </a:rPr>
              <a:t>ó</a:t>
            </a:r>
            <a:r>
              <a:rPr sz="1800" spc="10" dirty="0">
                <a:solidFill>
                  <a:srgbClr val="C00000"/>
                </a:solidFill>
                <a:latin typeface="Arial MT"/>
                <a:cs typeface="Arial MT"/>
              </a:rPr>
              <a:t>m</a:t>
            </a:r>
            <a:r>
              <a:rPr sz="1800" spc="-10" dirty="0">
                <a:solidFill>
                  <a:srgbClr val="C00000"/>
                </a:solidFill>
                <a:latin typeface="Arial MT"/>
                <a:cs typeface="Arial MT"/>
              </a:rPr>
              <a:t>a</a:t>
            </a:r>
            <a:r>
              <a:rPr sz="1800" spc="-25" dirty="0">
                <a:solidFill>
                  <a:srgbClr val="C00000"/>
                </a:solidFill>
                <a:latin typeface="Arial MT"/>
                <a:cs typeface="Arial MT"/>
              </a:rPr>
              <a:t>g</a:t>
            </a:r>
            <a:r>
              <a:rPr sz="1800" spc="-5" dirty="0">
                <a:solidFill>
                  <a:srgbClr val="C00000"/>
                </a:solidFill>
                <a:latin typeface="Arial MT"/>
                <a:cs typeface="Arial MT"/>
              </a:rPr>
              <a:t>o  </a:t>
            </a:r>
            <a:r>
              <a:rPr sz="1800" spc="-15" dirty="0">
                <a:solidFill>
                  <a:srgbClr val="C00000"/>
                </a:solidFill>
                <a:latin typeface="Arial MT"/>
                <a:cs typeface="Arial MT"/>
              </a:rPr>
              <a:t>HCl</a:t>
            </a:r>
            <a:endParaRPr sz="1800">
              <a:latin typeface="Arial MT"/>
              <a:cs typeface="Arial MT"/>
            </a:endParaRPr>
          </a:p>
          <a:p>
            <a:pPr marL="12700" marR="261620" indent="9525" algn="ctr">
              <a:lnSpc>
                <a:spcPct val="117600"/>
              </a:lnSpc>
              <a:spcBef>
                <a:spcPts val="75"/>
              </a:spcBef>
              <a:tabLst>
                <a:tab pos="827405" algn="l"/>
              </a:tabLst>
            </a:pPr>
            <a:r>
              <a:rPr sz="2000" dirty="0">
                <a:latin typeface="Arial MT"/>
                <a:cs typeface="Arial MT"/>
              </a:rPr>
              <a:t>Hígado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C00000"/>
                </a:solidFill>
                <a:latin typeface="Arial MT"/>
                <a:cs typeface="Arial MT"/>
              </a:rPr>
              <a:t>G</a:t>
            </a:r>
            <a:r>
              <a:rPr sz="2000" spc="10" dirty="0">
                <a:solidFill>
                  <a:srgbClr val="C00000"/>
                </a:solidFill>
                <a:latin typeface="Arial MT"/>
                <a:cs typeface="Arial MT"/>
              </a:rPr>
              <a:t>a</a:t>
            </a:r>
            <a:r>
              <a:rPr sz="2000" dirty="0">
                <a:solidFill>
                  <a:srgbClr val="C00000"/>
                </a:solidFill>
                <a:latin typeface="Arial MT"/>
                <a:cs typeface="Arial MT"/>
              </a:rPr>
              <a:t>l	G</a:t>
            </a:r>
            <a:r>
              <a:rPr sz="2000" spc="-5" dirty="0">
                <a:solidFill>
                  <a:srgbClr val="C00000"/>
                </a:solidFill>
                <a:latin typeface="Arial MT"/>
                <a:cs typeface="Arial MT"/>
              </a:rPr>
              <a:t>lu</a:t>
            </a:r>
            <a:endParaRPr sz="2000">
              <a:latin typeface="Arial MT"/>
              <a:cs typeface="Arial MT"/>
            </a:endParaRPr>
          </a:p>
          <a:p>
            <a:pPr marR="248920" algn="ctr">
              <a:lnSpc>
                <a:spcPct val="100000"/>
              </a:lnSpc>
              <a:tabLst>
                <a:tab pos="799465" algn="l"/>
              </a:tabLst>
            </a:pPr>
            <a:r>
              <a:rPr sz="2000" dirty="0">
                <a:solidFill>
                  <a:srgbClr val="C00000"/>
                </a:solidFill>
                <a:latin typeface="Arial MT"/>
                <a:cs typeface="Arial MT"/>
              </a:rPr>
              <a:t>Fru	Glu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946148" y="3558540"/>
            <a:ext cx="2540635" cy="2700655"/>
            <a:chOff x="1946148" y="3558540"/>
            <a:chExt cx="2540635" cy="270065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00756" y="3558540"/>
              <a:ext cx="246887" cy="1706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46148" y="4338828"/>
              <a:ext cx="2540507" cy="19202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26920" y="4431792"/>
              <a:ext cx="2403348" cy="178308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026920" y="4431792"/>
              <a:ext cx="2403475" cy="1783080"/>
            </a:xfrm>
            <a:custGeom>
              <a:avLst/>
              <a:gdLst/>
              <a:ahLst/>
              <a:cxnLst/>
              <a:rect l="l" t="t" r="r" b="b"/>
              <a:pathLst>
                <a:path w="2403475" h="1783079">
                  <a:moveTo>
                    <a:pt x="0" y="891539"/>
                  </a:moveTo>
                  <a:lnTo>
                    <a:pt x="1269" y="850772"/>
                  </a:lnTo>
                  <a:lnTo>
                    <a:pt x="4953" y="810386"/>
                  </a:lnTo>
                  <a:lnTo>
                    <a:pt x="10922" y="770508"/>
                  </a:lnTo>
                  <a:lnTo>
                    <a:pt x="19304" y="731265"/>
                  </a:lnTo>
                  <a:lnTo>
                    <a:pt x="29972" y="692657"/>
                  </a:lnTo>
                  <a:lnTo>
                    <a:pt x="42925" y="654557"/>
                  </a:lnTo>
                  <a:lnTo>
                    <a:pt x="58038" y="617092"/>
                  </a:lnTo>
                  <a:lnTo>
                    <a:pt x="75184" y="580516"/>
                  </a:lnTo>
                  <a:lnTo>
                    <a:pt x="94487" y="544575"/>
                  </a:lnTo>
                  <a:lnTo>
                    <a:pt x="115697" y="509396"/>
                  </a:lnTo>
                  <a:lnTo>
                    <a:pt x="138937" y="474979"/>
                  </a:lnTo>
                  <a:lnTo>
                    <a:pt x="164084" y="441578"/>
                  </a:lnTo>
                  <a:lnTo>
                    <a:pt x="191007" y="408939"/>
                  </a:lnTo>
                  <a:lnTo>
                    <a:pt x="219837" y="377443"/>
                  </a:lnTo>
                  <a:lnTo>
                    <a:pt x="250317" y="346709"/>
                  </a:lnTo>
                  <a:lnTo>
                    <a:pt x="282575" y="317118"/>
                  </a:lnTo>
                  <a:lnTo>
                    <a:pt x="316484" y="288543"/>
                  </a:lnTo>
                  <a:lnTo>
                    <a:pt x="351917" y="261111"/>
                  </a:lnTo>
                  <a:lnTo>
                    <a:pt x="389000" y="234822"/>
                  </a:lnTo>
                  <a:lnTo>
                    <a:pt x="427481" y="209676"/>
                  </a:lnTo>
                  <a:lnTo>
                    <a:pt x="467360" y="185800"/>
                  </a:lnTo>
                  <a:lnTo>
                    <a:pt x="508635" y="163067"/>
                  </a:lnTo>
                  <a:lnTo>
                    <a:pt x="551307" y="141731"/>
                  </a:lnTo>
                  <a:lnTo>
                    <a:pt x="595122" y="121665"/>
                  </a:lnTo>
                  <a:lnTo>
                    <a:pt x="640207" y="103123"/>
                  </a:lnTo>
                  <a:lnTo>
                    <a:pt x="686562" y="85851"/>
                  </a:lnTo>
                  <a:lnTo>
                    <a:pt x="733932" y="70103"/>
                  </a:lnTo>
                  <a:lnTo>
                    <a:pt x="782319" y="55752"/>
                  </a:lnTo>
                  <a:lnTo>
                    <a:pt x="831850" y="43052"/>
                  </a:lnTo>
                  <a:lnTo>
                    <a:pt x="882142" y="31876"/>
                  </a:lnTo>
                  <a:lnTo>
                    <a:pt x="933450" y="22224"/>
                  </a:lnTo>
                  <a:lnTo>
                    <a:pt x="985647" y="14350"/>
                  </a:lnTo>
                  <a:lnTo>
                    <a:pt x="1038606" y="8127"/>
                  </a:lnTo>
                  <a:lnTo>
                    <a:pt x="1092327" y="3682"/>
                  </a:lnTo>
                  <a:lnTo>
                    <a:pt x="1146683" y="888"/>
                  </a:lnTo>
                  <a:lnTo>
                    <a:pt x="1201674" y="0"/>
                  </a:lnTo>
                  <a:lnTo>
                    <a:pt x="1256665" y="888"/>
                  </a:lnTo>
                  <a:lnTo>
                    <a:pt x="1311020" y="3682"/>
                  </a:lnTo>
                  <a:lnTo>
                    <a:pt x="1364742" y="8127"/>
                  </a:lnTo>
                  <a:lnTo>
                    <a:pt x="1417701" y="14350"/>
                  </a:lnTo>
                  <a:lnTo>
                    <a:pt x="1469897" y="22224"/>
                  </a:lnTo>
                  <a:lnTo>
                    <a:pt x="1521206" y="31876"/>
                  </a:lnTo>
                  <a:lnTo>
                    <a:pt x="1571497" y="43052"/>
                  </a:lnTo>
                  <a:lnTo>
                    <a:pt x="1621028" y="55752"/>
                  </a:lnTo>
                  <a:lnTo>
                    <a:pt x="1669415" y="70103"/>
                  </a:lnTo>
                  <a:lnTo>
                    <a:pt x="1716785" y="85851"/>
                  </a:lnTo>
                  <a:lnTo>
                    <a:pt x="1763141" y="103123"/>
                  </a:lnTo>
                  <a:lnTo>
                    <a:pt x="1808226" y="121665"/>
                  </a:lnTo>
                  <a:lnTo>
                    <a:pt x="1852041" y="141731"/>
                  </a:lnTo>
                  <a:lnTo>
                    <a:pt x="1894713" y="163067"/>
                  </a:lnTo>
                  <a:lnTo>
                    <a:pt x="1935988" y="185800"/>
                  </a:lnTo>
                  <a:lnTo>
                    <a:pt x="1975866" y="209676"/>
                  </a:lnTo>
                  <a:lnTo>
                    <a:pt x="2014346" y="234822"/>
                  </a:lnTo>
                  <a:lnTo>
                    <a:pt x="2051431" y="261111"/>
                  </a:lnTo>
                  <a:lnTo>
                    <a:pt x="2086864" y="288543"/>
                  </a:lnTo>
                  <a:lnTo>
                    <a:pt x="2120772" y="317118"/>
                  </a:lnTo>
                  <a:lnTo>
                    <a:pt x="2153031" y="346709"/>
                  </a:lnTo>
                  <a:lnTo>
                    <a:pt x="2183510" y="377443"/>
                  </a:lnTo>
                  <a:lnTo>
                    <a:pt x="2212340" y="408939"/>
                  </a:lnTo>
                  <a:lnTo>
                    <a:pt x="2239264" y="441578"/>
                  </a:lnTo>
                  <a:lnTo>
                    <a:pt x="2264410" y="474979"/>
                  </a:lnTo>
                  <a:lnTo>
                    <a:pt x="2287651" y="509396"/>
                  </a:lnTo>
                  <a:lnTo>
                    <a:pt x="2308860" y="544575"/>
                  </a:lnTo>
                  <a:lnTo>
                    <a:pt x="2328164" y="580516"/>
                  </a:lnTo>
                  <a:lnTo>
                    <a:pt x="2345309" y="617092"/>
                  </a:lnTo>
                  <a:lnTo>
                    <a:pt x="2360422" y="654557"/>
                  </a:lnTo>
                  <a:lnTo>
                    <a:pt x="2373376" y="692657"/>
                  </a:lnTo>
                  <a:lnTo>
                    <a:pt x="2384044" y="731265"/>
                  </a:lnTo>
                  <a:lnTo>
                    <a:pt x="2392426" y="770508"/>
                  </a:lnTo>
                  <a:lnTo>
                    <a:pt x="2398395" y="810386"/>
                  </a:lnTo>
                  <a:lnTo>
                    <a:pt x="2402078" y="850772"/>
                  </a:lnTo>
                  <a:lnTo>
                    <a:pt x="2403347" y="891539"/>
                  </a:lnTo>
                  <a:lnTo>
                    <a:pt x="2402078" y="932306"/>
                  </a:lnTo>
                  <a:lnTo>
                    <a:pt x="2398395" y="972692"/>
                  </a:lnTo>
                  <a:lnTo>
                    <a:pt x="2392426" y="1012570"/>
                  </a:lnTo>
                  <a:lnTo>
                    <a:pt x="2384044" y="1051813"/>
                  </a:lnTo>
                  <a:lnTo>
                    <a:pt x="2373376" y="1090421"/>
                  </a:lnTo>
                  <a:lnTo>
                    <a:pt x="2360422" y="1128521"/>
                  </a:lnTo>
                  <a:lnTo>
                    <a:pt x="2345309" y="1165936"/>
                  </a:lnTo>
                  <a:lnTo>
                    <a:pt x="2328164" y="1202626"/>
                  </a:lnTo>
                  <a:lnTo>
                    <a:pt x="2308860" y="1238567"/>
                  </a:lnTo>
                  <a:lnTo>
                    <a:pt x="2287651" y="1273721"/>
                  </a:lnTo>
                  <a:lnTo>
                    <a:pt x="2264410" y="1308049"/>
                  </a:lnTo>
                  <a:lnTo>
                    <a:pt x="2239264" y="1341513"/>
                  </a:lnTo>
                  <a:lnTo>
                    <a:pt x="2212340" y="1374076"/>
                  </a:lnTo>
                  <a:lnTo>
                    <a:pt x="2183510" y="1405699"/>
                  </a:lnTo>
                  <a:lnTo>
                    <a:pt x="2153031" y="1436331"/>
                  </a:lnTo>
                  <a:lnTo>
                    <a:pt x="2120772" y="1465948"/>
                  </a:lnTo>
                  <a:lnTo>
                    <a:pt x="2086864" y="1494497"/>
                  </a:lnTo>
                  <a:lnTo>
                    <a:pt x="2051431" y="1521955"/>
                  </a:lnTo>
                  <a:lnTo>
                    <a:pt x="2014346" y="1548269"/>
                  </a:lnTo>
                  <a:lnTo>
                    <a:pt x="1975866" y="1573402"/>
                  </a:lnTo>
                  <a:lnTo>
                    <a:pt x="1935988" y="1597317"/>
                  </a:lnTo>
                  <a:lnTo>
                    <a:pt x="1894713" y="1619973"/>
                  </a:lnTo>
                  <a:lnTo>
                    <a:pt x="1852041" y="1641335"/>
                  </a:lnTo>
                  <a:lnTo>
                    <a:pt x="1808226" y="1661363"/>
                  </a:lnTo>
                  <a:lnTo>
                    <a:pt x="1763141" y="1680006"/>
                  </a:lnTo>
                  <a:lnTo>
                    <a:pt x="1716785" y="1697240"/>
                  </a:lnTo>
                  <a:lnTo>
                    <a:pt x="1669415" y="1713014"/>
                  </a:lnTo>
                  <a:lnTo>
                    <a:pt x="1621028" y="1727301"/>
                  </a:lnTo>
                  <a:lnTo>
                    <a:pt x="1571497" y="1740052"/>
                  </a:lnTo>
                  <a:lnTo>
                    <a:pt x="1521206" y="1751228"/>
                  </a:lnTo>
                  <a:lnTo>
                    <a:pt x="1469897" y="1760804"/>
                  </a:lnTo>
                  <a:lnTo>
                    <a:pt x="1417701" y="1768716"/>
                  </a:lnTo>
                  <a:lnTo>
                    <a:pt x="1364742" y="1774939"/>
                  </a:lnTo>
                  <a:lnTo>
                    <a:pt x="1311020" y="1779435"/>
                  </a:lnTo>
                  <a:lnTo>
                    <a:pt x="1256665" y="1782165"/>
                  </a:lnTo>
                  <a:lnTo>
                    <a:pt x="1201674" y="1783079"/>
                  </a:lnTo>
                  <a:lnTo>
                    <a:pt x="1146683" y="1782165"/>
                  </a:lnTo>
                  <a:lnTo>
                    <a:pt x="1092327" y="1779435"/>
                  </a:lnTo>
                  <a:lnTo>
                    <a:pt x="1038606" y="1774939"/>
                  </a:lnTo>
                  <a:lnTo>
                    <a:pt x="985647" y="1768716"/>
                  </a:lnTo>
                  <a:lnTo>
                    <a:pt x="933450" y="1760804"/>
                  </a:lnTo>
                  <a:lnTo>
                    <a:pt x="882142" y="1751228"/>
                  </a:lnTo>
                  <a:lnTo>
                    <a:pt x="831850" y="1740052"/>
                  </a:lnTo>
                  <a:lnTo>
                    <a:pt x="782319" y="1727301"/>
                  </a:lnTo>
                  <a:lnTo>
                    <a:pt x="733932" y="1713014"/>
                  </a:lnTo>
                  <a:lnTo>
                    <a:pt x="686562" y="1697240"/>
                  </a:lnTo>
                  <a:lnTo>
                    <a:pt x="640207" y="1680006"/>
                  </a:lnTo>
                  <a:lnTo>
                    <a:pt x="595122" y="1661363"/>
                  </a:lnTo>
                  <a:lnTo>
                    <a:pt x="551307" y="1641335"/>
                  </a:lnTo>
                  <a:lnTo>
                    <a:pt x="508635" y="1619973"/>
                  </a:lnTo>
                  <a:lnTo>
                    <a:pt x="467360" y="1597317"/>
                  </a:lnTo>
                  <a:lnTo>
                    <a:pt x="427481" y="1573402"/>
                  </a:lnTo>
                  <a:lnTo>
                    <a:pt x="389000" y="1548269"/>
                  </a:lnTo>
                  <a:lnTo>
                    <a:pt x="351917" y="1521955"/>
                  </a:lnTo>
                  <a:lnTo>
                    <a:pt x="316484" y="1494497"/>
                  </a:lnTo>
                  <a:lnTo>
                    <a:pt x="282575" y="1465948"/>
                  </a:lnTo>
                  <a:lnTo>
                    <a:pt x="250317" y="1436331"/>
                  </a:lnTo>
                  <a:lnTo>
                    <a:pt x="219837" y="1405699"/>
                  </a:lnTo>
                  <a:lnTo>
                    <a:pt x="191007" y="1374076"/>
                  </a:lnTo>
                  <a:lnTo>
                    <a:pt x="164084" y="1341513"/>
                  </a:lnTo>
                  <a:lnTo>
                    <a:pt x="138937" y="1308049"/>
                  </a:lnTo>
                  <a:lnTo>
                    <a:pt x="115697" y="1273721"/>
                  </a:lnTo>
                  <a:lnTo>
                    <a:pt x="94487" y="1238567"/>
                  </a:lnTo>
                  <a:lnTo>
                    <a:pt x="75184" y="1202626"/>
                  </a:lnTo>
                  <a:lnTo>
                    <a:pt x="58038" y="1165936"/>
                  </a:lnTo>
                  <a:lnTo>
                    <a:pt x="42925" y="1128521"/>
                  </a:lnTo>
                  <a:lnTo>
                    <a:pt x="29972" y="1090421"/>
                  </a:lnTo>
                  <a:lnTo>
                    <a:pt x="19304" y="1051813"/>
                  </a:lnTo>
                  <a:lnTo>
                    <a:pt x="10922" y="1012570"/>
                  </a:lnTo>
                  <a:lnTo>
                    <a:pt x="4953" y="972692"/>
                  </a:lnTo>
                  <a:lnTo>
                    <a:pt x="1269" y="932306"/>
                  </a:lnTo>
                  <a:lnTo>
                    <a:pt x="0" y="891539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313558" y="4521453"/>
            <a:ext cx="1879600" cy="15811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2540" algn="ctr">
              <a:lnSpc>
                <a:spcPct val="100299"/>
              </a:lnSpc>
              <a:spcBef>
                <a:spcPts val="90"/>
              </a:spcBef>
            </a:pPr>
            <a:r>
              <a:rPr sz="1900" spc="-5" dirty="0">
                <a:solidFill>
                  <a:srgbClr val="C00000"/>
                </a:solidFill>
                <a:latin typeface="Arial MT"/>
                <a:cs typeface="Arial MT"/>
              </a:rPr>
              <a:t>Células</a:t>
            </a:r>
            <a:r>
              <a:rPr sz="1900" spc="25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sz="1900" spc="-5" dirty="0">
                <a:solidFill>
                  <a:srgbClr val="C00000"/>
                </a:solidFill>
                <a:latin typeface="Arial MT"/>
                <a:cs typeface="Arial MT"/>
              </a:rPr>
              <a:t>de</a:t>
            </a:r>
            <a:r>
              <a:rPr sz="1900" spc="5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sz="1900" spc="-5" dirty="0">
                <a:solidFill>
                  <a:srgbClr val="C00000"/>
                </a:solidFill>
                <a:latin typeface="Arial MT"/>
                <a:cs typeface="Arial MT"/>
              </a:rPr>
              <a:t>la </a:t>
            </a:r>
            <a:r>
              <a:rPr sz="1900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sz="1900" spc="-5" dirty="0">
                <a:solidFill>
                  <a:srgbClr val="C00000"/>
                </a:solidFill>
                <a:latin typeface="Arial MT"/>
                <a:cs typeface="Arial MT"/>
              </a:rPr>
              <a:t>mucosa</a:t>
            </a:r>
            <a:r>
              <a:rPr sz="1900" spc="-110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sz="1900" spc="-5" dirty="0">
                <a:solidFill>
                  <a:srgbClr val="C00000"/>
                </a:solidFill>
                <a:latin typeface="Arial MT"/>
                <a:cs typeface="Arial MT"/>
              </a:rPr>
              <a:t>intestinal </a:t>
            </a:r>
            <a:r>
              <a:rPr sz="1900" spc="-515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C00000"/>
                </a:solidFill>
                <a:latin typeface="Arial MT"/>
                <a:cs typeface="Arial MT"/>
              </a:rPr>
              <a:t>Maltasa</a:t>
            </a:r>
            <a:endParaRPr sz="1600">
              <a:latin typeface="Arial MT"/>
              <a:cs typeface="Arial MT"/>
            </a:endParaRPr>
          </a:p>
          <a:p>
            <a:pPr marL="513715" marR="439420" indent="-60960" algn="just">
              <a:lnSpc>
                <a:spcPct val="100000"/>
              </a:lnSpc>
            </a:pPr>
            <a:r>
              <a:rPr sz="1600" spc="-5" dirty="0">
                <a:solidFill>
                  <a:srgbClr val="C00000"/>
                </a:solidFill>
                <a:latin typeface="Arial MT"/>
                <a:cs typeface="Arial MT"/>
              </a:rPr>
              <a:t>I</a:t>
            </a:r>
            <a:r>
              <a:rPr sz="1600" dirty="0">
                <a:solidFill>
                  <a:srgbClr val="C00000"/>
                </a:solidFill>
                <a:latin typeface="Arial MT"/>
                <a:cs typeface="Arial MT"/>
              </a:rPr>
              <a:t>s</a:t>
            </a:r>
            <a:r>
              <a:rPr sz="1600" spc="-20" dirty="0">
                <a:solidFill>
                  <a:srgbClr val="C00000"/>
                </a:solidFill>
                <a:latin typeface="Arial MT"/>
                <a:cs typeface="Arial MT"/>
              </a:rPr>
              <a:t>o</a:t>
            </a:r>
            <a:r>
              <a:rPr sz="1600" spc="-5" dirty="0">
                <a:solidFill>
                  <a:srgbClr val="C00000"/>
                </a:solidFill>
                <a:latin typeface="Arial MT"/>
                <a:cs typeface="Arial MT"/>
              </a:rPr>
              <a:t>m</a:t>
            </a:r>
            <a:r>
              <a:rPr sz="1600" spc="-20" dirty="0">
                <a:solidFill>
                  <a:srgbClr val="C00000"/>
                </a:solidFill>
                <a:latin typeface="Arial MT"/>
                <a:cs typeface="Arial MT"/>
              </a:rPr>
              <a:t>a</a:t>
            </a:r>
            <a:r>
              <a:rPr sz="1600" dirty="0">
                <a:solidFill>
                  <a:srgbClr val="C00000"/>
                </a:solidFill>
                <a:latin typeface="Arial MT"/>
                <a:cs typeface="Arial MT"/>
              </a:rPr>
              <a:t>l</a:t>
            </a:r>
            <a:r>
              <a:rPr sz="1600" spc="-5" dirty="0">
                <a:solidFill>
                  <a:srgbClr val="C00000"/>
                </a:solidFill>
                <a:latin typeface="Arial MT"/>
                <a:cs typeface="Arial MT"/>
              </a:rPr>
              <a:t>t</a:t>
            </a:r>
            <a:r>
              <a:rPr sz="1600" spc="-20" dirty="0">
                <a:solidFill>
                  <a:srgbClr val="C00000"/>
                </a:solidFill>
                <a:latin typeface="Arial MT"/>
                <a:cs typeface="Arial MT"/>
              </a:rPr>
              <a:t>a</a:t>
            </a:r>
            <a:r>
              <a:rPr sz="1600" spc="-5" dirty="0">
                <a:solidFill>
                  <a:srgbClr val="C00000"/>
                </a:solidFill>
                <a:latin typeface="Arial MT"/>
                <a:cs typeface="Arial MT"/>
              </a:rPr>
              <a:t>sa  Sacarasa </a:t>
            </a:r>
            <a:r>
              <a:rPr sz="1600" spc="-434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sz="1600" spc="-15" dirty="0">
                <a:solidFill>
                  <a:srgbClr val="C00000"/>
                </a:solidFill>
                <a:latin typeface="Arial MT"/>
                <a:cs typeface="Arial MT"/>
              </a:rPr>
              <a:t>Lactasa</a:t>
            </a:r>
            <a:endParaRPr sz="1600">
              <a:latin typeface="Arial MT"/>
              <a:cs typeface="Arial MT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948171" y="1478280"/>
            <a:ext cx="3201035" cy="4738370"/>
            <a:chOff x="5948171" y="1478280"/>
            <a:chExt cx="3201035" cy="473837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48171" y="1478280"/>
              <a:ext cx="3195827" cy="219760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93179" y="1645920"/>
              <a:ext cx="2360676" cy="189280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30467" y="1572768"/>
              <a:ext cx="3113531" cy="205892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030467" y="1572768"/>
              <a:ext cx="3114040" cy="2059305"/>
            </a:xfrm>
            <a:custGeom>
              <a:avLst/>
              <a:gdLst/>
              <a:ahLst/>
              <a:cxnLst/>
              <a:rect l="l" t="t" r="r" b="b"/>
              <a:pathLst>
                <a:path w="3114040" h="2059304">
                  <a:moveTo>
                    <a:pt x="0" y="1029462"/>
                  </a:moveTo>
                  <a:lnTo>
                    <a:pt x="4064" y="954278"/>
                  </a:lnTo>
                  <a:lnTo>
                    <a:pt x="16129" y="880618"/>
                  </a:lnTo>
                  <a:lnTo>
                    <a:pt x="35941" y="808609"/>
                  </a:lnTo>
                  <a:lnTo>
                    <a:pt x="63119" y="738378"/>
                  </a:lnTo>
                  <a:lnTo>
                    <a:pt x="97409" y="670306"/>
                  </a:lnTo>
                  <a:lnTo>
                    <a:pt x="117094" y="637032"/>
                  </a:lnTo>
                  <a:lnTo>
                    <a:pt x="138557" y="604266"/>
                  </a:lnTo>
                  <a:lnTo>
                    <a:pt x="161671" y="572135"/>
                  </a:lnTo>
                  <a:lnTo>
                    <a:pt x="186309" y="540766"/>
                  </a:lnTo>
                  <a:lnTo>
                    <a:pt x="212598" y="509905"/>
                  </a:lnTo>
                  <a:lnTo>
                    <a:pt x="240284" y="479679"/>
                  </a:lnTo>
                  <a:lnTo>
                    <a:pt x="269621" y="450215"/>
                  </a:lnTo>
                  <a:lnTo>
                    <a:pt x="300355" y="421513"/>
                  </a:lnTo>
                  <a:lnTo>
                    <a:pt x="332486" y="393446"/>
                  </a:lnTo>
                  <a:lnTo>
                    <a:pt x="366141" y="366141"/>
                  </a:lnTo>
                  <a:lnTo>
                    <a:pt x="401066" y="339725"/>
                  </a:lnTo>
                  <a:lnTo>
                    <a:pt x="437388" y="314071"/>
                  </a:lnTo>
                  <a:lnTo>
                    <a:pt x="474853" y="289179"/>
                  </a:lnTo>
                  <a:lnTo>
                    <a:pt x="513714" y="265176"/>
                  </a:lnTo>
                  <a:lnTo>
                    <a:pt x="553720" y="242062"/>
                  </a:lnTo>
                  <a:lnTo>
                    <a:pt x="594995" y="219964"/>
                  </a:lnTo>
                  <a:lnTo>
                    <a:pt x="637413" y="198628"/>
                  </a:lnTo>
                  <a:lnTo>
                    <a:pt x="680847" y="178308"/>
                  </a:lnTo>
                  <a:lnTo>
                    <a:pt x="725424" y="158877"/>
                  </a:lnTo>
                  <a:lnTo>
                    <a:pt x="771016" y="140589"/>
                  </a:lnTo>
                  <a:lnTo>
                    <a:pt x="817626" y="123190"/>
                  </a:lnTo>
                  <a:lnTo>
                    <a:pt x="865251" y="106934"/>
                  </a:lnTo>
                  <a:lnTo>
                    <a:pt x="913764" y="91567"/>
                  </a:lnTo>
                  <a:lnTo>
                    <a:pt x="963295" y="77470"/>
                  </a:lnTo>
                  <a:lnTo>
                    <a:pt x="1013587" y="64389"/>
                  </a:lnTo>
                  <a:lnTo>
                    <a:pt x="1064767" y="52451"/>
                  </a:lnTo>
                  <a:lnTo>
                    <a:pt x="1116711" y="41656"/>
                  </a:lnTo>
                  <a:lnTo>
                    <a:pt x="1169415" y="32131"/>
                  </a:lnTo>
                  <a:lnTo>
                    <a:pt x="1222756" y="23749"/>
                  </a:lnTo>
                  <a:lnTo>
                    <a:pt x="1276985" y="16637"/>
                  </a:lnTo>
                  <a:lnTo>
                    <a:pt x="1331722" y="10668"/>
                  </a:lnTo>
                  <a:lnTo>
                    <a:pt x="1387093" y="6096"/>
                  </a:lnTo>
                  <a:lnTo>
                    <a:pt x="1443101" y="2667"/>
                  </a:lnTo>
                  <a:lnTo>
                    <a:pt x="1499742" y="635"/>
                  </a:lnTo>
                  <a:lnTo>
                    <a:pt x="1556765" y="0"/>
                  </a:lnTo>
                  <a:lnTo>
                    <a:pt x="1613789" y="635"/>
                  </a:lnTo>
                  <a:lnTo>
                    <a:pt x="1670431" y="2667"/>
                  </a:lnTo>
                  <a:lnTo>
                    <a:pt x="1726438" y="6096"/>
                  </a:lnTo>
                  <a:lnTo>
                    <a:pt x="1781810" y="10668"/>
                  </a:lnTo>
                  <a:lnTo>
                    <a:pt x="1836547" y="16637"/>
                  </a:lnTo>
                  <a:lnTo>
                    <a:pt x="1890776" y="23749"/>
                  </a:lnTo>
                  <a:lnTo>
                    <a:pt x="1944115" y="32131"/>
                  </a:lnTo>
                  <a:lnTo>
                    <a:pt x="1996821" y="41656"/>
                  </a:lnTo>
                  <a:lnTo>
                    <a:pt x="2048764" y="52451"/>
                  </a:lnTo>
                  <a:lnTo>
                    <a:pt x="2099945" y="64389"/>
                  </a:lnTo>
                  <a:lnTo>
                    <a:pt x="2150237" y="77470"/>
                  </a:lnTo>
                  <a:lnTo>
                    <a:pt x="2199766" y="91567"/>
                  </a:lnTo>
                  <a:lnTo>
                    <a:pt x="2248281" y="106934"/>
                  </a:lnTo>
                  <a:lnTo>
                    <a:pt x="2295906" y="123190"/>
                  </a:lnTo>
                  <a:lnTo>
                    <a:pt x="2342515" y="140589"/>
                  </a:lnTo>
                  <a:lnTo>
                    <a:pt x="2388108" y="158877"/>
                  </a:lnTo>
                  <a:lnTo>
                    <a:pt x="2432685" y="178308"/>
                  </a:lnTo>
                  <a:lnTo>
                    <a:pt x="2476118" y="198628"/>
                  </a:lnTo>
                  <a:lnTo>
                    <a:pt x="2518537" y="219964"/>
                  </a:lnTo>
                  <a:lnTo>
                    <a:pt x="2559812" y="242062"/>
                  </a:lnTo>
                  <a:lnTo>
                    <a:pt x="2599816" y="265176"/>
                  </a:lnTo>
                  <a:lnTo>
                    <a:pt x="2638679" y="289179"/>
                  </a:lnTo>
                  <a:lnTo>
                    <a:pt x="2676143" y="314071"/>
                  </a:lnTo>
                  <a:lnTo>
                    <a:pt x="2712466" y="339725"/>
                  </a:lnTo>
                  <a:lnTo>
                    <a:pt x="2747391" y="366141"/>
                  </a:lnTo>
                  <a:lnTo>
                    <a:pt x="2780918" y="393446"/>
                  </a:lnTo>
                  <a:lnTo>
                    <a:pt x="2813177" y="421513"/>
                  </a:lnTo>
                  <a:lnTo>
                    <a:pt x="2843911" y="450215"/>
                  </a:lnTo>
                  <a:lnTo>
                    <a:pt x="2873248" y="479679"/>
                  </a:lnTo>
                  <a:lnTo>
                    <a:pt x="2900934" y="509905"/>
                  </a:lnTo>
                  <a:lnTo>
                    <a:pt x="2927223" y="540766"/>
                  </a:lnTo>
                  <a:lnTo>
                    <a:pt x="2951861" y="572135"/>
                  </a:lnTo>
                  <a:lnTo>
                    <a:pt x="2974975" y="604266"/>
                  </a:lnTo>
                  <a:lnTo>
                    <a:pt x="2996438" y="637032"/>
                  </a:lnTo>
                  <a:lnTo>
                    <a:pt x="3016123" y="670306"/>
                  </a:lnTo>
                  <a:lnTo>
                    <a:pt x="3034157" y="704088"/>
                  </a:lnTo>
                  <a:lnTo>
                    <a:pt x="3064891" y="773303"/>
                  </a:lnTo>
                  <a:lnTo>
                    <a:pt x="3088513" y="844423"/>
                  </a:lnTo>
                  <a:lnTo>
                    <a:pt x="3104388" y="917321"/>
                  </a:lnTo>
                  <a:lnTo>
                    <a:pt x="3112516" y="991743"/>
                  </a:lnTo>
                  <a:lnTo>
                    <a:pt x="3113532" y="1029462"/>
                  </a:lnTo>
                  <a:lnTo>
                    <a:pt x="3112516" y="1067181"/>
                  </a:lnTo>
                  <a:lnTo>
                    <a:pt x="3104388" y="1141603"/>
                  </a:lnTo>
                  <a:lnTo>
                    <a:pt x="3088513" y="1214501"/>
                  </a:lnTo>
                  <a:lnTo>
                    <a:pt x="3064891" y="1285621"/>
                  </a:lnTo>
                  <a:lnTo>
                    <a:pt x="3034157" y="1354836"/>
                  </a:lnTo>
                  <a:lnTo>
                    <a:pt x="3016123" y="1388618"/>
                  </a:lnTo>
                  <a:lnTo>
                    <a:pt x="2996438" y="1421892"/>
                  </a:lnTo>
                  <a:lnTo>
                    <a:pt x="2974975" y="1454658"/>
                  </a:lnTo>
                  <a:lnTo>
                    <a:pt x="2951861" y="1486789"/>
                  </a:lnTo>
                  <a:lnTo>
                    <a:pt x="2927223" y="1518158"/>
                  </a:lnTo>
                  <a:lnTo>
                    <a:pt x="2900934" y="1549019"/>
                  </a:lnTo>
                  <a:lnTo>
                    <a:pt x="2873248" y="1579245"/>
                  </a:lnTo>
                  <a:lnTo>
                    <a:pt x="2843911" y="1608709"/>
                  </a:lnTo>
                  <a:lnTo>
                    <a:pt x="2813177" y="1637411"/>
                  </a:lnTo>
                  <a:lnTo>
                    <a:pt x="2780918" y="1665478"/>
                  </a:lnTo>
                  <a:lnTo>
                    <a:pt x="2747391" y="1692783"/>
                  </a:lnTo>
                  <a:lnTo>
                    <a:pt x="2712466" y="1719199"/>
                  </a:lnTo>
                  <a:lnTo>
                    <a:pt x="2676143" y="1744853"/>
                  </a:lnTo>
                  <a:lnTo>
                    <a:pt x="2638679" y="1769745"/>
                  </a:lnTo>
                  <a:lnTo>
                    <a:pt x="2599816" y="1793748"/>
                  </a:lnTo>
                  <a:lnTo>
                    <a:pt x="2559812" y="1816862"/>
                  </a:lnTo>
                  <a:lnTo>
                    <a:pt x="2518537" y="1838960"/>
                  </a:lnTo>
                  <a:lnTo>
                    <a:pt x="2476118" y="1860296"/>
                  </a:lnTo>
                  <a:lnTo>
                    <a:pt x="2432685" y="1880616"/>
                  </a:lnTo>
                  <a:lnTo>
                    <a:pt x="2388108" y="1900047"/>
                  </a:lnTo>
                  <a:lnTo>
                    <a:pt x="2342515" y="1918335"/>
                  </a:lnTo>
                  <a:lnTo>
                    <a:pt x="2295906" y="1935734"/>
                  </a:lnTo>
                  <a:lnTo>
                    <a:pt x="2248281" y="1951990"/>
                  </a:lnTo>
                  <a:lnTo>
                    <a:pt x="2199766" y="1967357"/>
                  </a:lnTo>
                  <a:lnTo>
                    <a:pt x="2150237" y="1981454"/>
                  </a:lnTo>
                  <a:lnTo>
                    <a:pt x="2099945" y="1994535"/>
                  </a:lnTo>
                  <a:lnTo>
                    <a:pt x="2048764" y="2006473"/>
                  </a:lnTo>
                  <a:lnTo>
                    <a:pt x="1996821" y="2017268"/>
                  </a:lnTo>
                  <a:lnTo>
                    <a:pt x="1944115" y="2026793"/>
                  </a:lnTo>
                  <a:lnTo>
                    <a:pt x="1890776" y="2035175"/>
                  </a:lnTo>
                  <a:lnTo>
                    <a:pt x="1836547" y="2042287"/>
                  </a:lnTo>
                  <a:lnTo>
                    <a:pt x="1781810" y="2048256"/>
                  </a:lnTo>
                  <a:lnTo>
                    <a:pt x="1726438" y="2052828"/>
                  </a:lnTo>
                  <a:lnTo>
                    <a:pt x="1670431" y="2056257"/>
                  </a:lnTo>
                  <a:lnTo>
                    <a:pt x="1613789" y="2058289"/>
                  </a:lnTo>
                  <a:lnTo>
                    <a:pt x="1556765" y="2058924"/>
                  </a:lnTo>
                  <a:lnTo>
                    <a:pt x="1499742" y="2058289"/>
                  </a:lnTo>
                  <a:lnTo>
                    <a:pt x="1443101" y="2056257"/>
                  </a:lnTo>
                  <a:lnTo>
                    <a:pt x="1387093" y="2052828"/>
                  </a:lnTo>
                  <a:lnTo>
                    <a:pt x="1331722" y="2048256"/>
                  </a:lnTo>
                  <a:lnTo>
                    <a:pt x="1276985" y="2042287"/>
                  </a:lnTo>
                  <a:lnTo>
                    <a:pt x="1222756" y="2035175"/>
                  </a:lnTo>
                  <a:lnTo>
                    <a:pt x="1169415" y="2026793"/>
                  </a:lnTo>
                  <a:lnTo>
                    <a:pt x="1116711" y="2017268"/>
                  </a:lnTo>
                  <a:lnTo>
                    <a:pt x="1064767" y="2006473"/>
                  </a:lnTo>
                  <a:lnTo>
                    <a:pt x="1013587" y="1994535"/>
                  </a:lnTo>
                  <a:lnTo>
                    <a:pt x="963295" y="1981454"/>
                  </a:lnTo>
                  <a:lnTo>
                    <a:pt x="913764" y="1967357"/>
                  </a:lnTo>
                  <a:lnTo>
                    <a:pt x="865251" y="1951990"/>
                  </a:lnTo>
                  <a:lnTo>
                    <a:pt x="817626" y="1935734"/>
                  </a:lnTo>
                  <a:lnTo>
                    <a:pt x="771016" y="1918335"/>
                  </a:lnTo>
                  <a:lnTo>
                    <a:pt x="725424" y="1900047"/>
                  </a:lnTo>
                  <a:lnTo>
                    <a:pt x="680847" y="1880616"/>
                  </a:lnTo>
                  <a:lnTo>
                    <a:pt x="637413" y="1860296"/>
                  </a:lnTo>
                  <a:lnTo>
                    <a:pt x="594995" y="1838960"/>
                  </a:lnTo>
                  <a:lnTo>
                    <a:pt x="553720" y="1816862"/>
                  </a:lnTo>
                  <a:lnTo>
                    <a:pt x="513714" y="1793748"/>
                  </a:lnTo>
                  <a:lnTo>
                    <a:pt x="474853" y="1769745"/>
                  </a:lnTo>
                  <a:lnTo>
                    <a:pt x="437388" y="1744853"/>
                  </a:lnTo>
                  <a:lnTo>
                    <a:pt x="401066" y="1719199"/>
                  </a:lnTo>
                  <a:lnTo>
                    <a:pt x="366141" y="1692783"/>
                  </a:lnTo>
                  <a:lnTo>
                    <a:pt x="332486" y="1665478"/>
                  </a:lnTo>
                  <a:lnTo>
                    <a:pt x="300355" y="1637411"/>
                  </a:lnTo>
                  <a:lnTo>
                    <a:pt x="269621" y="1608709"/>
                  </a:lnTo>
                  <a:lnTo>
                    <a:pt x="240284" y="1579245"/>
                  </a:lnTo>
                  <a:lnTo>
                    <a:pt x="212598" y="1549019"/>
                  </a:lnTo>
                  <a:lnTo>
                    <a:pt x="186309" y="1518158"/>
                  </a:lnTo>
                  <a:lnTo>
                    <a:pt x="161671" y="1486789"/>
                  </a:lnTo>
                  <a:lnTo>
                    <a:pt x="138557" y="1454658"/>
                  </a:lnTo>
                  <a:lnTo>
                    <a:pt x="117094" y="1421892"/>
                  </a:lnTo>
                  <a:lnTo>
                    <a:pt x="97409" y="1388618"/>
                  </a:lnTo>
                  <a:lnTo>
                    <a:pt x="79375" y="1354836"/>
                  </a:lnTo>
                  <a:lnTo>
                    <a:pt x="48641" y="1285621"/>
                  </a:lnTo>
                  <a:lnTo>
                    <a:pt x="25019" y="1214501"/>
                  </a:lnTo>
                  <a:lnTo>
                    <a:pt x="9144" y="1141603"/>
                  </a:lnTo>
                  <a:lnTo>
                    <a:pt x="1016" y="1067181"/>
                  </a:lnTo>
                  <a:lnTo>
                    <a:pt x="0" y="1029462"/>
                  </a:lnTo>
                  <a:close/>
                </a:path>
              </a:pathLst>
            </a:custGeom>
            <a:ln w="9144">
              <a:solidFill>
                <a:srgbClr val="002D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568439" y="4762500"/>
              <a:ext cx="2575559" cy="145389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49211" y="4856988"/>
              <a:ext cx="2494786" cy="131521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649211" y="4856988"/>
              <a:ext cx="2494915" cy="1315720"/>
            </a:xfrm>
            <a:custGeom>
              <a:avLst/>
              <a:gdLst/>
              <a:ahLst/>
              <a:cxnLst/>
              <a:rect l="l" t="t" r="r" b="b"/>
              <a:pathLst>
                <a:path w="2494915" h="1315720">
                  <a:moveTo>
                    <a:pt x="0" y="657606"/>
                  </a:moveTo>
                  <a:lnTo>
                    <a:pt x="6096" y="592328"/>
                  </a:lnTo>
                  <a:lnTo>
                    <a:pt x="23876" y="528955"/>
                  </a:lnTo>
                  <a:lnTo>
                    <a:pt x="52832" y="467614"/>
                  </a:lnTo>
                  <a:lnTo>
                    <a:pt x="92329" y="408813"/>
                  </a:lnTo>
                  <a:lnTo>
                    <a:pt x="141986" y="352679"/>
                  </a:lnTo>
                  <a:lnTo>
                    <a:pt x="170307" y="325628"/>
                  </a:lnTo>
                  <a:lnTo>
                    <a:pt x="200914" y="299466"/>
                  </a:lnTo>
                  <a:lnTo>
                    <a:pt x="233807" y="274193"/>
                  </a:lnTo>
                  <a:lnTo>
                    <a:pt x="268859" y="249681"/>
                  </a:lnTo>
                  <a:lnTo>
                    <a:pt x="305943" y="226187"/>
                  </a:lnTo>
                  <a:lnTo>
                    <a:pt x="345059" y="203581"/>
                  </a:lnTo>
                  <a:lnTo>
                    <a:pt x="386080" y="181863"/>
                  </a:lnTo>
                  <a:lnTo>
                    <a:pt x="429006" y="161289"/>
                  </a:lnTo>
                  <a:lnTo>
                    <a:pt x="473710" y="141731"/>
                  </a:lnTo>
                  <a:lnTo>
                    <a:pt x="520192" y="123317"/>
                  </a:lnTo>
                  <a:lnTo>
                    <a:pt x="568198" y="105918"/>
                  </a:lnTo>
                  <a:lnTo>
                    <a:pt x="617855" y="89788"/>
                  </a:lnTo>
                  <a:lnTo>
                    <a:pt x="669036" y="74803"/>
                  </a:lnTo>
                  <a:lnTo>
                    <a:pt x="721487" y="61087"/>
                  </a:lnTo>
                  <a:lnTo>
                    <a:pt x="775462" y="48641"/>
                  </a:lnTo>
                  <a:lnTo>
                    <a:pt x="830707" y="37592"/>
                  </a:lnTo>
                  <a:lnTo>
                    <a:pt x="887095" y="27812"/>
                  </a:lnTo>
                  <a:lnTo>
                    <a:pt x="944753" y="19431"/>
                  </a:lnTo>
                  <a:lnTo>
                    <a:pt x="1003427" y="12573"/>
                  </a:lnTo>
                  <a:lnTo>
                    <a:pt x="1063117" y="7112"/>
                  </a:lnTo>
                  <a:lnTo>
                    <a:pt x="1123696" y="3175"/>
                  </a:lnTo>
                  <a:lnTo>
                    <a:pt x="1185164" y="762"/>
                  </a:lnTo>
                  <a:lnTo>
                    <a:pt x="1247394" y="0"/>
                  </a:lnTo>
                  <a:lnTo>
                    <a:pt x="1309624" y="762"/>
                  </a:lnTo>
                  <a:lnTo>
                    <a:pt x="1371092" y="3175"/>
                  </a:lnTo>
                  <a:lnTo>
                    <a:pt x="1431671" y="7112"/>
                  </a:lnTo>
                  <a:lnTo>
                    <a:pt x="1491361" y="12573"/>
                  </a:lnTo>
                  <a:lnTo>
                    <a:pt x="1550035" y="19431"/>
                  </a:lnTo>
                  <a:lnTo>
                    <a:pt x="1607693" y="27812"/>
                  </a:lnTo>
                  <a:lnTo>
                    <a:pt x="1664081" y="37592"/>
                  </a:lnTo>
                  <a:lnTo>
                    <a:pt x="1719326" y="48641"/>
                  </a:lnTo>
                  <a:lnTo>
                    <a:pt x="1773301" y="61087"/>
                  </a:lnTo>
                  <a:lnTo>
                    <a:pt x="1825752" y="74803"/>
                  </a:lnTo>
                  <a:lnTo>
                    <a:pt x="1876933" y="89788"/>
                  </a:lnTo>
                  <a:lnTo>
                    <a:pt x="1926590" y="105918"/>
                  </a:lnTo>
                  <a:lnTo>
                    <a:pt x="1974596" y="123317"/>
                  </a:lnTo>
                  <a:lnTo>
                    <a:pt x="2021078" y="141731"/>
                  </a:lnTo>
                  <a:lnTo>
                    <a:pt x="2065782" y="161289"/>
                  </a:lnTo>
                  <a:lnTo>
                    <a:pt x="2108708" y="181863"/>
                  </a:lnTo>
                  <a:lnTo>
                    <a:pt x="2149729" y="203581"/>
                  </a:lnTo>
                  <a:lnTo>
                    <a:pt x="2188845" y="226187"/>
                  </a:lnTo>
                  <a:lnTo>
                    <a:pt x="2225929" y="249681"/>
                  </a:lnTo>
                  <a:lnTo>
                    <a:pt x="2260981" y="274193"/>
                  </a:lnTo>
                  <a:lnTo>
                    <a:pt x="2293874" y="299466"/>
                  </a:lnTo>
                  <a:lnTo>
                    <a:pt x="2324481" y="325628"/>
                  </a:lnTo>
                  <a:lnTo>
                    <a:pt x="2352802" y="352679"/>
                  </a:lnTo>
                  <a:lnTo>
                    <a:pt x="2402459" y="408813"/>
                  </a:lnTo>
                  <a:lnTo>
                    <a:pt x="2441956" y="467614"/>
                  </a:lnTo>
                  <a:lnTo>
                    <a:pt x="2470912" y="528955"/>
                  </a:lnTo>
                  <a:lnTo>
                    <a:pt x="2488692" y="592328"/>
                  </a:lnTo>
                  <a:lnTo>
                    <a:pt x="2494788" y="657606"/>
                  </a:lnTo>
                  <a:lnTo>
                    <a:pt x="2493264" y="690372"/>
                  </a:lnTo>
                  <a:lnTo>
                    <a:pt x="2481199" y="754773"/>
                  </a:lnTo>
                  <a:lnTo>
                    <a:pt x="2457831" y="817168"/>
                  </a:lnTo>
                  <a:lnTo>
                    <a:pt x="2423541" y="877290"/>
                  </a:lnTo>
                  <a:lnTo>
                    <a:pt x="2378837" y="934834"/>
                  </a:lnTo>
                  <a:lnTo>
                    <a:pt x="2324481" y="989507"/>
                  </a:lnTo>
                  <a:lnTo>
                    <a:pt x="2293874" y="1015669"/>
                  </a:lnTo>
                  <a:lnTo>
                    <a:pt x="2260981" y="1041006"/>
                  </a:lnTo>
                  <a:lnTo>
                    <a:pt x="2225929" y="1065479"/>
                  </a:lnTo>
                  <a:lnTo>
                    <a:pt x="2188845" y="1089037"/>
                  </a:lnTo>
                  <a:lnTo>
                    <a:pt x="2149729" y="1111656"/>
                  </a:lnTo>
                  <a:lnTo>
                    <a:pt x="2108708" y="1133297"/>
                  </a:lnTo>
                  <a:lnTo>
                    <a:pt x="2065782" y="1153909"/>
                  </a:lnTo>
                  <a:lnTo>
                    <a:pt x="2021078" y="1173467"/>
                  </a:lnTo>
                  <a:lnTo>
                    <a:pt x="1974596" y="1191933"/>
                  </a:lnTo>
                  <a:lnTo>
                    <a:pt x="1926590" y="1209268"/>
                  </a:lnTo>
                  <a:lnTo>
                    <a:pt x="1876933" y="1225423"/>
                  </a:lnTo>
                  <a:lnTo>
                    <a:pt x="1825752" y="1240383"/>
                  </a:lnTo>
                  <a:lnTo>
                    <a:pt x="1773301" y="1254086"/>
                  </a:lnTo>
                  <a:lnTo>
                    <a:pt x="1719326" y="1266520"/>
                  </a:lnTo>
                  <a:lnTo>
                    <a:pt x="1664081" y="1277620"/>
                  </a:lnTo>
                  <a:lnTo>
                    <a:pt x="1607693" y="1287373"/>
                  </a:lnTo>
                  <a:lnTo>
                    <a:pt x="1550035" y="1295717"/>
                  </a:lnTo>
                  <a:lnTo>
                    <a:pt x="1491361" y="1302639"/>
                  </a:lnTo>
                  <a:lnTo>
                    <a:pt x="1431671" y="1308087"/>
                  </a:lnTo>
                  <a:lnTo>
                    <a:pt x="1371092" y="1312011"/>
                  </a:lnTo>
                  <a:lnTo>
                    <a:pt x="1309624" y="1314411"/>
                  </a:lnTo>
                  <a:lnTo>
                    <a:pt x="1247394" y="1315212"/>
                  </a:lnTo>
                  <a:lnTo>
                    <a:pt x="1185164" y="1314411"/>
                  </a:lnTo>
                  <a:lnTo>
                    <a:pt x="1123696" y="1312011"/>
                  </a:lnTo>
                  <a:lnTo>
                    <a:pt x="1063117" y="1308087"/>
                  </a:lnTo>
                  <a:lnTo>
                    <a:pt x="1003427" y="1302639"/>
                  </a:lnTo>
                  <a:lnTo>
                    <a:pt x="944753" y="1295717"/>
                  </a:lnTo>
                  <a:lnTo>
                    <a:pt x="887095" y="1287373"/>
                  </a:lnTo>
                  <a:lnTo>
                    <a:pt x="830707" y="1277620"/>
                  </a:lnTo>
                  <a:lnTo>
                    <a:pt x="775462" y="1266520"/>
                  </a:lnTo>
                  <a:lnTo>
                    <a:pt x="721487" y="1254086"/>
                  </a:lnTo>
                  <a:lnTo>
                    <a:pt x="669036" y="1240383"/>
                  </a:lnTo>
                  <a:lnTo>
                    <a:pt x="617855" y="1225423"/>
                  </a:lnTo>
                  <a:lnTo>
                    <a:pt x="568198" y="1209268"/>
                  </a:lnTo>
                  <a:lnTo>
                    <a:pt x="520192" y="1191933"/>
                  </a:lnTo>
                  <a:lnTo>
                    <a:pt x="473710" y="1173467"/>
                  </a:lnTo>
                  <a:lnTo>
                    <a:pt x="429006" y="1153909"/>
                  </a:lnTo>
                  <a:lnTo>
                    <a:pt x="386080" y="1133297"/>
                  </a:lnTo>
                  <a:lnTo>
                    <a:pt x="345059" y="1111656"/>
                  </a:lnTo>
                  <a:lnTo>
                    <a:pt x="305943" y="1089037"/>
                  </a:lnTo>
                  <a:lnTo>
                    <a:pt x="268859" y="1065479"/>
                  </a:lnTo>
                  <a:lnTo>
                    <a:pt x="233807" y="1041006"/>
                  </a:lnTo>
                  <a:lnTo>
                    <a:pt x="200914" y="1015669"/>
                  </a:lnTo>
                  <a:lnTo>
                    <a:pt x="170307" y="989507"/>
                  </a:lnTo>
                  <a:lnTo>
                    <a:pt x="141986" y="962545"/>
                  </a:lnTo>
                  <a:lnTo>
                    <a:pt x="92329" y="906399"/>
                  </a:lnTo>
                  <a:lnTo>
                    <a:pt x="52832" y="847534"/>
                  </a:lnTo>
                  <a:lnTo>
                    <a:pt x="23876" y="786244"/>
                  </a:lnTo>
                  <a:lnTo>
                    <a:pt x="6096" y="722884"/>
                  </a:lnTo>
                  <a:lnTo>
                    <a:pt x="0" y="657606"/>
                  </a:lnTo>
                  <a:close/>
                </a:path>
              </a:pathLst>
            </a:custGeom>
            <a:ln w="9144">
              <a:solidFill>
                <a:srgbClr val="0056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92239" y="3622547"/>
              <a:ext cx="2468880" cy="119176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934199" y="3622547"/>
              <a:ext cx="1583436" cy="126949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573011" y="3715512"/>
              <a:ext cx="2331720" cy="1054608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6573011" y="3715512"/>
              <a:ext cx="2331720" cy="1054735"/>
            </a:xfrm>
            <a:custGeom>
              <a:avLst/>
              <a:gdLst/>
              <a:ahLst/>
              <a:cxnLst/>
              <a:rect l="l" t="t" r="r" b="b"/>
              <a:pathLst>
                <a:path w="2331720" h="1054735">
                  <a:moveTo>
                    <a:pt x="0" y="527304"/>
                  </a:moveTo>
                  <a:lnTo>
                    <a:pt x="6858" y="469900"/>
                  </a:lnTo>
                  <a:lnTo>
                    <a:pt x="26924" y="414146"/>
                  </a:lnTo>
                  <a:lnTo>
                    <a:pt x="59436" y="360680"/>
                  </a:lnTo>
                  <a:lnTo>
                    <a:pt x="103759" y="309499"/>
                  </a:lnTo>
                  <a:lnTo>
                    <a:pt x="159131" y="261112"/>
                  </a:lnTo>
                  <a:lnTo>
                    <a:pt x="190754" y="238125"/>
                  </a:lnTo>
                  <a:lnTo>
                    <a:pt x="224917" y="215900"/>
                  </a:lnTo>
                  <a:lnTo>
                    <a:pt x="261493" y="194437"/>
                  </a:lnTo>
                  <a:lnTo>
                    <a:pt x="300355" y="173989"/>
                  </a:lnTo>
                  <a:lnTo>
                    <a:pt x="341503" y="154431"/>
                  </a:lnTo>
                  <a:lnTo>
                    <a:pt x="384683" y="135889"/>
                  </a:lnTo>
                  <a:lnTo>
                    <a:pt x="430022" y="118237"/>
                  </a:lnTo>
                  <a:lnTo>
                    <a:pt x="477266" y="101726"/>
                  </a:lnTo>
                  <a:lnTo>
                    <a:pt x="526415" y="86360"/>
                  </a:lnTo>
                  <a:lnTo>
                    <a:pt x="577469" y="72008"/>
                  </a:lnTo>
                  <a:lnTo>
                    <a:pt x="630047" y="58800"/>
                  </a:lnTo>
                  <a:lnTo>
                    <a:pt x="684403" y="46989"/>
                  </a:lnTo>
                  <a:lnTo>
                    <a:pt x="740156" y="36321"/>
                  </a:lnTo>
                  <a:lnTo>
                    <a:pt x="797306" y="26924"/>
                  </a:lnTo>
                  <a:lnTo>
                    <a:pt x="855980" y="18795"/>
                  </a:lnTo>
                  <a:lnTo>
                    <a:pt x="915797" y="12192"/>
                  </a:lnTo>
                  <a:lnTo>
                    <a:pt x="976757" y="6857"/>
                  </a:lnTo>
                  <a:lnTo>
                    <a:pt x="1038860" y="3048"/>
                  </a:lnTo>
                  <a:lnTo>
                    <a:pt x="1101852" y="762"/>
                  </a:lnTo>
                  <a:lnTo>
                    <a:pt x="1165860" y="0"/>
                  </a:lnTo>
                  <a:lnTo>
                    <a:pt x="1229868" y="762"/>
                  </a:lnTo>
                  <a:lnTo>
                    <a:pt x="1292860" y="3048"/>
                  </a:lnTo>
                  <a:lnTo>
                    <a:pt x="1354963" y="6857"/>
                  </a:lnTo>
                  <a:lnTo>
                    <a:pt x="1415923" y="12192"/>
                  </a:lnTo>
                  <a:lnTo>
                    <a:pt x="1475740" y="18795"/>
                  </a:lnTo>
                  <a:lnTo>
                    <a:pt x="1534414" y="26924"/>
                  </a:lnTo>
                  <a:lnTo>
                    <a:pt x="1591564" y="36321"/>
                  </a:lnTo>
                  <a:lnTo>
                    <a:pt x="1647317" y="46989"/>
                  </a:lnTo>
                  <a:lnTo>
                    <a:pt x="1701673" y="58800"/>
                  </a:lnTo>
                  <a:lnTo>
                    <a:pt x="1754251" y="72008"/>
                  </a:lnTo>
                  <a:lnTo>
                    <a:pt x="1805305" y="86360"/>
                  </a:lnTo>
                  <a:lnTo>
                    <a:pt x="1854454" y="101726"/>
                  </a:lnTo>
                  <a:lnTo>
                    <a:pt x="1901698" y="118237"/>
                  </a:lnTo>
                  <a:lnTo>
                    <a:pt x="1947037" y="135889"/>
                  </a:lnTo>
                  <a:lnTo>
                    <a:pt x="1990217" y="154431"/>
                  </a:lnTo>
                  <a:lnTo>
                    <a:pt x="2031365" y="173989"/>
                  </a:lnTo>
                  <a:lnTo>
                    <a:pt x="2070227" y="194437"/>
                  </a:lnTo>
                  <a:lnTo>
                    <a:pt x="2106803" y="215900"/>
                  </a:lnTo>
                  <a:lnTo>
                    <a:pt x="2140966" y="238125"/>
                  </a:lnTo>
                  <a:lnTo>
                    <a:pt x="2172589" y="261112"/>
                  </a:lnTo>
                  <a:lnTo>
                    <a:pt x="2227961" y="309499"/>
                  </a:lnTo>
                  <a:lnTo>
                    <a:pt x="2272284" y="360680"/>
                  </a:lnTo>
                  <a:lnTo>
                    <a:pt x="2304796" y="414146"/>
                  </a:lnTo>
                  <a:lnTo>
                    <a:pt x="2324862" y="469900"/>
                  </a:lnTo>
                  <a:lnTo>
                    <a:pt x="2331720" y="527304"/>
                  </a:lnTo>
                  <a:lnTo>
                    <a:pt x="2329942" y="556260"/>
                  </a:lnTo>
                  <a:lnTo>
                    <a:pt x="2316480" y="612775"/>
                  </a:lnTo>
                  <a:lnTo>
                    <a:pt x="2290064" y="667512"/>
                  </a:lnTo>
                  <a:lnTo>
                    <a:pt x="2251583" y="719836"/>
                  </a:lnTo>
                  <a:lnTo>
                    <a:pt x="2201545" y="769619"/>
                  </a:lnTo>
                  <a:lnTo>
                    <a:pt x="2140966" y="816482"/>
                  </a:lnTo>
                  <a:lnTo>
                    <a:pt x="2106803" y="838707"/>
                  </a:lnTo>
                  <a:lnTo>
                    <a:pt x="2070227" y="860044"/>
                  </a:lnTo>
                  <a:lnTo>
                    <a:pt x="2031365" y="880618"/>
                  </a:lnTo>
                  <a:lnTo>
                    <a:pt x="1990217" y="900176"/>
                  </a:lnTo>
                  <a:lnTo>
                    <a:pt x="1947037" y="918718"/>
                  </a:lnTo>
                  <a:lnTo>
                    <a:pt x="1901698" y="936370"/>
                  </a:lnTo>
                  <a:lnTo>
                    <a:pt x="1854454" y="952881"/>
                  </a:lnTo>
                  <a:lnTo>
                    <a:pt x="1805305" y="968248"/>
                  </a:lnTo>
                  <a:lnTo>
                    <a:pt x="1754251" y="982599"/>
                  </a:lnTo>
                  <a:lnTo>
                    <a:pt x="1701673" y="995807"/>
                  </a:lnTo>
                  <a:lnTo>
                    <a:pt x="1647317" y="1007618"/>
                  </a:lnTo>
                  <a:lnTo>
                    <a:pt x="1591564" y="1018286"/>
                  </a:lnTo>
                  <a:lnTo>
                    <a:pt x="1534414" y="1027683"/>
                  </a:lnTo>
                  <a:lnTo>
                    <a:pt x="1475740" y="1035812"/>
                  </a:lnTo>
                  <a:lnTo>
                    <a:pt x="1415923" y="1042415"/>
                  </a:lnTo>
                  <a:lnTo>
                    <a:pt x="1354963" y="1047750"/>
                  </a:lnTo>
                  <a:lnTo>
                    <a:pt x="1292860" y="1051560"/>
                  </a:lnTo>
                  <a:lnTo>
                    <a:pt x="1229868" y="1053845"/>
                  </a:lnTo>
                  <a:lnTo>
                    <a:pt x="1165860" y="1054608"/>
                  </a:lnTo>
                  <a:lnTo>
                    <a:pt x="1101852" y="1053845"/>
                  </a:lnTo>
                  <a:lnTo>
                    <a:pt x="1038860" y="1051560"/>
                  </a:lnTo>
                  <a:lnTo>
                    <a:pt x="976757" y="1047750"/>
                  </a:lnTo>
                  <a:lnTo>
                    <a:pt x="915797" y="1042415"/>
                  </a:lnTo>
                  <a:lnTo>
                    <a:pt x="855980" y="1035812"/>
                  </a:lnTo>
                  <a:lnTo>
                    <a:pt x="797306" y="1027683"/>
                  </a:lnTo>
                  <a:lnTo>
                    <a:pt x="740156" y="1018286"/>
                  </a:lnTo>
                  <a:lnTo>
                    <a:pt x="684403" y="1007618"/>
                  </a:lnTo>
                  <a:lnTo>
                    <a:pt x="630047" y="995807"/>
                  </a:lnTo>
                  <a:lnTo>
                    <a:pt x="577469" y="982599"/>
                  </a:lnTo>
                  <a:lnTo>
                    <a:pt x="526415" y="968248"/>
                  </a:lnTo>
                  <a:lnTo>
                    <a:pt x="477266" y="952881"/>
                  </a:lnTo>
                  <a:lnTo>
                    <a:pt x="430022" y="936370"/>
                  </a:lnTo>
                  <a:lnTo>
                    <a:pt x="384683" y="918718"/>
                  </a:lnTo>
                  <a:lnTo>
                    <a:pt x="341503" y="900176"/>
                  </a:lnTo>
                  <a:lnTo>
                    <a:pt x="300355" y="880618"/>
                  </a:lnTo>
                  <a:lnTo>
                    <a:pt x="261493" y="860044"/>
                  </a:lnTo>
                  <a:lnTo>
                    <a:pt x="224917" y="838707"/>
                  </a:lnTo>
                  <a:lnTo>
                    <a:pt x="190754" y="816482"/>
                  </a:lnTo>
                  <a:lnTo>
                    <a:pt x="159131" y="793495"/>
                  </a:lnTo>
                  <a:lnTo>
                    <a:pt x="103759" y="745108"/>
                  </a:lnTo>
                  <a:lnTo>
                    <a:pt x="59436" y="693927"/>
                  </a:lnTo>
                  <a:lnTo>
                    <a:pt x="26924" y="640461"/>
                  </a:lnTo>
                  <a:lnTo>
                    <a:pt x="6858" y="584707"/>
                  </a:lnTo>
                  <a:lnTo>
                    <a:pt x="0" y="527304"/>
                  </a:lnTo>
                  <a:close/>
                </a:path>
              </a:pathLst>
            </a:custGeom>
            <a:ln w="9143">
              <a:solidFill>
                <a:srgbClr val="0056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7658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Páncreas</a:t>
            </a:r>
          </a:p>
          <a:p>
            <a:pPr marL="12700" marR="5080" indent="7620" algn="just">
              <a:lnSpc>
                <a:spcPct val="100299"/>
              </a:lnSpc>
              <a:spcBef>
                <a:spcPts val="15"/>
              </a:spcBef>
            </a:pPr>
            <a:r>
              <a:rPr sz="1400" dirty="0"/>
              <a:t>secreta agua, algunos iones </a:t>
            </a:r>
            <a:r>
              <a:rPr sz="1400" spc="5" dirty="0"/>
              <a:t> </a:t>
            </a:r>
            <a:r>
              <a:rPr sz="1400" dirty="0"/>
              <a:t>y </a:t>
            </a:r>
            <a:r>
              <a:rPr sz="1400" spc="-5" dirty="0"/>
              <a:t>enzimas </a:t>
            </a:r>
            <a:r>
              <a:rPr sz="1400" spc="5" dirty="0"/>
              <a:t>que </a:t>
            </a:r>
            <a:r>
              <a:rPr sz="1400" dirty="0"/>
              <a:t>actúan </a:t>
            </a:r>
            <a:r>
              <a:rPr sz="1400" spc="-10" dirty="0"/>
              <a:t>en </a:t>
            </a:r>
            <a:r>
              <a:rPr sz="1400" dirty="0"/>
              <a:t>el </a:t>
            </a:r>
            <a:r>
              <a:rPr sz="1400" spc="5" dirty="0"/>
              <a:t> </a:t>
            </a:r>
            <a:r>
              <a:rPr sz="1400" spc="-5" dirty="0"/>
              <a:t>intestino,</a:t>
            </a:r>
            <a:r>
              <a:rPr sz="1400" dirty="0"/>
              <a:t> y</a:t>
            </a:r>
            <a:r>
              <a:rPr sz="1400" spc="5" dirty="0"/>
              <a:t> una</a:t>
            </a:r>
            <a:r>
              <a:rPr sz="1400" spc="10" dirty="0"/>
              <a:t> </a:t>
            </a:r>
            <a:r>
              <a:rPr sz="1400" spc="-10" dirty="0"/>
              <a:t>gran </a:t>
            </a:r>
            <a:r>
              <a:rPr sz="1400" spc="-335" dirty="0"/>
              <a:t> </a:t>
            </a:r>
            <a:r>
              <a:rPr sz="1400" spc="-5" dirty="0"/>
              <a:t>cantidad </a:t>
            </a:r>
            <a:r>
              <a:rPr sz="1400" dirty="0"/>
              <a:t>de </a:t>
            </a:r>
            <a:r>
              <a:rPr sz="1400" spc="-5" dirty="0"/>
              <a:t>bicarbonato </a:t>
            </a:r>
            <a:r>
              <a:rPr sz="1400" spc="5" dirty="0"/>
              <a:t>que </a:t>
            </a:r>
            <a:r>
              <a:rPr sz="1400" spc="-335" dirty="0"/>
              <a:t> </a:t>
            </a:r>
            <a:r>
              <a:rPr sz="1400" spc="-5" dirty="0"/>
              <a:t>neutraliza</a:t>
            </a:r>
            <a:r>
              <a:rPr sz="1400" dirty="0"/>
              <a:t> </a:t>
            </a:r>
            <a:r>
              <a:rPr sz="1400" spc="-20" dirty="0"/>
              <a:t>la</a:t>
            </a:r>
            <a:r>
              <a:rPr sz="1400" spc="-15" dirty="0"/>
              <a:t> </a:t>
            </a:r>
            <a:r>
              <a:rPr sz="1400" dirty="0"/>
              <a:t>acidez </a:t>
            </a:r>
            <a:r>
              <a:rPr sz="1400" spc="5" dirty="0"/>
              <a:t> </a:t>
            </a:r>
            <a:r>
              <a:rPr sz="1400" spc="-10" dirty="0"/>
              <a:t>proveniente</a:t>
            </a:r>
            <a:r>
              <a:rPr sz="1400" spc="10" dirty="0"/>
              <a:t> </a:t>
            </a:r>
            <a:r>
              <a:rPr sz="1400" spc="-10" dirty="0"/>
              <a:t>del</a:t>
            </a:r>
            <a:r>
              <a:rPr sz="1400" spc="-15" dirty="0"/>
              <a:t> estómago</a:t>
            </a:r>
            <a:endParaRPr sz="1400"/>
          </a:p>
          <a:p>
            <a:pPr>
              <a:lnSpc>
                <a:spcPct val="100000"/>
              </a:lnSpc>
            </a:pPr>
            <a:endParaRPr sz="1500"/>
          </a:p>
          <a:p>
            <a:pPr marL="660400" marR="338455" indent="1270" algn="ctr">
              <a:lnSpc>
                <a:spcPct val="100000"/>
              </a:lnSpc>
              <a:spcBef>
                <a:spcPts val="1330"/>
              </a:spcBef>
            </a:pPr>
            <a:r>
              <a:rPr sz="1800" dirty="0"/>
              <a:t>Duodeno </a:t>
            </a:r>
            <a:r>
              <a:rPr sz="1800" spc="5" dirty="0"/>
              <a:t> </a:t>
            </a:r>
            <a:r>
              <a:rPr sz="1800" spc="-5" dirty="0"/>
              <a:t>Amilasa </a:t>
            </a:r>
            <a:r>
              <a:rPr sz="1800" dirty="0"/>
              <a:t> p</a:t>
            </a:r>
            <a:r>
              <a:rPr sz="1800" spc="-10" dirty="0"/>
              <a:t>a</a:t>
            </a:r>
            <a:r>
              <a:rPr sz="1800" dirty="0"/>
              <a:t>n</a:t>
            </a:r>
            <a:r>
              <a:rPr sz="1800" spc="-10" dirty="0"/>
              <a:t>c</a:t>
            </a:r>
            <a:r>
              <a:rPr sz="1800" dirty="0"/>
              <a:t>r</a:t>
            </a:r>
            <a:r>
              <a:rPr sz="1800" spc="-10" dirty="0"/>
              <a:t>eá</a:t>
            </a:r>
            <a:r>
              <a:rPr sz="1800" dirty="0"/>
              <a:t>ti</a:t>
            </a:r>
            <a:r>
              <a:rPr sz="1800" spc="-5" dirty="0"/>
              <a:t>c</a:t>
            </a:r>
            <a:r>
              <a:rPr sz="1800" dirty="0"/>
              <a:t>a</a:t>
            </a:r>
            <a:endParaRPr sz="1800"/>
          </a:p>
          <a:p>
            <a:pPr>
              <a:lnSpc>
                <a:spcPct val="100000"/>
              </a:lnSpc>
            </a:pPr>
            <a:endParaRPr sz="2450"/>
          </a:p>
          <a:p>
            <a:pPr marL="761365" marR="125095" algn="ctr">
              <a:lnSpc>
                <a:spcPct val="100000"/>
              </a:lnSpc>
              <a:spcBef>
                <a:spcPts val="5"/>
              </a:spcBef>
            </a:pPr>
            <a:r>
              <a:rPr sz="1800" dirty="0"/>
              <a:t>Dextri</a:t>
            </a:r>
            <a:r>
              <a:rPr sz="1800" spc="-15" dirty="0"/>
              <a:t>n</a:t>
            </a:r>
            <a:r>
              <a:rPr sz="1800" dirty="0"/>
              <a:t>as</a:t>
            </a:r>
            <a:r>
              <a:rPr sz="1800" spc="-90" dirty="0"/>
              <a:t> </a:t>
            </a:r>
            <a:r>
              <a:rPr sz="1800" dirty="0"/>
              <a:t>de  </a:t>
            </a:r>
            <a:r>
              <a:rPr sz="1800" spc="-5" dirty="0"/>
              <a:t>almidón </a:t>
            </a:r>
            <a:r>
              <a:rPr sz="1800" dirty="0"/>
              <a:t> Maltosa </a:t>
            </a:r>
            <a:r>
              <a:rPr sz="1800" spc="5" dirty="0"/>
              <a:t> </a:t>
            </a:r>
            <a:r>
              <a:rPr sz="1800" spc="-5" dirty="0"/>
              <a:t>Mal</a:t>
            </a:r>
            <a:r>
              <a:rPr sz="1800" dirty="0"/>
              <a:t>to</a:t>
            </a:r>
            <a:r>
              <a:rPr sz="1800" spc="-10" dirty="0"/>
              <a:t>t</a:t>
            </a:r>
            <a:r>
              <a:rPr sz="1800" dirty="0"/>
              <a:t>r</a:t>
            </a:r>
            <a:r>
              <a:rPr sz="1800" spc="-10" dirty="0"/>
              <a:t>i</a:t>
            </a:r>
            <a:r>
              <a:rPr sz="1800" spc="-5" dirty="0"/>
              <a:t>os</a:t>
            </a:r>
            <a:r>
              <a:rPr sz="1800" spc="-20" dirty="0"/>
              <a:t>a</a:t>
            </a:r>
            <a:r>
              <a:rPr sz="1800" spc="-5" dirty="0"/>
              <a:t>s</a:t>
            </a:r>
            <a:endParaRPr sz="1800"/>
          </a:p>
        </p:txBody>
      </p:sp>
      <p:grpSp>
        <p:nvGrpSpPr>
          <p:cNvPr id="22" name="object 22"/>
          <p:cNvGrpSpPr/>
          <p:nvPr/>
        </p:nvGrpSpPr>
        <p:grpSpPr>
          <a:xfrm>
            <a:off x="1097280" y="1406652"/>
            <a:ext cx="5552440" cy="4848225"/>
            <a:chOff x="1097280" y="1406652"/>
            <a:chExt cx="5552440" cy="4848225"/>
          </a:xfrm>
        </p:grpSpPr>
        <p:sp>
          <p:nvSpPr>
            <p:cNvPr id="23" name="object 23"/>
            <p:cNvSpPr/>
            <p:nvPr/>
          </p:nvSpPr>
          <p:spPr>
            <a:xfrm>
              <a:off x="3698748" y="1406651"/>
              <a:ext cx="2950845" cy="3928745"/>
            </a:xfrm>
            <a:custGeom>
              <a:avLst/>
              <a:gdLst/>
              <a:ahLst/>
              <a:cxnLst/>
              <a:rect l="l" t="t" r="r" b="b"/>
              <a:pathLst>
                <a:path w="2950845" h="3928745">
                  <a:moveTo>
                    <a:pt x="939419" y="2302383"/>
                  </a:moveTo>
                  <a:lnTo>
                    <a:pt x="797052" y="2219071"/>
                  </a:lnTo>
                  <a:lnTo>
                    <a:pt x="789813" y="2216658"/>
                  </a:lnTo>
                  <a:lnTo>
                    <a:pt x="782574" y="2217166"/>
                  </a:lnTo>
                  <a:lnTo>
                    <a:pt x="775970" y="2220341"/>
                  </a:lnTo>
                  <a:lnTo>
                    <a:pt x="771017" y="2225929"/>
                  </a:lnTo>
                  <a:lnTo>
                    <a:pt x="768477" y="2233041"/>
                  </a:lnTo>
                  <a:lnTo>
                    <a:pt x="768985" y="2240407"/>
                  </a:lnTo>
                  <a:lnTo>
                    <a:pt x="772160" y="2247011"/>
                  </a:lnTo>
                  <a:lnTo>
                    <a:pt x="777875" y="2251964"/>
                  </a:lnTo>
                  <a:lnTo>
                    <a:pt x="831215" y="2283206"/>
                  </a:lnTo>
                  <a:lnTo>
                    <a:pt x="10541" y="2281809"/>
                  </a:lnTo>
                  <a:lnTo>
                    <a:pt x="10541" y="2319909"/>
                  </a:lnTo>
                  <a:lnTo>
                    <a:pt x="831088" y="2321306"/>
                  </a:lnTo>
                  <a:lnTo>
                    <a:pt x="777621" y="2352421"/>
                  </a:lnTo>
                  <a:lnTo>
                    <a:pt x="771906" y="2357501"/>
                  </a:lnTo>
                  <a:lnTo>
                    <a:pt x="768731" y="2363978"/>
                  </a:lnTo>
                  <a:lnTo>
                    <a:pt x="768223" y="2371344"/>
                  </a:lnTo>
                  <a:lnTo>
                    <a:pt x="770763" y="2378456"/>
                  </a:lnTo>
                  <a:lnTo>
                    <a:pt x="775716" y="2384171"/>
                  </a:lnTo>
                  <a:lnTo>
                    <a:pt x="782320" y="2387346"/>
                  </a:lnTo>
                  <a:lnTo>
                    <a:pt x="789559" y="2387854"/>
                  </a:lnTo>
                  <a:lnTo>
                    <a:pt x="796798" y="2385314"/>
                  </a:lnTo>
                  <a:lnTo>
                    <a:pt x="939419" y="2302383"/>
                  </a:lnTo>
                  <a:close/>
                </a:path>
                <a:path w="2950845" h="3928745">
                  <a:moveTo>
                    <a:pt x="1114679" y="3291459"/>
                  </a:moveTo>
                  <a:lnTo>
                    <a:pt x="969518" y="3369818"/>
                  </a:lnTo>
                  <a:lnTo>
                    <a:pt x="963676" y="3374644"/>
                  </a:lnTo>
                  <a:lnTo>
                    <a:pt x="960247" y="3381121"/>
                  </a:lnTo>
                  <a:lnTo>
                    <a:pt x="959485" y="3388487"/>
                  </a:lnTo>
                  <a:lnTo>
                    <a:pt x="961771" y="3395726"/>
                  </a:lnTo>
                  <a:lnTo>
                    <a:pt x="966597" y="3401441"/>
                  </a:lnTo>
                  <a:lnTo>
                    <a:pt x="972947" y="3404870"/>
                  </a:lnTo>
                  <a:lnTo>
                    <a:pt x="980313" y="3405505"/>
                  </a:lnTo>
                  <a:lnTo>
                    <a:pt x="987552" y="3403346"/>
                  </a:lnTo>
                  <a:lnTo>
                    <a:pt x="1041908" y="3374009"/>
                  </a:lnTo>
                  <a:lnTo>
                    <a:pt x="715645" y="3908679"/>
                  </a:lnTo>
                  <a:lnTo>
                    <a:pt x="748284" y="3928618"/>
                  </a:lnTo>
                  <a:lnTo>
                    <a:pt x="1074547" y="3393948"/>
                  </a:lnTo>
                  <a:lnTo>
                    <a:pt x="1073277" y="3455670"/>
                  </a:lnTo>
                  <a:lnTo>
                    <a:pt x="1074674" y="3463036"/>
                  </a:lnTo>
                  <a:lnTo>
                    <a:pt x="1078611" y="3469259"/>
                  </a:lnTo>
                  <a:lnTo>
                    <a:pt x="1084580" y="3473450"/>
                  </a:lnTo>
                  <a:lnTo>
                    <a:pt x="1091946" y="3475101"/>
                  </a:lnTo>
                  <a:lnTo>
                    <a:pt x="1099312" y="3473704"/>
                  </a:lnTo>
                  <a:lnTo>
                    <a:pt x="1105535" y="3469767"/>
                  </a:lnTo>
                  <a:lnTo>
                    <a:pt x="1109726" y="3463798"/>
                  </a:lnTo>
                  <a:lnTo>
                    <a:pt x="1111377" y="3456432"/>
                  </a:lnTo>
                  <a:lnTo>
                    <a:pt x="1114679" y="3291459"/>
                  </a:lnTo>
                  <a:close/>
                </a:path>
                <a:path w="2950845" h="3928745">
                  <a:moveTo>
                    <a:pt x="1402715" y="58039"/>
                  </a:moveTo>
                  <a:lnTo>
                    <a:pt x="1247775" y="1143"/>
                  </a:lnTo>
                  <a:lnTo>
                    <a:pt x="1240282" y="0"/>
                  </a:lnTo>
                  <a:lnTo>
                    <a:pt x="1233170" y="1778"/>
                  </a:lnTo>
                  <a:lnTo>
                    <a:pt x="1227328" y="5969"/>
                  </a:lnTo>
                  <a:lnTo>
                    <a:pt x="1223391" y="12446"/>
                  </a:lnTo>
                  <a:lnTo>
                    <a:pt x="1222248" y="19939"/>
                  </a:lnTo>
                  <a:lnTo>
                    <a:pt x="1223899" y="27051"/>
                  </a:lnTo>
                  <a:lnTo>
                    <a:pt x="1228217" y="32893"/>
                  </a:lnTo>
                  <a:lnTo>
                    <a:pt x="1234694" y="36957"/>
                  </a:lnTo>
                  <a:lnTo>
                    <a:pt x="1292606" y="58166"/>
                  </a:lnTo>
                  <a:lnTo>
                    <a:pt x="472059" y="204343"/>
                  </a:lnTo>
                  <a:lnTo>
                    <a:pt x="478663" y="241935"/>
                  </a:lnTo>
                  <a:lnTo>
                    <a:pt x="1299210" y="95758"/>
                  </a:lnTo>
                  <a:lnTo>
                    <a:pt x="1252220" y="135763"/>
                  </a:lnTo>
                  <a:lnTo>
                    <a:pt x="1247521" y="141732"/>
                  </a:lnTo>
                  <a:lnTo>
                    <a:pt x="1245616" y="148717"/>
                  </a:lnTo>
                  <a:lnTo>
                    <a:pt x="1246378" y="156083"/>
                  </a:lnTo>
                  <a:lnTo>
                    <a:pt x="1250061" y="162687"/>
                  </a:lnTo>
                  <a:lnTo>
                    <a:pt x="1256030" y="167386"/>
                  </a:lnTo>
                  <a:lnTo>
                    <a:pt x="1263015" y="169291"/>
                  </a:lnTo>
                  <a:lnTo>
                    <a:pt x="1270381" y="168529"/>
                  </a:lnTo>
                  <a:lnTo>
                    <a:pt x="1276985" y="164846"/>
                  </a:lnTo>
                  <a:lnTo>
                    <a:pt x="1402715" y="58039"/>
                  </a:lnTo>
                  <a:close/>
                </a:path>
                <a:path w="2950845" h="3928745">
                  <a:moveTo>
                    <a:pt x="1693545" y="2303145"/>
                  </a:moveTo>
                  <a:lnTo>
                    <a:pt x="1621028" y="2154936"/>
                  </a:lnTo>
                  <a:lnTo>
                    <a:pt x="1616456" y="2148979"/>
                  </a:lnTo>
                  <a:lnTo>
                    <a:pt x="1610106" y="2145284"/>
                  </a:lnTo>
                  <a:lnTo>
                    <a:pt x="1602867" y="2144280"/>
                  </a:lnTo>
                  <a:lnTo>
                    <a:pt x="1595628" y="2146173"/>
                  </a:lnTo>
                  <a:lnTo>
                    <a:pt x="1589532" y="2150745"/>
                  </a:lnTo>
                  <a:lnTo>
                    <a:pt x="1585976" y="2157095"/>
                  </a:lnTo>
                  <a:lnTo>
                    <a:pt x="1584960" y="2164334"/>
                  </a:lnTo>
                  <a:lnTo>
                    <a:pt x="1586865" y="2171573"/>
                  </a:lnTo>
                  <a:lnTo>
                    <a:pt x="1614043" y="2227326"/>
                  </a:lnTo>
                  <a:lnTo>
                    <a:pt x="21082" y="1164844"/>
                  </a:lnTo>
                  <a:lnTo>
                    <a:pt x="0" y="1196594"/>
                  </a:lnTo>
                  <a:lnTo>
                    <a:pt x="1592707" y="2258949"/>
                  </a:lnTo>
                  <a:lnTo>
                    <a:pt x="1531112" y="2255139"/>
                  </a:lnTo>
                  <a:lnTo>
                    <a:pt x="1523619" y="2256282"/>
                  </a:lnTo>
                  <a:lnTo>
                    <a:pt x="1517269" y="2259965"/>
                  </a:lnTo>
                  <a:lnTo>
                    <a:pt x="1512824" y="2265807"/>
                  </a:lnTo>
                  <a:lnTo>
                    <a:pt x="1510919" y="2273046"/>
                  </a:lnTo>
                  <a:lnTo>
                    <a:pt x="1511935" y="2280539"/>
                  </a:lnTo>
                  <a:lnTo>
                    <a:pt x="1515745" y="2286889"/>
                  </a:lnTo>
                  <a:lnTo>
                    <a:pt x="1521460" y="2291334"/>
                  </a:lnTo>
                  <a:lnTo>
                    <a:pt x="1528826" y="2293239"/>
                  </a:lnTo>
                  <a:lnTo>
                    <a:pt x="1693545" y="2303145"/>
                  </a:lnTo>
                  <a:close/>
                </a:path>
                <a:path w="2950845" h="3928745">
                  <a:moveTo>
                    <a:pt x="2692654" y="1655318"/>
                  </a:moveTo>
                  <a:lnTo>
                    <a:pt x="2668651" y="1625600"/>
                  </a:lnTo>
                  <a:lnTo>
                    <a:pt x="1360551" y="2680081"/>
                  </a:lnTo>
                  <a:lnTo>
                    <a:pt x="1382649" y="2622296"/>
                  </a:lnTo>
                  <a:lnTo>
                    <a:pt x="1364107" y="2596515"/>
                  </a:lnTo>
                  <a:lnTo>
                    <a:pt x="1356995" y="2598166"/>
                  </a:lnTo>
                  <a:lnTo>
                    <a:pt x="1351026" y="2602357"/>
                  </a:lnTo>
                  <a:lnTo>
                    <a:pt x="1346962" y="2608707"/>
                  </a:lnTo>
                  <a:lnTo>
                    <a:pt x="1288161" y="2762885"/>
                  </a:lnTo>
                  <a:lnTo>
                    <a:pt x="1451356" y="2738120"/>
                  </a:lnTo>
                  <a:lnTo>
                    <a:pt x="1458468" y="2735580"/>
                  </a:lnTo>
                  <a:lnTo>
                    <a:pt x="1463802" y="2730627"/>
                  </a:lnTo>
                  <a:lnTo>
                    <a:pt x="1466977" y="2724023"/>
                  </a:lnTo>
                  <a:lnTo>
                    <a:pt x="1467358" y="2716403"/>
                  </a:lnTo>
                  <a:lnTo>
                    <a:pt x="1464691" y="2709418"/>
                  </a:lnTo>
                  <a:lnTo>
                    <a:pt x="1459738" y="2704084"/>
                  </a:lnTo>
                  <a:lnTo>
                    <a:pt x="1453134" y="2700909"/>
                  </a:lnTo>
                  <a:lnTo>
                    <a:pt x="1445641" y="2700528"/>
                  </a:lnTo>
                  <a:lnTo>
                    <a:pt x="1384427" y="2709799"/>
                  </a:lnTo>
                  <a:lnTo>
                    <a:pt x="2692654" y="1655318"/>
                  </a:lnTo>
                  <a:close/>
                </a:path>
                <a:path w="2950845" h="3928745">
                  <a:moveTo>
                    <a:pt x="2950451" y="3221482"/>
                  </a:moveTo>
                  <a:lnTo>
                    <a:pt x="1570482" y="2842133"/>
                  </a:lnTo>
                  <a:lnTo>
                    <a:pt x="1630172" y="2826131"/>
                  </a:lnTo>
                  <a:lnTo>
                    <a:pt x="1637030" y="2822829"/>
                  </a:lnTo>
                  <a:lnTo>
                    <a:pt x="1641729" y="2817368"/>
                  </a:lnTo>
                  <a:lnTo>
                    <a:pt x="1644142" y="2810383"/>
                  </a:lnTo>
                  <a:lnTo>
                    <a:pt x="1643634" y="2802763"/>
                  </a:lnTo>
                  <a:lnTo>
                    <a:pt x="1640332" y="2796032"/>
                  </a:lnTo>
                  <a:lnTo>
                    <a:pt x="1634871" y="2791333"/>
                  </a:lnTo>
                  <a:lnTo>
                    <a:pt x="1627886" y="2788920"/>
                  </a:lnTo>
                  <a:lnTo>
                    <a:pt x="1620393" y="2789301"/>
                  </a:lnTo>
                  <a:lnTo>
                    <a:pt x="1460881" y="2831719"/>
                  </a:lnTo>
                  <a:lnTo>
                    <a:pt x="1576324" y="2949575"/>
                  </a:lnTo>
                  <a:lnTo>
                    <a:pt x="1582547" y="2953893"/>
                  </a:lnTo>
                  <a:lnTo>
                    <a:pt x="1589786" y="2955417"/>
                  </a:lnTo>
                  <a:lnTo>
                    <a:pt x="1596898" y="2954147"/>
                  </a:lnTo>
                  <a:lnTo>
                    <a:pt x="1560195" y="2878709"/>
                  </a:lnTo>
                  <a:lnTo>
                    <a:pt x="2940431" y="3258185"/>
                  </a:lnTo>
                  <a:lnTo>
                    <a:pt x="2950451" y="3221482"/>
                  </a:lnTo>
                  <a:close/>
                </a:path>
              </a:pathLst>
            </a:custGeom>
            <a:solidFill>
              <a:srgbClr val="FF22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97280" y="1604772"/>
              <a:ext cx="1120140" cy="4649724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1273697" y="1972783"/>
            <a:ext cx="588010" cy="39858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460"/>
              </a:lnSpc>
            </a:pPr>
            <a:r>
              <a:rPr sz="40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Circulación</a:t>
            </a:r>
            <a:r>
              <a:rPr sz="4000" b="1" spc="-1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0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portal</a:t>
            </a:r>
            <a:endParaRPr sz="4000">
              <a:latin typeface="Times New Roman"/>
              <a:cs typeface="Times New Roman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1781492" y="25907"/>
            <a:ext cx="7362825" cy="5146675"/>
            <a:chOff x="1781492" y="25907"/>
            <a:chExt cx="7362825" cy="5146675"/>
          </a:xfrm>
        </p:grpSpPr>
        <p:sp>
          <p:nvSpPr>
            <p:cNvPr id="27" name="object 27"/>
            <p:cNvSpPr/>
            <p:nvPr/>
          </p:nvSpPr>
          <p:spPr>
            <a:xfrm>
              <a:off x="1793747" y="4960619"/>
              <a:ext cx="464820" cy="198120"/>
            </a:xfrm>
            <a:custGeom>
              <a:avLst/>
              <a:gdLst/>
              <a:ahLst/>
              <a:cxnLst/>
              <a:rect l="l" t="t" r="r" b="b"/>
              <a:pathLst>
                <a:path w="464819" h="198120">
                  <a:moveTo>
                    <a:pt x="99059" y="0"/>
                  </a:moveTo>
                  <a:lnTo>
                    <a:pt x="0" y="99059"/>
                  </a:lnTo>
                  <a:lnTo>
                    <a:pt x="99059" y="198119"/>
                  </a:lnTo>
                  <a:lnTo>
                    <a:pt x="99059" y="148589"/>
                  </a:lnTo>
                  <a:lnTo>
                    <a:pt x="464819" y="148589"/>
                  </a:lnTo>
                  <a:lnTo>
                    <a:pt x="464819" y="49529"/>
                  </a:lnTo>
                  <a:lnTo>
                    <a:pt x="99059" y="49529"/>
                  </a:lnTo>
                  <a:lnTo>
                    <a:pt x="99059" y="0"/>
                  </a:lnTo>
                  <a:close/>
                </a:path>
              </a:pathLst>
            </a:custGeom>
            <a:solidFill>
              <a:srgbClr val="FF38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794509" y="4961381"/>
              <a:ext cx="464820" cy="198120"/>
            </a:xfrm>
            <a:custGeom>
              <a:avLst/>
              <a:gdLst/>
              <a:ahLst/>
              <a:cxnLst/>
              <a:rect l="l" t="t" r="r" b="b"/>
              <a:pathLst>
                <a:path w="464819" h="198120">
                  <a:moveTo>
                    <a:pt x="0" y="99060"/>
                  </a:moveTo>
                  <a:lnTo>
                    <a:pt x="99059" y="0"/>
                  </a:lnTo>
                  <a:lnTo>
                    <a:pt x="99059" y="49530"/>
                  </a:lnTo>
                  <a:lnTo>
                    <a:pt x="464819" y="49530"/>
                  </a:lnTo>
                  <a:lnTo>
                    <a:pt x="464819" y="148590"/>
                  </a:lnTo>
                  <a:lnTo>
                    <a:pt x="99059" y="148590"/>
                  </a:lnTo>
                  <a:lnTo>
                    <a:pt x="99059" y="198120"/>
                  </a:lnTo>
                  <a:lnTo>
                    <a:pt x="0" y="99060"/>
                  </a:lnTo>
                  <a:close/>
                </a:path>
              </a:pathLst>
            </a:custGeom>
            <a:ln w="25908">
              <a:solidFill>
                <a:srgbClr val="BA246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851659" y="3706367"/>
              <a:ext cx="407034" cy="200025"/>
            </a:xfrm>
            <a:custGeom>
              <a:avLst/>
              <a:gdLst/>
              <a:ahLst/>
              <a:cxnLst/>
              <a:rect l="l" t="t" r="r" b="b"/>
              <a:pathLst>
                <a:path w="407035" h="200025">
                  <a:moveTo>
                    <a:pt x="306450" y="0"/>
                  </a:moveTo>
                  <a:lnTo>
                    <a:pt x="306450" y="49910"/>
                  </a:lnTo>
                  <a:lnTo>
                    <a:pt x="0" y="49910"/>
                  </a:lnTo>
                  <a:lnTo>
                    <a:pt x="0" y="149732"/>
                  </a:lnTo>
                  <a:lnTo>
                    <a:pt x="306450" y="149732"/>
                  </a:lnTo>
                  <a:lnTo>
                    <a:pt x="306450" y="199643"/>
                  </a:lnTo>
                  <a:lnTo>
                    <a:pt x="406907" y="99821"/>
                  </a:lnTo>
                  <a:lnTo>
                    <a:pt x="306450" y="0"/>
                  </a:lnTo>
                  <a:close/>
                </a:path>
              </a:pathLst>
            </a:custGeom>
            <a:solidFill>
              <a:srgbClr val="FF38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852421" y="3707129"/>
              <a:ext cx="407034" cy="200025"/>
            </a:xfrm>
            <a:custGeom>
              <a:avLst/>
              <a:gdLst/>
              <a:ahLst/>
              <a:cxnLst/>
              <a:rect l="l" t="t" r="r" b="b"/>
              <a:pathLst>
                <a:path w="407035" h="200025">
                  <a:moveTo>
                    <a:pt x="0" y="49911"/>
                  </a:moveTo>
                  <a:lnTo>
                    <a:pt x="306450" y="49911"/>
                  </a:lnTo>
                  <a:lnTo>
                    <a:pt x="306450" y="0"/>
                  </a:lnTo>
                  <a:lnTo>
                    <a:pt x="406907" y="99822"/>
                  </a:lnTo>
                  <a:lnTo>
                    <a:pt x="306450" y="199644"/>
                  </a:lnTo>
                  <a:lnTo>
                    <a:pt x="306450" y="149733"/>
                  </a:lnTo>
                  <a:lnTo>
                    <a:pt x="0" y="149733"/>
                  </a:lnTo>
                  <a:lnTo>
                    <a:pt x="0" y="49911"/>
                  </a:lnTo>
                  <a:close/>
                </a:path>
              </a:pathLst>
            </a:custGeom>
            <a:ln w="25908">
              <a:solidFill>
                <a:srgbClr val="BA246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267711" y="25907"/>
              <a:ext cx="6876287" cy="1115568"/>
            </a:xfrm>
            <a:prstGeom prst="rect">
              <a:avLst/>
            </a:prstGeom>
          </p:spPr>
        </p:pic>
      </p:grp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2571750" y="0"/>
            <a:ext cx="642175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40" dirty="0"/>
              <a:t>Digestión</a:t>
            </a:r>
            <a:r>
              <a:rPr spc="-225" dirty="0"/>
              <a:t> </a:t>
            </a:r>
            <a:r>
              <a:rPr spc="-500" dirty="0"/>
              <a:t>de</a:t>
            </a:r>
            <a:r>
              <a:rPr spc="-204" dirty="0"/>
              <a:t> </a:t>
            </a:r>
            <a:r>
              <a:rPr spc="-185" dirty="0"/>
              <a:t>los</a:t>
            </a:r>
            <a:r>
              <a:rPr spc="-229" dirty="0"/>
              <a:t> </a:t>
            </a:r>
            <a:r>
              <a:rPr spc="-240" dirty="0"/>
              <a:t>Carbohidratos</a:t>
            </a:r>
          </a:p>
        </p:txBody>
      </p:sp>
      <p:grpSp>
        <p:nvGrpSpPr>
          <p:cNvPr id="33" name="object 33"/>
          <p:cNvGrpSpPr/>
          <p:nvPr/>
        </p:nvGrpSpPr>
        <p:grpSpPr>
          <a:xfrm>
            <a:off x="3000755" y="3845052"/>
            <a:ext cx="5869305" cy="3013075"/>
            <a:chOff x="3000755" y="3845052"/>
            <a:chExt cx="5869305" cy="3013075"/>
          </a:xfrm>
        </p:grpSpPr>
        <p:pic>
          <p:nvPicPr>
            <p:cNvPr id="34" name="object 3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000755" y="3845052"/>
              <a:ext cx="246887" cy="17221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359652" y="6388607"/>
              <a:ext cx="886968" cy="469391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995159" y="6388607"/>
              <a:ext cx="1874520" cy="469389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6496303" y="6412837"/>
            <a:ext cx="2207260" cy="310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89"/>
              </a:lnSpc>
            </a:pPr>
            <a:r>
              <a:rPr sz="1800" spc="40" dirty="0">
                <a:solidFill>
                  <a:srgbClr val="FFFFFF"/>
                </a:solidFill>
                <a:latin typeface="Tahoma"/>
                <a:cs typeface="Tahoma"/>
              </a:rPr>
              <a:t>Maria</a:t>
            </a:r>
            <a:r>
              <a:rPr sz="1800" spc="-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1800" spc="30" dirty="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sz="1800" spc="-3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800" spc="9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800" spc="12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800" spc="-5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800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19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1800" spc="-10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800" spc="-3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800" spc="9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800" spc="-5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6360" y="1127760"/>
            <a:ext cx="7461504" cy="531418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40207" y="25907"/>
            <a:ext cx="9004300" cy="6690359"/>
            <a:chOff x="140207" y="25907"/>
            <a:chExt cx="9004300" cy="6690359"/>
          </a:xfrm>
        </p:grpSpPr>
        <p:sp>
          <p:nvSpPr>
            <p:cNvPr id="4" name="object 4"/>
            <p:cNvSpPr/>
            <p:nvPr/>
          </p:nvSpPr>
          <p:spPr>
            <a:xfrm>
              <a:off x="141732" y="213359"/>
              <a:ext cx="9002395" cy="6502400"/>
            </a:xfrm>
            <a:custGeom>
              <a:avLst/>
              <a:gdLst/>
              <a:ahLst/>
              <a:cxnLst/>
              <a:rect l="l" t="t" r="r" b="b"/>
              <a:pathLst>
                <a:path w="9002395" h="6502400">
                  <a:moveTo>
                    <a:pt x="9002268" y="500380"/>
                  </a:moveTo>
                  <a:lnTo>
                    <a:pt x="500380" y="500380"/>
                  </a:lnTo>
                  <a:lnTo>
                    <a:pt x="500380" y="0"/>
                  </a:lnTo>
                  <a:lnTo>
                    <a:pt x="0" y="0"/>
                  </a:lnTo>
                  <a:lnTo>
                    <a:pt x="0" y="500380"/>
                  </a:lnTo>
                  <a:lnTo>
                    <a:pt x="0" y="645160"/>
                  </a:lnTo>
                  <a:lnTo>
                    <a:pt x="0" y="6502400"/>
                  </a:lnTo>
                  <a:lnTo>
                    <a:pt x="500380" y="6502400"/>
                  </a:lnTo>
                  <a:lnTo>
                    <a:pt x="500380" y="645160"/>
                  </a:lnTo>
                  <a:lnTo>
                    <a:pt x="9002268" y="645160"/>
                  </a:lnTo>
                  <a:lnTo>
                    <a:pt x="9002268" y="5003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0207" y="551688"/>
              <a:ext cx="1040891" cy="96926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207" y="1481327"/>
              <a:ext cx="1040892" cy="96773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0207" y="5695187"/>
              <a:ext cx="1040892" cy="97078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0207" y="4767072"/>
              <a:ext cx="1040892" cy="96926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0207" y="2624328"/>
              <a:ext cx="1040892" cy="96773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0207" y="3550919"/>
              <a:ext cx="1040892" cy="97078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76600" y="25907"/>
              <a:ext cx="5867399" cy="1115568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580257" y="0"/>
            <a:ext cx="522732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130" dirty="0"/>
              <a:t>E</a:t>
            </a:r>
            <a:r>
              <a:rPr spc="75" dirty="0"/>
              <a:t>n</a:t>
            </a:r>
            <a:r>
              <a:rPr spc="80" dirty="0"/>
              <a:t>z</a:t>
            </a:r>
            <a:r>
              <a:rPr dirty="0"/>
              <a:t>i</a:t>
            </a:r>
            <a:r>
              <a:rPr spc="30" dirty="0"/>
              <a:t>m</a:t>
            </a:r>
            <a:r>
              <a:rPr spc="-150" dirty="0"/>
              <a:t>a</a:t>
            </a:r>
            <a:r>
              <a:rPr spc="15" dirty="0"/>
              <a:t>s</a:t>
            </a:r>
            <a:r>
              <a:rPr spc="-235" dirty="0"/>
              <a:t> </a:t>
            </a:r>
            <a:r>
              <a:rPr spc="-495" dirty="0"/>
              <a:t>d</a:t>
            </a:r>
            <a:r>
              <a:rPr spc="-500" dirty="0"/>
              <a:t>e</a:t>
            </a:r>
            <a:r>
              <a:rPr spc="-204" dirty="0"/>
              <a:t> </a:t>
            </a:r>
            <a:r>
              <a:rPr spc="-40" dirty="0"/>
              <a:t>l</a:t>
            </a:r>
            <a:r>
              <a:rPr spc="-75" dirty="0"/>
              <a:t>a</a:t>
            </a:r>
            <a:r>
              <a:rPr spc="-185" dirty="0"/>
              <a:t> </a:t>
            </a:r>
            <a:r>
              <a:rPr spc="-135" dirty="0"/>
              <a:t>d</a:t>
            </a:r>
            <a:r>
              <a:rPr spc="114" dirty="0"/>
              <a:t>i</a:t>
            </a:r>
            <a:r>
              <a:rPr spc="220" dirty="0"/>
              <a:t>g</a:t>
            </a:r>
            <a:r>
              <a:rPr spc="-850" dirty="0"/>
              <a:t>e</a:t>
            </a:r>
            <a:r>
              <a:rPr spc="-65" dirty="0"/>
              <a:t>st</a:t>
            </a:r>
            <a:r>
              <a:rPr spc="-35" dirty="0"/>
              <a:t>i</a:t>
            </a:r>
            <a:r>
              <a:rPr spc="-625" dirty="0"/>
              <a:t>ó</a:t>
            </a:r>
            <a:r>
              <a:rPr spc="125" dirty="0"/>
              <a:t>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523" y="0"/>
            <a:ext cx="9147175" cy="6858000"/>
            <a:chOff x="-1523" y="0"/>
            <a:chExt cx="914717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2" y="8382"/>
              <a:ext cx="9138285" cy="6845934"/>
            </a:xfrm>
            <a:custGeom>
              <a:avLst/>
              <a:gdLst/>
              <a:ahLst/>
              <a:cxnLst/>
              <a:rect l="l" t="t" r="r" b="b"/>
              <a:pathLst>
                <a:path w="9138285" h="6845934">
                  <a:moveTo>
                    <a:pt x="0" y="0"/>
                  </a:moveTo>
                  <a:lnTo>
                    <a:pt x="9137904" y="6845805"/>
                  </a:lnTo>
                </a:path>
              </a:pathLst>
            </a:custGeom>
            <a:ln w="4572">
              <a:solidFill>
                <a:srgbClr val="BDBD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469379" y="4948428"/>
              <a:ext cx="2673350" cy="1900555"/>
            </a:xfrm>
            <a:custGeom>
              <a:avLst/>
              <a:gdLst/>
              <a:ahLst/>
              <a:cxnLst/>
              <a:rect l="l" t="t" r="r" b="b"/>
              <a:pathLst>
                <a:path w="2673350" h="1900554">
                  <a:moveTo>
                    <a:pt x="2673096" y="0"/>
                  </a:moveTo>
                  <a:lnTo>
                    <a:pt x="0" y="1900109"/>
                  </a:lnTo>
                </a:path>
              </a:pathLst>
            </a:custGeom>
            <a:ln w="6095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53171" y="4957571"/>
              <a:ext cx="1290827" cy="1888236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4755" y="2429255"/>
            <a:ext cx="3767328" cy="3172968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40207" y="213359"/>
            <a:ext cx="9004300" cy="6502400"/>
            <a:chOff x="140207" y="213359"/>
            <a:chExt cx="9004300" cy="6502400"/>
          </a:xfrm>
        </p:grpSpPr>
        <p:sp>
          <p:nvSpPr>
            <p:cNvPr id="9" name="object 9"/>
            <p:cNvSpPr/>
            <p:nvPr/>
          </p:nvSpPr>
          <p:spPr>
            <a:xfrm>
              <a:off x="141732" y="213359"/>
              <a:ext cx="9002395" cy="6502400"/>
            </a:xfrm>
            <a:custGeom>
              <a:avLst/>
              <a:gdLst/>
              <a:ahLst/>
              <a:cxnLst/>
              <a:rect l="l" t="t" r="r" b="b"/>
              <a:pathLst>
                <a:path w="9002395" h="6502400">
                  <a:moveTo>
                    <a:pt x="9002268" y="500380"/>
                  </a:moveTo>
                  <a:lnTo>
                    <a:pt x="500380" y="500380"/>
                  </a:lnTo>
                  <a:lnTo>
                    <a:pt x="500380" y="0"/>
                  </a:lnTo>
                  <a:lnTo>
                    <a:pt x="0" y="0"/>
                  </a:lnTo>
                  <a:lnTo>
                    <a:pt x="0" y="500380"/>
                  </a:lnTo>
                  <a:lnTo>
                    <a:pt x="0" y="645160"/>
                  </a:lnTo>
                  <a:lnTo>
                    <a:pt x="0" y="6502400"/>
                  </a:lnTo>
                  <a:lnTo>
                    <a:pt x="500380" y="6502400"/>
                  </a:lnTo>
                  <a:lnTo>
                    <a:pt x="500380" y="645160"/>
                  </a:lnTo>
                  <a:lnTo>
                    <a:pt x="9002268" y="645160"/>
                  </a:lnTo>
                  <a:lnTo>
                    <a:pt x="9002268" y="5003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0207" y="551687"/>
              <a:ext cx="1040891" cy="96926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0207" y="1481327"/>
              <a:ext cx="1040892" cy="96773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0207" y="5695188"/>
              <a:ext cx="1040892" cy="97078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0207" y="4767071"/>
              <a:ext cx="1040892" cy="96926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0207" y="2624327"/>
              <a:ext cx="1040892" cy="96773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0207" y="3550919"/>
              <a:ext cx="1040892" cy="97078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277867" y="2549652"/>
              <a:ext cx="4637532" cy="346100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358640" y="2644139"/>
              <a:ext cx="4500371" cy="332232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358640" y="2644139"/>
              <a:ext cx="4500880" cy="3322320"/>
            </a:xfrm>
            <a:custGeom>
              <a:avLst/>
              <a:gdLst/>
              <a:ahLst/>
              <a:cxnLst/>
              <a:rect l="l" t="t" r="r" b="b"/>
              <a:pathLst>
                <a:path w="4500880" h="3322320">
                  <a:moveTo>
                    <a:pt x="0" y="3322320"/>
                  </a:moveTo>
                  <a:lnTo>
                    <a:pt x="4500371" y="3322320"/>
                  </a:lnTo>
                  <a:lnTo>
                    <a:pt x="4500371" y="0"/>
                  </a:lnTo>
                  <a:lnTo>
                    <a:pt x="0" y="0"/>
                  </a:lnTo>
                  <a:lnTo>
                    <a:pt x="0" y="3322320"/>
                  </a:lnTo>
                  <a:close/>
                </a:path>
              </a:pathLst>
            </a:custGeom>
            <a:ln w="9144">
              <a:solidFill>
                <a:srgbClr val="002D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4450969" y="2662173"/>
            <a:ext cx="4338320" cy="2905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7620" algn="ctr">
              <a:lnSpc>
                <a:spcPct val="100000"/>
              </a:lnSpc>
              <a:spcBef>
                <a:spcPts val="100"/>
              </a:spcBef>
            </a:pPr>
            <a:r>
              <a:rPr sz="2400" spc="-280" dirty="0">
                <a:latin typeface="Arial MT"/>
                <a:cs typeface="Arial MT"/>
              </a:rPr>
              <a:t>Ce</a:t>
            </a:r>
            <a:r>
              <a:rPr sz="2400" spc="-114" dirty="0">
                <a:latin typeface="Arial MT"/>
                <a:cs typeface="Arial MT"/>
              </a:rPr>
              <a:t>l</a:t>
            </a:r>
            <a:r>
              <a:rPr sz="2400" spc="-250" dirty="0">
                <a:latin typeface="Arial MT"/>
                <a:cs typeface="Arial MT"/>
              </a:rPr>
              <a:t>u</a:t>
            </a:r>
            <a:r>
              <a:rPr sz="2400" spc="-110" dirty="0">
                <a:latin typeface="Arial MT"/>
                <a:cs typeface="Arial MT"/>
              </a:rPr>
              <a:t>l</a:t>
            </a:r>
            <a:r>
              <a:rPr sz="2400" spc="-240" dirty="0">
                <a:latin typeface="Arial MT"/>
                <a:cs typeface="Arial MT"/>
              </a:rPr>
              <a:t>osa</a:t>
            </a:r>
            <a:r>
              <a:rPr sz="2400" spc="-120" dirty="0">
                <a:latin typeface="Arial MT"/>
                <a:cs typeface="Arial MT"/>
              </a:rPr>
              <a:t>, </a:t>
            </a:r>
            <a:r>
              <a:rPr sz="2400" spc="-114" dirty="0">
                <a:latin typeface="Arial MT"/>
                <a:cs typeface="Arial MT"/>
              </a:rPr>
              <a:t>I</a:t>
            </a:r>
            <a:r>
              <a:rPr sz="2400" spc="-250" dirty="0">
                <a:latin typeface="Arial MT"/>
                <a:cs typeface="Arial MT"/>
              </a:rPr>
              <a:t>nu</a:t>
            </a:r>
            <a:r>
              <a:rPr sz="2400" spc="-110" dirty="0">
                <a:latin typeface="Arial MT"/>
                <a:cs typeface="Arial MT"/>
              </a:rPr>
              <a:t>l</a:t>
            </a:r>
            <a:r>
              <a:rPr sz="2400" spc="-105" dirty="0">
                <a:latin typeface="Arial MT"/>
                <a:cs typeface="Arial MT"/>
              </a:rPr>
              <a:t>i</a:t>
            </a:r>
            <a:r>
              <a:rPr sz="2400" spc="-254" dirty="0">
                <a:latin typeface="Arial MT"/>
                <a:cs typeface="Arial MT"/>
              </a:rPr>
              <a:t>n</a:t>
            </a:r>
            <a:r>
              <a:rPr sz="2400" spc="-245" dirty="0">
                <a:latin typeface="Arial MT"/>
                <a:cs typeface="Arial MT"/>
              </a:rPr>
              <a:t>a</a:t>
            </a:r>
            <a:r>
              <a:rPr sz="2400" spc="-120" dirty="0">
                <a:latin typeface="Arial MT"/>
                <a:cs typeface="Arial MT"/>
              </a:rPr>
              <a:t>,</a:t>
            </a:r>
            <a:r>
              <a:rPr sz="2400" spc="-305" dirty="0">
                <a:latin typeface="Arial MT"/>
                <a:cs typeface="Arial MT"/>
              </a:rPr>
              <a:t> </a:t>
            </a:r>
            <a:r>
              <a:rPr sz="2400" spc="-290" dirty="0">
                <a:latin typeface="Arial MT"/>
                <a:cs typeface="Arial MT"/>
              </a:rPr>
              <a:t>A</a:t>
            </a:r>
            <a:r>
              <a:rPr sz="2400" spc="-254" dirty="0">
                <a:latin typeface="Arial MT"/>
                <a:cs typeface="Arial MT"/>
              </a:rPr>
              <a:t>g</a:t>
            </a:r>
            <a:r>
              <a:rPr sz="2400" spc="-250" dirty="0">
                <a:latin typeface="Arial MT"/>
                <a:cs typeface="Arial MT"/>
              </a:rPr>
              <a:t>a</a:t>
            </a:r>
            <a:r>
              <a:rPr sz="2400" spc="-145" dirty="0">
                <a:latin typeface="Arial MT"/>
                <a:cs typeface="Arial MT"/>
              </a:rPr>
              <a:t>r</a:t>
            </a:r>
            <a:r>
              <a:rPr sz="2400" spc="-120" dirty="0">
                <a:latin typeface="Arial MT"/>
                <a:cs typeface="Arial MT"/>
              </a:rPr>
              <a:t>:</a:t>
            </a:r>
            <a:endParaRPr sz="24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600">
              <a:latin typeface="Arial MT"/>
              <a:cs typeface="Arial MT"/>
            </a:endParaRPr>
          </a:p>
          <a:p>
            <a:pPr marR="251460" algn="just">
              <a:lnSpc>
                <a:spcPct val="100000"/>
              </a:lnSpc>
              <a:buSzPct val="95000"/>
              <a:buFont typeface="Wingdings"/>
              <a:buChar char=""/>
              <a:tabLst>
                <a:tab pos="140335" algn="l"/>
                <a:tab pos="1912620" algn="l"/>
              </a:tabLst>
            </a:pPr>
            <a:r>
              <a:rPr sz="2000" spc="-180" dirty="0">
                <a:latin typeface="Arial MT"/>
                <a:cs typeface="Arial MT"/>
              </a:rPr>
              <a:t>Estimulan	</a:t>
            </a:r>
            <a:r>
              <a:rPr sz="2000" spc="-160" dirty="0">
                <a:latin typeface="Arial MT"/>
                <a:cs typeface="Arial MT"/>
              </a:rPr>
              <a:t>los</a:t>
            </a:r>
            <a:r>
              <a:rPr sz="2000" spc="-155" dirty="0">
                <a:latin typeface="Arial MT"/>
                <a:cs typeface="Arial MT"/>
              </a:rPr>
              <a:t> </a:t>
            </a:r>
            <a:r>
              <a:rPr sz="2000" spc="-190" dirty="0">
                <a:latin typeface="Arial MT"/>
                <a:cs typeface="Arial MT"/>
              </a:rPr>
              <a:t>movimientos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spc="-155" dirty="0">
                <a:latin typeface="Arial MT"/>
                <a:cs typeface="Arial MT"/>
              </a:rPr>
              <a:t>peri</a:t>
            </a:r>
            <a:r>
              <a:rPr sz="2000" spc="-195" dirty="0">
                <a:latin typeface="Arial MT"/>
                <a:cs typeface="Arial MT"/>
              </a:rPr>
              <a:t>s</a:t>
            </a:r>
            <a:r>
              <a:rPr sz="2000" spc="-155" dirty="0">
                <a:latin typeface="Arial MT"/>
                <a:cs typeface="Arial MT"/>
              </a:rPr>
              <a:t>tá</a:t>
            </a:r>
            <a:r>
              <a:rPr sz="2000" spc="-90" dirty="0">
                <a:latin typeface="Arial MT"/>
                <a:cs typeface="Arial MT"/>
              </a:rPr>
              <a:t>l</a:t>
            </a:r>
            <a:r>
              <a:rPr sz="2000" spc="-114" dirty="0">
                <a:latin typeface="Arial MT"/>
                <a:cs typeface="Arial MT"/>
              </a:rPr>
              <a:t>t</a:t>
            </a:r>
            <a:r>
              <a:rPr sz="2000" spc="-85" dirty="0">
                <a:latin typeface="Arial MT"/>
                <a:cs typeface="Arial MT"/>
              </a:rPr>
              <a:t>i</a:t>
            </a:r>
            <a:r>
              <a:rPr sz="2000" spc="-195" dirty="0">
                <a:latin typeface="Arial MT"/>
                <a:cs typeface="Arial MT"/>
              </a:rPr>
              <a:t>c</a:t>
            </a:r>
            <a:r>
              <a:rPr sz="2000" spc="-204" dirty="0">
                <a:latin typeface="Arial MT"/>
                <a:cs typeface="Arial MT"/>
              </a:rPr>
              <a:t>o</a:t>
            </a:r>
            <a:r>
              <a:rPr sz="2000" spc="-180" dirty="0">
                <a:latin typeface="Arial MT"/>
                <a:cs typeface="Arial MT"/>
              </a:rPr>
              <a:t>s</a:t>
            </a:r>
            <a:r>
              <a:rPr sz="2000" spc="-120" dirty="0">
                <a:latin typeface="Arial MT"/>
                <a:cs typeface="Arial MT"/>
              </a:rPr>
              <a:t> </a:t>
            </a:r>
            <a:r>
              <a:rPr sz="2000" spc="-204" dirty="0">
                <a:latin typeface="Arial MT"/>
                <a:cs typeface="Arial MT"/>
              </a:rPr>
              <a:t>de</a:t>
            </a:r>
            <a:r>
              <a:rPr sz="2000" spc="-80" dirty="0">
                <a:latin typeface="Arial MT"/>
                <a:cs typeface="Arial MT"/>
              </a:rPr>
              <a:t>l</a:t>
            </a:r>
            <a:r>
              <a:rPr sz="2000" spc="-120" dirty="0">
                <a:latin typeface="Arial MT"/>
                <a:cs typeface="Arial MT"/>
              </a:rPr>
              <a:t> </a:t>
            </a:r>
            <a:r>
              <a:rPr sz="2000" spc="-85" dirty="0">
                <a:latin typeface="Arial MT"/>
                <a:cs typeface="Arial MT"/>
              </a:rPr>
              <a:t>i</a:t>
            </a:r>
            <a:r>
              <a:rPr sz="2000" spc="-210" dirty="0">
                <a:latin typeface="Arial MT"/>
                <a:cs typeface="Arial MT"/>
              </a:rPr>
              <a:t>n</a:t>
            </a:r>
            <a:r>
              <a:rPr sz="2000" spc="-155" dirty="0">
                <a:latin typeface="Arial MT"/>
                <a:cs typeface="Arial MT"/>
              </a:rPr>
              <a:t>te</a:t>
            </a:r>
            <a:r>
              <a:rPr sz="2000" spc="-190" dirty="0">
                <a:latin typeface="Arial MT"/>
                <a:cs typeface="Arial MT"/>
              </a:rPr>
              <a:t>s</a:t>
            </a:r>
            <a:r>
              <a:rPr sz="2000" spc="-95" dirty="0">
                <a:latin typeface="Arial MT"/>
                <a:cs typeface="Arial MT"/>
              </a:rPr>
              <a:t>ti</a:t>
            </a:r>
            <a:r>
              <a:rPr sz="2000" spc="-210" dirty="0">
                <a:latin typeface="Arial MT"/>
                <a:cs typeface="Arial MT"/>
              </a:rPr>
              <a:t>n</a:t>
            </a:r>
            <a:r>
              <a:rPr sz="2000" spc="-155" dirty="0">
                <a:latin typeface="Arial MT"/>
                <a:cs typeface="Arial MT"/>
              </a:rPr>
              <a:t>o.</a:t>
            </a:r>
            <a:endParaRPr sz="2000">
              <a:latin typeface="Arial MT"/>
              <a:cs typeface="Arial MT"/>
            </a:endParaRPr>
          </a:p>
          <a:p>
            <a:pPr marR="153035" algn="just">
              <a:lnSpc>
                <a:spcPct val="100000"/>
              </a:lnSpc>
              <a:buSzPct val="95000"/>
              <a:buFont typeface="Wingdings"/>
              <a:buChar char=""/>
              <a:tabLst>
                <a:tab pos="140335" algn="l"/>
              </a:tabLst>
            </a:pPr>
            <a:r>
              <a:rPr sz="2000" spc="-155" dirty="0">
                <a:latin typeface="Arial MT"/>
                <a:cs typeface="Arial MT"/>
              </a:rPr>
              <a:t>Facilitan</a:t>
            </a:r>
            <a:r>
              <a:rPr sz="2000" spc="445" dirty="0">
                <a:latin typeface="Arial MT"/>
                <a:cs typeface="Arial MT"/>
              </a:rPr>
              <a:t> </a:t>
            </a:r>
            <a:r>
              <a:rPr sz="2000" spc="450" dirty="0">
                <a:latin typeface="Arial MT"/>
                <a:cs typeface="Arial MT"/>
              </a:rPr>
              <a:t> </a:t>
            </a:r>
            <a:r>
              <a:rPr sz="2000" spc="-145" dirty="0">
                <a:latin typeface="Arial MT"/>
                <a:cs typeface="Arial MT"/>
              </a:rPr>
              <a:t>el</a:t>
            </a:r>
            <a:r>
              <a:rPr sz="2000" spc="265" dirty="0">
                <a:latin typeface="Arial MT"/>
                <a:cs typeface="Arial MT"/>
              </a:rPr>
              <a:t>  </a:t>
            </a:r>
            <a:r>
              <a:rPr sz="2000" spc="270" dirty="0">
                <a:latin typeface="Arial MT"/>
                <a:cs typeface="Arial MT"/>
              </a:rPr>
              <a:t> </a:t>
            </a:r>
            <a:r>
              <a:rPr sz="2000" spc="-165" dirty="0">
                <a:latin typeface="Arial MT"/>
                <a:cs typeface="Arial MT"/>
              </a:rPr>
              <a:t>correcto</a:t>
            </a:r>
            <a:r>
              <a:rPr sz="2000" spc="225" dirty="0">
                <a:latin typeface="Arial MT"/>
                <a:cs typeface="Arial MT"/>
              </a:rPr>
              <a:t>  </a:t>
            </a:r>
            <a:r>
              <a:rPr sz="2000" spc="229" dirty="0">
                <a:latin typeface="Arial MT"/>
                <a:cs typeface="Arial MT"/>
              </a:rPr>
              <a:t> </a:t>
            </a:r>
            <a:r>
              <a:rPr sz="2000" spc="-155" dirty="0">
                <a:latin typeface="Arial MT"/>
                <a:cs typeface="Arial MT"/>
              </a:rPr>
              <a:t>transito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spc="-145" dirty="0">
                <a:latin typeface="Arial MT"/>
                <a:cs typeface="Arial MT"/>
              </a:rPr>
              <a:t>intestinal.</a:t>
            </a:r>
            <a:endParaRPr sz="2000">
              <a:latin typeface="Arial MT"/>
              <a:cs typeface="Arial MT"/>
            </a:endParaRPr>
          </a:p>
          <a:p>
            <a:pPr marR="5080" algn="just">
              <a:lnSpc>
                <a:spcPct val="100000"/>
              </a:lnSpc>
              <a:buSzPct val="95000"/>
              <a:buFont typeface="Wingdings"/>
              <a:buChar char=""/>
              <a:tabLst>
                <a:tab pos="112395" algn="l"/>
              </a:tabLst>
            </a:pPr>
            <a:r>
              <a:rPr sz="2000" spc="-175" dirty="0">
                <a:latin typeface="Arial MT"/>
                <a:cs typeface="Arial MT"/>
              </a:rPr>
              <a:t>Ralentiza </a:t>
            </a:r>
            <a:r>
              <a:rPr sz="2000" spc="-145" dirty="0">
                <a:latin typeface="Arial MT"/>
                <a:cs typeface="Arial MT"/>
              </a:rPr>
              <a:t>el </a:t>
            </a:r>
            <a:r>
              <a:rPr sz="2000" spc="-185" dirty="0">
                <a:latin typeface="Arial MT"/>
                <a:cs typeface="Arial MT"/>
              </a:rPr>
              <a:t>vaciamiento </a:t>
            </a:r>
            <a:r>
              <a:rPr sz="2000" spc="-165" dirty="0">
                <a:latin typeface="Arial MT"/>
                <a:cs typeface="Arial MT"/>
              </a:rPr>
              <a:t>gástrico </a:t>
            </a:r>
            <a:r>
              <a:rPr sz="2000" spc="-180" dirty="0">
                <a:latin typeface="Arial MT"/>
                <a:cs typeface="Arial MT"/>
              </a:rPr>
              <a:t>y</a:t>
            </a:r>
            <a:r>
              <a:rPr sz="2000" spc="200" dirty="0">
                <a:latin typeface="Arial MT"/>
                <a:cs typeface="Arial MT"/>
              </a:rPr>
              <a:t> </a:t>
            </a:r>
            <a:r>
              <a:rPr sz="2000" spc="-210" dirty="0">
                <a:latin typeface="Arial MT"/>
                <a:cs typeface="Arial MT"/>
              </a:rPr>
              <a:t>aumenta </a:t>
            </a:r>
            <a:r>
              <a:rPr sz="2000" spc="-204" dirty="0">
                <a:latin typeface="Arial MT"/>
                <a:cs typeface="Arial MT"/>
              </a:rPr>
              <a:t> </a:t>
            </a:r>
            <a:r>
              <a:rPr sz="2000" spc="-195" dirty="0">
                <a:latin typeface="Arial MT"/>
                <a:cs typeface="Arial MT"/>
              </a:rPr>
              <a:t>su</a:t>
            </a:r>
            <a:r>
              <a:rPr sz="2000" spc="-190" dirty="0">
                <a:latin typeface="Arial MT"/>
                <a:cs typeface="Arial MT"/>
              </a:rPr>
              <a:t> </a:t>
            </a:r>
            <a:r>
              <a:rPr sz="2000" spc="-170" dirty="0">
                <a:latin typeface="Arial MT"/>
                <a:cs typeface="Arial MT"/>
              </a:rPr>
              <a:t>distensión</a:t>
            </a:r>
            <a:r>
              <a:rPr sz="2000" spc="-165" dirty="0">
                <a:latin typeface="Arial MT"/>
                <a:cs typeface="Arial MT"/>
              </a:rPr>
              <a:t> </a:t>
            </a:r>
            <a:r>
              <a:rPr sz="2000" spc="-190" dirty="0">
                <a:latin typeface="Arial MT"/>
                <a:cs typeface="Arial MT"/>
              </a:rPr>
              <a:t>prolongando</a:t>
            </a:r>
            <a:r>
              <a:rPr sz="2000" spc="-185" dirty="0">
                <a:latin typeface="Arial MT"/>
                <a:cs typeface="Arial MT"/>
              </a:rPr>
              <a:t> </a:t>
            </a:r>
            <a:r>
              <a:rPr sz="2000" spc="-145" dirty="0">
                <a:latin typeface="Arial MT"/>
                <a:cs typeface="Arial MT"/>
              </a:rPr>
              <a:t>la</a:t>
            </a:r>
            <a:r>
              <a:rPr sz="2000" spc="-140" dirty="0">
                <a:latin typeface="Arial MT"/>
                <a:cs typeface="Arial MT"/>
              </a:rPr>
              <a:t> </a:t>
            </a:r>
            <a:r>
              <a:rPr sz="2000" spc="-185" dirty="0">
                <a:latin typeface="Arial MT"/>
                <a:cs typeface="Arial MT"/>
              </a:rPr>
              <a:t>sensación</a:t>
            </a:r>
            <a:r>
              <a:rPr sz="2000" spc="-180" dirty="0">
                <a:latin typeface="Arial MT"/>
                <a:cs typeface="Arial MT"/>
              </a:rPr>
              <a:t> </a:t>
            </a:r>
            <a:r>
              <a:rPr sz="2000" spc="-204" dirty="0">
                <a:latin typeface="Arial MT"/>
                <a:cs typeface="Arial MT"/>
              </a:rPr>
              <a:t>de </a:t>
            </a:r>
            <a:r>
              <a:rPr sz="2000" spc="-200" dirty="0">
                <a:latin typeface="Arial MT"/>
                <a:cs typeface="Arial MT"/>
              </a:rPr>
              <a:t> </a:t>
            </a:r>
            <a:r>
              <a:rPr sz="2000" spc="-180" dirty="0">
                <a:latin typeface="Arial MT"/>
                <a:cs typeface="Arial MT"/>
              </a:rPr>
              <a:t>saciedad.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275588" y="1048511"/>
            <a:ext cx="7353300" cy="1339850"/>
            <a:chOff x="1275588" y="1048511"/>
            <a:chExt cx="7353300" cy="1339850"/>
          </a:xfrm>
        </p:grpSpPr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75588" y="1048511"/>
              <a:ext cx="7353300" cy="133959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56360" y="1142999"/>
              <a:ext cx="7216140" cy="1200912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1356360" y="1143000"/>
            <a:ext cx="7216140" cy="1148080"/>
          </a:xfrm>
          <a:prstGeom prst="rect">
            <a:avLst/>
          </a:prstGeom>
          <a:ln w="9144">
            <a:solidFill>
              <a:srgbClr val="FF2287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91440" marR="76200" algn="just">
              <a:lnSpc>
                <a:spcPct val="100000"/>
              </a:lnSpc>
              <a:spcBef>
                <a:spcPts val="245"/>
              </a:spcBef>
            </a:pPr>
            <a:r>
              <a:rPr sz="2400" spc="-265" dirty="0">
                <a:latin typeface="Arial MT"/>
                <a:cs typeface="Arial MT"/>
              </a:rPr>
              <a:t>Una</a:t>
            </a:r>
            <a:r>
              <a:rPr sz="2400" spc="-260" dirty="0">
                <a:latin typeface="Arial MT"/>
                <a:cs typeface="Arial MT"/>
              </a:rPr>
              <a:t> </a:t>
            </a:r>
            <a:r>
              <a:rPr sz="2400" spc="-229" dirty="0">
                <a:latin typeface="Arial MT"/>
                <a:cs typeface="Arial MT"/>
              </a:rPr>
              <a:t>vez</a:t>
            </a:r>
            <a:r>
              <a:rPr sz="2400" spc="-225" dirty="0">
                <a:latin typeface="Arial MT"/>
                <a:cs typeface="Arial MT"/>
              </a:rPr>
              <a:t> </a:t>
            </a:r>
            <a:r>
              <a:rPr sz="2400" spc="-240" dirty="0">
                <a:latin typeface="Arial MT"/>
                <a:cs typeface="Arial MT"/>
              </a:rPr>
              <a:t>en</a:t>
            </a:r>
            <a:r>
              <a:rPr sz="2400" spc="-235" dirty="0">
                <a:latin typeface="Arial MT"/>
                <a:cs typeface="Arial MT"/>
              </a:rPr>
              <a:t> </a:t>
            </a:r>
            <a:r>
              <a:rPr sz="2400" spc="-170" dirty="0">
                <a:latin typeface="Arial MT"/>
                <a:cs typeface="Arial MT"/>
              </a:rPr>
              <a:t>el</a:t>
            </a:r>
            <a:r>
              <a:rPr sz="2400" spc="-165" dirty="0">
                <a:latin typeface="Arial MT"/>
                <a:cs typeface="Arial MT"/>
              </a:rPr>
              <a:t> </a:t>
            </a:r>
            <a:r>
              <a:rPr sz="2400" spc="-195" dirty="0">
                <a:latin typeface="Arial MT"/>
                <a:cs typeface="Arial MT"/>
              </a:rPr>
              <a:t>colon,</a:t>
            </a:r>
            <a:r>
              <a:rPr sz="2400" spc="280" dirty="0">
                <a:latin typeface="Arial MT"/>
                <a:cs typeface="Arial MT"/>
              </a:rPr>
              <a:t> </a:t>
            </a:r>
            <a:r>
              <a:rPr sz="2400" spc="-240" dirty="0">
                <a:latin typeface="Arial MT"/>
                <a:cs typeface="Arial MT"/>
              </a:rPr>
              <a:t>son</a:t>
            </a:r>
            <a:r>
              <a:rPr sz="2400" spc="190" dirty="0">
                <a:latin typeface="Arial MT"/>
                <a:cs typeface="Arial MT"/>
              </a:rPr>
              <a:t> </a:t>
            </a:r>
            <a:r>
              <a:rPr sz="2400" spc="-210" dirty="0">
                <a:latin typeface="Arial MT"/>
                <a:cs typeface="Arial MT"/>
              </a:rPr>
              <a:t>parcialmente</a:t>
            </a:r>
            <a:r>
              <a:rPr sz="2400" spc="250" dirty="0">
                <a:latin typeface="Arial MT"/>
                <a:cs typeface="Arial MT"/>
              </a:rPr>
              <a:t> </a:t>
            </a:r>
            <a:r>
              <a:rPr sz="2400" spc="-229" dirty="0">
                <a:latin typeface="Arial MT"/>
                <a:cs typeface="Arial MT"/>
              </a:rPr>
              <a:t>degradados</a:t>
            </a:r>
            <a:r>
              <a:rPr sz="2400" spc="210" dirty="0">
                <a:latin typeface="Arial MT"/>
                <a:cs typeface="Arial MT"/>
              </a:rPr>
              <a:t> </a:t>
            </a:r>
            <a:r>
              <a:rPr sz="2400" spc="-210" dirty="0">
                <a:latin typeface="Arial MT"/>
                <a:cs typeface="Arial MT"/>
              </a:rPr>
              <a:t>por </a:t>
            </a:r>
            <a:r>
              <a:rPr sz="2400" spc="-204" dirty="0">
                <a:latin typeface="Arial MT"/>
                <a:cs typeface="Arial MT"/>
              </a:rPr>
              <a:t> </a:t>
            </a:r>
            <a:r>
              <a:rPr sz="2400" spc="-235" dirty="0">
                <a:latin typeface="Arial MT"/>
                <a:cs typeface="Arial MT"/>
              </a:rPr>
              <a:t>enzimas </a:t>
            </a:r>
            <a:r>
              <a:rPr sz="2400" spc="-245" dirty="0">
                <a:latin typeface="Arial MT"/>
                <a:cs typeface="Arial MT"/>
              </a:rPr>
              <a:t>de </a:t>
            </a:r>
            <a:r>
              <a:rPr sz="2400" spc="-165" dirty="0">
                <a:latin typeface="Arial MT"/>
                <a:cs typeface="Arial MT"/>
              </a:rPr>
              <a:t>la </a:t>
            </a:r>
            <a:r>
              <a:rPr sz="2400" spc="-175" dirty="0">
                <a:latin typeface="Arial MT"/>
                <a:cs typeface="Arial MT"/>
              </a:rPr>
              <a:t>flora </a:t>
            </a:r>
            <a:r>
              <a:rPr sz="2400" spc="-210" dirty="0">
                <a:latin typeface="Arial MT"/>
                <a:cs typeface="Arial MT"/>
              </a:rPr>
              <a:t>bacteriana </a:t>
            </a:r>
            <a:r>
              <a:rPr sz="2400" spc="-220" dirty="0">
                <a:latin typeface="Arial MT"/>
                <a:cs typeface="Arial MT"/>
              </a:rPr>
              <a:t>hasta </a:t>
            </a:r>
            <a:r>
              <a:rPr sz="2400" spc="-180" dirty="0">
                <a:latin typeface="Arial MT"/>
                <a:cs typeface="Arial MT"/>
              </a:rPr>
              <a:t>distintos </a:t>
            </a:r>
            <a:r>
              <a:rPr sz="2400" spc="-240" dirty="0">
                <a:latin typeface="Arial MT"/>
                <a:cs typeface="Arial MT"/>
              </a:rPr>
              <a:t>compuestos </a:t>
            </a:r>
            <a:r>
              <a:rPr sz="2400" spc="-245" dirty="0">
                <a:latin typeface="Arial MT"/>
                <a:cs typeface="Arial MT"/>
              </a:rPr>
              <a:t>que </a:t>
            </a:r>
            <a:r>
              <a:rPr sz="2400" spc="-240" dirty="0">
                <a:latin typeface="Arial MT"/>
                <a:cs typeface="Arial MT"/>
              </a:rPr>
              <a:t> </a:t>
            </a:r>
            <a:r>
              <a:rPr sz="2400" spc="-250" dirty="0">
                <a:latin typeface="Arial MT"/>
                <a:cs typeface="Arial MT"/>
              </a:rPr>
              <a:t>e</a:t>
            </a:r>
            <a:r>
              <a:rPr sz="2400" spc="-245" dirty="0">
                <a:latin typeface="Arial MT"/>
                <a:cs typeface="Arial MT"/>
              </a:rPr>
              <a:t>n</a:t>
            </a:r>
            <a:r>
              <a:rPr sz="2400" spc="-95" dirty="0">
                <a:latin typeface="Arial MT"/>
                <a:cs typeface="Arial MT"/>
              </a:rPr>
              <a:t> </a:t>
            </a:r>
            <a:r>
              <a:rPr sz="2400" spc="-195" dirty="0">
                <a:latin typeface="Arial MT"/>
                <a:cs typeface="Arial MT"/>
              </a:rPr>
              <a:t>part</a:t>
            </a:r>
            <a:r>
              <a:rPr sz="2400" spc="-245" dirty="0">
                <a:latin typeface="Arial MT"/>
                <a:cs typeface="Arial MT"/>
              </a:rPr>
              <a:t>e</a:t>
            </a:r>
            <a:r>
              <a:rPr sz="2400" spc="-105" dirty="0">
                <a:latin typeface="Arial MT"/>
                <a:cs typeface="Arial MT"/>
              </a:rPr>
              <a:t> </a:t>
            </a:r>
            <a:r>
              <a:rPr sz="2400" spc="-250" dirty="0">
                <a:latin typeface="Arial MT"/>
                <a:cs typeface="Arial MT"/>
              </a:rPr>
              <a:t>puede</a:t>
            </a:r>
            <a:r>
              <a:rPr sz="2400" spc="-245" dirty="0">
                <a:latin typeface="Arial MT"/>
                <a:cs typeface="Arial MT"/>
              </a:rPr>
              <a:t>n</a:t>
            </a:r>
            <a:r>
              <a:rPr sz="2400" spc="-55" dirty="0">
                <a:latin typeface="Arial MT"/>
                <a:cs typeface="Arial MT"/>
              </a:rPr>
              <a:t> </a:t>
            </a:r>
            <a:r>
              <a:rPr sz="2400" spc="-235" dirty="0">
                <a:latin typeface="Arial MT"/>
                <a:cs typeface="Arial MT"/>
              </a:rPr>
              <a:t>se</a:t>
            </a:r>
            <a:r>
              <a:rPr sz="2400" spc="-145" dirty="0">
                <a:latin typeface="Arial MT"/>
                <a:cs typeface="Arial MT"/>
              </a:rPr>
              <a:t>r</a:t>
            </a:r>
            <a:r>
              <a:rPr sz="2400" spc="-125" dirty="0">
                <a:latin typeface="Arial MT"/>
                <a:cs typeface="Arial MT"/>
              </a:rPr>
              <a:t> </a:t>
            </a:r>
            <a:r>
              <a:rPr sz="2400" spc="-229" dirty="0">
                <a:latin typeface="Arial MT"/>
                <a:cs typeface="Arial MT"/>
              </a:rPr>
              <a:t>absorb</a:t>
            </a:r>
            <a:r>
              <a:rPr sz="2400" spc="-110" dirty="0">
                <a:latin typeface="Arial MT"/>
                <a:cs typeface="Arial MT"/>
              </a:rPr>
              <a:t>i</a:t>
            </a:r>
            <a:r>
              <a:rPr sz="2400" spc="-240" dirty="0">
                <a:latin typeface="Arial MT"/>
                <a:cs typeface="Arial MT"/>
              </a:rPr>
              <a:t>dos</a:t>
            </a:r>
            <a:r>
              <a:rPr sz="2400" spc="-120" dirty="0">
                <a:latin typeface="Arial MT"/>
                <a:cs typeface="Arial MT"/>
              </a:rPr>
              <a:t>.</a:t>
            </a:r>
            <a:endParaRPr sz="2400">
              <a:latin typeface="Arial MT"/>
              <a:cs typeface="Arial MT"/>
            </a:endParaRPr>
          </a:p>
        </p:txBody>
      </p:sp>
      <p:pic>
        <p:nvPicPr>
          <p:cNvPr id="24" name="object 2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903220" y="33528"/>
            <a:ext cx="6240779" cy="1114044"/>
          </a:xfrm>
          <a:prstGeom prst="rect">
            <a:avLst/>
          </a:prstGeom>
        </p:spPr>
      </p:pic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3205352" y="0"/>
            <a:ext cx="579437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95" dirty="0"/>
              <a:t>C</a:t>
            </a:r>
            <a:r>
              <a:rPr spc="-60" dirty="0"/>
              <a:t>a</a:t>
            </a:r>
            <a:r>
              <a:rPr spc="-300" dirty="0"/>
              <a:t>r</a:t>
            </a:r>
            <a:r>
              <a:rPr spc="-385" dirty="0"/>
              <a:t>b</a:t>
            </a:r>
            <a:r>
              <a:rPr spc="-630" dirty="0"/>
              <a:t>o</a:t>
            </a:r>
            <a:r>
              <a:rPr spc="-315" dirty="0"/>
              <a:t>h</a:t>
            </a:r>
            <a:r>
              <a:rPr spc="-45" dirty="0"/>
              <a:t>i</a:t>
            </a:r>
            <a:r>
              <a:rPr spc="-65" dirty="0"/>
              <a:t>d</a:t>
            </a:r>
            <a:r>
              <a:rPr spc="-210" dirty="0"/>
              <a:t>ra</a:t>
            </a:r>
            <a:r>
              <a:rPr spc="-155" dirty="0"/>
              <a:t>t</a:t>
            </a:r>
            <a:r>
              <a:rPr spc="-360" dirty="0"/>
              <a:t>o</a:t>
            </a:r>
            <a:r>
              <a:rPr spc="-270" dirty="0"/>
              <a:t>s</a:t>
            </a:r>
            <a:r>
              <a:rPr spc="-265" dirty="0"/>
              <a:t> </a:t>
            </a:r>
            <a:r>
              <a:rPr spc="-254" dirty="0"/>
              <a:t>n</a:t>
            </a:r>
            <a:r>
              <a:rPr spc="-250" dirty="0"/>
              <a:t>o</a:t>
            </a:r>
            <a:r>
              <a:rPr spc="-185" dirty="0"/>
              <a:t> </a:t>
            </a:r>
            <a:r>
              <a:rPr spc="-80" dirty="0"/>
              <a:t>d</a:t>
            </a:r>
            <a:r>
              <a:rPr spc="-25" dirty="0"/>
              <a:t>i</a:t>
            </a:r>
            <a:r>
              <a:rPr spc="315" dirty="0"/>
              <a:t>g</a:t>
            </a:r>
            <a:r>
              <a:rPr spc="-855" dirty="0"/>
              <a:t>e</a:t>
            </a:r>
            <a:r>
              <a:rPr spc="-125" dirty="0"/>
              <a:t>r</a:t>
            </a:r>
            <a:r>
              <a:rPr spc="-70" dirty="0"/>
              <a:t>i</a:t>
            </a:r>
            <a:r>
              <a:rPr spc="-395" dirty="0"/>
              <a:t>bl</a:t>
            </a:r>
            <a:r>
              <a:rPr spc="-505" dirty="0"/>
              <a:t>e</a:t>
            </a:r>
            <a:r>
              <a:rPr spc="15" dirty="0"/>
              <a:t>s</a:t>
            </a:r>
          </a:p>
        </p:txBody>
      </p:sp>
      <p:grpSp>
        <p:nvGrpSpPr>
          <p:cNvPr id="26" name="object 26"/>
          <p:cNvGrpSpPr/>
          <p:nvPr/>
        </p:nvGrpSpPr>
        <p:grpSpPr>
          <a:xfrm>
            <a:off x="6359652" y="6388607"/>
            <a:ext cx="2510155" cy="469900"/>
            <a:chOff x="6359652" y="6388607"/>
            <a:chExt cx="2510155" cy="469900"/>
          </a:xfrm>
        </p:grpSpPr>
        <p:pic>
          <p:nvPicPr>
            <p:cNvPr id="27" name="object 2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359652" y="6388607"/>
              <a:ext cx="886968" cy="46939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995160" y="6388607"/>
              <a:ext cx="1874520" cy="469389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6354317" y="6431430"/>
            <a:ext cx="2207260" cy="310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89"/>
              </a:lnSpc>
            </a:pPr>
            <a:r>
              <a:rPr sz="1800" spc="40" dirty="0">
                <a:solidFill>
                  <a:srgbClr val="FFFFFF"/>
                </a:solidFill>
                <a:latin typeface="Tahoma"/>
                <a:cs typeface="Tahoma"/>
              </a:rPr>
              <a:t>Maria</a:t>
            </a:r>
            <a:r>
              <a:rPr sz="1800" spc="-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1800" spc="35" dirty="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sz="1800" spc="-31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800" spc="10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800" spc="2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800" spc="5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800" spc="-1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19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1800" spc="-10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800" spc="-3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800" spc="9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800" spc="-5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9952" y="1141476"/>
            <a:ext cx="8001000" cy="519226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40207" y="25907"/>
            <a:ext cx="9004300" cy="6690359"/>
            <a:chOff x="140207" y="25907"/>
            <a:chExt cx="9004300" cy="6690359"/>
          </a:xfrm>
        </p:grpSpPr>
        <p:sp>
          <p:nvSpPr>
            <p:cNvPr id="4" name="object 4"/>
            <p:cNvSpPr/>
            <p:nvPr/>
          </p:nvSpPr>
          <p:spPr>
            <a:xfrm>
              <a:off x="141732" y="213359"/>
              <a:ext cx="9002395" cy="6502400"/>
            </a:xfrm>
            <a:custGeom>
              <a:avLst/>
              <a:gdLst/>
              <a:ahLst/>
              <a:cxnLst/>
              <a:rect l="l" t="t" r="r" b="b"/>
              <a:pathLst>
                <a:path w="9002395" h="6502400">
                  <a:moveTo>
                    <a:pt x="9002268" y="500380"/>
                  </a:moveTo>
                  <a:lnTo>
                    <a:pt x="500380" y="500380"/>
                  </a:lnTo>
                  <a:lnTo>
                    <a:pt x="500380" y="0"/>
                  </a:lnTo>
                  <a:lnTo>
                    <a:pt x="0" y="0"/>
                  </a:lnTo>
                  <a:lnTo>
                    <a:pt x="0" y="500380"/>
                  </a:lnTo>
                  <a:lnTo>
                    <a:pt x="0" y="645160"/>
                  </a:lnTo>
                  <a:lnTo>
                    <a:pt x="0" y="6502400"/>
                  </a:lnTo>
                  <a:lnTo>
                    <a:pt x="500380" y="6502400"/>
                  </a:lnTo>
                  <a:lnTo>
                    <a:pt x="500380" y="645160"/>
                  </a:lnTo>
                  <a:lnTo>
                    <a:pt x="9002268" y="645160"/>
                  </a:lnTo>
                  <a:lnTo>
                    <a:pt x="9002268" y="5003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0207" y="551688"/>
              <a:ext cx="1040891" cy="96926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207" y="1481327"/>
              <a:ext cx="1040892" cy="96773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0207" y="5695187"/>
              <a:ext cx="1040892" cy="97078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0207" y="4767072"/>
              <a:ext cx="1040892" cy="96926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0207" y="2624328"/>
              <a:ext cx="1040892" cy="96773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0207" y="3550919"/>
              <a:ext cx="1040892" cy="97078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563111" y="25907"/>
              <a:ext cx="5580888" cy="1115568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866134" y="0"/>
            <a:ext cx="493014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70" dirty="0"/>
              <a:t>D</a:t>
            </a:r>
            <a:r>
              <a:rPr spc="114" dirty="0"/>
              <a:t>i</a:t>
            </a:r>
            <a:r>
              <a:rPr spc="220" dirty="0"/>
              <a:t>g</a:t>
            </a:r>
            <a:r>
              <a:rPr spc="-855" dirty="0"/>
              <a:t>e</a:t>
            </a:r>
            <a:r>
              <a:rPr spc="-65" dirty="0"/>
              <a:t>st</a:t>
            </a:r>
            <a:r>
              <a:rPr spc="-40" dirty="0"/>
              <a:t>i</a:t>
            </a:r>
            <a:r>
              <a:rPr spc="-630" dirty="0"/>
              <a:t>ó</a:t>
            </a:r>
            <a:r>
              <a:rPr spc="125" dirty="0"/>
              <a:t>n</a:t>
            </a:r>
            <a:r>
              <a:rPr spc="-254" dirty="0"/>
              <a:t> </a:t>
            </a:r>
            <a:r>
              <a:rPr spc="-495" dirty="0"/>
              <a:t>d</a:t>
            </a:r>
            <a:r>
              <a:rPr spc="-500" dirty="0"/>
              <a:t>e</a:t>
            </a:r>
            <a:r>
              <a:rPr spc="-204" dirty="0"/>
              <a:t> </a:t>
            </a:r>
            <a:r>
              <a:rPr spc="-40" dirty="0"/>
              <a:t>l</a:t>
            </a:r>
            <a:r>
              <a:rPr spc="-75" dirty="0"/>
              <a:t>a</a:t>
            </a:r>
            <a:r>
              <a:rPr spc="-210" dirty="0"/>
              <a:t> </a:t>
            </a:r>
            <a:r>
              <a:rPr spc="315" dirty="0"/>
              <a:t>g</a:t>
            </a:r>
            <a:r>
              <a:rPr spc="-25" dirty="0"/>
              <a:t>l</a:t>
            </a:r>
            <a:r>
              <a:rPr spc="-20" dirty="0"/>
              <a:t>u</a:t>
            </a:r>
            <a:r>
              <a:rPr spc="-500" dirty="0"/>
              <a:t>c</a:t>
            </a:r>
            <a:r>
              <a:rPr spc="-530" dirty="0"/>
              <a:t>o</a:t>
            </a:r>
            <a:r>
              <a:rPr spc="-75" dirty="0"/>
              <a:t>sa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354317" y="6431430"/>
            <a:ext cx="2207260" cy="310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89"/>
              </a:lnSpc>
            </a:pPr>
            <a:r>
              <a:rPr sz="1800" spc="40" dirty="0">
                <a:solidFill>
                  <a:srgbClr val="FFFFFF"/>
                </a:solidFill>
                <a:latin typeface="Tahoma"/>
                <a:cs typeface="Tahoma"/>
              </a:rPr>
              <a:t>Maria</a:t>
            </a:r>
            <a:r>
              <a:rPr sz="1800" spc="-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1800" spc="35" dirty="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sz="1800" spc="-31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800" spc="10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800" spc="2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800" spc="5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800" spc="-1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19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1800" spc="-10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800" spc="-3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800" spc="9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800" spc="-5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523" y="0"/>
            <a:ext cx="9147175" cy="6858000"/>
            <a:chOff x="-1523" y="0"/>
            <a:chExt cx="914717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2" y="8382"/>
              <a:ext cx="9138285" cy="6845934"/>
            </a:xfrm>
            <a:custGeom>
              <a:avLst/>
              <a:gdLst/>
              <a:ahLst/>
              <a:cxnLst/>
              <a:rect l="l" t="t" r="r" b="b"/>
              <a:pathLst>
                <a:path w="9138285" h="6845934">
                  <a:moveTo>
                    <a:pt x="0" y="0"/>
                  </a:moveTo>
                  <a:lnTo>
                    <a:pt x="9137904" y="6845805"/>
                  </a:lnTo>
                </a:path>
              </a:pathLst>
            </a:custGeom>
            <a:ln w="4572">
              <a:solidFill>
                <a:srgbClr val="BDBD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469379" y="4948428"/>
              <a:ext cx="2673350" cy="1900555"/>
            </a:xfrm>
            <a:custGeom>
              <a:avLst/>
              <a:gdLst/>
              <a:ahLst/>
              <a:cxnLst/>
              <a:rect l="l" t="t" r="r" b="b"/>
              <a:pathLst>
                <a:path w="2673350" h="1900554">
                  <a:moveTo>
                    <a:pt x="2673096" y="0"/>
                  </a:moveTo>
                  <a:lnTo>
                    <a:pt x="0" y="1900109"/>
                  </a:lnTo>
                </a:path>
              </a:pathLst>
            </a:custGeom>
            <a:ln w="6095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53171" y="4957571"/>
              <a:ext cx="1290827" cy="1888236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14627" y="929639"/>
            <a:ext cx="7662672" cy="5437632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40207" y="213359"/>
            <a:ext cx="9004300" cy="6502400"/>
            <a:chOff x="140207" y="213359"/>
            <a:chExt cx="9004300" cy="6502400"/>
          </a:xfrm>
        </p:grpSpPr>
        <p:sp>
          <p:nvSpPr>
            <p:cNvPr id="9" name="object 9"/>
            <p:cNvSpPr/>
            <p:nvPr/>
          </p:nvSpPr>
          <p:spPr>
            <a:xfrm>
              <a:off x="141732" y="213359"/>
              <a:ext cx="9002395" cy="6502400"/>
            </a:xfrm>
            <a:custGeom>
              <a:avLst/>
              <a:gdLst/>
              <a:ahLst/>
              <a:cxnLst/>
              <a:rect l="l" t="t" r="r" b="b"/>
              <a:pathLst>
                <a:path w="9002395" h="6502400">
                  <a:moveTo>
                    <a:pt x="9002268" y="500380"/>
                  </a:moveTo>
                  <a:lnTo>
                    <a:pt x="500380" y="500380"/>
                  </a:lnTo>
                  <a:lnTo>
                    <a:pt x="500380" y="0"/>
                  </a:lnTo>
                  <a:lnTo>
                    <a:pt x="0" y="0"/>
                  </a:lnTo>
                  <a:lnTo>
                    <a:pt x="0" y="500380"/>
                  </a:lnTo>
                  <a:lnTo>
                    <a:pt x="0" y="645160"/>
                  </a:lnTo>
                  <a:lnTo>
                    <a:pt x="0" y="6502400"/>
                  </a:lnTo>
                  <a:lnTo>
                    <a:pt x="500380" y="6502400"/>
                  </a:lnTo>
                  <a:lnTo>
                    <a:pt x="500380" y="645160"/>
                  </a:lnTo>
                  <a:lnTo>
                    <a:pt x="9002268" y="645160"/>
                  </a:lnTo>
                  <a:lnTo>
                    <a:pt x="9002268" y="5003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0207" y="551687"/>
              <a:ext cx="1040891" cy="96926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0207" y="1481327"/>
              <a:ext cx="1040892" cy="96773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0207" y="5695188"/>
              <a:ext cx="1040892" cy="97078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0207" y="4767071"/>
              <a:ext cx="1040892" cy="96926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0207" y="2624327"/>
              <a:ext cx="1040892" cy="96773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0207" y="3550919"/>
              <a:ext cx="1040892" cy="97078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0207" y="111252"/>
            <a:ext cx="9004300" cy="6604634"/>
            <a:chOff x="140207" y="111252"/>
            <a:chExt cx="9004300" cy="6604634"/>
          </a:xfrm>
        </p:grpSpPr>
        <p:sp>
          <p:nvSpPr>
            <p:cNvPr id="3" name="object 3"/>
            <p:cNvSpPr/>
            <p:nvPr/>
          </p:nvSpPr>
          <p:spPr>
            <a:xfrm>
              <a:off x="141732" y="213359"/>
              <a:ext cx="9002395" cy="6502400"/>
            </a:xfrm>
            <a:custGeom>
              <a:avLst/>
              <a:gdLst/>
              <a:ahLst/>
              <a:cxnLst/>
              <a:rect l="l" t="t" r="r" b="b"/>
              <a:pathLst>
                <a:path w="9002395" h="6502400">
                  <a:moveTo>
                    <a:pt x="9002268" y="500380"/>
                  </a:moveTo>
                  <a:lnTo>
                    <a:pt x="500380" y="500380"/>
                  </a:lnTo>
                  <a:lnTo>
                    <a:pt x="500380" y="0"/>
                  </a:lnTo>
                  <a:lnTo>
                    <a:pt x="0" y="0"/>
                  </a:lnTo>
                  <a:lnTo>
                    <a:pt x="0" y="500380"/>
                  </a:lnTo>
                  <a:lnTo>
                    <a:pt x="0" y="645160"/>
                  </a:lnTo>
                  <a:lnTo>
                    <a:pt x="0" y="6502400"/>
                  </a:lnTo>
                  <a:lnTo>
                    <a:pt x="500380" y="6502400"/>
                  </a:lnTo>
                  <a:lnTo>
                    <a:pt x="500380" y="645160"/>
                  </a:lnTo>
                  <a:lnTo>
                    <a:pt x="9002268" y="645160"/>
                  </a:lnTo>
                  <a:lnTo>
                    <a:pt x="9002268" y="5003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0207" y="551688"/>
              <a:ext cx="1040891" cy="96926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0207" y="1481327"/>
              <a:ext cx="1040892" cy="9677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207" y="5695187"/>
              <a:ext cx="1040892" cy="97078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0207" y="4767072"/>
              <a:ext cx="1040892" cy="96926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0207" y="2624328"/>
              <a:ext cx="1040892" cy="96773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0207" y="3550919"/>
              <a:ext cx="1040892" cy="97078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21579" y="111252"/>
              <a:ext cx="4122419" cy="1008888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295646" y="80264"/>
            <a:ext cx="35521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455" dirty="0"/>
              <a:t>R</a:t>
            </a:r>
            <a:r>
              <a:rPr sz="3600" spc="-75" dirty="0"/>
              <a:t>u</a:t>
            </a:r>
            <a:r>
              <a:rPr sz="3600" spc="-140" dirty="0"/>
              <a:t>t</a:t>
            </a:r>
            <a:r>
              <a:rPr sz="3600" spc="-160" dirty="0"/>
              <a:t>a</a:t>
            </a:r>
            <a:r>
              <a:rPr sz="3600" spc="15" dirty="0"/>
              <a:t>s</a:t>
            </a:r>
            <a:r>
              <a:rPr sz="3600" spc="-300" dirty="0"/>
              <a:t> </a:t>
            </a:r>
            <a:r>
              <a:rPr sz="3600" spc="10" dirty="0"/>
              <a:t>m</a:t>
            </a:r>
            <a:r>
              <a:rPr sz="3600" spc="-770" dirty="0"/>
              <a:t>e</a:t>
            </a:r>
            <a:r>
              <a:rPr sz="3600" spc="-140" dirty="0"/>
              <a:t>t</a:t>
            </a:r>
            <a:r>
              <a:rPr sz="3600" spc="-160" dirty="0"/>
              <a:t>a</a:t>
            </a:r>
            <a:r>
              <a:rPr sz="3600" spc="-380" dirty="0"/>
              <a:t>bó</a:t>
            </a:r>
            <a:r>
              <a:rPr sz="3600" spc="-195" dirty="0"/>
              <a:t>l</a:t>
            </a:r>
            <a:r>
              <a:rPr sz="3600" spc="-120" dirty="0"/>
              <a:t>icas</a:t>
            </a:r>
            <a:endParaRPr sz="3600"/>
          </a:p>
        </p:txBody>
      </p:sp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72767" y="929639"/>
            <a:ext cx="6644640" cy="564337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0207" y="213359"/>
            <a:ext cx="9004300" cy="6502400"/>
            <a:chOff x="140207" y="213359"/>
            <a:chExt cx="9004300" cy="6502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2332" y="1194815"/>
              <a:ext cx="7859268" cy="508863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4627" y="1298448"/>
              <a:ext cx="7014972" cy="533095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214627" y="1298448"/>
              <a:ext cx="7720965" cy="4937760"/>
            </a:xfrm>
            <a:custGeom>
              <a:avLst/>
              <a:gdLst/>
              <a:ahLst/>
              <a:cxnLst/>
              <a:rect l="l" t="t" r="r" b="b"/>
              <a:pathLst>
                <a:path w="7720965" h="4937760">
                  <a:moveTo>
                    <a:pt x="0" y="4937760"/>
                  </a:moveTo>
                  <a:lnTo>
                    <a:pt x="7720583" y="4937760"/>
                  </a:lnTo>
                  <a:lnTo>
                    <a:pt x="7720583" y="0"/>
                  </a:lnTo>
                  <a:lnTo>
                    <a:pt x="0" y="0"/>
                  </a:lnTo>
                  <a:lnTo>
                    <a:pt x="0" y="4937760"/>
                  </a:lnTo>
                  <a:close/>
                </a:path>
              </a:pathLst>
            </a:custGeom>
            <a:ln w="9144">
              <a:solidFill>
                <a:srgbClr val="F900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0845" marR="770255" indent="-343535">
              <a:lnSpc>
                <a:spcPct val="100000"/>
              </a:lnSpc>
              <a:spcBef>
                <a:spcPts val="100"/>
              </a:spcBef>
              <a:buClr>
                <a:srgbClr val="33CC33"/>
              </a:buClr>
              <a:buFont typeface="Wingdings"/>
              <a:buChar char=""/>
              <a:tabLst>
                <a:tab pos="412115" algn="l"/>
              </a:tabLst>
            </a:pPr>
            <a:r>
              <a:rPr spc="-200" dirty="0"/>
              <a:t>Princ</a:t>
            </a:r>
            <a:r>
              <a:rPr spc="-114" dirty="0"/>
              <a:t>i</a:t>
            </a:r>
            <a:r>
              <a:rPr spc="-250" dirty="0"/>
              <a:t>pa</a:t>
            </a:r>
            <a:r>
              <a:rPr spc="-100" dirty="0"/>
              <a:t>l</a:t>
            </a:r>
            <a:r>
              <a:rPr spc="-140" dirty="0"/>
              <a:t> </a:t>
            </a:r>
            <a:r>
              <a:rPr spc="-190" dirty="0"/>
              <a:t>ruta</a:t>
            </a:r>
            <a:r>
              <a:rPr spc="-120" dirty="0"/>
              <a:t> </a:t>
            </a:r>
            <a:r>
              <a:rPr spc="-215" dirty="0"/>
              <a:t>par</a:t>
            </a:r>
            <a:r>
              <a:rPr spc="-245" dirty="0"/>
              <a:t>a</a:t>
            </a:r>
            <a:r>
              <a:rPr spc="-90" dirty="0"/>
              <a:t> </a:t>
            </a:r>
            <a:r>
              <a:rPr spc="-110" dirty="0"/>
              <a:t>l</a:t>
            </a:r>
            <a:r>
              <a:rPr spc="-245" dirty="0"/>
              <a:t>a</a:t>
            </a:r>
            <a:r>
              <a:rPr spc="-110" dirty="0"/>
              <a:t> </a:t>
            </a:r>
            <a:r>
              <a:rPr spc="-250" dirty="0"/>
              <a:t>de</a:t>
            </a:r>
            <a:r>
              <a:rPr spc="-254" dirty="0"/>
              <a:t>g</a:t>
            </a:r>
            <a:r>
              <a:rPr spc="-200" dirty="0"/>
              <a:t>radaci</a:t>
            </a:r>
            <a:r>
              <a:rPr spc="-254" dirty="0"/>
              <a:t>ó</a:t>
            </a:r>
            <a:r>
              <a:rPr spc="-245" dirty="0"/>
              <a:t>n</a:t>
            </a:r>
            <a:r>
              <a:rPr spc="-110" dirty="0"/>
              <a:t> </a:t>
            </a:r>
            <a:r>
              <a:rPr spc="-250" dirty="0"/>
              <a:t>d</a:t>
            </a:r>
            <a:r>
              <a:rPr spc="-245" dirty="0"/>
              <a:t>e</a:t>
            </a:r>
            <a:r>
              <a:rPr spc="-110" dirty="0"/>
              <a:t> </a:t>
            </a:r>
            <a:r>
              <a:rPr spc="-250" dirty="0"/>
              <a:t>g</a:t>
            </a:r>
            <a:r>
              <a:rPr spc="-110" dirty="0"/>
              <a:t>l</a:t>
            </a:r>
            <a:r>
              <a:rPr spc="-235" dirty="0"/>
              <a:t>ucos</a:t>
            </a:r>
            <a:r>
              <a:rPr spc="-245" dirty="0"/>
              <a:t>a</a:t>
            </a:r>
            <a:r>
              <a:rPr spc="-100" dirty="0"/>
              <a:t> </a:t>
            </a:r>
            <a:r>
              <a:rPr spc="-220" dirty="0"/>
              <a:t>y</a:t>
            </a:r>
            <a:r>
              <a:rPr spc="-105" dirty="0"/>
              <a:t> </a:t>
            </a:r>
            <a:r>
              <a:rPr spc="-155" dirty="0"/>
              <a:t>la  </a:t>
            </a:r>
            <a:r>
              <a:rPr spc="-190" dirty="0"/>
              <a:t>fo</a:t>
            </a:r>
            <a:r>
              <a:rPr spc="-145" dirty="0"/>
              <a:t>r</a:t>
            </a:r>
            <a:r>
              <a:rPr spc="-240" dirty="0"/>
              <a:t>mació</a:t>
            </a:r>
            <a:r>
              <a:rPr spc="-245" dirty="0"/>
              <a:t>n</a:t>
            </a:r>
            <a:r>
              <a:rPr spc="-145" dirty="0"/>
              <a:t> </a:t>
            </a:r>
            <a:r>
              <a:rPr spc="-250" dirty="0"/>
              <a:t>de</a:t>
            </a:r>
          </a:p>
          <a:p>
            <a:pPr marL="410845">
              <a:lnSpc>
                <a:spcPct val="100000"/>
              </a:lnSpc>
            </a:pPr>
            <a:r>
              <a:rPr spc="-185" dirty="0"/>
              <a:t>piruvato.</a:t>
            </a:r>
          </a:p>
          <a:p>
            <a:pPr marL="410845" indent="-343535">
              <a:lnSpc>
                <a:spcPct val="100000"/>
              </a:lnSpc>
              <a:spcBef>
                <a:spcPts val="600"/>
              </a:spcBef>
              <a:buClr>
                <a:srgbClr val="33CC33"/>
              </a:buClr>
              <a:buFont typeface="Wingdings"/>
              <a:buChar char=""/>
              <a:tabLst>
                <a:tab pos="412115" algn="l"/>
              </a:tabLst>
            </a:pPr>
            <a:r>
              <a:rPr spc="-295" dirty="0"/>
              <a:t>S</a:t>
            </a:r>
            <a:r>
              <a:rPr spc="-245" dirty="0"/>
              <a:t>e</a:t>
            </a:r>
            <a:r>
              <a:rPr spc="-120" dirty="0"/>
              <a:t> </a:t>
            </a:r>
            <a:r>
              <a:rPr spc="-240" dirty="0"/>
              <a:t>conoc</a:t>
            </a:r>
            <a:r>
              <a:rPr spc="-245" dirty="0"/>
              <a:t>e</a:t>
            </a:r>
            <a:r>
              <a:rPr spc="-114" dirty="0"/>
              <a:t> </a:t>
            </a:r>
            <a:r>
              <a:rPr spc="-280" dirty="0"/>
              <a:t>com</a:t>
            </a:r>
            <a:r>
              <a:rPr spc="-245" dirty="0"/>
              <a:t>o</a:t>
            </a:r>
            <a:r>
              <a:rPr spc="-125" dirty="0"/>
              <a:t> </a:t>
            </a:r>
            <a:r>
              <a:rPr spc="-110" dirty="0"/>
              <a:t>l</a:t>
            </a:r>
            <a:r>
              <a:rPr spc="-245" dirty="0"/>
              <a:t>a</a:t>
            </a:r>
            <a:r>
              <a:rPr spc="-110" dirty="0"/>
              <a:t> </a:t>
            </a:r>
            <a:r>
              <a:rPr spc="-190" dirty="0"/>
              <a:t>ruta</a:t>
            </a:r>
            <a:r>
              <a:rPr spc="-130" dirty="0"/>
              <a:t> </a:t>
            </a:r>
            <a:r>
              <a:rPr spc="-250" dirty="0"/>
              <a:t>d</a:t>
            </a:r>
            <a:r>
              <a:rPr spc="-245" dirty="0"/>
              <a:t>e</a:t>
            </a:r>
            <a:r>
              <a:rPr spc="-95" dirty="0"/>
              <a:t> </a:t>
            </a:r>
            <a:r>
              <a:rPr spc="-285" dirty="0"/>
              <a:t>Embd</a:t>
            </a:r>
            <a:r>
              <a:rPr spc="-254" dirty="0"/>
              <a:t>e</a:t>
            </a:r>
            <a:r>
              <a:rPr spc="-250" dirty="0"/>
              <a:t>n</a:t>
            </a:r>
            <a:r>
              <a:rPr spc="-145" dirty="0"/>
              <a:t>-</a:t>
            </a:r>
            <a:r>
              <a:rPr spc="-220" dirty="0"/>
              <a:t>Meyerhof.</a:t>
            </a:r>
          </a:p>
          <a:p>
            <a:pPr marL="410845" indent="-343535">
              <a:lnSpc>
                <a:spcPct val="100000"/>
              </a:lnSpc>
              <a:spcBef>
                <a:spcPts val="600"/>
              </a:spcBef>
              <a:buClr>
                <a:srgbClr val="33CC33"/>
              </a:buClr>
              <a:buFont typeface="Wingdings"/>
              <a:buChar char=""/>
              <a:tabLst>
                <a:tab pos="412115" algn="l"/>
              </a:tabLst>
            </a:pPr>
            <a:r>
              <a:rPr spc="-295" dirty="0"/>
              <a:t>E</a:t>
            </a:r>
            <a:r>
              <a:rPr spc="-220" dirty="0"/>
              <a:t>s</a:t>
            </a:r>
            <a:r>
              <a:rPr spc="-120" dirty="0"/>
              <a:t> </a:t>
            </a:r>
            <a:r>
              <a:rPr spc="-250" dirty="0"/>
              <a:t>un</a:t>
            </a:r>
            <a:r>
              <a:rPr spc="-245" dirty="0"/>
              <a:t>a</a:t>
            </a:r>
            <a:r>
              <a:rPr spc="-110" dirty="0"/>
              <a:t> </a:t>
            </a:r>
            <a:r>
              <a:rPr spc="-190" dirty="0"/>
              <a:t>ruta</a:t>
            </a:r>
            <a:r>
              <a:rPr spc="-120" dirty="0"/>
              <a:t> </a:t>
            </a:r>
            <a:r>
              <a:rPr spc="-229" dirty="0"/>
              <a:t>cas</a:t>
            </a:r>
            <a:r>
              <a:rPr spc="-100" dirty="0"/>
              <a:t>i</a:t>
            </a:r>
            <a:r>
              <a:rPr spc="-120" dirty="0"/>
              <a:t> </a:t>
            </a:r>
            <a:r>
              <a:rPr spc="-250" dirty="0"/>
              <a:t>un</a:t>
            </a:r>
            <a:r>
              <a:rPr spc="-110" dirty="0"/>
              <a:t>i</a:t>
            </a:r>
            <a:r>
              <a:rPr spc="-190" dirty="0"/>
              <a:t>versal.</a:t>
            </a:r>
          </a:p>
          <a:p>
            <a:pPr marL="410845" indent="-343535">
              <a:lnSpc>
                <a:spcPct val="100000"/>
              </a:lnSpc>
              <a:spcBef>
                <a:spcPts val="600"/>
              </a:spcBef>
              <a:buClr>
                <a:srgbClr val="33CC33"/>
              </a:buClr>
              <a:buFont typeface="Wingdings"/>
              <a:buChar char=""/>
              <a:tabLst>
                <a:tab pos="412115" algn="l"/>
              </a:tabLst>
            </a:pPr>
            <a:r>
              <a:rPr spc="-235" dirty="0"/>
              <a:t>Produce</a:t>
            </a:r>
            <a:r>
              <a:rPr spc="-114" dirty="0"/>
              <a:t> </a:t>
            </a:r>
            <a:r>
              <a:rPr spc="-215" dirty="0"/>
              <a:t>energía</a:t>
            </a:r>
            <a:r>
              <a:rPr spc="-80" dirty="0"/>
              <a:t> </a:t>
            </a:r>
            <a:r>
              <a:rPr spc="-240" dirty="0"/>
              <a:t>e</a:t>
            </a:r>
            <a:r>
              <a:rPr spc="-114" dirty="0"/>
              <a:t> </a:t>
            </a:r>
            <a:r>
              <a:rPr spc="-210" dirty="0"/>
              <a:t>intermedios</a:t>
            </a:r>
            <a:r>
              <a:rPr spc="-130" dirty="0"/>
              <a:t> </a:t>
            </a:r>
            <a:r>
              <a:rPr spc="-210" dirty="0"/>
              <a:t>metabólicos.</a:t>
            </a:r>
          </a:p>
          <a:p>
            <a:pPr marL="410845" marR="408940" indent="-343535">
              <a:lnSpc>
                <a:spcPct val="100000"/>
              </a:lnSpc>
              <a:spcBef>
                <a:spcPts val="605"/>
              </a:spcBef>
              <a:buClr>
                <a:srgbClr val="33CC33"/>
              </a:buClr>
              <a:buFont typeface="Wingdings"/>
              <a:buChar char=""/>
              <a:tabLst>
                <a:tab pos="412115" algn="l"/>
              </a:tabLst>
            </a:pPr>
            <a:r>
              <a:rPr spc="-220" dirty="0"/>
              <a:t>Tiene</a:t>
            </a:r>
            <a:r>
              <a:rPr spc="-85" dirty="0"/>
              <a:t> </a:t>
            </a:r>
            <a:r>
              <a:rPr spc="-200" dirty="0"/>
              <a:t>lugar</a:t>
            </a:r>
            <a:r>
              <a:rPr spc="-95" dirty="0"/>
              <a:t> </a:t>
            </a:r>
            <a:r>
              <a:rPr spc="-200" dirty="0"/>
              <a:t>tanto</a:t>
            </a:r>
            <a:r>
              <a:rPr spc="-70" dirty="0"/>
              <a:t> </a:t>
            </a:r>
            <a:r>
              <a:rPr spc="-245" dirty="0"/>
              <a:t>en</a:t>
            </a:r>
            <a:r>
              <a:rPr spc="-110" dirty="0"/>
              <a:t> </a:t>
            </a:r>
            <a:r>
              <a:rPr spc="-215" dirty="0"/>
              <a:t>presencia</a:t>
            </a:r>
            <a:r>
              <a:rPr spc="-110" dirty="0"/>
              <a:t> </a:t>
            </a:r>
            <a:r>
              <a:rPr spc="-270" dirty="0"/>
              <a:t>como</a:t>
            </a:r>
            <a:r>
              <a:rPr spc="-85" dirty="0"/>
              <a:t> </a:t>
            </a:r>
            <a:r>
              <a:rPr spc="-245" dirty="0"/>
              <a:t>en</a:t>
            </a:r>
            <a:r>
              <a:rPr spc="-110" dirty="0"/>
              <a:t> </a:t>
            </a:r>
            <a:r>
              <a:rPr spc="-225" dirty="0"/>
              <a:t>ausencia</a:t>
            </a:r>
            <a:r>
              <a:rPr spc="-95" dirty="0"/>
              <a:t> </a:t>
            </a:r>
            <a:r>
              <a:rPr spc="-250" dirty="0"/>
              <a:t>de </a:t>
            </a:r>
            <a:r>
              <a:rPr spc="-655" dirty="0"/>
              <a:t> </a:t>
            </a:r>
            <a:r>
              <a:rPr spc="-215" dirty="0"/>
              <a:t>oxigeno.</a:t>
            </a:r>
          </a:p>
          <a:p>
            <a:pPr marL="410845" indent="-343535">
              <a:lnSpc>
                <a:spcPct val="100000"/>
              </a:lnSpc>
              <a:spcBef>
                <a:spcPts val="600"/>
              </a:spcBef>
              <a:buClr>
                <a:srgbClr val="33CC33"/>
              </a:buClr>
              <a:buFont typeface="Wingdings"/>
              <a:buChar char=""/>
              <a:tabLst>
                <a:tab pos="412115" algn="l"/>
              </a:tabLst>
            </a:pPr>
            <a:r>
              <a:rPr spc="-295" dirty="0"/>
              <a:t>E</a:t>
            </a:r>
            <a:r>
              <a:rPr spc="-220" dirty="0"/>
              <a:t>s</a:t>
            </a:r>
            <a:r>
              <a:rPr spc="-105" dirty="0"/>
              <a:t> </a:t>
            </a:r>
            <a:r>
              <a:rPr spc="-250" dirty="0"/>
              <a:t>un</a:t>
            </a:r>
            <a:r>
              <a:rPr spc="-245" dirty="0"/>
              <a:t>a</a:t>
            </a:r>
            <a:r>
              <a:rPr spc="-95" dirty="0"/>
              <a:t> </a:t>
            </a:r>
            <a:r>
              <a:rPr spc="-235" dirty="0"/>
              <a:t>v</a:t>
            </a:r>
            <a:r>
              <a:rPr spc="-125" dirty="0"/>
              <a:t>í</a:t>
            </a:r>
            <a:r>
              <a:rPr spc="-240" dirty="0"/>
              <a:t>a</a:t>
            </a:r>
            <a:r>
              <a:rPr spc="-114" dirty="0"/>
              <a:t> </a:t>
            </a:r>
            <a:r>
              <a:rPr spc="-195" dirty="0"/>
              <a:t>princ</a:t>
            </a:r>
            <a:r>
              <a:rPr spc="-110" dirty="0"/>
              <a:t>i</a:t>
            </a:r>
            <a:r>
              <a:rPr spc="-250" dirty="0"/>
              <a:t>pa</a:t>
            </a:r>
            <a:r>
              <a:rPr spc="-100" dirty="0"/>
              <a:t>l</a:t>
            </a:r>
            <a:r>
              <a:rPr spc="-135" dirty="0"/>
              <a:t> </a:t>
            </a:r>
            <a:r>
              <a:rPr spc="-215" dirty="0"/>
              <a:t>par</a:t>
            </a:r>
            <a:r>
              <a:rPr spc="-245" dirty="0"/>
              <a:t>a</a:t>
            </a:r>
            <a:r>
              <a:rPr spc="-95" dirty="0"/>
              <a:t> </a:t>
            </a:r>
            <a:r>
              <a:rPr spc="-110" dirty="0"/>
              <a:t>l</a:t>
            </a:r>
            <a:r>
              <a:rPr spc="-245" dirty="0"/>
              <a:t>a</a:t>
            </a:r>
            <a:r>
              <a:rPr spc="-110" dirty="0"/>
              <a:t> </a:t>
            </a:r>
            <a:r>
              <a:rPr spc="-225" dirty="0"/>
              <a:t>producc</a:t>
            </a:r>
            <a:r>
              <a:rPr spc="-110" dirty="0"/>
              <a:t>i</a:t>
            </a:r>
            <a:r>
              <a:rPr spc="-250" dirty="0"/>
              <a:t>ó</a:t>
            </a:r>
            <a:r>
              <a:rPr spc="-245" dirty="0"/>
              <a:t>n</a:t>
            </a:r>
            <a:r>
              <a:rPr spc="-120" dirty="0"/>
              <a:t> </a:t>
            </a:r>
            <a:r>
              <a:rPr spc="-250" dirty="0"/>
              <a:t>d</a:t>
            </a:r>
            <a:r>
              <a:rPr spc="-245" dirty="0"/>
              <a:t>e</a:t>
            </a:r>
            <a:r>
              <a:rPr spc="-110" dirty="0"/>
              <a:t> </a:t>
            </a:r>
            <a:r>
              <a:rPr spc="-280" dirty="0"/>
              <a:t>AT</a:t>
            </a:r>
            <a:r>
              <a:rPr spc="-305" dirty="0"/>
              <a:t>P</a:t>
            </a:r>
            <a:r>
              <a:rPr spc="-120" dirty="0"/>
              <a:t>.</a:t>
            </a:r>
          </a:p>
          <a:p>
            <a:pPr marL="410845" indent="-343535">
              <a:lnSpc>
                <a:spcPct val="100000"/>
              </a:lnSpc>
              <a:spcBef>
                <a:spcPts val="600"/>
              </a:spcBef>
              <a:buClr>
                <a:srgbClr val="33CC33"/>
              </a:buClr>
              <a:buFont typeface="Wingdings"/>
              <a:buChar char=""/>
              <a:tabLst>
                <a:tab pos="412115" algn="l"/>
              </a:tabLst>
            </a:pPr>
            <a:r>
              <a:rPr spc="-245" dirty="0"/>
              <a:t>La</a:t>
            </a:r>
            <a:r>
              <a:rPr spc="-90" dirty="0"/>
              <a:t> </a:t>
            </a:r>
            <a:r>
              <a:rPr spc="-190" dirty="0"/>
              <a:t>ruta</a:t>
            </a:r>
            <a:r>
              <a:rPr spc="-125" dirty="0"/>
              <a:t> </a:t>
            </a:r>
            <a:r>
              <a:rPr spc="-220" dirty="0"/>
              <a:t>consta</a:t>
            </a:r>
            <a:r>
              <a:rPr spc="-80" dirty="0"/>
              <a:t> </a:t>
            </a:r>
            <a:r>
              <a:rPr spc="-245" dirty="0"/>
              <a:t>de</a:t>
            </a:r>
            <a:r>
              <a:rPr spc="-90" dirty="0"/>
              <a:t> </a:t>
            </a:r>
            <a:r>
              <a:rPr spc="-245" dirty="0"/>
              <a:t>10</a:t>
            </a:r>
            <a:r>
              <a:rPr spc="-90" dirty="0"/>
              <a:t> </a:t>
            </a:r>
            <a:r>
              <a:rPr spc="-204" dirty="0"/>
              <a:t>reacciones,</a:t>
            </a:r>
            <a:r>
              <a:rPr spc="-114" dirty="0"/>
              <a:t> </a:t>
            </a:r>
            <a:r>
              <a:rPr spc="-195" dirty="0"/>
              <a:t>divididas</a:t>
            </a:r>
            <a:r>
              <a:rPr spc="-105" dirty="0"/>
              <a:t> </a:t>
            </a:r>
            <a:r>
              <a:rPr spc="-245" dirty="0"/>
              <a:t>en</a:t>
            </a:r>
            <a:r>
              <a:rPr spc="-90" dirty="0"/>
              <a:t> </a:t>
            </a:r>
            <a:r>
              <a:rPr spc="-240" dirty="0"/>
              <a:t>dos</a:t>
            </a:r>
            <a:r>
              <a:rPr spc="-95" dirty="0"/>
              <a:t> </a:t>
            </a:r>
            <a:r>
              <a:rPr spc="-200" dirty="0"/>
              <a:t>fases.</a:t>
            </a:r>
          </a:p>
          <a:p>
            <a:pPr marL="410845" indent="-343535">
              <a:lnSpc>
                <a:spcPct val="100000"/>
              </a:lnSpc>
              <a:spcBef>
                <a:spcPts val="600"/>
              </a:spcBef>
              <a:buClr>
                <a:srgbClr val="33CC33"/>
              </a:buClr>
              <a:buFont typeface="Wingdings"/>
              <a:buChar char=""/>
              <a:tabLst>
                <a:tab pos="412115" algn="l"/>
              </a:tabLst>
            </a:pPr>
            <a:r>
              <a:rPr spc="-295" dirty="0"/>
              <a:t>S</a:t>
            </a:r>
            <a:r>
              <a:rPr spc="-245" dirty="0"/>
              <a:t>e</a:t>
            </a:r>
            <a:r>
              <a:rPr spc="-120" dirty="0"/>
              <a:t> </a:t>
            </a:r>
            <a:r>
              <a:rPr spc="-240" dirty="0"/>
              <a:t>conoc</a:t>
            </a:r>
            <a:r>
              <a:rPr spc="-245" dirty="0"/>
              <a:t>e</a:t>
            </a:r>
            <a:r>
              <a:rPr spc="-114" dirty="0"/>
              <a:t> </a:t>
            </a:r>
            <a:r>
              <a:rPr spc="-225" dirty="0"/>
              <a:t>s</a:t>
            </a:r>
            <a:r>
              <a:rPr spc="-240" dirty="0"/>
              <a:t>u</a:t>
            </a:r>
            <a:r>
              <a:rPr spc="-120" dirty="0"/>
              <a:t> </a:t>
            </a:r>
            <a:r>
              <a:rPr spc="-195" dirty="0"/>
              <a:t>regul</a:t>
            </a:r>
            <a:r>
              <a:rPr spc="-254" dirty="0"/>
              <a:t>a</a:t>
            </a:r>
            <a:r>
              <a:rPr spc="-165" dirty="0"/>
              <a:t>ci</a:t>
            </a:r>
            <a:r>
              <a:rPr spc="-254" dirty="0"/>
              <a:t>ó</a:t>
            </a:r>
            <a:r>
              <a:rPr spc="-185" dirty="0"/>
              <a:t>n.</a:t>
            </a: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05728" y="0"/>
            <a:ext cx="2807207" cy="1077467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510655" y="0"/>
            <a:ext cx="216535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75" dirty="0"/>
              <a:t>Glucolisis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6359652" y="6388607"/>
            <a:ext cx="2510155" cy="469900"/>
            <a:chOff x="6359652" y="6388607"/>
            <a:chExt cx="2510155" cy="46990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59652" y="6388607"/>
              <a:ext cx="886968" cy="46939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95160" y="6388607"/>
              <a:ext cx="1874520" cy="469389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6401180" y="6476845"/>
            <a:ext cx="2207260" cy="310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89"/>
              </a:lnSpc>
            </a:pPr>
            <a:r>
              <a:rPr sz="1800" spc="40" dirty="0">
                <a:solidFill>
                  <a:srgbClr val="FFFFFF"/>
                </a:solidFill>
                <a:latin typeface="Tahoma"/>
                <a:cs typeface="Tahoma"/>
              </a:rPr>
              <a:t>Maria</a:t>
            </a:r>
            <a:r>
              <a:rPr sz="1800" spc="-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1800" spc="30" dirty="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sz="1800" spc="-3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800" spc="9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800" spc="12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800" spc="-5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800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19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1800" spc="-10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800" spc="-3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800" spc="9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800" spc="-5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/>
          <p:cNvGrpSpPr/>
          <p:nvPr/>
        </p:nvGrpSpPr>
        <p:grpSpPr>
          <a:xfrm>
            <a:off x="10667" y="3310128"/>
            <a:ext cx="9133840" cy="3180715"/>
            <a:chOff x="10667" y="3310128"/>
            <a:chExt cx="9133840" cy="318071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67" y="3310128"/>
              <a:ext cx="5817108" cy="31805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80076" y="4037076"/>
              <a:ext cx="3963924" cy="1984248"/>
            </a:xfrm>
            <a:prstGeom prst="rect">
              <a:avLst/>
            </a:prstGeom>
          </p:spPr>
        </p:pic>
      </p:grpSp>
      <p:pic>
        <p:nvPicPr>
          <p:cNvPr id="1028" name="Picture 4" descr="Imágenes de Bioquímica | Descarga imágenes gratuitas en Unsplash">
            <a:extLst>
              <a:ext uri="{FF2B5EF4-FFF2-40B4-BE49-F238E27FC236}">
                <a16:creationId xmlns:a16="http://schemas.microsoft.com/office/drawing/2014/main" id="{B49025C3-DAF5-43A7-86DE-1B31BBAAA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" r="8651"/>
          <a:stretch/>
        </p:blipFill>
        <p:spPr bwMode="auto">
          <a:xfrm>
            <a:off x="0" y="0"/>
            <a:ext cx="9144000" cy="331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0207" y="129539"/>
            <a:ext cx="9004300" cy="6586220"/>
            <a:chOff x="140207" y="129539"/>
            <a:chExt cx="9004300" cy="6586220"/>
          </a:xfrm>
        </p:grpSpPr>
        <p:sp>
          <p:nvSpPr>
            <p:cNvPr id="3" name="object 3"/>
            <p:cNvSpPr/>
            <p:nvPr/>
          </p:nvSpPr>
          <p:spPr>
            <a:xfrm>
              <a:off x="141732" y="213359"/>
              <a:ext cx="9002395" cy="6502400"/>
            </a:xfrm>
            <a:custGeom>
              <a:avLst/>
              <a:gdLst/>
              <a:ahLst/>
              <a:cxnLst/>
              <a:rect l="l" t="t" r="r" b="b"/>
              <a:pathLst>
                <a:path w="9002395" h="6502400">
                  <a:moveTo>
                    <a:pt x="9002268" y="500380"/>
                  </a:moveTo>
                  <a:lnTo>
                    <a:pt x="500380" y="500380"/>
                  </a:lnTo>
                  <a:lnTo>
                    <a:pt x="500380" y="0"/>
                  </a:lnTo>
                  <a:lnTo>
                    <a:pt x="0" y="0"/>
                  </a:lnTo>
                  <a:lnTo>
                    <a:pt x="0" y="500380"/>
                  </a:lnTo>
                  <a:lnTo>
                    <a:pt x="0" y="645160"/>
                  </a:lnTo>
                  <a:lnTo>
                    <a:pt x="0" y="6502400"/>
                  </a:lnTo>
                  <a:lnTo>
                    <a:pt x="500380" y="6502400"/>
                  </a:lnTo>
                  <a:lnTo>
                    <a:pt x="500380" y="645160"/>
                  </a:lnTo>
                  <a:lnTo>
                    <a:pt x="9002268" y="645160"/>
                  </a:lnTo>
                  <a:lnTo>
                    <a:pt x="9002268" y="5003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0207" y="551688"/>
              <a:ext cx="1040891" cy="96926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0207" y="1481328"/>
              <a:ext cx="1040892" cy="9677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207" y="5695187"/>
              <a:ext cx="1040892" cy="97078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0207" y="4767072"/>
              <a:ext cx="1040892" cy="96926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0207" y="2624328"/>
              <a:ext cx="1040892" cy="96773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0207" y="3550919"/>
              <a:ext cx="1040892" cy="97078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56360" y="858012"/>
              <a:ext cx="7464552" cy="557022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982468" y="129539"/>
              <a:ext cx="4728972" cy="89611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181088" y="129539"/>
              <a:ext cx="1932431" cy="896111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222751" y="99440"/>
            <a:ext cx="561213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45" dirty="0"/>
              <a:t>D</a:t>
            </a:r>
            <a:r>
              <a:rPr sz="3200" spc="-680" dirty="0"/>
              <a:t>e</a:t>
            </a:r>
            <a:r>
              <a:rPr sz="3200" spc="20" dirty="0"/>
              <a:t>s</a:t>
            </a:r>
            <a:r>
              <a:rPr sz="3200" spc="-145" dirty="0"/>
              <a:t>t</a:t>
            </a:r>
            <a:r>
              <a:rPr sz="3200" spc="25" dirty="0"/>
              <a:t>i</a:t>
            </a:r>
            <a:r>
              <a:rPr sz="3200" spc="110" dirty="0"/>
              <a:t>n</a:t>
            </a:r>
            <a:r>
              <a:rPr sz="3200" spc="-495" dirty="0"/>
              <a:t>o</a:t>
            </a:r>
            <a:r>
              <a:rPr sz="3200" spc="15" dirty="0"/>
              <a:t>s</a:t>
            </a:r>
            <a:r>
              <a:rPr sz="3200" spc="-254" dirty="0"/>
              <a:t> </a:t>
            </a:r>
            <a:r>
              <a:rPr sz="3200" spc="15" dirty="0"/>
              <a:t>m</a:t>
            </a:r>
            <a:r>
              <a:rPr sz="3200" spc="-680" dirty="0"/>
              <a:t>e</a:t>
            </a:r>
            <a:r>
              <a:rPr sz="3200" spc="-150" dirty="0"/>
              <a:t>t</a:t>
            </a:r>
            <a:r>
              <a:rPr sz="3200" spc="-229" dirty="0"/>
              <a:t>abólico</a:t>
            </a:r>
            <a:r>
              <a:rPr sz="3200" spc="-200" dirty="0"/>
              <a:t>s</a:t>
            </a:r>
            <a:r>
              <a:rPr sz="3200" spc="-229" dirty="0"/>
              <a:t> </a:t>
            </a:r>
            <a:r>
              <a:rPr sz="3200" spc="-95" dirty="0"/>
              <a:t>d</a:t>
            </a:r>
            <a:r>
              <a:rPr sz="3200" spc="-670" dirty="0"/>
              <a:t>e</a:t>
            </a:r>
            <a:r>
              <a:rPr sz="3200" spc="30" dirty="0"/>
              <a:t>l</a:t>
            </a:r>
            <a:r>
              <a:rPr sz="3200" spc="-180" dirty="0"/>
              <a:t> </a:t>
            </a:r>
            <a:r>
              <a:rPr sz="3200" spc="-420" dirty="0"/>
              <a:t>p</a:t>
            </a:r>
            <a:r>
              <a:rPr sz="3200" spc="25" dirty="0"/>
              <a:t>i</a:t>
            </a:r>
            <a:r>
              <a:rPr sz="3200" spc="-165" dirty="0"/>
              <a:t>r</a:t>
            </a:r>
            <a:r>
              <a:rPr sz="3200" spc="-60" dirty="0"/>
              <a:t>u</a:t>
            </a:r>
            <a:r>
              <a:rPr sz="3200" spc="-165" dirty="0"/>
              <a:t>v</a:t>
            </a:r>
            <a:r>
              <a:rPr sz="3200" spc="-114" dirty="0"/>
              <a:t>a</a:t>
            </a:r>
            <a:r>
              <a:rPr sz="3200" spc="-335" dirty="0"/>
              <a:t>to</a:t>
            </a:r>
            <a:endParaRPr sz="3200"/>
          </a:p>
        </p:txBody>
      </p:sp>
      <p:sp>
        <p:nvSpPr>
          <p:cNvPr id="14" name="object 14"/>
          <p:cNvSpPr txBox="1"/>
          <p:nvPr/>
        </p:nvSpPr>
        <p:spPr>
          <a:xfrm>
            <a:off x="6401180" y="6476845"/>
            <a:ext cx="2207260" cy="310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89"/>
              </a:lnSpc>
            </a:pPr>
            <a:r>
              <a:rPr sz="1800" spc="40" dirty="0">
                <a:solidFill>
                  <a:srgbClr val="FFFFFF"/>
                </a:solidFill>
                <a:latin typeface="Tahoma"/>
                <a:cs typeface="Tahoma"/>
              </a:rPr>
              <a:t>Maria</a:t>
            </a:r>
            <a:r>
              <a:rPr sz="1800" spc="-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1800" spc="30" dirty="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sz="1800" spc="-3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800" spc="9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800" spc="12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800" spc="-5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800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19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1800" spc="-10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800" spc="-3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800" spc="9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800" spc="-5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0207" y="111252"/>
            <a:ext cx="9004300" cy="6604634"/>
            <a:chOff x="140207" y="111252"/>
            <a:chExt cx="9004300" cy="660463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93847" y="111252"/>
              <a:ext cx="5091684" cy="100888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89648" y="111252"/>
              <a:ext cx="1889759" cy="10088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82000" y="111252"/>
              <a:ext cx="762000" cy="1008888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2865882" y="80264"/>
            <a:ext cx="59924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318000" algn="l"/>
              </a:tabLst>
            </a:pPr>
            <a:r>
              <a:rPr sz="3600" b="1" spc="200" dirty="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sz="3600" b="1" spc="-20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3600" b="1" spc="-15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3600" b="1" spc="-445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3600" b="1" spc="-484" dirty="0">
                <a:solidFill>
                  <a:srgbClr val="FFFFFF"/>
                </a:solidFill>
                <a:latin typeface="Trebuchet MS"/>
                <a:cs typeface="Trebuchet MS"/>
              </a:rPr>
              <a:t>ó</a:t>
            </a:r>
            <a:r>
              <a:rPr sz="3600" b="1" spc="15" dirty="0">
                <a:solidFill>
                  <a:srgbClr val="FFFFFF"/>
                </a:solidFill>
                <a:latin typeface="Trebuchet MS"/>
                <a:cs typeface="Trebuchet MS"/>
              </a:rPr>
              <a:t>li</a:t>
            </a:r>
            <a:r>
              <a:rPr sz="3600" b="1" spc="3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3600" b="1" spc="1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3600" b="1" spc="2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3600" b="1" spc="-2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600" b="1" spc="-13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3600" b="1" spc="12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3600" b="1" spc="-13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3600" b="1" spc="-77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3600" b="1" spc="-19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3600" b="1" spc="-390" dirty="0">
                <a:solidFill>
                  <a:srgbClr val="FFFFFF"/>
                </a:solidFill>
                <a:latin typeface="Trebuchet MS"/>
                <a:cs typeface="Trebuchet MS"/>
              </a:rPr>
              <a:t>ób</a:t>
            </a:r>
            <a:r>
              <a:rPr sz="3600" b="1" spc="-19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3600" b="1" spc="-25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3600" b="1" spc="-254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3600" b="1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3600" b="1" spc="120" dirty="0">
                <a:solidFill>
                  <a:srgbClr val="FFFFFF"/>
                </a:solidFill>
                <a:latin typeface="Trebuchet MS"/>
                <a:cs typeface="Trebuchet MS"/>
              </a:rPr>
              <a:t>(</a:t>
            </a:r>
            <a:r>
              <a:rPr sz="3600" b="1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3600" b="1" spc="1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3600" b="1" spc="-31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3600" b="1" spc="-43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3600" b="1" spc="2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3600" b="1" spc="-36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3600" b="1" spc="-17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3600" b="1" spc="114" dirty="0">
                <a:solidFill>
                  <a:srgbClr val="FFFFFF"/>
                </a:solidFill>
                <a:latin typeface="Trebuchet MS"/>
                <a:cs typeface="Trebuchet MS"/>
              </a:rPr>
              <a:t>)</a:t>
            </a:r>
            <a:endParaRPr sz="360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775460" y="762000"/>
            <a:ext cx="5996940" cy="970915"/>
            <a:chOff x="1775460" y="762000"/>
            <a:chExt cx="5996940" cy="97091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75460" y="762000"/>
              <a:ext cx="5996940" cy="97078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56232" y="856488"/>
              <a:ext cx="5859780" cy="832103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856232" y="856488"/>
            <a:ext cx="5859780" cy="770083"/>
          </a:xfrm>
          <a:prstGeom prst="rect">
            <a:avLst/>
          </a:prstGeom>
          <a:ln w="9144">
            <a:solidFill>
              <a:srgbClr val="6E008A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245"/>
              </a:spcBef>
            </a:pPr>
            <a:r>
              <a:rPr sz="2400" spc="-245" dirty="0">
                <a:latin typeface="Arial MT"/>
                <a:cs typeface="Arial MT"/>
              </a:rPr>
              <a:t>L</a:t>
            </a:r>
            <a:r>
              <a:rPr sz="2400" spc="-240" dirty="0">
                <a:latin typeface="Arial MT"/>
                <a:cs typeface="Arial MT"/>
              </a:rPr>
              <a:t>a</a:t>
            </a:r>
            <a:r>
              <a:rPr sz="2400" spc="-95" dirty="0">
                <a:latin typeface="Arial MT"/>
                <a:cs typeface="Arial MT"/>
              </a:rPr>
              <a:t> </a:t>
            </a:r>
            <a:r>
              <a:rPr sz="2400" spc="-210" dirty="0">
                <a:latin typeface="Arial MT"/>
                <a:cs typeface="Arial MT"/>
              </a:rPr>
              <a:t>resp</a:t>
            </a:r>
            <a:r>
              <a:rPr sz="2400" spc="-110" dirty="0">
                <a:latin typeface="Arial MT"/>
                <a:cs typeface="Arial MT"/>
              </a:rPr>
              <a:t>i</a:t>
            </a:r>
            <a:r>
              <a:rPr sz="2400" spc="-175" dirty="0">
                <a:latin typeface="Arial MT"/>
                <a:cs typeface="Arial MT"/>
              </a:rPr>
              <a:t>raci</a:t>
            </a:r>
            <a:r>
              <a:rPr sz="2400" spc="-250" dirty="0">
                <a:latin typeface="Arial MT"/>
                <a:cs typeface="Arial MT"/>
              </a:rPr>
              <a:t>ó</a:t>
            </a:r>
            <a:r>
              <a:rPr sz="2400" spc="-240" dirty="0">
                <a:latin typeface="Arial MT"/>
                <a:cs typeface="Arial MT"/>
              </a:rPr>
              <a:t>n</a:t>
            </a:r>
            <a:r>
              <a:rPr sz="2400" spc="-145" dirty="0">
                <a:latin typeface="Arial MT"/>
                <a:cs typeface="Arial MT"/>
              </a:rPr>
              <a:t> </a:t>
            </a:r>
            <a:r>
              <a:rPr sz="2400" spc="-245" dirty="0">
                <a:latin typeface="Arial MT"/>
                <a:cs typeface="Arial MT"/>
              </a:rPr>
              <a:t>an</a:t>
            </a:r>
            <a:r>
              <a:rPr sz="2400" spc="-250" dirty="0">
                <a:latin typeface="Arial MT"/>
                <a:cs typeface="Arial MT"/>
              </a:rPr>
              <a:t>a</a:t>
            </a:r>
            <a:r>
              <a:rPr sz="2400" spc="-225" dirty="0">
                <a:latin typeface="Arial MT"/>
                <a:cs typeface="Arial MT"/>
              </a:rPr>
              <a:t>erób</a:t>
            </a:r>
            <a:r>
              <a:rPr sz="2400" spc="-114" dirty="0">
                <a:latin typeface="Arial MT"/>
                <a:cs typeface="Arial MT"/>
              </a:rPr>
              <a:t>i</a:t>
            </a:r>
            <a:r>
              <a:rPr sz="2400" spc="-220" dirty="0">
                <a:latin typeface="Arial MT"/>
                <a:cs typeface="Arial MT"/>
              </a:rPr>
              <a:t>c</a:t>
            </a:r>
            <a:r>
              <a:rPr sz="2400" spc="-240" dirty="0">
                <a:latin typeface="Arial MT"/>
                <a:cs typeface="Arial MT"/>
              </a:rPr>
              <a:t>a</a:t>
            </a:r>
            <a:r>
              <a:rPr sz="2400" spc="-110" dirty="0">
                <a:latin typeface="Arial MT"/>
                <a:cs typeface="Arial MT"/>
              </a:rPr>
              <a:t> </a:t>
            </a:r>
            <a:r>
              <a:rPr sz="2400" spc="-105" dirty="0">
                <a:latin typeface="Arial MT"/>
                <a:cs typeface="Arial MT"/>
              </a:rPr>
              <a:t>i</a:t>
            </a:r>
            <a:r>
              <a:rPr sz="2400" spc="-250" dirty="0">
                <a:latin typeface="Arial MT"/>
                <a:cs typeface="Arial MT"/>
              </a:rPr>
              <a:t>n</a:t>
            </a:r>
            <a:r>
              <a:rPr sz="2400" spc="-165" dirty="0">
                <a:latin typeface="Arial MT"/>
                <a:cs typeface="Arial MT"/>
              </a:rPr>
              <a:t>cl</a:t>
            </a:r>
            <a:r>
              <a:rPr sz="2400" spc="-250" dirty="0">
                <a:latin typeface="Arial MT"/>
                <a:cs typeface="Arial MT"/>
              </a:rPr>
              <a:t>u</a:t>
            </a:r>
            <a:r>
              <a:rPr sz="2400" spc="-220" dirty="0">
                <a:latin typeface="Arial MT"/>
                <a:cs typeface="Arial MT"/>
              </a:rPr>
              <a:t>y</a:t>
            </a:r>
            <a:r>
              <a:rPr sz="2400" spc="-240" dirty="0">
                <a:latin typeface="Arial MT"/>
                <a:cs typeface="Arial MT"/>
              </a:rPr>
              <a:t>e</a:t>
            </a:r>
            <a:r>
              <a:rPr sz="2400" spc="-110" dirty="0">
                <a:latin typeface="Arial MT"/>
                <a:cs typeface="Arial MT"/>
              </a:rPr>
              <a:t> l</a:t>
            </a:r>
            <a:r>
              <a:rPr sz="2400" spc="-240" dirty="0">
                <a:latin typeface="Arial MT"/>
                <a:cs typeface="Arial MT"/>
              </a:rPr>
              <a:t>a</a:t>
            </a:r>
            <a:r>
              <a:rPr sz="2400" spc="-120" dirty="0">
                <a:latin typeface="Arial MT"/>
                <a:cs typeface="Arial MT"/>
              </a:rPr>
              <a:t> </a:t>
            </a:r>
            <a:r>
              <a:rPr sz="2400" spc="-175" dirty="0">
                <a:latin typeface="Arial MT"/>
                <a:cs typeface="Arial MT"/>
              </a:rPr>
              <a:t>gl</a:t>
            </a:r>
            <a:r>
              <a:rPr sz="2400" spc="-250" dirty="0">
                <a:latin typeface="Arial MT"/>
                <a:cs typeface="Arial MT"/>
              </a:rPr>
              <a:t>u</a:t>
            </a:r>
            <a:r>
              <a:rPr sz="2400" spc="-190" dirty="0">
                <a:latin typeface="Arial MT"/>
                <a:cs typeface="Arial MT"/>
              </a:rPr>
              <a:t>cól</a:t>
            </a:r>
            <a:r>
              <a:rPr sz="2400" spc="-110" dirty="0">
                <a:latin typeface="Arial MT"/>
                <a:cs typeface="Arial MT"/>
              </a:rPr>
              <a:t>i</a:t>
            </a:r>
            <a:r>
              <a:rPr sz="2400" spc="-165" dirty="0">
                <a:latin typeface="Arial MT"/>
                <a:cs typeface="Arial MT"/>
              </a:rPr>
              <a:t>si</a:t>
            </a:r>
            <a:r>
              <a:rPr sz="2400" spc="-215" dirty="0">
                <a:latin typeface="Arial MT"/>
                <a:cs typeface="Arial MT"/>
              </a:rPr>
              <a:t>s</a:t>
            </a:r>
            <a:r>
              <a:rPr sz="2400" spc="-110" dirty="0">
                <a:latin typeface="Arial MT"/>
                <a:cs typeface="Arial MT"/>
              </a:rPr>
              <a:t> </a:t>
            </a:r>
            <a:r>
              <a:rPr sz="2400" spc="-215" dirty="0">
                <a:latin typeface="Arial MT"/>
                <a:cs typeface="Arial MT"/>
              </a:rPr>
              <a:t>y</a:t>
            </a:r>
            <a:r>
              <a:rPr sz="2400" spc="-120" dirty="0">
                <a:latin typeface="Arial MT"/>
                <a:cs typeface="Arial MT"/>
              </a:rPr>
              <a:t> </a:t>
            </a:r>
            <a:r>
              <a:rPr sz="2400" spc="-175" dirty="0">
                <a:latin typeface="Arial MT"/>
                <a:cs typeface="Arial MT"/>
              </a:rPr>
              <a:t>la</a:t>
            </a:r>
            <a:endParaRPr sz="2400">
              <a:latin typeface="Arial MT"/>
              <a:cs typeface="Arial MT"/>
            </a:endParaRPr>
          </a:p>
          <a:p>
            <a:pPr marL="1905" algn="ctr">
              <a:lnSpc>
                <a:spcPct val="100000"/>
              </a:lnSpc>
              <a:spcBef>
                <a:spcPts val="5"/>
              </a:spcBef>
            </a:pPr>
            <a:r>
              <a:rPr sz="2400" spc="-220" dirty="0">
                <a:latin typeface="Arial MT"/>
                <a:cs typeface="Arial MT"/>
              </a:rPr>
              <a:t>Fermentación</a:t>
            </a:r>
            <a:r>
              <a:rPr sz="2400" spc="-160" dirty="0">
                <a:latin typeface="Arial MT"/>
                <a:cs typeface="Arial MT"/>
              </a:rPr>
              <a:t> </a:t>
            </a:r>
            <a:r>
              <a:rPr sz="2400" spc="-204" dirty="0">
                <a:latin typeface="Arial MT"/>
                <a:cs typeface="Arial MT"/>
              </a:rPr>
              <a:t>Láctica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318002" y="2368041"/>
            <a:ext cx="17399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298450" algn="l"/>
              </a:tabLst>
            </a:pPr>
            <a:r>
              <a:rPr sz="1800" dirty="0">
                <a:latin typeface="Arial MT"/>
                <a:cs typeface="Arial MT"/>
              </a:rPr>
              <a:t>+	</a:t>
            </a:r>
            <a:r>
              <a:rPr sz="1800" spc="-5" dirty="0">
                <a:latin typeface="Arial MT"/>
                <a:cs typeface="Arial MT"/>
              </a:rPr>
              <a:t>2NADH</a:t>
            </a:r>
            <a:r>
              <a:rPr sz="1800" spc="-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+</a:t>
            </a:r>
            <a:r>
              <a:rPr sz="1800" spc="-6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2H</a:t>
            </a:r>
            <a:r>
              <a:rPr sz="1800" spc="-7" baseline="20833" dirty="0">
                <a:latin typeface="Arial MT"/>
                <a:cs typeface="Arial MT"/>
              </a:rPr>
              <a:t>+</a:t>
            </a:r>
            <a:endParaRPr sz="1800" baseline="20833">
              <a:latin typeface="Arial MT"/>
              <a:cs typeface="Arial MT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372867" y="1879092"/>
            <a:ext cx="5544820" cy="1161415"/>
            <a:chOff x="2372867" y="1879092"/>
            <a:chExt cx="5544820" cy="1161415"/>
          </a:xfrm>
        </p:grpSpPr>
        <p:sp>
          <p:nvSpPr>
            <p:cNvPr id="13" name="object 13"/>
            <p:cNvSpPr/>
            <p:nvPr/>
          </p:nvSpPr>
          <p:spPr>
            <a:xfrm>
              <a:off x="4933188" y="2461260"/>
              <a:ext cx="1297305" cy="30480"/>
            </a:xfrm>
            <a:custGeom>
              <a:avLst/>
              <a:gdLst/>
              <a:ahLst/>
              <a:cxnLst/>
              <a:rect l="l" t="t" r="r" b="b"/>
              <a:pathLst>
                <a:path w="1297304" h="30480">
                  <a:moveTo>
                    <a:pt x="1281684" y="0"/>
                  </a:moveTo>
                  <a:lnTo>
                    <a:pt x="1281684" y="7619"/>
                  </a:lnTo>
                  <a:lnTo>
                    <a:pt x="15239" y="7619"/>
                  </a:lnTo>
                  <a:lnTo>
                    <a:pt x="15239" y="0"/>
                  </a:lnTo>
                  <a:lnTo>
                    <a:pt x="0" y="15239"/>
                  </a:lnTo>
                  <a:lnTo>
                    <a:pt x="15239" y="30479"/>
                  </a:lnTo>
                  <a:lnTo>
                    <a:pt x="15239" y="22860"/>
                  </a:lnTo>
                  <a:lnTo>
                    <a:pt x="1281684" y="22860"/>
                  </a:lnTo>
                  <a:lnTo>
                    <a:pt x="1281684" y="30479"/>
                  </a:lnTo>
                  <a:lnTo>
                    <a:pt x="1296924" y="15239"/>
                  </a:lnTo>
                  <a:lnTo>
                    <a:pt x="1281684" y="0"/>
                  </a:lnTo>
                  <a:close/>
                </a:path>
              </a:pathLst>
            </a:custGeom>
            <a:solidFill>
              <a:srgbClr val="FF38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933950" y="2462022"/>
              <a:ext cx="1297305" cy="30480"/>
            </a:xfrm>
            <a:custGeom>
              <a:avLst/>
              <a:gdLst/>
              <a:ahLst/>
              <a:cxnLst/>
              <a:rect l="l" t="t" r="r" b="b"/>
              <a:pathLst>
                <a:path w="1297304" h="30480">
                  <a:moveTo>
                    <a:pt x="0" y="15239"/>
                  </a:moveTo>
                  <a:lnTo>
                    <a:pt x="15239" y="0"/>
                  </a:lnTo>
                  <a:lnTo>
                    <a:pt x="15239" y="7619"/>
                  </a:lnTo>
                  <a:lnTo>
                    <a:pt x="1281684" y="7619"/>
                  </a:lnTo>
                  <a:lnTo>
                    <a:pt x="1281684" y="0"/>
                  </a:lnTo>
                  <a:lnTo>
                    <a:pt x="1296924" y="15239"/>
                  </a:lnTo>
                  <a:lnTo>
                    <a:pt x="1281684" y="30479"/>
                  </a:lnTo>
                  <a:lnTo>
                    <a:pt x="1281684" y="22860"/>
                  </a:lnTo>
                  <a:lnTo>
                    <a:pt x="15239" y="22860"/>
                  </a:lnTo>
                  <a:lnTo>
                    <a:pt x="15239" y="30479"/>
                  </a:lnTo>
                  <a:lnTo>
                    <a:pt x="0" y="15239"/>
                  </a:lnTo>
                  <a:close/>
                </a:path>
              </a:pathLst>
            </a:custGeom>
            <a:ln w="25908">
              <a:solidFill>
                <a:srgbClr val="BA246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02067" y="1880616"/>
              <a:ext cx="77724" cy="43433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39455" y="2221992"/>
              <a:ext cx="77724" cy="8534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405116" y="2255519"/>
              <a:ext cx="415925" cy="410209"/>
            </a:xfrm>
            <a:custGeom>
              <a:avLst/>
              <a:gdLst/>
              <a:ahLst/>
              <a:cxnLst/>
              <a:rect l="l" t="t" r="r" b="b"/>
              <a:pathLst>
                <a:path w="415925" h="410210">
                  <a:moveTo>
                    <a:pt x="42799" y="80899"/>
                  </a:moveTo>
                  <a:lnTo>
                    <a:pt x="40259" y="78486"/>
                  </a:lnTo>
                  <a:lnTo>
                    <a:pt x="34036" y="78486"/>
                  </a:lnTo>
                  <a:lnTo>
                    <a:pt x="31623" y="80899"/>
                  </a:lnTo>
                  <a:lnTo>
                    <a:pt x="31623" y="305181"/>
                  </a:lnTo>
                  <a:lnTo>
                    <a:pt x="34036" y="307721"/>
                  </a:lnTo>
                  <a:lnTo>
                    <a:pt x="40259" y="307721"/>
                  </a:lnTo>
                  <a:lnTo>
                    <a:pt x="42799" y="305181"/>
                  </a:lnTo>
                  <a:lnTo>
                    <a:pt x="42799" y="80899"/>
                  </a:lnTo>
                  <a:close/>
                </a:path>
                <a:path w="415925" h="410210">
                  <a:moveTo>
                    <a:pt x="72263" y="382524"/>
                  </a:moveTo>
                  <a:lnTo>
                    <a:pt x="61468" y="379730"/>
                  </a:lnTo>
                  <a:lnTo>
                    <a:pt x="59944" y="386588"/>
                  </a:lnTo>
                  <a:lnTo>
                    <a:pt x="57150" y="391795"/>
                  </a:lnTo>
                  <a:lnTo>
                    <a:pt x="48768" y="398780"/>
                  </a:lnTo>
                  <a:lnTo>
                    <a:pt x="43561" y="400558"/>
                  </a:lnTo>
                  <a:lnTo>
                    <a:pt x="32512" y="400558"/>
                  </a:lnTo>
                  <a:lnTo>
                    <a:pt x="11176" y="373761"/>
                  </a:lnTo>
                  <a:lnTo>
                    <a:pt x="11176" y="361442"/>
                  </a:lnTo>
                  <a:lnTo>
                    <a:pt x="32131" y="334518"/>
                  </a:lnTo>
                  <a:lnTo>
                    <a:pt x="43815" y="334518"/>
                  </a:lnTo>
                  <a:lnTo>
                    <a:pt x="48387" y="335915"/>
                  </a:lnTo>
                  <a:lnTo>
                    <a:pt x="55626" y="341249"/>
                  </a:lnTo>
                  <a:lnTo>
                    <a:pt x="58293" y="345567"/>
                  </a:lnTo>
                  <a:lnTo>
                    <a:pt x="60198" y="351536"/>
                  </a:lnTo>
                  <a:lnTo>
                    <a:pt x="70866" y="348996"/>
                  </a:lnTo>
                  <a:lnTo>
                    <a:pt x="68707" y="341503"/>
                  </a:lnTo>
                  <a:lnTo>
                    <a:pt x="64770" y="335661"/>
                  </a:lnTo>
                  <a:lnTo>
                    <a:pt x="53594" y="327279"/>
                  </a:lnTo>
                  <a:lnTo>
                    <a:pt x="46736" y="325247"/>
                  </a:lnTo>
                  <a:lnTo>
                    <a:pt x="31369" y="325247"/>
                  </a:lnTo>
                  <a:lnTo>
                    <a:pt x="1651" y="351028"/>
                  </a:lnTo>
                  <a:lnTo>
                    <a:pt x="0" y="358394"/>
                  </a:lnTo>
                  <a:lnTo>
                    <a:pt x="0" y="374777"/>
                  </a:lnTo>
                  <a:lnTo>
                    <a:pt x="22479" y="408051"/>
                  </a:lnTo>
                  <a:lnTo>
                    <a:pt x="29591" y="409829"/>
                  </a:lnTo>
                  <a:lnTo>
                    <a:pt x="46863" y="409829"/>
                  </a:lnTo>
                  <a:lnTo>
                    <a:pt x="54102" y="407416"/>
                  </a:lnTo>
                  <a:lnTo>
                    <a:pt x="65913" y="398145"/>
                  </a:lnTo>
                  <a:lnTo>
                    <a:pt x="69977" y="391414"/>
                  </a:lnTo>
                  <a:lnTo>
                    <a:pt x="72263" y="382524"/>
                  </a:lnTo>
                  <a:close/>
                </a:path>
                <a:path w="415925" h="410210">
                  <a:moveTo>
                    <a:pt x="335915" y="361442"/>
                  </a:moveTo>
                  <a:lnTo>
                    <a:pt x="333375" y="358902"/>
                  </a:lnTo>
                  <a:lnTo>
                    <a:pt x="95758" y="358902"/>
                  </a:lnTo>
                  <a:lnTo>
                    <a:pt x="93218" y="361442"/>
                  </a:lnTo>
                  <a:lnTo>
                    <a:pt x="93218" y="367665"/>
                  </a:lnTo>
                  <a:lnTo>
                    <a:pt x="95758" y="370078"/>
                  </a:lnTo>
                  <a:lnTo>
                    <a:pt x="333375" y="370078"/>
                  </a:lnTo>
                  <a:lnTo>
                    <a:pt x="335915" y="367665"/>
                  </a:lnTo>
                  <a:lnTo>
                    <a:pt x="335915" y="361442"/>
                  </a:lnTo>
                  <a:close/>
                </a:path>
                <a:path w="415925" h="410210">
                  <a:moveTo>
                    <a:pt x="415671" y="2540"/>
                  </a:moveTo>
                  <a:lnTo>
                    <a:pt x="413131" y="0"/>
                  </a:lnTo>
                  <a:lnTo>
                    <a:pt x="121539" y="0"/>
                  </a:lnTo>
                  <a:lnTo>
                    <a:pt x="119126" y="2540"/>
                  </a:lnTo>
                  <a:lnTo>
                    <a:pt x="119126" y="8636"/>
                  </a:lnTo>
                  <a:lnTo>
                    <a:pt x="121539" y="11176"/>
                  </a:lnTo>
                  <a:lnTo>
                    <a:pt x="413131" y="11176"/>
                  </a:lnTo>
                  <a:lnTo>
                    <a:pt x="415671" y="8636"/>
                  </a:lnTo>
                  <a:lnTo>
                    <a:pt x="415671" y="25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759572" y="2582164"/>
              <a:ext cx="64134" cy="8178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879335" y="2580132"/>
              <a:ext cx="158496" cy="8534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7057644" y="2615184"/>
              <a:ext cx="327660" cy="13970"/>
            </a:xfrm>
            <a:custGeom>
              <a:avLst/>
              <a:gdLst/>
              <a:ahLst/>
              <a:cxnLst/>
              <a:rect l="l" t="t" r="r" b="b"/>
              <a:pathLst>
                <a:path w="327659" h="13969">
                  <a:moveTo>
                    <a:pt x="2539" y="0"/>
                  </a:moveTo>
                  <a:lnTo>
                    <a:pt x="0" y="2286"/>
                  </a:lnTo>
                  <a:lnTo>
                    <a:pt x="0" y="8127"/>
                  </a:lnTo>
                  <a:lnTo>
                    <a:pt x="2412" y="10540"/>
                  </a:lnTo>
                  <a:lnTo>
                    <a:pt x="324992" y="13588"/>
                  </a:lnTo>
                  <a:lnTo>
                    <a:pt x="327532" y="11302"/>
                  </a:lnTo>
                  <a:lnTo>
                    <a:pt x="327659" y="5461"/>
                  </a:lnTo>
                  <a:lnTo>
                    <a:pt x="325120" y="3048"/>
                  </a:lnTo>
                  <a:lnTo>
                    <a:pt x="253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405115" y="2683764"/>
              <a:ext cx="205740" cy="35661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830311" y="2103120"/>
              <a:ext cx="77724" cy="10667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372867" y="2220468"/>
              <a:ext cx="118871" cy="422148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372867" y="2900172"/>
              <a:ext cx="118745" cy="81915"/>
            </a:xfrm>
            <a:custGeom>
              <a:avLst/>
              <a:gdLst/>
              <a:ahLst/>
              <a:cxnLst/>
              <a:rect l="l" t="t" r="r" b="b"/>
              <a:pathLst>
                <a:path w="118744" h="81914">
                  <a:moveTo>
                    <a:pt x="63245" y="0"/>
                  </a:moveTo>
                  <a:lnTo>
                    <a:pt x="23749" y="7492"/>
                  </a:lnTo>
                  <a:lnTo>
                    <a:pt x="0" y="32130"/>
                  </a:lnTo>
                  <a:lnTo>
                    <a:pt x="0" y="47878"/>
                  </a:lnTo>
                  <a:lnTo>
                    <a:pt x="27812" y="76707"/>
                  </a:lnTo>
                  <a:lnTo>
                    <a:pt x="62992" y="81914"/>
                  </a:lnTo>
                  <a:lnTo>
                    <a:pt x="73025" y="81533"/>
                  </a:lnTo>
                  <a:lnTo>
                    <a:pt x="110743" y="66801"/>
                  </a:lnTo>
                  <a:lnTo>
                    <a:pt x="118490" y="55499"/>
                  </a:lnTo>
                  <a:lnTo>
                    <a:pt x="100711" y="52831"/>
                  </a:lnTo>
                  <a:lnTo>
                    <a:pt x="98298" y="59436"/>
                  </a:lnTo>
                  <a:lnTo>
                    <a:pt x="93725" y="64515"/>
                  </a:lnTo>
                  <a:lnTo>
                    <a:pt x="61594" y="72898"/>
                  </a:lnTo>
                  <a:lnTo>
                    <a:pt x="53339" y="72898"/>
                  </a:lnTo>
                  <a:lnTo>
                    <a:pt x="19938" y="52958"/>
                  </a:lnTo>
                  <a:lnTo>
                    <a:pt x="18287" y="46989"/>
                  </a:lnTo>
                  <a:lnTo>
                    <a:pt x="18287" y="35051"/>
                  </a:lnTo>
                  <a:lnTo>
                    <a:pt x="48768" y="10032"/>
                  </a:lnTo>
                  <a:lnTo>
                    <a:pt x="62864" y="9016"/>
                  </a:lnTo>
                  <a:lnTo>
                    <a:pt x="71881" y="9016"/>
                  </a:lnTo>
                  <a:lnTo>
                    <a:pt x="79248" y="10287"/>
                  </a:lnTo>
                  <a:lnTo>
                    <a:pt x="91186" y="15493"/>
                  </a:lnTo>
                  <a:lnTo>
                    <a:pt x="95631" y="19685"/>
                  </a:lnTo>
                  <a:lnTo>
                    <a:pt x="98806" y="25526"/>
                  </a:lnTo>
                  <a:lnTo>
                    <a:pt x="116205" y="23113"/>
                  </a:lnTo>
                  <a:lnTo>
                    <a:pt x="81787" y="1524"/>
                  </a:lnTo>
                  <a:lnTo>
                    <a:pt x="72898" y="380"/>
                  </a:lnTo>
                  <a:lnTo>
                    <a:pt x="6324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516123" y="2901696"/>
              <a:ext cx="103631" cy="79248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2424684" y="2662427"/>
              <a:ext cx="284480" cy="346075"/>
            </a:xfrm>
            <a:custGeom>
              <a:avLst/>
              <a:gdLst/>
              <a:ahLst/>
              <a:cxnLst/>
              <a:rect l="l" t="t" r="r" b="b"/>
              <a:pathLst>
                <a:path w="284480" h="346075">
                  <a:moveTo>
                    <a:pt x="18288" y="2413"/>
                  </a:moveTo>
                  <a:lnTo>
                    <a:pt x="14224" y="0"/>
                  </a:lnTo>
                  <a:lnTo>
                    <a:pt x="4064" y="0"/>
                  </a:lnTo>
                  <a:lnTo>
                    <a:pt x="0" y="2413"/>
                  </a:lnTo>
                  <a:lnTo>
                    <a:pt x="0" y="218948"/>
                  </a:lnTo>
                  <a:lnTo>
                    <a:pt x="4064" y="221361"/>
                  </a:lnTo>
                  <a:lnTo>
                    <a:pt x="14224" y="221361"/>
                  </a:lnTo>
                  <a:lnTo>
                    <a:pt x="18288" y="218948"/>
                  </a:lnTo>
                  <a:lnTo>
                    <a:pt x="18288" y="2413"/>
                  </a:lnTo>
                  <a:close/>
                </a:path>
                <a:path w="284480" h="346075">
                  <a:moveTo>
                    <a:pt x="284480" y="323088"/>
                  </a:moveTo>
                  <a:lnTo>
                    <a:pt x="282829" y="319913"/>
                  </a:lnTo>
                  <a:lnTo>
                    <a:pt x="276352" y="314833"/>
                  </a:lnTo>
                  <a:lnTo>
                    <a:pt x="271780" y="313182"/>
                  </a:lnTo>
                  <a:lnTo>
                    <a:pt x="265938" y="312420"/>
                  </a:lnTo>
                  <a:lnTo>
                    <a:pt x="270383" y="311150"/>
                  </a:lnTo>
                  <a:lnTo>
                    <a:pt x="273812" y="309499"/>
                  </a:lnTo>
                  <a:lnTo>
                    <a:pt x="278384" y="305308"/>
                  </a:lnTo>
                  <a:lnTo>
                    <a:pt x="279654" y="302895"/>
                  </a:lnTo>
                  <a:lnTo>
                    <a:pt x="279654" y="297688"/>
                  </a:lnTo>
                  <a:lnTo>
                    <a:pt x="255905" y="284988"/>
                  </a:lnTo>
                  <a:lnTo>
                    <a:pt x="242570" y="284988"/>
                  </a:lnTo>
                  <a:lnTo>
                    <a:pt x="235966" y="286258"/>
                  </a:lnTo>
                  <a:lnTo>
                    <a:pt x="225425" y="291719"/>
                  </a:lnTo>
                  <a:lnTo>
                    <a:pt x="221996" y="295402"/>
                  </a:lnTo>
                  <a:lnTo>
                    <a:pt x="220472" y="300355"/>
                  </a:lnTo>
                  <a:lnTo>
                    <a:pt x="232791" y="301625"/>
                  </a:lnTo>
                  <a:lnTo>
                    <a:pt x="233680" y="298069"/>
                  </a:lnTo>
                  <a:lnTo>
                    <a:pt x="235712" y="295402"/>
                  </a:lnTo>
                  <a:lnTo>
                    <a:pt x="242062" y="291846"/>
                  </a:lnTo>
                  <a:lnTo>
                    <a:pt x="245999" y="290957"/>
                  </a:lnTo>
                  <a:lnTo>
                    <a:pt x="255524" y="290957"/>
                  </a:lnTo>
                  <a:lnTo>
                    <a:pt x="259461" y="291846"/>
                  </a:lnTo>
                  <a:lnTo>
                    <a:pt x="265557" y="295275"/>
                  </a:lnTo>
                  <a:lnTo>
                    <a:pt x="267081" y="297561"/>
                  </a:lnTo>
                  <a:lnTo>
                    <a:pt x="267081" y="303530"/>
                  </a:lnTo>
                  <a:lnTo>
                    <a:pt x="264922" y="306070"/>
                  </a:lnTo>
                  <a:lnTo>
                    <a:pt x="256667" y="309245"/>
                  </a:lnTo>
                  <a:lnTo>
                    <a:pt x="251968" y="310134"/>
                  </a:lnTo>
                  <a:lnTo>
                    <a:pt x="244729" y="310007"/>
                  </a:lnTo>
                  <a:lnTo>
                    <a:pt x="243459" y="316357"/>
                  </a:lnTo>
                  <a:lnTo>
                    <a:pt x="246888" y="315849"/>
                  </a:lnTo>
                  <a:lnTo>
                    <a:pt x="249682" y="315595"/>
                  </a:lnTo>
                  <a:lnTo>
                    <a:pt x="257683" y="315595"/>
                  </a:lnTo>
                  <a:lnTo>
                    <a:pt x="262382" y="316738"/>
                  </a:lnTo>
                  <a:lnTo>
                    <a:pt x="269621" y="321056"/>
                  </a:lnTo>
                  <a:lnTo>
                    <a:pt x="271526" y="323850"/>
                  </a:lnTo>
                  <a:lnTo>
                    <a:pt x="271526" y="330581"/>
                  </a:lnTo>
                  <a:lnTo>
                    <a:pt x="269494" y="333629"/>
                  </a:lnTo>
                  <a:lnTo>
                    <a:pt x="261620" y="338328"/>
                  </a:lnTo>
                  <a:lnTo>
                    <a:pt x="256794" y="339471"/>
                  </a:lnTo>
                  <a:lnTo>
                    <a:pt x="246126" y="339471"/>
                  </a:lnTo>
                  <a:lnTo>
                    <a:pt x="242062" y="338582"/>
                  </a:lnTo>
                  <a:lnTo>
                    <a:pt x="235331" y="334899"/>
                  </a:lnTo>
                  <a:lnTo>
                    <a:pt x="232918" y="331978"/>
                  </a:lnTo>
                  <a:lnTo>
                    <a:pt x="231521" y="327914"/>
                  </a:lnTo>
                  <a:lnTo>
                    <a:pt x="219329" y="328803"/>
                  </a:lnTo>
                  <a:lnTo>
                    <a:pt x="220091" y="333756"/>
                  </a:lnTo>
                  <a:lnTo>
                    <a:pt x="223393" y="337820"/>
                  </a:lnTo>
                  <a:lnTo>
                    <a:pt x="234950" y="344043"/>
                  </a:lnTo>
                  <a:lnTo>
                    <a:pt x="242189" y="345567"/>
                  </a:lnTo>
                  <a:lnTo>
                    <a:pt x="260604" y="345567"/>
                  </a:lnTo>
                  <a:lnTo>
                    <a:pt x="268605" y="343789"/>
                  </a:lnTo>
                  <a:lnTo>
                    <a:pt x="281305" y="336550"/>
                  </a:lnTo>
                  <a:lnTo>
                    <a:pt x="284480" y="332105"/>
                  </a:lnTo>
                  <a:lnTo>
                    <a:pt x="284480" y="32308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938271" y="2560320"/>
              <a:ext cx="128016" cy="82296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2525268" y="2572511"/>
              <a:ext cx="385445" cy="51435"/>
            </a:xfrm>
            <a:custGeom>
              <a:avLst/>
              <a:gdLst/>
              <a:ahLst/>
              <a:cxnLst/>
              <a:rect l="l" t="t" r="r" b="b"/>
              <a:pathLst>
                <a:path w="385444" h="51435">
                  <a:moveTo>
                    <a:pt x="385064" y="43053"/>
                  </a:moveTo>
                  <a:lnTo>
                    <a:pt x="381000" y="40640"/>
                  </a:lnTo>
                  <a:lnTo>
                    <a:pt x="4064" y="40640"/>
                  </a:lnTo>
                  <a:lnTo>
                    <a:pt x="0" y="43053"/>
                  </a:lnTo>
                  <a:lnTo>
                    <a:pt x="0" y="49022"/>
                  </a:lnTo>
                  <a:lnTo>
                    <a:pt x="4064" y="51435"/>
                  </a:lnTo>
                  <a:lnTo>
                    <a:pt x="381000" y="51435"/>
                  </a:lnTo>
                  <a:lnTo>
                    <a:pt x="385064" y="49022"/>
                  </a:lnTo>
                  <a:lnTo>
                    <a:pt x="385064" y="43053"/>
                  </a:lnTo>
                  <a:close/>
                </a:path>
                <a:path w="385444" h="51435">
                  <a:moveTo>
                    <a:pt x="385064" y="2413"/>
                  </a:moveTo>
                  <a:lnTo>
                    <a:pt x="381000" y="0"/>
                  </a:lnTo>
                  <a:lnTo>
                    <a:pt x="4064" y="0"/>
                  </a:lnTo>
                  <a:lnTo>
                    <a:pt x="0" y="2413"/>
                  </a:lnTo>
                  <a:lnTo>
                    <a:pt x="0" y="8382"/>
                  </a:lnTo>
                  <a:lnTo>
                    <a:pt x="4064" y="10795"/>
                  </a:lnTo>
                  <a:lnTo>
                    <a:pt x="381000" y="10795"/>
                  </a:lnTo>
                  <a:lnTo>
                    <a:pt x="385064" y="8382"/>
                  </a:lnTo>
                  <a:lnTo>
                    <a:pt x="385064" y="241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403347" y="1879092"/>
              <a:ext cx="126492" cy="82296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2424684" y="1981199"/>
              <a:ext cx="86995" cy="220979"/>
            </a:xfrm>
            <a:custGeom>
              <a:avLst/>
              <a:gdLst/>
              <a:ahLst/>
              <a:cxnLst/>
              <a:rect l="l" t="t" r="r" b="b"/>
              <a:pathLst>
                <a:path w="86994" h="220980">
                  <a:moveTo>
                    <a:pt x="18161" y="2413"/>
                  </a:moveTo>
                  <a:lnTo>
                    <a:pt x="14097" y="0"/>
                  </a:lnTo>
                  <a:lnTo>
                    <a:pt x="4064" y="0"/>
                  </a:lnTo>
                  <a:lnTo>
                    <a:pt x="0" y="2413"/>
                  </a:lnTo>
                  <a:lnTo>
                    <a:pt x="0" y="218313"/>
                  </a:lnTo>
                  <a:lnTo>
                    <a:pt x="4064" y="220853"/>
                  </a:lnTo>
                  <a:lnTo>
                    <a:pt x="14097" y="220853"/>
                  </a:lnTo>
                  <a:lnTo>
                    <a:pt x="18161" y="218313"/>
                  </a:lnTo>
                  <a:lnTo>
                    <a:pt x="18161" y="2413"/>
                  </a:lnTo>
                  <a:close/>
                </a:path>
                <a:path w="86994" h="220980">
                  <a:moveTo>
                    <a:pt x="86614" y="2413"/>
                  </a:moveTo>
                  <a:lnTo>
                    <a:pt x="82550" y="0"/>
                  </a:lnTo>
                  <a:lnTo>
                    <a:pt x="72390" y="0"/>
                  </a:lnTo>
                  <a:lnTo>
                    <a:pt x="68326" y="2413"/>
                  </a:lnTo>
                  <a:lnTo>
                    <a:pt x="68326" y="218313"/>
                  </a:lnTo>
                  <a:lnTo>
                    <a:pt x="72390" y="220853"/>
                  </a:lnTo>
                  <a:lnTo>
                    <a:pt x="82550" y="220853"/>
                  </a:lnTo>
                  <a:lnTo>
                    <a:pt x="86614" y="218313"/>
                  </a:lnTo>
                  <a:lnTo>
                    <a:pt x="86614" y="241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938271" y="2220468"/>
              <a:ext cx="128016" cy="80772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2522219" y="2252472"/>
              <a:ext cx="385445" cy="15240"/>
            </a:xfrm>
            <a:custGeom>
              <a:avLst/>
              <a:gdLst/>
              <a:ahLst/>
              <a:cxnLst/>
              <a:rect l="l" t="t" r="r" b="b"/>
              <a:pathLst>
                <a:path w="385444" h="15239">
                  <a:moveTo>
                    <a:pt x="380873" y="0"/>
                  </a:moveTo>
                  <a:lnTo>
                    <a:pt x="4063" y="3301"/>
                  </a:lnTo>
                  <a:lnTo>
                    <a:pt x="0" y="5968"/>
                  </a:lnTo>
                  <a:lnTo>
                    <a:pt x="127" y="12191"/>
                  </a:lnTo>
                  <a:lnTo>
                    <a:pt x="4318" y="14731"/>
                  </a:lnTo>
                  <a:lnTo>
                    <a:pt x="381127" y="11302"/>
                  </a:lnTo>
                  <a:lnTo>
                    <a:pt x="385191" y="8762"/>
                  </a:lnTo>
                  <a:lnTo>
                    <a:pt x="385063" y="2539"/>
                  </a:lnTo>
                  <a:lnTo>
                    <a:pt x="38087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924555" y="2098548"/>
              <a:ext cx="128016" cy="11430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154167" y="2430780"/>
              <a:ext cx="1056132" cy="513588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8081771" y="2368041"/>
            <a:ext cx="8375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+</a:t>
            </a:r>
            <a:r>
              <a:rPr sz="1800" spc="-1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NAD</a:t>
            </a:r>
            <a:r>
              <a:rPr sz="1800" spc="-7" baseline="20833" dirty="0">
                <a:latin typeface="Arial MT"/>
                <a:cs typeface="Arial MT"/>
              </a:rPr>
              <a:t>+</a:t>
            </a:r>
            <a:endParaRPr sz="1800" baseline="20833">
              <a:latin typeface="Arial MT"/>
              <a:cs typeface="Arial MT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287517" y="2481453"/>
            <a:ext cx="775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Times New Roman"/>
                <a:cs typeface="Times New Roman"/>
              </a:rPr>
              <a:t>Lactato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37" name="object 37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774691" y="2705100"/>
            <a:ext cx="1813560" cy="513588"/>
          </a:xfrm>
          <a:prstGeom prst="rect">
            <a:avLst/>
          </a:prstGeom>
        </p:spPr>
      </p:pic>
      <p:sp>
        <p:nvSpPr>
          <p:cNvPr id="38" name="object 38"/>
          <p:cNvSpPr txBox="1"/>
          <p:nvPr/>
        </p:nvSpPr>
        <p:spPr>
          <a:xfrm>
            <a:off x="4908930" y="2756408"/>
            <a:ext cx="1524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des</a:t>
            </a:r>
            <a:r>
              <a:rPr sz="1800" b="1" spc="-15" dirty="0">
                <a:latin typeface="Times New Roman"/>
                <a:cs typeface="Times New Roman"/>
              </a:rPr>
              <a:t>h</a:t>
            </a:r>
            <a:r>
              <a:rPr sz="1800" b="1" spc="-5" dirty="0">
                <a:latin typeface="Times New Roman"/>
                <a:cs typeface="Times New Roman"/>
              </a:rPr>
              <a:t>i</a:t>
            </a:r>
            <a:r>
              <a:rPr sz="1800" b="1" spc="-10" dirty="0">
                <a:latin typeface="Times New Roman"/>
                <a:cs typeface="Times New Roman"/>
              </a:rPr>
              <a:t>d</a:t>
            </a:r>
            <a:r>
              <a:rPr sz="1800" b="1" spc="-80" dirty="0">
                <a:latin typeface="Times New Roman"/>
                <a:cs typeface="Times New Roman"/>
              </a:rPr>
              <a:t>r</a:t>
            </a:r>
            <a:r>
              <a:rPr sz="1800" b="1" dirty="0">
                <a:latin typeface="Times New Roman"/>
                <a:cs typeface="Times New Roman"/>
              </a:rPr>
              <a:t>og</a:t>
            </a:r>
            <a:r>
              <a:rPr sz="1800" b="1" spc="-10" dirty="0">
                <a:latin typeface="Times New Roman"/>
                <a:cs typeface="Times New Roman"/>
              </a:rPr>
              <a:t>e</a:t>
            </a:r>
            <a:r>
              <a:rPr sz="1800" b="1" spc="-5" dirty="0">
                <a:latin typeface="Times New Roman"/>
                <a:cs typeface="Times New Roman"/>
              </a:rPr>
              <a:t>na</a:t>
            </a:r>
            <a:r>
              <a:rPr sz="1800" b="1" spc="-15" dirty="0">
                <a:latin typeface="Times New Roman"/>
                <a:cs typeface="Times New Roman"/>
              </a:rPr>
              <a:t>s</a:t>
            </a:r>
            <a:r>
              <a:rPr sz="1800" b="1" dirty="0">
                <a:latin typeface="Times New Roman"/>
                <a:cs typeface="Times New Roman"/>
              </a:rPr>
              <a:t>a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753361" y="1954479"/>
            <a:ext cx="5126990" cy="1031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94555" algn="l"/>
              </a:tabLst>
            </a:pPr>
            <a:r>
              <a:rPr sz="6600" dirty="0">
                <a:latin typeface="Times New Roman"/>
                <a:cs typeface="Times New Roman"/>
              </a:rPr>
              <a:t>2	2</a:t>
            </a:r>
          </a:p>
        </p:txBody>
      </p:sp>
      <p:pic>
        <p:nvPicPr>
          <p:cNvPr id="40" name="object 40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947672" y="3113532"/>
            <a:ext cx="1158239" cy="513588"/>
          </a:xfrm>
          <a:prstGeom prst="rect">
            <a:avLst/>
          </a:prstGeom>
        </p:spPr>
      </p:pic>
      <p:sp>
        <p:nvSpPr>
          <p:cNvPr id="41" name="object 41"/>
          <p:cNvSpPr txBox="1"/>
          <p:nvPr/>
        </p:nvSpPr>
        <p:spPr>
          <a:xfrm>
            <a:off x="2079498" y="3163061"/>
            <a:ext cx="8775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Times New Roman"/>
                <a:cs typeface="Times New Roman"/>
              </a:rPr>
              <a:t>P</a:t>
            </a:r>
            <a:r>
              <a:rPr sz="1800" b="1" spc="5" dirty="0">
                <a:latin typeface="Times New Roman"/>
                <a:cs typeface="Times New Roman"/>
              </a:rPr>
              <a:t>i</a:t>
            </a:r>
            <a:r>
              <a:rPr sz="1800" b="1" dirty="0">
                <a:latin typeface="Times New Roman"/>
                <a:cs typeface="Times New Roman"/>
              </a:rPr>
              <a:t>ruvato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42" name="object 42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6937247" y="3035807"/>
            <a:ext cx="1056131" cy="513588"/>
          </a:xfrm>
          <a:prstGeom prst="rect">
            <a:avLst/>
          </a:prstGeom>
        </p:spPr>
      </p:pic>
      <p:sp>
        <p:nvSpPr>
          <p:cNvPr id="43" name="object 43"/>
          <p:cNvSpPr txBox="1"/>
          <p:nvPr/>
        </p:nvSpPr>
        <p:spPr>
          <a:xfrm>
            <a:off x="7070852" y="3085338"/>
            <a:ext cx="775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Times New Roman"/>
                <a:cs typeface="Times New Roman"/>
              </a:rPr>
              <a:t>Lactato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2103120" y="4030979"/>
            <a:ext cx="6753225" cy="1505585"/>
            <a:chOff x="2103120" y="4030979"/>
            <a:chExt cx="6753225" cy="1505585"/>
          </a:xfrm>
        </p:grpSpPr>
        <p:pic>
          <p:nvPicPr>
            <p:cNvPr id="45" name="object 4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103120" y="4939283"/>
              <a:ext cx="109728" cy="109727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103120" y="4485131"/>
              <a:ext cx="109728" cy="109727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2150364" y="4619243"/>
              <a:ext cx="18415" cy="297180"/>
            </a:xfrm>
            <a:custGeom>
              <a:avLst/>
              <a:gdLst/>
              <a:ahLst/>
              <a:cxnLst/>
              <a:rect l="l" t="t" r="r" b="b"/>
              <a:pathLst>
                <a:path w="18414" h="297179">
                  <a:moveTo>
                    <a:pt x="14097" y="0"/>
                  </a:moveTo>
                  <a:lnTo>
                    <a:pt x="4063" y="0"/>
                  </a:lnTo>
                  <a:lnTo>
                    <a:pt x="0" y="3301"/>
                  </a:lnTo>
                  <a:lnTo>
                    <a:pt x="0" y="293496"/>
                  </a:lnTo>
                  <a:lnTo>
                    <a:pt x="4063" y="296671"/>
                  </a:lnTo>
                  <a:lnTo>
                    <a:pt x="14097" y="296671"/>
                  </a:lnTo>
                  <a:lnTo>
                    <a:pt x="18161" y="293496"/>
                  </a:lnTo>
                  <a:lnTo>
                    <a:pt x="18161" y="3301"/>
                  </a:lnTo>
                  <a:lnTo>
                    <a:pt x="1409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103120" y="5393435"/>
              <a:ext cx="109728" cy="109728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235708" y="5394959"/>
              <a:ext cx="97536" cy="106680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2150364" y="5074919"/>
              <a:ext cx="264795" cy="461645"/>
            </a:xfrm>
            <a:custGeom>
              <a:avLst/>
              <a:gdLst/>
              <a:ahLst/>
              <a:cxnLst/>
              <a:rect l="l" t="t" r="r" b="b"/>
              <a:pathLst>
                <a:path w="264794" h="461645">
                  <a:moveTo>
                    <a:pt x="17018" y="3302"/>
                  </a:moveTo>
                  <a:lnTo>
                    <a:pt x="13208" y="0"/>
                  </a:lnTo>
                  <a:lnTo>
                    <a:pt x="3810" y="0"/>
                  </a:lnTo>
                  <a:lnTo>
                    <a:pt x="0" y="3302"/>
                  </a:lnTo>
                  <a:lnTo>
                    <a:pt x="0" y="292354"/>
                  </a:lnTo>
                  <a:lnTo>
                    <a:pt x="3810" y="295656"/>
                  </a:lnTo>
                  <a:lnTo>
                    <a:pt x="13208" y="295656"/>
                  </a:lnTo>
                  <a:lnTo>
                    <a:pt x="17018" y="292354"/>
                  </a:lnTo>
                  <a:lnTo>
                    <a:pt x="17018" y="3302"/>
                  </a:lnTo>
                  <a:close/>
                </a:path>
                <a:path w="264794" h="461645">
                  <a:moveTo>
                    <a:pt x="264668" y="431673"/>
                  </a:moveTo>
                  <a:lnTo>
                    <a:pt x="263144" y="427355"/>
                  </a:lnTo>
                  <a:lnTo>
                    <a:pt x="257175" y="420624"/>
                  </a:lnTo>
                  <a:lnTo>
                    <a:pt x="252857" y="418338"/>
                  </a:lnTo>
                  <a:lnTo>
                    <a:pt x="247396" y="417195"/>
                  </a:lnTo>
                  <a:lnTo>
                    <a:pt x="251587" y="415544"/>
                  </a:lnTo>
                  <a:lnTo>
                    <a:pt x="254762" y="413385"/>
                  </a:lnTo>
                  <a:lnTo>
                    <a:pt x="259080" y="407670"/>
                  </a:lnTo>
                  <a:lnTo>
                    <a:pt x="260096" y="404622"/>
                  </a:lnTo>
                  <a:lnTo>
                    <a:pt x="260096" y="397637"/>
                  </a:lnTo>
                  <a:lnTo>
                    <a:pt x="238125" y="380619"/>
                  </a:lnTo>
                  <a:lnTo>
                    <a:pt x="225679" y="380619"/>
                  </a:lnTo>
                  <a:lnTo>
                    <a:pt x="219583" y="382397"/>
                  </a:lnTo>
                  <a:lnTo>
                    <a:pt x="209677" y="389636"/>
                  </a:lnTo>
                  <a:lnTo>
                    <a:pt x="206629" y="394589"/>
                  </a:lnTo>
                  <a:lnTo>
                    <a:pt x="205232" y="401193"/>
                  </a:lnTo>
                  <a:lnTo>
                    <a:pt x="216535" y="402844"/>
                  </a:lnTo>
                  <a:lnTo>
                    <a:pt x="217424" y="398145"/>
                  </a:lnTo>
                  <a:lnTo>
                    <a:pt x="219329" y="394589"/>
                  </a:lnTo>
                  <a:lnTo>
                    <a:pt x="225171" y="389763"/>
                  </a:lnTo>
                  <a:lnTo>
                    <a:pt x="228854" y="388620"/>
                  </a:lnTo>
                  <a:lnTo>
                    <a:pt x="237744" y="388620"/>
                  </a:lnTo>
                  <a:lnTo>
                    <a:pt x="241427" y="389763"/>
                  </a:lnTo>
                  <a:lnTo>
                    <a:pt x="247015" y="394462"/>
                  </a:lnTo>
                  <a:lnTo>
                    <a:pt x="248412" y="397383"/>
                  </a:lnTo>
                  <a:lnTo>
                    <a:pt x="248412" y="405511"/>
                  </a:lnTo>
                  <a:lnTo>
                    <a:pt x="246507" y="408813"/>
                  </a:lnTo>
                  <a:lnTo>
                    <a:pt x="238760" y="413131"/>
                  </a:lnTo>
                  <a:lnTo>
                    <a:pt x="234442" y="414147"/>
                  </a:lnTo>
                  <a:lnTo>
                    <a:pt x="227711" y="414147"/>
                  </a:lnTo>
                  <a:lnTo>
                    <a:pt x="226441" y="422656"/>
                  </a:lnTo>
                  <a:lnTo>
                    <a:pt x="229743" y="421894"/>
                  </a:lnTo>
                  <a:lnTo>
                    <a:pt x="232410" y="421513"/>
                  </a:lnTo>
                  <a:lnTo>
                    <a:pt x="239776" y="421513"/>
                  </a:lnTo>
                  <a:lnTo>
                    <a:pt x="244094" y="423037"/>
                  </a:lnTo>
                  <a:lnTo>
                    <a:pt x="250952" y="428752"/>
                  </a:lnTo>
                  <a:lnTo>
                    <a:pt x="252603" y="432435"/>
                  </a:lnTo>
                  <a:lnTo>
                    <a:pt x="252603" y="441579"/>
                  </a:lnTo>
                  <a:lnTo>
                    <a:pt x="250825" y="445516"/>
                  </a:lnTo>
                  <a:lnTo>
                    <a:pt x="243459" y="451866"/>
                  </a:lnTo>
                  <a:lnTo>
                    <a:pt x="238887" y="453517"/>
                  </a:lnTo>
                  <a:lnTo>
                    <a:pt x="229108" y="453517"/>
                  </a:lnTo>
                  <a:lnTo>
                    <a:pt x="225171" y="452247"/>
                  </a:lnTo>
                  <a:lnTo>
                    <a:pt x="218948" y="447421"/>
                  </a:lnTo>
                  <a:lnTo>
                    <a:pt x="216789" y="443484"/>
                  </a:lnTo>
                  <a:lnTo>
                    <a:pt x="215392" y="437896"/>
                  </a:lnTo>
                  <a:lnTo>
                    <a:pt x="204089" y="439166"/>
                  </a:lnTo>
                  <a:lnTo>
                    <a:pt x="204851" y="445770"/>
                  </a:lnTo>
                  <a:lnTo>
                    <a:pt x="207899" y="451104"/>
                  </a:lnTo>
                  <a:lnTo>
                    <a:pt x="218567" y="459486"/>
                  </a:lnTo>
                  <a:lnTo>
                    <a:pt x="225425" y="461518"/>
                  </a:lnTo>
                  <a:lnTo>
                    <a:pt x="242570" y="461518"/>
                  </a:lnTo>
                  <a:lnTo>
                    <a:pt x="249936" y="459105"/>
                  </a:lnTo>
                  <a:lnTo>
                    <a:pt x="261747" y="449453"/>
                  </a:lnTo>
                  <a:lnTo>
                    <a:pt x="264668" y="443611"/>
                  </a:lnTo>
                  <a:lnTo>
                    <a:pt x="264668" y="43167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630424" y="4939283"/>
              <a:ext cx="117348" cy="109727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2244852" y="4956047"/>
              <a:ext cx="358140" cy="68580"/>
            </a:xfrm>
            <a:custGeom>
              <a:avLst/>
              <a:gdLst/>
              <a:ahLst/>
              <a:cxnLst/>
              <a:rect l="l" t="t" r="r" b="b"/>
              <a:pathLst>
                <a:path w="358139" h="68579">
                  <a:moveTo>
                    <a:pt x="357632" y="57277"/>
                  </a:moveTo>
                  <a:lnTo>
                    <a:pt x="353822" y="53975"/>
                  </a:lnTo>
                  <a:lnTo>
                    <a:pt x="3810" y="53975"/>
                  </a:lnTo>
                  <a:lnTo>
                    <a:pt x="0" y="57277"/>
                  </a:lnTo>
                  <a:lnTo>
                    <a:pt x="0" y="65151"/>
                  </a:lnTo>
                  <a:lnTo>
                    <a:pt x="3810" y="68453"/>
                  </a:lnTo>
                  <a:lnTo>
                    <a:pt x="353822" y="68453"/>
                  </a:lnTo>
                  <a:lnTo>
                    <a:pt x="357632" y="65151"/>
                  </a:lnTo>
                  <a:lnTo>
                    <a:pt x="357632" y="57277"/>
                  </a:lnTo>
                  <a:close/>
                </a:path>
                <a:path w="358139" h="68579">
                  <a:moveTo>
                    <a:pt x="357632" y="3175"/>
                  </a:moveTo>
                  <a:lnTo>
                    <a:pt x="353822" y="0"/>
                  </a:lnTo>
                  <a:lnTo>
                    <a:pt x="3810" y="0"/>
                  </a:lnTo>
                  <a:lnTo>
                    <a:pt x="0" y="3175"/>
                  </a:lnTo>
                  <a:lnTo>
                    <a:pt x="0" y="11176"/>
                  </a:lnTo>
                  <a:lnTo>
                    <a:pt x="3810" y="14351"/>
                  </a:lnTo>
                  <a:lnTo>
                    <a:pt x="353822" y="14351"/>
                  </a:lnTo>
                  <a:lnTo>
                    <a:pt x="357632" y="11176"/>
                  </a:lnTo>
                  <a:lnTo>
                    <a:pt x="357632" y="31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130552" y="4030979"/>
              <a:ext cx="118872" cy="109728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2150364" y="4166615"/>
              <a:ext cx="81915" cy="295275"/>
            </a:xfrm>
            <a:custGeom>
              <a:avLst/>
              <a:gdLst/>
              <a:ahLst/>
              <a:cxnLst/>
              <a:rect l="l" t="t" r="r" b="b"/>
              <a:pathLst>
                <a:path w="81914" h="295275">
                  <a:moveTo>
                    <a:pt x="17145" y="3302"/>
                  </a:moveTo>
                  <a:lnTo>
                    <a:pt x="13335" y="0"/>
                  </a:lnTo>
                  <a:lnTo>
                    <a:pt x="3810" y="0"/>
                  </a:lnTo>
                  <a:lnTo>
                    <a:pt x="0" y="3302"/>
                  </a:lnTo>
                  <a:lnTo>
                    <a:pt x="0" y="292100"/>
                  </a:lnTo>
                  <a:lnTo>
                    <a:pt x="3810" y="295275"/>
                  </a:lnTo>
                  <a:lnTo>
                    <a:pt x="13335" y="295275"/>
                  </a:lnTo>
                  <a:lnTo>
                    <a:pt x="17145" y="292100"/>
                  </a:lnTo>
                  <a:lnTo>
                    <a:pt x="17145" y="3302"/>
                  </a:lnTo>
                  <a:close/>
                </a:path>
                <a:path w="81914" h="295275">
                  <a:moveTo>
                    <a:pt x="81661" y="3302"/>
                  </a:moveTo>
                  <a:lnTo>
                    <a:pt x="77851" y="0"/>
                  </a:lnTo>
                  <a:lnTo>
                    <a:pt x="68326" y="0"/>
                  </a:lnTo>
                  <a:lnTo>
                    <a:pt x="64516" y="3302"/>
                  </a:lnTo>
                  <a:lnTo>
                    <a:pt x="64516" y="292100"/>
                  </a:lnTo>
                  <a:lnTo>
                    <a:pt x="68326" y="295275"/>
                  </a:lnTo>
                  <a:lnTo>
                    <a:pt x="77851" y="295275"/>
                  </a:lnTo>
                  <a:lnTo>
                    <a:pt x="81661" y="292100"/>
                  </a:lnTo>
                  <a:lnTo>
                    <a:pt x="81661" y="330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630424" y="4485131"/>
              <a:ext cx="117348" cy="109727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616708" y="4332731"/>
              <a:ext cx="118871" cy="137160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2991612" y="4767071"/>
              <a:ext cx="1321435" cy="67310"/>
            </a:xfrm>
            <a:custGeom>
              <a:avLst/>
              <a:gdLst/>
              <a:ahLst/>
              <a:cxnLst/>
              <a:rect l="l" t="t" r="r" b="b"/>
              <a:pathLst>
                <a:path w="1321435" h="67310">
                  <a:moveTo>
                    <a:pt x="1288288" y="0"/>
                  </a:moveTo>
                  <a:lnTo>
                    <a:pt x="1288288" y="16763"/>
                  </a:lnTo>
                  <a:lnTo>
                    <a:pt x="0" y="16763"/>
                  </a:lnTo>
                  <a:lnTo>
                    <a:pt x="0" y="50291"/>
                  </a:lnTo>
                  <a:lnTo>
                    <a:pt x="1288288" y="50291"/>
                  </a:lnTo>
                  <a:lnTo>
                    <a:pt x="1288288" y="67055"/>
                  </a:lnTo>
                  <a:lnTo>
                    <a:pt x="1321308" y="33527"/>
                  </a:lnTo>
                  <a:lnTo>
                    <a:pt x="1288288" y="0"/>
                  </a:lnTo>
                  <a:close/>
                </a:path>
              </a:pathLst>
            </a:custGeom>
            <a:solidFill>
              <a:srgbClr val="FF38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2992374" y="4767833"/>
              <a:ext cx="1321435" cy="67310"/>
            </a:xfrm>
            <a:custGeom>
              <a:avLst/>
              <a:gdLst/>
              <a:ahLst/>
              <a:cxnLst/>
              <a:rect l="l" t="t" r="r" b="b"/>
              <a:pathLst>
                <a:path w="1321435" h="67310">
                  <a:moveTo>
                    <a:pt x="0" y="16764"/>
                  </a:moveTo>
                  <a:lnTo>
                    <a:pt x="1288288" y="16764"/>
                  </a:lnTo>
                  <a:lnTo>
                    <a:pt x="1288288" y="0"/>
                  </a:lnTo>
                  <a:lnTo>
                    <a:pt x="1321308" y="33528"/>
                  </a:lnTo>
                  <a:lnTo>
                    <a:pt x="1288288" y="67056"/>
                  </a:lnTo>
                  <a:lnTo>
                    <a:pt x="1288288" y="50292"/>
                  </a:lnTo>
                  <a:lnTo>
                    <a:pt x="0" y="50292"/>
                  </a:lnTo>
                  <a:lnTo>
                    <a:pt x="0" y="16764"/>
                  </a:lnTo>
                  <a:close/>
                </a:path>
              </a:pathLst>
            </a:custGeom>
            <a:ln w="25908">
              <a:solidFill>
                <a:srgbClr val="BA246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910327" y="4780787"/>
              <a:ext cx="109727" cy="137160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937760" y="4212335"/>
              <a:ext cx="117348" cy="137160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4957572" y="4379975"/>
              <a:ext cx="81280" cy="373380"/>
            </a:xfrm>
            <a:custGeom>
              <a:avLst/>
              <a:gdLst/>
              <a:ahLst/>
              <a:cxnLst/>
              <a:rect l="l" t="t" r="r" b="b"/>
              <a:pathLst>
                <a:path w="81279" h="373379">
                  <a:moveTo>
                    <a:pt x="17018" y="4064"/>
                  </a:moveTo>
                  <a:lnTo>
                    <a:pt x="13208" y="0"/>
                  </a:lnTo>
                  <a:lnTo>
                    <a:pt x="3810" y="0"/>
                  </a:lnTo>
                  <a:lnTo>
                    <a:pt x="0" y="4064"/>
                  </a:lnTo>
                  <a:lnTo>
                    <a:pt x="0" y="368808"/>
                  </a:lnTo>
                  <a:lnTo>
                    <a:pt x="3810" y="372872"/>
                  </a:lnTo>
                  <a:lnTo>
                    <a:pt x="13208" y="372872"/>
                  </a:lnTo>
                  <a:lnTo>
                    <a:pt x="17018" y="368808"/>
                  </a:lnTo>
                  <a:lnTo>
                    <a:pt x="17018" y="4064"/>
                  </a:lnTo>
                  <a:close/>
                </a:path>
                <a:path w="81279" h="373379">
                  <a:moveTo>
                    <a:pt x="80772" y="4064"/>
                  </a:moveTo>
                  <a:lnTo>
                    <a:pt x="76962" y="0"/>
                  </a:lnTo>
                  <a:lnTo>
                    <a:pt x="67564" y="0"/>
                  </a:lnTo>
                  <a:lnTo>
                    <a:pt x="63754" y="4064"/>
                  </a:lnTo>
                  <a:lnTo>
                    <a:pt x="63754" y="368808"/>
                  </a:lnTo>
                  <a:lnTo>
                    <a:pt x="67564" y="372872"/>
                  </a:lnTo>
                  <a:lnTo>
                    <a:pt x="76962" y="372872"/>
                  </a:lnTo>
                  <a:lnTo>
                    <a:pt x="80772" y="368808"/>
                  </a:lnTo>
                  <a:lnTo>
                    <a:pt x="80772" y="40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910327" y="5350763"/>
              <a:ext cx="109727" cy="137159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042916" y="5352287"/>
              <a:ext cx="96012" cy="132587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4957572" y="4949951"/>
              <a:ext cx="263525" cy="579120"/>
            </a:xfrm>
            <a:custGeom>
              <a:avLst/>
              <a:gdLst/>
              <a:ahLst/>
              <a:cxnLst/>
              <a:rect l="l" t="t" r="r" b="b"/>
              <a:pathLst>
                <a:path w="263525" h="579120">
                  <a:moveTo>
                    <a:pt x="16891" y="4064"/>
                  </a:moveTo>
                  <a:lnTo>
                    <a:pt x="13081" y="0"/>
                  </a:lnTo>
                  <a:lnTo>
                    <a:pt x="3810" y="0"/>
                  </a:lnTo>
                  <a:lnTo>
                    <a:pt x="0" y="4064"/>
                  </a:lnTo>
                  <a:lnTo>
                    <a:pt x="0" y="367411"/>
                  </a:lnTo>
                  <a:lnTo>
                    <a:pt x="3810" y="371475"/>
                  </a:lnTo>
                  <a:lnTo>
                    <a:pt x="13081" y="371475"/>
                  </a:lnTo>
                  <a:lnTo>
                    <a:pt x="16891" y="367411"/>
                  </a:lnTo>
                  <a:lnTo>
                    <a:pt x="16891" y="4064"/>
                  </a:lnTo>
                  <a:close/>
                </a:path>
                <a:path w="263525" h="579120">
                  <a:moveTo>
                    <a:pt x="263525" y="541274"/>
                  </a:moveTo>
                  <a:lnTo>
                    <a:pt x="262001" y="535940"/>
                  </a:lnTo>
                  <a:lnTo>
                    <a:pt x="255905" y="527431"/>
                  </a:lnTo>
                  <a:lnTo>
                    <a:pt x="251714" y="524637"/>
                  </a:lnTo>
                  <a:lnTo>
                    <a:pt x="246253" y="523367"/>
                  </a:lnTo>
                  <a:lnTo>
                    <a:pt x="250444" y="521208"/>
                  </a:lnTo>
                  <a:lnTo>
                    <a:pt x="253619" y="518414"/>
                  </a:lnTo>
                  <a:lnTo>
                    <a:pt x="257810" y="511429"/>
                  </a:lnTo>
                  <a:lnTo>
                    <a:pt x="258953" y="507619"/>
                  </a:lnTo>
                  <a:lnTo>
                    <a:pt x="258953" y="498856"/>
                  </a:lnTo>
                  <a:lnTo>
                    <a:pt x="236982" y="477647"/>
                  </a:lnTo>
                  <a:lnTo>
                    <a:pt x="224663" y="477647"/>
                  </a:lnTo>
                  <a:lnTo>
                    <a:pt x="218567" y="479806"/>
                  </a:lnTo>
                  <a:lnTo>
                    <a:pt x="208788" y="488823"/>
                  </a:lnTo>
                  <a:lnTo>
                    <a:pt x="205613" y="495046"/>
                  </a:lnTo>
                  <a:lnTo>
                    <a:pt x="204216" y="503301"/>
                  </a:lnTo>
                  <a:lnTo>
                    <a:pt x="215519" y="505333"/>
                  </a:lnTo>
                  <a:lnTo>
                    <a:pt x="216408" y="499491"/>
                  </a:lnTo>
                  <a:lnTo>
                    <a:pt x="218313" y="495046"/>
                  </a:lnTo>
                  <a:lnTo>
                    <a:pt x="224155" y="489077"/>
                  </a:lnTo>
                  <a:lnTo>
                    <a:pt x="227838" y="487553"/>
                  </a:lnTo>
                  <a:lnTo>
                    <a:pt x="236601" y="487553"/>
                  </a:lnTo>
                  <a:lnTo>
                    <a:pt x="240284" y="489077"/>
                  </a:lnTo>
                  <a:lnTo>
                    <a:pt x="245872" y="494919"/>
                  </a:lnTo>
                  <a:lnTo>
                    <a:pt x="247269" y="498602"/>
                  </a:lnTo>
                  <a:lnTo>
                    <a:pt x="247269" y="508635"/>
                  </a:lnTo>
                  <a:lnTo>
                    <a:pt x="245364" y="512826"/>
                  </a:lnTo>
                  <a:lnTo>
                    <a:pt x="237617" y="518160"/>
                  </a:lnTo>
                  <a:lnTo>
                    <a:pt x="233299" y="519557"/>
                  </a:lnTo>
                  <a:lnTo>
                    <a:pt x="226695" y="519430"/>
                  </a:lnTo>
                  <a:lnTo>
                    <a:pt x="225425" y="530098"/>
                  </a:lnTo>
                  <a:lnTo>
                    <a:pt x="228600" y="529209"/>
                  </a:lnTo>
                  <a:lnTo>
                    <a:pt x="231267" y="528701"/>
                  </a:lnTo>
                  <a:lnTo>
                    <a:pt x="238633" y="528701"/>
                  </a:lnTo>
                  <a:lnTo>
                    <a:pt x="242951" y="530479"/>
                  </a:lnTo>
                  <a:lnTo>
                    <a:pt x="249809" y="537718"/>
                  </a:lnTo>
                  <a:lnTo>
                    <a:pt x="251460" y="542417"/>
                  </a:lnTo>
                  <a:lnTo>
                    <a:pt x="251460" y="553847"/>
                  </a:lnTo>
                  <a:lnTo>
                    <a:pt x="249682" y="558673"/>
                  </a:lnTo>
                  <a:lnTo>
                    <a:pt x="242316" y="566547"/>
                  </a:lnTo>
                  <a:lnTo>
                    <a:pt x="237744" y="568579"/>
                  </a:lnTo>
                  <a:lnTo>
                    <a:pt x="227965" y="568579"/>
                  </a:lnTo>
                  <a:lnTo>
                    <a:pt x="224155" y="567055"/>
                  </a:lnTo>
                  <a:lnTo>
                    <a:pt x="217932" y="560959"/>
                  </a:lnTo>
                  <a:lnTo>
                    <a:pt x="215773" y="556006"/>
                  </a:lnTo>
                  <a:lnTo>
                    <a:pt x="214376" y="549148"/>
                  </a:lnTo>
                  <a:lnTo>
                    <a:pt x="203073" y="550799"/>
                  </a:lnTo>
                  <a:lnTo>
                    <a:pt x="203835" y="559054"/>
                  </a:lnTo>
                  <a:lnTo>
                    <a:pt x="206883" y="565658"/>
                  </a:lnTo>
                  <a:lnTo>
                    <a:pt x="217551" y="576072"/>
                  </a:lnTo>
                  <a:lnTo>
                    <a:pt x="224282" y="578612"/>
                  </a:lnTo>
                  <a:lnTo>
                    <a:pt x="241427" y="578612"/>
                  </a:lnTo>
                  <a:lnTo>
                    <a:pt x="248793" y="575564"/>
                  </a:lnTo>
                  <a:lnTo>
                    <a:pt x="260477" y="563626"/>
                  </a:lnTo>
                  <a:lnTo>
                    <a:pt x="263525" y="556260"/>
                  </a:lnTo>
                  <a:lnTo>
                    <a:pt x="263525" y="5412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443728" y="4783835"/>
              <a:ext cx="96012" cy="132587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5049012" y="4835651"/>
              <a:ext cx="367030" cy="24130"/>
            </a:xfrm>
            <a:custGeom>
              <a:avLst/>
              <a:gdLst/>
              <a:ahLst/>
              <a:cxnLst/>
              <a:rect l="l" t="t" r="r" b="b"/>
              <a:pathLst>
                <a:path w="367029" h="24129">
                  <a:moveTo>
                    <a:pt x="362838" y="0"/>
                  </a:moveTo>
                  <a:lnTo>
                    <a:pt x="3683" y="5461"/>
                  </a:lnTo>
                  <a:lnTo>
                    <a:pt x="0" y="9525"/>
                  </a:lnTo>
                  <a:lnTo>
                    <a:pt x="126" y="19685"/>
                  </a:lnTo>
                  <a:lnTo>
                    <a:pt x="3937" y="23749"/>
                  </a:lnTo>
                  <a:lnTo>
                    <a:pt x="363092" y="18415"/>
                  </a:lnTo>
                  <a:lnTo>
                    <a:pt x="366775" y="14224"/>
                  </a:lnTo>
                  <a:lnTo>
                    <a:pt x="366649" y="4064"/>
                  </a:lnTo>
                  <a:lnTo>
                    <a:pt x="3628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018532" y="4058411"/>
              <a:ext cx="143255" cy="152400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5618988" y="4767071"/>
              <a:ext cx="1503045" cy="67310"/>
            </a:xfrm>
            <a:custGeom>
              <a:avLst/>
              <a:gdLst/>
              <a:ahLst/>
              <a:cxnLst/>
              <a:rect l="l" t="t" r="r" b="b"/>
              <a:pathLst>
                <a:path w="1503045" h="67310">
                  <a:moveTo>
                    <a:pt x="1469643" y="0"/>
                  </a:moveTo>
                  <a:lnTo>
                    <a:pt x="1469643" y="16763"/>
                  </a:lnTo>
                  <a:lnTo>
                    <a:pt x="33020" y="16763"/>
                  </a:lnTo>
                  <a:lnTo>
                    <a:pt x="33020" y="0"/>
                  </a:lnTo>
                  <a:lnTo>
                    <a:pt x="0" y="33527"/>
                  </a:lnTo>
                  <a:lnTo>
                    <a:pt x="33020" y="67055"/>
                  </a:lnTo>
                  <a:lnTo>
                    <a:pt x="33020" y="50291"/>
                  </a:lnTo>
                  <a:lnTo>
                    <a:pt x="1469643" y="50291"/>
                  </a:lnTo>
                  <a:lnTo>
                    <a:pt x="1469643" y="67055"/>
                  </a:lnTo>
                  <a:lnTo>
                    <a:pt x="1502664" y="33527"/>
                  </a:lnTo>
                  <a:lnTo>
                    <a:pt x="1469643" y="0"/>
                  </a:lnTo>
                  <a:close/>
                </a:path>
              </a:pathLst>
            </a:custGeom>
            <a:solidFill>
              <a:srgbClr val="FF38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5619750" y="4767833"/>
              <a:ext cx="1503045" cy="67310"/>
            </a:xfrm>
            <a:custGeom>
              <a:avLst/>
              <a:gdLst/>
              <a:ahLst/>
              <a:cxnLst/>
              <a:rect l="l" t="t" r="r" b="b"/>
              <a:pathLst>
                <a:path w="1503045" h="67310">
                  <a:moveTo>
                    <a:pt x="0" y="33528"/>
                  </a:moveTo>
                  <a:lnTo>
                    <a:pt x="33020" y="0"/>
                  </a:lnTo>
                  <a:lnTo>
                    <a:pt x="33020" y="16764"/>
                  </a:lnTo>
                  <a:lnTo>
                    <a:pt x="1469644" y="16764"/>
                  </a:lnTo>
                  <a:lnTo>
                    <a:pt x="1469644" y="0"/>
                  </a:lnTo>
                  <a:lnTo>
                    <a:pt x="1502664" y="33528"/>
                  </a:lnTo>
                  <a:lnTo>
                    <a:pt x="1469644" y="67056"/>
                  </a:lnTo>
                  <a:lnTo>
                    <a:pt x="1469644" y="50292"/>
                  </a:lnTo>
                  <a:lnTo>
                    <a:pt x="33020" y="50292"/>
                  </a:lnTo>
                  <a:lnTo>
                    <a:pt x="33020" y="67056"/>
                  </a:lnTo>
                  <a:lnTo>
                    <a:pt x="0" y="33528"/>
                  </a:lnTo>
                  <a:close/>
                </a:path>
              </a:pathLst>
            </a:custGeom>
            <a:ln w="25908">
              <a:solidFill>
                <a:srgbClr val="BA246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801355" y="4340351"/>
              <a:ext cx="329183" cy="219456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019288" y="5125211"/>
              <a:ext cx="99059" cy="146303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139684" y="5126735"/>
              <a:ext cx="88392" cy="143255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8063484" y="4575047"/>
              <a:ext cx="240665" cy="742315"/>
            </a:xfrm>
            <a:custGeom>
              <a:avLst/>
              <a:gdLst/>
              <a:ahLst/>
              <a:cxnLst/>
              <a:rect l="l" t="t" r="r" b="b"/>
              <a:pathLst>
                <a:path w="240665" h="742314">
                  <a:moveTo>
                    <a:pt x="15494" y="4318"/>
                  </a:moveTo>
                  <a:lnTo>
                    <a:pt x="11938" y="0"/>
                  </a:lnTo>
                  <a:lnTo>
                    <a:pt x="3429" y="0"/>
                  </a:lnTo>
                  <a:lnTo>
                    <a:pt x="0" y="4318"/>
                  </a:lnTo>
                  <a:lnTo>
                    <a:pt x="0" y="515239"/>
                  </a:lnTo>
                  <a:lnTo>
                    <a:pt x="3429" y="519557"/>
                  </a:lnTo>
                  <a:lnTo>
                    <a:pt x="11938" y="519557"/>
                  </a:lnTo>
                  <a:lnTo>
                    <a:pt x="15494" y="515239"/>
                  </a:lnTo>
                  <a:lnTo>
                    <a:pt x="15494" y="4318"/>
                  </a:lnTo>
                  <a:close/>
                </a:path>
                <a:path w="240665" h="742314">
                  <a:moveTo>
                    <a:pt x="240538" y="701675"/>
                  </a:moveTo>
                  <a:lnTo>
                    <a:pt x="239141" y="695960"/>
                  </a:lnTo>
                  <a:lnTo>
                    <a:pt x="233680" y="686943"/>
                  </a:lnTo>
                  <a:lnTo>
                    <a:pt x="229743" y="683895"/>
                  </a:lnTo>
                  <a:lnTo>
                    <a:pt x="224790" y="682498"/>
                  </a:lnTo>
                  <a:lnTo>
                    <a:pt x="228600" y="680212"/>
                  </a:lnTo>
                  <a:lnTo>
                    <a:pt x="231521" y="677291"/>
                  </a:lnTo>
                  <a:lnTo>
                    <a:pt x="235458" y="669671"/>
                  </a:lnTo>
                  <a:lnTo>
                    <a:pt x="236347" y="665607"/>
                  </a:lnTo>
                  <a:lnTo>
                    <a:pt x="236347" y="656209"/>
                  </a:lnTo>
                  <a:lnTo>
                    <a:pt x="216408" y="633361"/>
                  </a:lnTo>
                  <a:lnTo>
                    <a:pt x="205105" y="633361"/>
                  </a:lnTo>
                  <a:lnTo>
                    <a:pt x="199517" y="635774"/>
                  </a:lnTo>
                  <a:lnTo>
                    <a:pt x="190627" y="645414"/>
                  </a:lnTo>
                  <a:lnTo>
                    <a:pt x="187706" y="652145"/>
                  </a:lnTo>
                  <a:lnTo>
                    <a:pt x="186436" y="660908"/>
                  </a:lnTo>
                  <a:lnTo>
                    <a:pt x="196723" y="663194"/>
                  </a:lnTo>
                  <a:lnTo>
                    <a:pt x="197485" y="656856"/>
                  </a:lnTo>
                  <a:lnTo>
                    <a:pt x="199263" y="652030"/>
                  </a:lnTo>
                  <a:lnTo>
                    <a:pt x="204597" y="645680"/>
                  </a:lnTo>
                  <a:lnTo>
                    <a:pt x="207899" y="644156"/>
                  </a:lnTo>
                  <a:lnTo>
                    <a:pt x="216027" y="644156"/>
                  </a:lnTo>
                  <a:lnTo>
                    <a:pt x="219329" y="645680"/>
                  </a:lnTo>
                  <a:lnTo>
                    <a:pt x="224536" y="651891"/>
                  </a:lnTo>
                  <a:lnTo>
                    <a:pt x="225806" y="655955"/>
                  </a:lnTo>
                  <a:lnTo>
                    <a:pt x="225806" y="666750"/>
                  </a:lnTo>
                  <a:lnTo>
                    <a:pt x="224028" y="671195"/>
                  </a:lnTo>
                  <a:lnTo>
                    <a:pt x="216916" y="676910"/>
                  </a:lnTo>
                  <a:lnTo>
                    <a:pt x="212979" y="678434"/>
                  </a:lnTo>
                  <a:lnTo>
                    <a:pt x="206883" y="678307"/>
                  </a:lnTo>
                  <a:lnTo>
                    <a:pt x="205740" y="689610"/>
                  </a:lnTo>
                  <a:lnTo>
                    <a:pt x="208661" y="688721"/>
                  </a:lnTo>
                  <a:lnTo>
                    <a:pt x="211074" y="688213"/>
                  </a:lnTo>
                  <a:lnTo>
                    <a:pt x="217805" y="688213"/>
                  </a:lnTo>
                  <a:lnTo>
                    <a:pt x="221742" y="690118"/>
                  </a:lnTo>
                  <a:lnTo>
                    <a:pt x="227965" y="697992"/>
                  </a:lnTo>
                  <a:lnTo>
                    <a:pt x="229489" y="702818"/>
                  </a:lnTo>
                  <a:lnTo>
                    <a:pt x="229489" y="715137"/>
                  </a:lnTo>
                  <a:lnTo>
                    <a:pt x="227838" y="720344"/>
                  </a:lnTo>
                  <a:lnTo>
                    <a:pt x="221234" y="728853"/>
                  </a:lnTo>
                  <a:lnTo>
                    <a:pt x="217043" y="731012"/>
                  </a:lnTo>
                  <a:lnTo>
                    <a:pt x="208153" y="731012"/>
                  </a:lnTo>
                  <a:lnTo>
                    <a:pt x="204597" y="729361"/>
                  </a:lnTo>
                  <a:lnTo>
                    <a:pt x="198882" y="722884"/>
                  </a:lnTo>
                  <a:lnTo>
                    <a:pt x="196977" y="717550"/>
                  </a:lnTo>
                  <a:lnTo>
                    <a:pt x="195707" y="710184"/>
                  </a:lnTo>
                  <a:lnTo>
                    <a:pt x="185420" y="711835"/>
                  </a:lnTo>
                  <a:lnTo>
                    <a:pt x="186055" y="720725"/>
                  </a:lnTo>
                  <a:lnTo>
                    <a:pt x="188849" y="727837"/>
                  </a:lnTo>
                  <a:lnTo>
                    <a:pt x="198628" y="739013"/>
                  </a:lnTo>
                  <a:lnTo>
                    <a:pt x="204724" y="741807"/>
                  </a:lnTo>
                  <a:lnTo>
                    <a:pt x="220345" y="741807"/>
                  </a:lnTo>
                  <a:lnTo>
                    <a:pt x="227076" y="738505"/>
                  </a:lnTo>
                  <a:lnTo>
                    <a:pt x="237871" y="725678"/>
                  </a:lnTo>
                  <a:lnTo>
                    <a:pt x="240538" y="717804"/>
                  </a:lnTo>
                  <a:lnTo>
                    <a:pt x="240538" y="7016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8638032" y="4346447"/>
              <a:ext cx="108203" cy="146304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8767572" y="4347971"/>
              <a:ext cx="88392" cy="141731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8156448" y="4404359"/>
              <a:ext cx="457200" cy="33655"/>
            </a:xfrm>
            <a:custGeom>
              <a:avLst/>
              <a:gdLst/>
              <a:ahLst/>
              <a:cxnLst/>
              <a:rect l="l" t="t" r="r" b="b"/>
              <a:pathLst>
                <a:path w="457200" h="33654">
                  <a:moveTo>
                    <a:pt x="453262" y="0"/>
                  </a:moveTo>
                  <a:lnTo>
                    <a:pt x="3428" y="13969"/>
                  </a:lnTo>
                  <a:lnTo>
                    <a:pt x="0" y="18414"/>
                  </a:lnTo>
                  <a:lnTo>
                    <a:pt x="253" y="29082"/>
                  </a:lnTo>
                  <a:lnTo>
                    <a:pt x="3809" y="33273"/>
                  </a:lnTo>
                  <a:lnTo>
                    <a:pt x="453644" y="19431"/>
                  </a:lnTo>
                  <a:lnTo>
                    <a:pt x="457073" y="14985"/>
                  </a:lnTo>
                  <a:lnTo>
                    <a:pt x="456819" y="4190"/>
                  </a:lnTo>
                  <a:lnTo>
                    <a:pt x="45326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7" name="object 77"/>
          <p:cNvSpPr txBox="1"/>
          <p:nvPr/>
        </p:nvSpPr>
        <p:spPr>
          <a:xfrm>
            <a:off x="1578991" y="4250817"/>
            <a:ext cx="3256915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24480" algn="l"/>
              </a:tabLst>
            </a:pPr>
            <a:r>
              <a:rPr sz="6600" dirty="0">
                <a:latin typeface="Times New Roman"/>
                <a:cs typeface="Times New Roman"/>
              </a:rPr>
              <a:t>2	2</a:t>
            </a:r>
            <a:endParaRPr sz="6600">
              <a:latin typeface="Times New Roman"/>
              <a:cs typeface="Times New Roman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7288783" y="4250817"/>
            <a:ext cx="444500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dirty="0">
                <a:latin typeface="Times New Roman"/>
                <a:cs typeface="Times New Roman"/>
              </a:rPr>
              <a:t>2</a:t>
            </a:r>
            <a:endParaRPr sz="6600">
              <a:latin typeface="Times New Roman"/>
              <a:cs typeface="Times New Roman"/>
            </a:endParaRPr>
          </a:p>
        </p:txBody>
      </p:sp>
      <p:grpSp>
        <p:nvGrpSpPr>
          <p:cNvPr id="79" name="object 79"/>
          <p:cNvGrpSpPr/>
          <p:nvPr/>
        </p:nvGrpSpPr>
        <p:grpSpPr>
          <a:xfrm>
            <a:off x="2692907" y="4751832"/>
            <a:ext cx="1777364" cy="788035"/>
            <a:chOff x="2692907" y="4751832"/>
            <a:chExt cx="1777364" cy="788035"/>
          </a:xfrm>
        </p:grpSpPr>
        <p:pic>
          <p:nvPicPr>
            <p:cNvPr id="80" name="object 8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002279" y="4751832"/>
              <a:ext cx="1158240" cy="513588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692907" y="5026152"/>
              <a:ext cx="1776983" cy="513588"/>
            </a:xfrm>
            <a:prstGeom prst="rect">
              <a:avLst/>
            </a:prstGeom>
          </p:spPr>
        </p:pic>
      </p:grpSp>
      <p:sp>
        <p:nvSpPr>
          <p:cNvPr id="82" name="object 82"/>
          <p:cNvSpPr txBox="1"/>
          <p:nvPr/>
        </p:nvSpPr>
        <p:spPr>
          <a:xfrm>
            <a:off x="2824733" y="4802251"/>
            <a:ext cx="149606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Times New Roman"/>
                <a:cs typeface="Times New Roman"/>
              </a:rPr>
              <a:t>Piruvato</a:t>
            </a:r>
            <a:endParaRPr sz="18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800" b="1" spc="-5" dirty="0">
                <a:latin typeface="Times New Roman"/>
                <a:cs typeface="Times New Roman"/>
              </a:rPr>
              <a:t>Descarboxilasa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83" name="object 83"/>
          <p:cNvGrpSpPr/>
          <p:nvPr/>
        </p:nvGrpSpPr>
        <p:grpSpPr>
          <a:xfrm>
            <a:off x="5501640" y="4736591"/>
            <a:ext cx="1813560" cy="788035"/>
            <a:chOff x="5501640" y="4736591"/>
            <a:chExt cx="1813560" cy="788035"/>
          </a:xfrm>
        </p:grpSpPr>
        <p:pic>
          <p:nvPicPr>
            <p:cNvPr id="84" name="object 84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879592" y="4736591"/>
              <a:ext cx="1057656" cy="513588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5501640" y="5010911"/>
              <a:ext cx="1813560" cy="513588"/>
            </a:xfrm>
            <a:prstGeom prst="rect">
              <a:avLst/>
            </a:prstGeom>
          </p:spPr>
        </p:pic>
      </p:grpSp>
      <p:sp>
        <p:nvSpPr>
          <p:cNvPr id="86" name="object 86"/>
          <p:cNvSpPr txBox="1"/>
          <p:nvPr/>
        </p:nvSpPr>
        <p:spPr>
          <a:xfrm>
            <a:off x="5635497" y="4788154"/>
            <a:ext cx="15240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79095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Times New Roman"/>
                <a:cs typeface="Times New Roman"/>
              </a:rPr>
              <a:t>Alcohol </a:t>
            </a:r>
            <a:r>
              <a:rPr sz="1800" b="1" spc="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des</a:t>
            </a:r>
            <a:r>
              <a:rPr sz="1800" b="1" spc="-15" dirty="0">
                <a:latin typeface="Times New Roman"/>
                <a:cs typeface="Times New Roman"/>
              </a:rPr>
              <a:t>h</a:t>
            </a:r>
            <a:r>
              <a:rPr sz="1800" b="1" spc="-5" dirty="0">
                <a:latin typeface="Times New Roman"/>
                <a:cs typeface="Times New Roman"/>
              </a:rPr>
              <a:t>id</a:t>
            </a:r>
            <a:r>
              <a:rPr sz="1800" b="1" spc="-80" dirty="0">
                <a:latin typeface="Times New Roman"/>
                <a:cs typeface="Times New Roman"/>
              </a:rPr>
              <a:t>r</a:t>
            </a:r>
            <a:r>
              <a:rPr sz="1800" b="1" dirty="0">
                <a:latin typeface="Times New Roman"/>
                <a:cs typeface="Times New Roman"/>
              </a:rPr>
              <a:t>og</a:t>
            </a:r>
            <a:r>
              <a:rPr sz="1800" b="1" spc="-10" dirty="0">
                <a:latin typeface="Times New Roman"/>
                <a:cs typeface="Times New Roman"/>
              </a:rPr>
              <a:t>e</a:t>
            </a:r>
            <a:r>
              <a:rPr sz="1800" b="1" spc="-5" dirty="0">
                <a:latin typeface="Times New Roman"/>
                <a:cs typeface="Times New Roman"/>
              </a:rPr>
              <a:t>na</a:t>
            </a:r>
            <a:r>
              <a:rPr sz="1800" b="1" spc="-15" dirty="0">
                <a:latin typeface="Times New Roman"/>
                <a:cs typeface="Times New Roman"/>
              </a:rPr>
              <a:t>s</a:t>
            </a:r>
            <a:r>
              <a:rPr sz="1800" b="1" dirty="0">
                <a:latin typeface="Times New Roman"/>
                <a:cs typeface="Times New Roman"/>
              </a:rPr>
              <a:t>a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87" name="object 87"/>
          <p:cNvGrpSpPr/>
          <p:nvPr/>
        </p:nvGrpSpPr>
        <p:grpSpPr>
          <a:xfrm>
            <a:off x="1543811" y="5699759"/>
            <a:ext cx="3988435" cy="513715"/>
            <a:chOff x="1543811" y="5699759"/>
            <a:chExt cx="3988435" cy="513715"/>
          </a:xfrm>
        </p:grpSpPr>
        <p:pic>
          <p:nvPicPr>
            <p:cNvPr id="88" name="object 88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543811" y="5699759"/>
              <a:ext cx="1158239" cy="513587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942588" y="5699759"/>
              <a:ext cx="1589532" cy="513587"/>
            </a:xfrm>
            <a:prstGeom prst="rect">
              <a:avLst/>
            </a:prstGeom>
          </p:spPr>
        </p:pic>
      </p:grpSp>
      <p:sp>
        <p:nvSpPr>
          <p:cNvPr id="90" name="object 90"/>
          <p:cNvSpPr txBox="1"/>
          <p:nvPr/>
        </p:nvSpPr>
        <p:spPr>
          <a:xfrm>
            <a:off x="1677670" y="5750153"/>
            <a:ext cx="370522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08555" algn="l"/>
              </a:tabLst>
            </a:pPr>
            <a:r>
              <a:rPr sz="1800" b="1" dirty="0">
                <a:latin typeface="Times New Roman"/>
                <a:cs typeface="Times New Roman"/>
              </a:rPr>
              <a:t>Piruvato	Acetaldehí</a:t>
            </a:r>
            <a:r>
              <a:rPr sz="1800" b="1" spc="-10" dirty="0">
                <a:latin typeface="Times New Roman"/>
                <a:cs typeface="Times New Roman"/>
              </a:rPr>
              <a:t>d</a:t>
            </a:r>
            <a:r>
              <a:rPr sz="1800" b="1" dirty="0">
                <a:latin typeface="Times New Roman"/>
                <a:cs typeface="Times New Roman"/>
              </a:rPr>
              <a:t>o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91" name="object 91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7555992" y="5539740"/>
            <a:ext cx="955548" cy="513588"/>
          </a:xfrm>
          <a:prstGeom prst="rect">
            <a:avLst/>
          </a:prstGeom>
        </p:spPr>
      </p:pic>
      <p:sp>
        <p:nvSpPr>
          <p:cNvPr id="92" name="object 92"/>
          <p:cNvSpPr txBox="1"/>
          <p:nvPr/>
        </p:nvSpPr>
        <p:spPr>
          <a:xfrm>
            <a:off x="7690484" y="5591352"/>
            <a:ext cx="6731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Times New Roman"/>
                <a:cs typeface="Times New Roman"/>
              </a:rPr>
              <a:t>Eta</a:t>
            </a:r>
            <a:r>
              <a:rPr sz="1800" b="1" spc="-10" dirty="0">
                <a:latin typeface="Times New Roman"/>
                <a:cs typeface="Times New Roman"/>
              </a:rPr>
              <a:t>n</a:t>
            </a:r>
            <a:r>
              <a:rPr sz="1800" b="1" dirty="0">
                <a:latin typeface="Times New Roman"/>
                <a:cs typeface="Times New Roman"/>
              </a:rPr>
              <a:t>ol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93" name="object 93"/>
          <p:cNvGrpSpPr/>
          <p:nvPr/>
        </p:nvGrpSpPr>
        <p:grpSpPr>
          <a:xfrm>
            <a:off x="2242947" y="4149852"/>
            <a:ext cx="5337810" cy="631190"/>
            <a:chOff x="2242947" y="4149852"/>
            <a:chExt cx="5337810" cy="631190"/>
          </a:xfrm>
        </p:grpSpPr>
        <p:sp>
          <p:nvSpPr>
            <p:cNvPr id="94" name="object 94"/>
            <p:cNvSpPr/>
            <p:nvPr/>
          </p:nvSpPr>
          <p:spPr>
            <a:xfrm>
              <a:off x="3707891" y="4511040"/>
              <a:ext cx="460375" cy="255904"/>
            </a:xfrm>
            <a:custGeom>
              <a:avLst/>
              <a:gdLst/>
              <a:ahLst/>
              <a:cxnLst/>
              <a:rect l="l" t="t" r="r" b="b"/>
              <a:pathLst>
                <a:path w="460375" h="255904">
                  <a:moveTo>
                    <a:pt x="408940" y="0"/>
                  </a:moveTo>
                  <a:lnTo>
                    <a:pt x="331850" y="64008"/>
                  </a:lnTo>
                  <a:lnTo>
                    <a:pt x="363855" y="64008"/>
                  </a:lnTo>
                  <a:lnTo>
                    <a:pt x="345567" y="98171"/>
                  </a:lnTo>
                  <a:lnTo>
                    <a:pt x="320421" y="129793"/>
                  </a:lnTo>
                  <a:lnTo>
                    <a:pt x="288798" y="158750"/>
                  </a:lnTo>
                  <a:lnTo>
                    <a:pt x="251460" y="184531"/>
                  </a:lnTo>
                  <a:lnTo>
                    <a:pt x="209042" y="206756"/>
                  </a:lnTo>
                  <a:lnTo>
                    <a:pt x="162052" y="225425"/>
                  </a:lnTo>
                  <a:lnTo>
                    <a:pt x="111125" y="239903"/>
                  </a:lnTo>
                  <a:lnTo>
                    <a:pt x="56896" y="249936"/>
                  </a:lnTo>
                  <a:lnTo>
                    <a:pt x="0" y="255270"/>
                  </a:lnTo>
                  <a:lnTo>
                    <a:pt x="58800" y="255524"/>
                  </a:lnTo>
                  <a:lnTo>
                    <a:pt x="115697" y="250698"/>
                  </a:lnTo>
                  <a:lnTo>
                    <a:pt x="170307" y="241046"/>
                  </a:lnTo>
                  <a:lnTo>
                    <a:pt x="221869" y="226822"/>
                  </a:lnTo>
                  <a:lnTo>
                    <a:pt x="269621" y="208407"/>
                  </a:lnTo>
                  <a:lnTo>
                    <a:pt x="312928" y="186055"/>
                  </a:lnTo>
                  <a:lnTo>
                    <a:pt x="351028" y="160147"/>
                  </a:lnTo>
                  <a:lnTo>
                    <a:pt x="383413" y="131064"/>
                  </a:lnTo>
                  <a:lnTo>
                    <a:pt x="409321" y="98806"/>
                  </a:lnTo>
                  <a:lnTo>
                    <a:pt x="427990" y="64008"/>
                  </a:lnTo>
                  <a:lnTo>
                    <a:pt x="460121" y="64008"/>
                  </a:lnTo>
                  <a:lnTo>
                    <a:pt x="408940" y="0"/>
                  </a:lnTo>
                  <a:close/>
                </a:path>
              </a:pathLst>
            </a:custGeom>
            <a:solidFill>
              <a:srgbClr val="FF38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3265932" y="4511040"/>
              <a:ext cx="473709" cy="256540"/>
            </a:xfrm>
            <a:custGeom>
              <a:avLst/>
              <a:gdLst/>
              <a:ahLst/>
              <a:cxnLst/>
              <a:rect l="l" t="t" r="r" b="b"/>
              <a:pathLst>
                <a:path w="473710" h="256539">
                  <a:moveTo>
                    <a:pt x="64134" y="0"/>
                  </a:moveTo>
                  <a:lnTo>
                    <a:pt x="0" y="0"/>
                  </a:lnTo>
                  <a:lnTo>
                    <a:pt x="4444" y="37846"/>
                  </a:lnTo>
                  <a:lnTo>
                    <a:pt x="17271" y="73914"/>
                  </a:lnTo>
                  <a:lnTo>
                    <a:pt x="38100" y="107950"/>
                  </a:lnTo>
                  <a:lnTo>
                    <a:pt x="65912" y="139446"/>
                  </a:lnTo>
                  <a:lnTo>
                    <a:pt x="100329" y="168021"/>
                  </a:lnTo>
                  <a:lnTo>
                    <a:pt x="140715" y="193294"/>
                  </a:lnTo>
                  <a:lnTo>
                    <a:pt x="186435" y="214757"/>
                  </a:lnTo>
                  <a:lnTo>
                    <a:pt x="236727" y="232283"/>
                  </a:lnTo>
                  <a:lnTo>
                    <a:pt x="291083" y="245237"/>
                  </a:lnTo>
                  <a:lnTo>
                    <a:pt x="348741" y="253237"/>
                  </a:lnTo>
                  <a:lnTo>
                    <a:pt x="409320" y="256032"/>
                  </a:lnTo>
                  <a:lnTo>
                    <a:pt x="473455" y="256032"/>
                  </a:lnTo>
                  <a:lnTo>
                    <a:pt x="413003" y="253237"/>
                  </a:lnTo>
                  <a:lnTo>
                    <a:pt x="355218" y="245237"/>
                  </a:lnTo>
                  <a:lnTo>
                    <a:pt x="300863" y="232283"/>
                  </a:lnTo>
                  <a:lnTo>
                    <a:pt x="250570" y="214757"/>
                  </a:lnTo>
                  <a:lnTo>
                    <a:pt x="204977" y="193294"/>
                  </a:lnTo>
                  <a:lnTo>
                    <a:pt x="164591" y="168021"/>
                  </a:lnTo>
                  <a:lnTo>
                    <a:pt x="130047" y="139446"/>
                  </a:lnTo>
                  <a:lnTo>
                    <a:pt x="102234" y="107950"/>
                  </a:lnTo>
                  <a:lnTo>
                    <a:pt x="81533" y="73914"/>
                  </a:lnTo>
                  <a:lnTo>
                    <a:pt x="68579" y="37846"/>
                  </a:lnTo>
                  <a:lnTo>
                    <a:pt x="64134" y="0"/>
                  </a:lnTo>
                  <a:close/>
                </a:path>
              </a:pathLst>
            </a:custGeom>
            <a:solidFill>
              <a:srgbClr val="CD2C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3266694" y="4511802"/>
              <a:ext cx="902335" cy="256540"/>
            </a:xfrm>
            <a:custGeom>
              <a:avLst/>
              <a:gdLst/>
              <a:ahLst/>
              <a:cxnLst/>
              <a:rect l="l" t="t" r="r" b="b"/>
              <a:pathLst>
                <a:path w="902335" h="256539">
                  <a:moveTo>
                    <a:pt x="441451" y="255270"/>
                  </a:moveTo>
                  <a:lnTo>
                    <a:pt x="498347" y="249936"/>
                  </a:lnTo>
                  <a:lnTo>
                    <a:pt x="552576" y="239903"/>
                  </a:lnTo>
                  <a:lnTo>
                    <a:pt x="603630" y="225425"/>
                  </a:lnTo>
                  <a:lnTo>
                    <a:pt x="650620" y="206756"/>
                  </a:lnTo>
                  <a:lnTo>
                    <a:pt x="693165" y="184531"/>
                  </a:lnTo>
                  <a:lnTo>
                    <a:pt x="730503" y="158750"/>
                  </a:lnTo>
                  <a:lnTo>
                    <a:pt x="762126" y="129793"/>
                  </a:lnTo>
                  <a:lnTo>
                    <a:pt x="787400" y="98171"/>
                  </a:lnTo>
                  <a:lnTo>
                    <a:pt x="805688" y="64008"/>
                  </a:lnTo>
                  <a:lnTo>
                    <a:pt x="773556" y="64008"/>
                  </a:lnTo>
                  <a:lnTo>
                    <a:pt x="850772" y="0"/>
                  </a:lnTo>
                  <a:lnTo>
                    <a:pt x="901953" y="64008"/>
                  </a:lnTo>
                  <a:lnTo>
                    <a:pt x="869822" y="64008"/>
                  </a:lnTo>
                  <a:lnTo>
                    <a:pt x="852423" y="96900"/>
                  </a:lnTo>
                  <a:lnTo>
                    <a:pt x="828547" y="127381"/>
                  </a:lnTo>
                  <a:lnTo>
                    <a:pt x="798956" y="155321"/>
                  </a:lnTo>
                  <a:lnTo>
                    <a:pt x="763904" y="180467"/>
                  </a:lnTo>
                  <a:lnTo>
                    <a:pt x="724153" y="202437"/>
                  </a:lnTo>
                  <a:lnTo>
                    <a:pt x="680211" y="220980"/>
                  </a:lnTo>
                  <a:lnTo>
                    <a:pt x="632586" y="235966"/>
                  </a:lnTo>
                  <a:lnTo>
                    <a:pt x="581913" y="246887"/>
                  </a:lnTo>
                  <a:lnTo>
                    <a:pt x="528701" y="253746"/>
                  </a:lnTo>
                  <a:lnTo>
                    <a:pt x="473455" y="256031"/>
                  </a:lnTo>
                  <a:lnTo>
                    <a:pt x="409320" y="256031"/>
                  </a:lnTo>
                  <a:lnTo>
                    <a:pt x="348868" y="253237"/>
                  </a:lnTo>
                  <a:lnTo>
                    <a:pt x="291083" y="245237"/>
                  </a:lnTo>
                  <a:lnTo>
                    <a:pt x="236727" y="232283"/>
                  </a:lnTo>
                  <a:lnTo>
                    <a:pt x="186435" y="214756"/>
                  </a:lnTo>
                  <a:lnTo>
                    <a:pt x="140715" y="193294"/>
                  </a:lnTo>
                  <a:lnTo>
                    <a:pt x="100329" y="168021"/>
                  </a:lnTo>
                  <a:lnTo>
                    <a:pt x="65912" y="139446"/>
                  </a:lnTo>
                  <a:lnTo>
                    <a:pt x="38100" y="107950"/>
                  </a:lnTo>
                  <a:lnTo>
                    <a:pt x="17271" y="73914"/>
                  </a:lnTo>
                  <a:lnTo>
                    <a:pt x="4444" y="37846"/>
                  </a:lnTo>
                  <a:lnTo>
                    <a:pt x="0" y="0"/>
                  </a:lnTo>
                  <a:lnTo>
                    <a:pt x="64134" y="0"/>
                  </a:lnTo>
                  <a:lnTo>
                    <a:pt x="68579" y="37846"/>
                  </a:lnTo>
                  <a:lnTo>
                    <a:pt x="81533" y="73914"/>
                  </a:lnTo>
                  <a:lnTo>
                    <a:pt x="102234" y="107950"/>
                  </a:lnTo>
                  <a:lnTo>
                    <a:pt x="130047" y="139446"/>
                  </a:lnTo>
                  <a:lnTo>
                    <a:pt x="164591" y="168021"/>
                  </a:lnTo>
                  <a:lnTo>
                    <a:pt x="204977" y="193294"/>
                  </a:lnTo>
                  <a:lnTo>
                    <a:pt x="250570" y="214756"/>
                  </a:lnTo>
                  <a:lnTo>
                    <a:pt x="300863" y="232283"/>
                  </a:lnTo>
                  <a:lnTo>
                    <a:pt x="355218" y="245237"/>
                  </a:lnTo>
                  <a:lnTo>
                    <a:pt x="413003" y="253237"/>
                  </a:lnTo>
                  <a:lnTo>
                    <a:pt x="473455" y="256031"/>
                  </a:lnTo>
                </a:path>
              </a:pathLst>
            </a:custGeom>
            <a:ln w="25908">
              <a:solidFill>
                <a:srgbClr val="BA246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6487668" y="4511040"/>
              <a:ext cx="490220" cy="255904"/>
            </a:xfrm>
            <a:custGeom>
              <a:avLst/>
              <a:gdLst/>
              <a:ahLst/>
              <a:cxnLst/>
              <a:rect l="l" t="t" r="r" b="b"/>
              <a:pathLst>
                <a:path w="490220" h="255904">
                  <a:moveTo>
                    <a:pt x="440182" y="0"/>
                  </a:moveTo>
                  <a:lnTo>
                    <a:pt x="362204" y="64008"/>
                  </a:lnTo>
                  <a:lnTo>
                    <a:pt x="394081" y="64008"/>
                  </a:lnTo>
                  <a:lnTo>
                    <a:pt x="374396" y="98298"/>
                  </a:lnTo>
                  <a:lnTo>
                    <a:pt x="347090" y="130175"/>
                  </a:lnTo>
                  <a:lnTo>
                    <a:pt x="312801" y="159131"/>
                  </a:lnTo>
                  <a:lnTo>
                    <a:pt x="272288" y="184912"/>
                  </a:lnTo>
                  <a:lnTo>
                    <a:pt x="226313" y="207264"/>
                  </a:lnTo>
                  <a:lnTo>
                    <a:pt x="175387" y="225806"/>
                  </a:lnTo>
                  <a:lnTo>
                    <a:pt x="120268" y="240284"/>
                  </a:lnTo>
                  <a:lnTo>
                    <a:pt x="61595" y="250190"/>
                  </a:lnTo>
                  <a:lnTo>
                    <a:pt x="0" y="255397"/>
                  </a:lnTo>
                  <a:lnTo>
                    <a:pt x="57277" y="255651"/>
                  </a:lnTo>
                  <a:lnTo>
                    <a:pt x="113030" y="251714"/>
                  </a:lnTo>
                  <a:lnTo>
                    <a:pt x="166878" y="243840"/>
                  </a:lnTo>
                  <a:lnTo>
                    <a:pt x="217932" y="232156"/>
                  </a:lnTo>
                  <a:lnTo>
                    <a:pt x="266064" y="216916"/>
                  </a:lnTo>
                  <a:lnTo>
                    <a:pt x="310388" y="198374"/>
                  </a:lnTo>
                  <a:lnTo>
                    <a:pt x="350520" y="176657"/>
                  </a:lnTo>
                  <a:lnTo>
                    <a:pt x="385953" y="152273"/>
                  </a:lnTo>
                  <a:lnTo>
                    <a:pt x="416052" y="125095"/>
                  </a:lnTo>
                  <a:lnTo>
                    <a:pt x="440309" y="95631"/>
                  </a:lnTo>
                  <a:lnTo>
                    <a:pt x="458088" y="64008"/>
                  </a:lnTo>
                  <a:lnTo>
                    <a:pt x="490220" y="64008"/>
                  </a:lnTo>
                  <a:lnTo>
                    <a:pt x="440182" y="0"/>
                  </a:lnTo>
                  <a:close/>
                </a:path>
              </a:pathLst>
            </a:custGeom>
            <a:solidFill>
              <a:srgbClr val="FF38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6015227" y="4511040"/>
              <a:ext cx="504190" cy="256540"/>
            </a:xfrm>
            <a:custGeom>
              <a:avLst/>
              <a:gdLst/>
              <a:ahLst/>
              <a:cxnLst/>
              <a:rect l="l" t="t" r="r" b="b"/>
              <a:pathLst>
                <a:path w="504190" h="256539">
                  <a:moveTo>
                    <a:pt x="64008" y="0"/>
                  </a:moveTo>
                  <a:lnTo>
                    <a:pt x="0" y="0"/>
                  </a:lnTo>
                  <a:lnTo>
                    <a:pt x="4063" y="34798"/>
                  </a:lnTo>
                  <a:lnTo>
                    <a:pt x="34544" y="99695"/>
                  </a:lnTo>
                  <a:lnTo>
                    <a:pt x="60071" y="129286"/>
                  </a:lnTo>
                  <a:lnTo>
                    <a:pt x="91694" y="156464"/>
                  </a:lnTo>
                  <a:lnTo>
                    <a:pt x="128905" y="181102"/>
                  </a:lnTo>
                  <a:lnTo>
                    <a:pt x="171069" y="202692"/>
                  </a:lnTo>
                  <a:lnTo>
                    <a:pt x="217932" y="221107"/>
                  </a:lnTo>
                  <a:lnTo>
                    <a:pt x="268732" y="235966"/>
                  </a:lnTo>
                  <a:lnTo>
                    <a:pt x="322961" y="246887"/>
                  </a:lnTo>
                  <a:lnTo>
                    <a:pt x="380238" y="253746"/>
                  </a:lnTo>
                  <a:lnTo>
                    <a:pt x="439927" y="256032"/>
                  </a:lnTo>
                  <a:lnTo>
                    <a:pt x="503936" y="256032"/>
                  </a:lnTo>
                  <a:lnTo>
                    <a:pt x="444246" y="253746"/>
                  </a:lnTo>
                  <a:lnTo>
                    <a:pt x="386969" y="246887"/>
                  </a:lnTo>
                  <a:lnTo>
                    <a:pt x="332739" y="235966"/>
                  </a:lnTo>
                  <a:lnTo>
                    <a:pt x="281939" y="221107"/>
                  </a:lnTo>
                  <a:lnTo>
                    <a:pt x="235076" y="202692"/>
                  </a:lnTo>
                  <a:lnTo>
                    <a:pt x="192912" y="181102"/>
                  </a:lnTo>
                  <a:lnTo>
                    <a:pt x="155701" y="156464"/>
                  </a:lnTo>
                  <a:lnTo>
                    <a:pt x="124079" y="129286"/>
                  </a:lnTo>
                  <a:lnTo>
                    <a:pt x="98551" y="99695"/>
                  </a:lnTo>
                  <a:lnTo>
                    <a:pt x="68072" y="34798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CD2C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6015989" y="4511802"/>
              <a:ext cx="963294" cy="256540"/>
            </a:xfrm>
            <a:custGeom>
              <a:avLst/>
              <a:gdLst/>
              <a:ahLst/>
              <a:cxnLst/>
              <a:rect l="l" t="t" r="r" b="b"/>
              <a:pathLst>
                <a:path w="963295" h="256539">
                  <a:moveTo>
                    <a:pt x="472567" y="255397"/>
                  </a:moveTo>
                  <a:lnTo>
                    <a:pt x="534162" y="250190"/>
                  </a:lnTo>
                  <a:lnTo>
                    <a:pt x="592963" y="240284"/>
                  </a:lnTo>
                  <a:lnTo>
                    <a:pt x="648081" y="225806"/>
                  </a:lnTo>
                  <a:lnTo>
                    <a:pt x="699008" y="207264"/>
                  </a:lnTo>
                  <a:lnTo>
                    <a:pt x="745109" y="184912"/>
                  </a:lnTo>
                  <a:lnTo>
                    <a:pt x="785621" y="159131"/>
                  </a:lnTo>
                  <a:lnTo>
                    <a:pt x="819912" y="130175"/>
                  </a:lnTo>
                  <a:lnTo>
                    <a:pt x="847216" y="98298"/>
                  </a:lnTo>
                  <a:lnTo>
                    <a:pt x="867029" y="64008"/>
                  </a:lnTo>
                  <a:lnTo>
                    <a:pt x="835025" y="64008"/>
                  </a:lnTo>
                  <a:lnTo>
                    <a:pt x="913003" y="0"/>
                  </a:lnTo>
                  <a:lnTo>
                    <a:pt x="963167" y="64008"/>
                  </a:lnTo>
                  <a:lnTo>
                    <a:pt x="931037" y="64008"/>
                  </a:lnTo>
                  <a:lnTo>
                    <a:pt x="912367" y="96900"/>
                  </a:lnTo>
                  <a:lnTo>
                    <a:pt x="886713" y="127381"/>
                  </a:lnTo>
                  <a:lnTo>
                    <a:pt x="854837" y="155321"/>
                  </a:lnTo>
                  <a:lnTo>
                    <a:pt x="817117" y="180467"/>
                  </a:lnTo>
                  <a:lnTo>
                    <a:pt x="774318" y="202437"/>
                  </a:lnTo>
                  <a:lnTo>
                    <a:pt x="727075" y="220980"/>
                  </a:lnTo>
                  <a:lnTo>
                    <a:pt x="675766" y="235966"/>
                  </a:lnTo>
                  <a:lnTo>
                    <a:pt x="621284" y="246887"/>
                  </a:lnTo>
                  <a:lnTo>
                    <a:pt x="564007" y="253746"/>
                  </a:lnTo>
                  <a:lnTo>
                    <a:pt x="504570" y="256031"/>
                  </a:lnTo>
                  <a:lnTo>
                    <a:pt x="440436" y="256031"/>
                  </a:lnTo>
                  <a:lnTo>
                    <a:pt x="380746" y="253746"/>
                  </a:lnTo>
                  <a:lnTo>
                    <a:pt x="323342" y="246887"/>
                  </a:lnTo>
                  <a:lnTo>
                    <a:pt x="268986" y="235966"/>
                  </a:lnTo>
                  <a:lnTo>
                    <a:pt x="218186" y="221106"/>
                  </a:lnTo>
                  <a:lnTo>
                    <a:pt x="171323" y="202692"/>
                  </a:lnTo>
                  <a:lnTo>
                    <a:pt x="129032" y="181102"/>
                  </a:lnTo>
                  <a:lnTo>
                    <a:pt x="91821" y="156464"/>
                  </a:lnTo>
                  <a:lnTo>
                    <a:pt x="60198" y="129286"/>
                  </a:lnTo>
                  <a:lnTo>
                    <a:pt x="34671" y="99695"/>
                  </a:lnTo>
                  <a:lnTo>
                    <a:pt x="4063" y="34798"/>
                  </a:lnTo>
                  <a:lnTo>
                    <a:pt x="0" y="0"/>
                  </a:lnTo>
                  <a:lnTo>
                    <a:pt x="64135" y="0"/>
                  </a:lnTo>
                  <a:lnTo>
                    <a:pt x="68072" y="34798"/>
                  </a:lnTo>
                  <a:lnTo>
                    <a:pt x="79756" y="68072"/>
                  </a:lnTo>
                  <a:lnTo>
                    <a:pt x="124206" y="129286"/>
                  </a:lnTo>
                  <a:lnTo>
                    <a:pt x="155829" y="156464"/>
                  </a:lnTo>
                  <a:lnTo>
                    <a:pt x="193039" y="181102"/>
                  </a:lnTo>
                  <a:lnTo>
                    <a:pt x="235331" y="202692"/>
                  </a:lnTo>
                  <a:lnTo>
                    <a:pt x="282194" y="221106"/>
                  </a:lnTo>
                  <a:lnTo>
                    <a:pt x="333121" y="235966"/>
                  </a:lnTo>
                  <a:lnTo>
                    <a:pt x="387476" y="246887"/>
                  </a:lnTo>
                  <a:lnTo>
                    <a:pt x="444754" y="253746"/>
                  </a:lnTo>
                  <a:lnTo>
                    <a:pt x="504570" y="256031"/>
                  </a:lnTo>
                </a:path>
              </a:pathLst>
            </a:custGeom>
            <a:ln w="25908">
              <a:solidFill>
                <a:srgbClr val="BA246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2951988" y="4149852"/>
              <a:ext cx="598932" cy="513588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288791" y="4178808"/>
              <a:ext cx="303275" cy="352044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787139" y="4149852"/>
              <a:ext cx="765048" cy="513588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4290060" y="4302252"/>
              <a:ext cx="292608" cy="353568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5108448" y="4149852"/>
              <a:ext cx="1630679" cy="513588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6477000" y="4178808"/>
              <a:ext cx="303275" cy="352044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6621780" y="4149852"/>
              <a:ext cx="917448" cy="513588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7277100" y="4178808"/>
              <a:ext cx="303275" cy="352044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2242947" y="4445127"/>
              <a:ext cx="411480" cy="32384"/>
            </a:xfrm>
            <a:custGeom>
              <a:avLst/>
              <a:gdLst/>
              <a:ahLst/>
              <a:cxnLst/>
              <a:rect l="l" t="t" r="r" b="b"/>
              <a:pathLst>
                <a:path w="411480" h="32385">
                  <a:moveTo>
                    <a:pt x="411480" y="0"/>
                  </a:moveTo>
                  <a:lnTo>
                    <a:pt x="0" y="0"/>
                  </a:lnTo>
                  <a:lnTo>
                    <a:pt x="0" y="32004"/>
                  </a:lnTo>
                  <a:lnTo>
                    <a:pt x="411480" y="32004"/>
                  </a:lnTo>
                  <a:lnTo>
                    <a:pt x="4114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9" name="object 109"/>
          <p:cNvSpPr txBox="1"/>
          <p:nvPr/>
        </p:nvSpPr>
        <p:spPr>
          <a:xfrm>
            <a:off x="3034792" y="4201795"/>
            <a:ext cx="44316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00">
              <a:lnSpc>
                <a:spcPct val="100000"/>
              </a:lnSpc>
              <a:spcBef>
                <a:spcPts val="100"/>
              </a:spcBef>
              <a:tabLst>
                <a:tab pos="897255" algn="l"/>
                <a:tab pos="2219960" algn="l"/>
              </a:tabLst>
            </a:pPr>
            <a:r>
              <a:rPr sz="1800" b="1" dirty="0">
                <a:latin typeface="Times New Roman"/>
                <a:cs typeface="Times New Roman"/>
              </a:rPr>
              <a:t>2H</a:t>
            </a:r>
            <a:r>
              <a:rPr sz="1800" b="1" baseline="20833" dirty="0">
                <a:latin typeface="Times New Roman"/>
                <a:cs typeface="Times New Roman"/>
              </a:rPr>
              <a:t>+	</a:t>
            </a:r>
            <a:r>
              <a:rPr sz="1800" b="1" dirty="0">
                <a:latin typeface="Times New Roman"/>
                <a:cs typeface="Times New Roman"/>
              </a:rPr>
              <a:t>2CO</a:t>
            </a:r>
            <a:r>
              <a:rPr sz="1800" b="1" baseline="-16203" dirty="0">
                <a:latin typeface="Times New Roman"/>
                <a:cs typeface="Times New Roman"/>
              </a:rPr>
              <a:t>2	</a:t>
            </a:r>
            <a:r>
              <a:rPr sz="1800" b="1" spc="-5" dirty="0">
                <a:latin typeface="Times New Roman"/>
                <a:cs typeface="Times New Roman"/>
              </a:rPr>
              <a:t>2NADH</a:t>
            </a:r>
            <a:r>
              <a:rPr sz="1800" b="1" spc="-5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+</a:t>
            </a:r>
            <a:r>
              <a:rPr sz="1800" b="1" spc="-4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2H</a:t>
            </a:r>
            <a:r>
              <a:rPr sz="1800" b="1" baseline="20833" dirty="0">
                <a:latin typeface="Times New Roman"/>
                <a:cs typeface="Times New Roman"/>
              </a:rPr>
              <a:t>+</a:t>
            </a:r>
            <a:r>
              <a:rPr sz="1800" b="1" spc="240" baseline="20833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2NAD</a:t>
            </a:r>
            <a:r>
              <a:rPr sz="1800" b="1" spc="-7" baseline="20833" dirty="0">
                <a:latin typeface="Times New Roman"/>
                <a:cs typeface="Times New Roman"/>
              </a:rPr>
              <a:t>+</a:t>
            </a:r>
            <a:endParaRPr sz="1800" baseline="20833">
              <a:latin typeface="Times New Roman"/>
              <a:cs typeface="Times New Roman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1593341" y="3541014"/>
            <a:ext cx="6876415" cy="310340"/>
          </a:xfrm>
          <a:prstGeom prst="rect">
            <a:avLst/>
          </a:prstGeom>
          <a:ln w="25907">
            <a:solidFill>
              <a:srgbClr val="E20057"/>
            </a:solidFill>
          </a:ln>
        </p:spPr>
        <p:txBody>
          <a:bodyPr vert="horz" wrap="square" lIns="0" tIns="33019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59"/>
              </a:spcBef>
            </a:pPr>
            <a:r>
              <a:rPr sz="1800" b="1" spc="-5" dirty="0">
                <a:latin typeface="Times New Roman"/>
                <a:cs typeface="Times New Roman"/>
              </a:rPr>
              <a:t>Formación</a:t>
            </a:r>
            <a:r>
              <a:rPr sz="1800" b="1" spc="-2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de</a:t>
            </a:r>
            <a:r>
              <a:rPr sz="1800" b="1" spc="-2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Lactato</a:t>
            </a:r>
            <a:r>
              <a:rPr sz="1800" b="1" spc="-1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a</a:t>
            </a:r>
            <a:r>
              <a:rPr sz="1800" b="1" spc="-2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partir</a:t>
            </a:r>
            <a:r>
              <a:rPr sz="1800" b="1" spc="-7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de</a:t>
            </a:r>
            <a:r>
              <a:rPr sz="1800" b="1" spc="-2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piruvato,</a:t>
            </a:r>
            <a:r>
              <a:rPr sz="1800" b="1" spc="-1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y </a:t>
            </a:r>
            <a:r>
              <a:rPr sz="1800" b="1" spc="-5" dirty="0">
                <a:latin typeface="Times New Roman"/>
                <a:cs typeface="Times New Roman"/>
              </a:rPr>
              <a:t>regeneración</a:t>
            </a:r>
            <a:r>
              <a:rPr sz="1800" b="1" spc="-3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de</a:t>
            </a:r>
            <a:r>
              <a:rPr sz="1800" b="1" spc="-3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NAD</a:t>
            </a:r>
            <a:r>
              <a:rPr sz="1800" b="1" spc="-7" baseline="20833" dirty="0">
                <a:latin typeface="Times New Roman"/>
                <a:cs typeface="Times New Roman"/>
              </a:rPr>
              <a:t>+</a:t>
            </a:r>
            <a:endParaRPr sz="1800" baseline="20833">
              <a:latin typeface="Times New Roman"/>
              <a:cs typeface="Times New Roman"/>
            </a:endParaRPr>
          </a:p>
        </p:txBody>
      </p:sp>
      <p:grpSp>
        <p:nvGrpSpPr>
          <p:cNvPr id="111" name="object 111"/>
          <p:cNvGrpSpPr/>
          <p:nvPr/>
        </p:nvGrpSpPr>
        <p:grpSpPr>
          <a:xfrm>
            <a:off x="1376172" y="6184391"/>
            <a:ext cx="6911340" cy="513715"/>
            <a:chOff x="1376172" y="6184391"/>
            <a:chExt cx="6911340" cy="513715"/>
          </a:xfrm>
        </p:grpSpPr>
        <p:sp>
          <p:nvSpPr>
            <p:cNvPr id="112" name="object 112"/>
            <p:cNvSpPr/>
            <p:nvPr/>
          </p:nvSpPr>
          <p:spPr>
            <a:xfrm>
              <a:off x="1429512" y="6214871"/>
              <a:ext cx="6858000" cy="372110"/>
            </a:xfrm>
            <a:custGeom>
              <a:avLst/>
              <a:gdLst/>
              <a:ahLst/>
              <a:cxnLst/>
              <a:rect l="l" t="t" r="r" b="b"/>
              <a:pathLst>
                <a:path w="6858000" h="372109">
                  <a:moveTo>
                    <a:pt x="6858000" y="0"/>
                  </a:moveTo>
                  <a:lnTo>
                    <a:pt x="0" y="0"/>
                  </a:lnTo>
                  <a:lnTo>
                    <a:pt x="0" y="371855"/>
                  </a:lnTo>
                  <a:lnTo>
                    <a:pt x="6858000" y="371855"/>
                  </a:lnTo>
                  <a:lnTo>
                    <a:pt x="6858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3" name="object 113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376172" y="6184391"/>
              <a:ext cx="6745224" cy="513588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7859268" y="6213347"/>
              <a:ext cx="301751" cy="352044"/>
            </a:xfrm>
            <a:prstGeom prst="rect">
              <a:avLst/>
            </a:prstGeom>
          </p:spPr>
        </p:pic>
      </p:grpSp>
      <p:sp>
        <p:nvSpPr>
          <p:cNvPr id="115" name="object 115"/>
          <p:cNvSpPr txBox="1"/>
          <p:nvPr/>
        </p:nvSpPr>
        <p:spPr>
          <a:xfrm>
            <a:off x="1430274" y="6215634"/>
            <a:ext cx="6858000" cy="372110"/>
          </a:xfrm>
          <a:prstGeom prst="rect">
            <a:avLst/>
          </a:prstGeom>
          <a:ln w="25907">
            <a:solidFill>
              <a:srgbClr val="E20057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89535">
              <a:lnSpc>
                <a:spcPct val="100000"/>
              </a:lnSpc>
              <a:spcBef>
                <a:spcPts val="260"/>
              </a:spcBef>
            </a:pPr>
            <a:r>
              <a:rPr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Formación</a:t>
            </a:r>
            <a:r>
              <a:rPr sz="1800" b="1" spc="-3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de</a:t>
            </a:r>
            <a:r>
              <a:rPr sz="1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Etanol</a:t>
            </a:r>
            <a:r>
              <a:rPr sz="1800" b="1" spc="2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a</a:t>
            </a:r>
            <a:r>
              <a:rPr sz="18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partir</a:t>
            </a:r>
            <a:r>
              <a:rPr sz="1800" b="1" spc="-6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de piruvato,</a:t>
            </a:r>
            <a:r>
              <a:rPr sz="1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y</a:t>
            </a:r>
            <a:r>
              <a:rPr sz="1800" b="1" spc="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regeneración</a:t>
            </a:r>
            <a:r>
              <a:rPr sz="1800" b="1" spc="-2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de</a:t>
            </a:r>
            <a:r>
              <a:rPr sz="1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 NAD</a:t>
            </a:r>
            <a:r>
              <a:rPr sz="1800" b="1" spc="-15" baseline="20833" dirty="0">
                <a:solidFill>
                  <a:srgbClr val="C00000"/>
                </a:solidFill>
                <a:latin typeface="Times New Roman"/>
                <a:cs typeface="Times New Roman"/>
              </a:rPr>
              <a:t>+</a:t>
            </a:r>
            <a:endParaRPr sz="1800" baseline="20833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2867" y="1066800"/>
            <a:ext cx="8978265" cy="4986338"/>
            <a:chOff x="120395" y="127762"/>
            <a:chExt cx="11971020" cy="6648450"/>
          </a:xfrm>
        </p:grpSpPr>
        <p:pic>
          <p:nvPicPr>
            <p:cNvPr id="3" name="object 3"/>
            <p:cNvPicPr/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0395" y="134112"/>
              <a:ext cx="11971020" cy="664159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565136" y="134112"/>
              <a:ext cx="4349750" cy="574675"/>
            </a:xfrm>
            <a:custGeom>
              <a:avLst/>
              <a:gdLst/>
              <a:ahLst/>
              <a:cxnLst/>
              <a:rect l="l" t="t" r="r" b="b"/>
              <a:pathLst>
                <a:path w="4349750" h="574675">
                  <a:moveTo>
                    <a:pt x="3649726" y="0"/>
                  </a:moveTo>
                  <a:lnTo>
                    <a:pt x="699770" y="0"/>
                  </a:lnTo>
                  <a:lnTo>
                    <a:pt x="632379" y="1315"/>
                  </a:lnTo>
                  <a:lnTo>
                    <a:pt x="566800" y="5181"/>
                  </a:lnTo>
                  <a:lnTo>
                    <a:pt x="503327" y="11476"/>
                  </a:lnTo>
                  <a:lnTo>
                    <a:pt x="442252" y="20082"/>
                  </a:lnTo>
                  <a:lnTo>
                    <a:pt x="383869" y="30876"/>
                  </a:lnTo>
                  <a:lnTo>
                    <a:pt x="328471" y="43738"/>
                  </a:lnTo>
                  <a:lnTo>
                    <a:pt x="276352" y="58549"/>
                  </a:lnTo>
                  <a:lnTo>
                    <a:pt x="227804" y="75186"/>
                  </a:lnTo>
                  <a:lnTo>
                    <a:pt x="183122" y="93531"/>
                  </a:lnTo>
                  <a:lnTo>
                    <a:pt x="142598" y="113462"/>
                  </a:lnTo>
                  <a:lnTo>
                    <a:pt x="106525" y="134859"/>
                  </a:lnTo>
                  <a:lnTo>
                    <a:pt x="75198" y="157601"/>
                  </a:lnTo>
                  <a:lnTo>
                    <a:pt x="27951" y="206639"/>
                  </a:lnTo>
                  <a:lnTo>
                    <a:pt x="3203" y="259612"/>
                  </a:lnTo>
                  <a:lnTo>
                    <a:pt x="0" y="287274"/>
                  </a:lnTo>
                  <a:lnTo>
                    <a:pt x="3203" y="314935"/>
                  </a:lnTo>
                  <a:lnTo>
                    <a:pt x="27951" y="367908"/>
                  </a:lnTo>
                  <a:lnTo>
                    <a:pt x="75198" y="416946"/>
                  </a:lnTo>
                  <a:lnTo>
                    <a:pt x="106525" y="439688"/>
                  </a:lnTo>
                  <a:lnTo>
                    <a:pt x="142598" y="461085"/>
                  </a:lnTo>
                  <a:lnTo>
                    <a:pt x="183122" y="481016"/>
                  </a:lnTo>
                  <a:lnTo>
                    <a:pt x="227804" y="499361"/>
                  </a:lnTo>
                  <a:lnTo>
                    <a:pt x="276352" y="515998"/>
                  </a:lnTo>
                  <a:lnTo>
                    <a:pt x="328471" y="530809"/>
                  </a:lnTo>
                  <a:lnTo>
                    <a:pt x="383869" y="543671"/>
                  </a:lnTo>
                  <a:lnTo>
                    <a:pt x="442252" y="554465"/>
                  </a:lnTo>
                  <a:lnTo>
                    <a:pt x="503327" y="563071"/>
                  </a:lnTo>
                  <a:lnTo>
                    <a:pt x="566800" y="569366"/>
                  </a:lnTo>
                  <a:lnTo>
                    <a:pt x="632379" y="573232"/>
                  </a:lnTo>
                  <a:lnTo>
                    <a:pt x="699770" y="574548"/>
                  </a:lnTo>
                  <a:lnTo>
                    <a:pt x="3649726" y="574548"/>
                  </a:lnTo>
                  <a:lnTo>
                    <a:pt x="3717116" y="573232"/>
                  </a:lnTo>
                  <a:lnTo>
                    <a:pt x="3782695" y="569366"/>
                  </a:lnTo>
                  <a:lnTo>
                    <a:pt x="3846168" y="563071"/>
                  </a:lnTo>
                  <a:lnTo>
                    <a:pt x="3907243" y="554465"/>
                  </a:lnTo>
                  <a:lnTo>
                    <a:pt x="3965626" y="543671"/>
                  </a:lnTo>
                  <a:lnTo>
                    <a:pt x="4021024" y="530809"/>
                  </a:lnTo>
                  <a:lnTo>
                    <a:pt x="4073143" y="515998"/>
                  </a:lnTo>
                  <a:lnTo>
                    <a:pt x="4121691" y="499361"/>
                  </a:lnTo>
                  <a:lnTo>
                    <a:pt x="4166373" y="481016"/>
                  </a:lnTo>
                  <a:lnTo>
                    <a:pt x="4206897" y="461085"/>
                  </a:lnTo>
                  <a:lnTo>
                    <a:pt x="4242970" y="439688"/>
                  </a:lnTo>
                  <a:lnTo>
                    <a:pt x="4274297" y="416946"/>
                  </a:lnTo>
                  <a:lnTo>
                    <a:pt x="4321544" y="367908"/>
                  </a:lnTo>
                  <a:lnTo>
                    <a:pt x="4346292" y="314935"/>
                  </a:lnTo>
                  <a:lnTo>
                    <a:pt x="4349496" y="287274"/>
                  </a:lnTo>
                  <a:lnTo>
                    <a:pt x="4346292" y="259612"/>
                  </a:lnTo>
                  <a:lnTo>
                    <a:pt x="4321544" y="206639"/>
                  </a:lnTo>
                  <a:lnTo>
                    <a:pt x="4274297" y="157601"/>
                  </a:lnTo>
                  <a:lnTo>
                    <a:pt x="4242970" y="134859"/>
                  </a:lnTo>
                  <a:lnTo>
                    <a:pt x="4206897" y="113462"/>
                  </a:lnTo>
                  <a:lnTo>
                    <a:pt x="4166373" y="93531"/>
                  </a:lnTo>
                  <a:lnTo>
                    <a:pt x="4121691" y="75186"/>
                  </a:lnTo>
                  <a:lnTo>
                    <a:pt x="4073143" y="58549"/>
                  </a:lnTo>
                  <a:lnTo>
                    <a:pt x="4021024" y="43738"/>
                  </a:lnTo>
                  <a:lnTo>
                    <a:pt x="3965626" y="30876"/>
                  </a:lnTo>
                  <a:lnTo>
                    <a:pt x="3907243" y="20082"/>
                  </a:lnTo>
                  <a:lnTo>
                    <a:pt x="3846168" y="11476"/>
                  </a:lnTo>
                  <a:lnTo>
                    <a:pt x="3782695" y="5181"/>
                  </a:lnTo>
                  <a:lnTo>
                    <a:pt x="3717116" y="1315"/>
                  </a:lnTo>
                  <a:lnTo>
                    <a:pt x="3649726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" name="object 5"/>
            <p:cNvSpPr/>
            <p:nvPr/>
          </p:nvSpPr>
          <p:spPr>
            <a:xfrm>
              <a:off x="7565136" y="134112"/>
              <a:ext cx="4349750" cy="574675"/>
            </a:xfrm>
            <a:custGeom>
              <a:avLst/>
              <a:gdLst/>
              <a:ahLst/>
              <a:cxnLst/>
              <a:rect l="l" t="t" r="r" b="b"/>
              <a:pathLst>
                <a:path w="4349750" h="574675">
                  <a:moveTo>
                    <a:pt x="699770" y="0"/>
                  </a:moveTo>
                  <a:lnTo>
                    <a:pt x="3649726" y="0"/>
                  </a:lnTo>
                  <a:lnTo>
                    <a:pt x="3717116" y="1315"/>
                  </a:lnTo>
                  <a:lnTo>
                    <a:pt x="3782695" y="5181"/>
                  </a:lnTo>
                  <a:lnTo>
                    <a:pt x="3846168" y="11476"/>
                  </a:lnTo>
                  <a:lnTo>
                    <a:pt x="3907243" y="20082"/>
                  </a:lnTo>
                  <a:lnTo>
                    <a:pt x="3965626" y="30876"/>
                  </a:lnTo>
                  <a:lnTo>
                    <a:pt x="4021024" y="43738"/>
                  </a:lnTo>
                  <a:lnTo>
                    <a:pt x="4073143" y="58549"/>
                  </a:lnTo>
                  <a:lnTo>
                    <a:pt x="4121691" y="75186"/>
                  </a:lnTo>
                  <a:lnTo>
                    <a:pt x="4166373" y="93531"/>
                  </a:lnTo>
                  <a:lnTo>
                    <a:pt x="4206897" y="113462"/>
                  </a:lnTo>
                  <a:lnTo>
                    <a:pt x="4242970" y="134859"/>
                  </a:lnTo>
                  <a:lnTo>
                    <a:pt x="4274297" y="157601"/>
                  </a:lnTo>
                  <a:lnTo>
                    <a:pt x="4321544" y="206639"/>
                  </a:lnTo>
                  <a:lnTo>
                    <a:pt x="4346292" y="259612"/>
                  </a:lnTo>
                  <a:lnTo>
                    <a:pt x="4349496" y="287274"/>
                  </a:lnTo>
                  <a:lnTo>
                    <a:pt x="4346292" y="314935"/>
                  </a:lnTo>
                  <a:lnTo>
                    <a:pt x="4321544" y="367908"/>
                  </a:lnTo>
                  <a:lnTo>
                    <a:pt x="4274297" y="416946"/>
                  </a:lnTo>
                  <a:lnTo>
                    <a:pt x="4242970" y="439688"/>
                  </a:lnTo>
                  <a:lnTo>
                    <a:pt x="4206897" y="461085"/>
                  </a:lnTo>
                  <a:lnTo>
                    <a:pt x="4166373" y="481016"/>
                  </a:lnTo>
                  <a:lnTo>
                    <a:pt x="4121691" y="499361"/>
                  </a:lnTo>
                  <a:lnTo>
                    <a:pt x="4073143" y="515998"/>
                  </a:lnTo>
                  <a:lnTo>
                    <a:pt x="4021024" y="530809"/>
                  </a:lnTo>
                  <a:lnTo>
                    <a:pt x="3965626" y="543671"/>
                  </a:lnTo>
                  <a:lnTo>
                    <a:pt x="3907243" y="554465"/>
                  </a:lnTo>
                  <a:lnTo>
                    <a:pt x="3846168" y="563071"/>
                  </a:lnTo>
                  <a:lnTo>
                    <a:pt x="3782695" y="569366"/>
                  </a:lnTo>
                  <a:lnTo>
                    <a:pt x="3717116" y="573232"/>
                  </a:lnTo>
                  <a:lnTo>
                    <a:pt x="3649726" y="574548"/>
                  </a:lnTo>
                  <a:lnTo>
                    <a:pt x="699770" y="574548"/>
                  </a:lnTo>
                  <a:lnTo>
                    <a:pt x="632379" y="573232"/>
                  </a:lnTo>
                  <a:lnTo>
                    <a:pt x="566800" y="569366"/>
                  </a:lnTo>
                  <a:lnTo>
                    <a:pt x="503327" y="563071"/>
                  </a:lnTo>
                  <a:lnTo>
                    <a:pt x="442252" y="554465"/>
                  </a:lnTo>
                  <a:lnTo>
                    <a:pt x="383869" y="543671"/>
                  </a:lnTo>
                  <a:lnTo>
                    <a:pt x="328471" y="530809"/>
                  </a:lnTo>
                  <a:lnTo>
                    <a:pt x="276352" y="515998"/>
                  </a:lnTo>
                  <a:lnTo>
                    <a:pt x="227804" y="499361"/>
                  </a:lnTo>
                  <a:lnTo>
                    <a:pt x="183122" y="481016"/>
                  </a:lnTo>
                  <a:lnTo>
                    <a:pt x="142598" y="461085"/>
                  </a:lnTo>
                  <a:lnTo>
                    <a:pt x="106525" y="439688"/>
                  </a:lnTo>
                  <a:lnTo>
                    <a:pt x="75198" y="416946"/>
                  </a:lnTo>
                  <a:lnTo>
                    <a:pt x="27951" y="367908"/>
                  </a:lnTo>
                  <a:lnTo>
                    <a:pt x="3203" y="314935"/>
                  </a:lnTo>
                  <a:lnTo>
                    <a:pt x="0" y="287274"/>
                  </a:lnTo>
                  <a:lnTo>
                    <a:pt x="3203" y="259612"/>
                  </a:lnTo>
                  <a:lnTo>
                    <a:pt x="27951" y="206639"/>
                  </a:lnTo>
                  <a:lnTo>
                    <a:pt x="75198" y="157601"/>
                  </a:lnTo>
                  <a:lnTo>
                    <a:pt x="106525" y="134859"/>
                  </a:lnTo>
                  <a:lnTo>
                    <a:pt x="142598" y="113462"/>
                  </a:lnTo>
                  <a:lnTo>
                    <a:pt x="183122" y="93531"/>
                  </a:lnTo>
                  <a:lnTo>
                    <a:pt x="227804" y="75186"/>
                  </a:lnTo>
                  <a:lnTo>
                    <a:pt x="276352" y="58549"/>
                  </a:lnTo>
                  <a:lnTo>
                    <a:pt x="328471" y="43738"/>
                  </a:lnTo>
                  <a:lnTo>
                    <a:pt x="383869" y="30876"/>
                  </a:lnTo>
                  <a:lnTo>
                    <a:pt x="442252" y="20082"/>
                  </a:lnTo>
                  <a:lnTo>
                    <a:pt x="503327" y="11476"/>
                  </a:lnTo>
                  <a:lnTo>
                    <a:pt x="566800" y="5181"/>
                  </a:lnTo>
                  <a:lnTo>
                    <a:pt x="632379" y="1315"/>
                  </a:lnTo>
                  <a:lnTo>
                    <a:pt x="699770" y="0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710975" y="85017"/>
            <a:ext cx="4308825" cy="62469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u="heavy" spc="-4" dirty="0">
                <a:uFill>
                  <a:solidFill>
                    <a:srgbClr val="0462C1"/>
                  </a:solidFill>
                </a:uFill>
              </a:rPr>
              <a:t>Glucólisis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lucólisis 🥓 🥞">
            <a:extLst>
              <a:ext uri="{FF2B5EF4-FFF2-40B4-BE49-F238E27FC236}">
                <a16:creationId xmlns:a16="http://schemas.microsoft.com/office/drawing/2014/main" id="{A621AB7C-CC2C-4535-BDFA-85978B255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80975"/>
            <a:ext cx="8915400" cy="64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66800" y="3616221"/>
            <a:ext cx="4308825" cy="62469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u="heavy" spc="-4" dirty="0">
                <a:solidFill>
                  <a:schemeClr val="tx1"/>
                </a:solidFill>
                <a:uFill>
                  <a:solidFill>
                    <a:srgbClr val="0462C1"/>
                  </a:solidFill>
                </a:uFill>
              </a:rPr>
              <a:t>Glucólisis</a:t>
            </a:r>
          </a:p>
        </p:txBody>
      </p:sp>
    </p:spTree>
    <p:extLst>
      <p:ext uri="{BB962C8B-B14F-4D97-AF65-F5344CB8AC3E}">
        <p14:creationId xmlns:p14="http://schemas.microsoft.com/office/powerpoint/2010/main" val="188315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0207" y="213359"/>
            <a:ext cx="9004300" cy="6502400"/>
            <a:chOff x="140207" y="213359"/>
            <a:chExt cx="9004300" cy="6502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0807" y="2017776"/>
              <a:ext cx="7656576" cy="433730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1580" y="2098548"/>
              <a:ext cx="7520940" cy="421995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211580" y="2098548"/>
              <a:ext cx="7520940" cy="4220210"/>
            </a:xfrm>
            <a:custGeom>
              <a:avLst/>
              <a:gdLst/>
              <a:ahLst/>
              <a:cxnLst/>
              <a:rect l="l" t="t" r="r" b="b"/>
              <a:pathLst>
                <a:path w="7520940" h="4220210">
                  <a:moveTo>
                    <a:pt x="0" y="4219956"/>
                  </a:moveTo>
                  <a:lnTo>
                    <a:pt x="7520940" y="4219956"/>
                  </a:lnTo>
                  <a:lnTo>
                    <a:pt x="7520940" y="0"/>
                  </a:lnTo>
                  <a:lnTo>
                    <a:pt x="0" y="0"/>
                  </a:lnTo>
                  <a:lnTo>
                    <a:pt x="0" y="4219956"/>
                  </a:lnTo>
                  <a:close/>
                </a:path>
              </a:pathLst>
            </a:custGeom>
            <a:ln w="9144">
              <a:solidFill>
                <a:srgbClr val="6E0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552313" y="943432"/>
            <a:ext cx="316865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30" dirty="0"/>
              <a:t>Glucogenólisis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293113" y="2279980"/>
            <a:ext cx="7099934" cy="35020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 spc="-200" dirty="0">
                <a:latin typeface="Arial MT"/>
                <a:cs typeface="Arial MT"/>
              </a:rPr>
              <a:t>La</a:t>
            </a:r>
            <a:r>
              <a:rPr sz="2000" spc="50" dirty="0">
                <a:latin typeface="Arial MT"/>
                <a:cs typeface="Arial MT"/>
              </a:rPr>
              <a:t> </a:t>
            </a:r>
            <a:r>
              <a:rPr sz="2000" spc="-185" dirty="0">
                <a:latin typeface="Arial MT"/>
                <a:cs typeface="Arial MT"/>
              </a:rPr>
              <a:t>degradación</a:t>
            </a:r>
            <a:r>
              <a:rPr sz="2000" spc="55" dirty="0">
                <a:latin typeface="Arial MT"/>
                <a:cs typeface="Arial MT"/>
              </a:rPr>
              <a:t> </a:t>
            </a:r>
            <a:r>
              <a:rPr sz="2000" spc="-200" dirty="0">
                <a:latin typeface="Arial MT"/>
                <a:cs typeface="Arial MT"/>
              </a:rPr>
              <a:t>de</a:t>
            </a:r>
            <a:r>
              <a:rPr sz="2000" spc="50" dirty="0">
                <a:latin typeface="Arial MT"/>
                <a:cs typeface="Arial MT"/>
              </a:rPr>
              <a:t> </a:t>
            </a:r>
            <a:r>
              <a:rPr sz="2000" spc="-190" dirty="0">
                <a:latin typeface="Arial MT"/>
                <a:cs typeface="Arial MT"/>
              </a:rPr>
              <a:t>glucógeno</a:t>
            </a:r>
            <a:r>
              <a:rPr sz="2000" spc="55" dirty="0">
                <a:latin typeface="Arial MT"/>
                <a:cs typeface="Arial MT"/>
              </a:rPr>
              <a:t> </a:t>
            </a:r>
            <a:r>
              <a:rPr sz="2000" spc="-195" dirty="0">
                <a:latin typeface="Arial MT"/>
                <a:cs typeface="Arial MT"/>
              </a:rPr>
              <a:t>normalmente</a:t>
            </a:r>
            <a:r>
              <a:rPr sz="2000" spc="45" dirty="0">
                <a:latin typeface="Arial MT"/>
                <a:cs typeface="Arial MT"/>
              </a:rPr>
              <a:t> </a:t>
            </a:r>
            <a:r>
              <a:rPr sz="2000" spc="-195" dirty="0">
                <a:latin typeface="Arial MT"/>
                <a:cs typeface="Arial MT"/>
              </a:rPr>
              <a:t>se</a:t>
            </a:r>
            <a:r>
              <a:rPr sz="2000" spc="40" dirty="0">
                <a:latin typeface="Arial MT"/>
                <a:cs typeface="Arial MT"/>
              </a:rPr>
              <a:t> </a:t>
            </a:r>
            <a:r>
              <a:rPr sz="2000" spc="-195" dirty="0">
                <a:latin typeface="Arial MT"/>
                <a:cs typeface="Arial MT"/>
              </a:rPr>
              <a:t>produce</a:t>
            </a:r>
            <a:r>
              <a:rPr sz="2000" spc="55" dirty="0">
                <a:latin typeface="Arial MT"/>
                <a:cs typeface="Arial MT"/>
              </a:rPr>
              <a:t> </a:t>
            </a:r>
            <a:r>
              <a:rPr sz="2000" spc="-185" dirty="0">
                <a:latin typeface="Arial MT"/>
                <a:cs typeface="Arial MT"/>
              </a:rPr>
              <a:t>horas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spc="-200" dirty="0">
                <a:latin typeface="Arial MT"/>
                <a:cs typeface="Arial MT"/>
              </a:rPr>
              <a:t>después</a:t>
            </a:r>
            <a:r>
              <a:rPr sz="2000" spc="50" dirty="0">
                <a:latin typeface="Arial MT"/>
                <a:cs typeface="Arial MT"/>
              </a:rPr>
              <a:t> </a:t>
            </a:r>
            <a:r>
              <a:rPr sz="2000" spc="-204" dirty="0">
                <a:latin typeface="Arial MT"/>
                <a:cs typeface="Arial MT"/>
              </a:rPr>
              <a:t>de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spc="-155" dirty="0">
                <a:latin typeface="Arial MT"/>
                <a:cs typeface="Arial MT"/>
              </a:rPr>
              <a:t>las </a:t>
            </a:r>
            <a:r>
              <a:rPr sz="2000" spc="-185" dirty="0">
                <a:latin typeface="Arial MT"/>
                <a:cs typeface="Arial MT"/>
              </a:rPr>
              <a:t>comidas,</a:t>
            </a:r>
            <a:r>
              <a:rPr sz="2000" spc="-180" dirty="0">
                <a:latin typeface="Arial MT"/>
                <a:cs typeface="Arial MT"/>
              </a:rPr>
              <a:t> </a:t>
            </a:r>
            <a:r>
              <a:rPr sz="2000" spc="-190" dirty="0">
                <a:latin typeface="Arial MT"/>
                <a:cs typeface="Arial MT"/>
              </a:rPr>
              <a:t>pues</a:t>
            </a:r>
            <a:r>
              <a:rPr sz="2000" spc="-185" dirty="0">
                <a:latin typeface="Arial MT"/>
                <a:cs typeface="Arial MT"/>
              </a:rPr>
              <a:t> </a:t>
            </a:r>
            <a:r>
              <a:rPr sz="2000" spc="-204" dirty="0">
                <a:latin typeface="Arial MT"/>
                <a:cs typeface="Arial MT"/>
              </a:rPr>
              <a:t>en</a:t>
            </a:r>
            <a:r>
              <a:rPr sz="2000" spc="-200" dirty="0">
                <a:latin typeface="Arial MT"/>
                <a:cs typeface="Arial MT"/>
              </a:rPr>
              <a:t> </a:t>
            </a:r>
            <a:r>
              <a:rPr sz="2000" spc="-190" dirty="0">
                <a:latin typeface="Arial MT"/>
                <a:cs typeface="Arial MT"/>
              </a:rPr>
              <a:t>esos</a:t>
            </a:r>
            <a:r>
              <a:rPr sz="2000" spc="-185" dirty="0">
                <a:latin typeface="Arial MT"/>
                <a:cs typeface="Arial MT"/>
              </a:rPr>
              <a:t> </a:t>
            </a:r>
            <a:r>
              <a:rPr sz="2000" spc="-215" dirty="0">
                <a:latin typeface="Arial MT"/>
                <a:cs typeface="Arial MT"/>
              </a:rPr>
              <a:t>momentos</a:t>
            </a:r>
            <a:r>
              <a:rPr sz="2000" spc="-210" dirty="0">
                <a:latin typeface="Arial MT"/>
                <a:cs typeface="Arial MT"/>
              </a:rPr>
              <a:t> </a:t>
            </a:r>
            <a:r>
              <a:rPr sz="2000" spc="-190" dirty="0">
                <a:latin typeface="Arial MT"/>
                <a:cs typeface="Arial MT"/>
              </a:rPr>
              <a:t>habrán</a:t>
            </a:r>
            <a:r>
              <a:rPr sz="2000" spc="-185" dirty="0">
                <a:latin typeface="Arial MT"/>
                <a:cs typeface="Arial MT"/>
              </a:rPr>
              <a:t> </a:t>
            </a:r>
            <a:r>
              <a:rPr sz="2000" spc="-195" dirty="0">
                <a:latin typeface="Arial MT"/>
                <a:cs typeface="Arial MT"/>
              </a:rPr>
              <a:t>descendido</a:t>
            </a:r>
            <a:r>
              <a:rPr sz="2000" spc="-190" dirty="0">
                <a:latin typeface="Arial MT"/>
                <a:cs typeface="Arial MT"/>
              </a:rPr>
              <a:t> </a:t>
            </a:r>
            <a:r>
              <a:rPr sz="2000" spc="-160" dirty="0">
                <a:latin typeface="Arial MT"/>
                <a:cs typeface="Arial MT"/>
              </a:rPr>
              <a:t>los </a:t>
            </a:r>
            <a:r>
              <a:rPr sz="2000" spc="-170" dirty="0">
                <a:latin typeface="Arial MT"/>
                <a:cs typeface="Arial MT"/>
              </a:rPr>
              <a:t>niveles </a:t>
            </a:r>
            <a:r>
              <a:rPr sz="2000" spc="-204" dirty="0">
                <a:latin typeface="Arial MT"/>
                <a:cs typeface="Arial MT"/>
              </a:rPr>
              <a:t>de </a:t>
            </a:r>
            <a:r>
              <a:rPr sz="2000" spc="-200" dirty="0">
                <a:latin typeface="Arial MT"/>
                <a:cs typeface="Arial MT"/>
              </a:rPr>
              <a:t> </a:t>
            </a:r>
            <a:r>
              <a:rPr sz="2000" spc="-165" dirty="0">
                <a:latin typeface="Arial MT"/>
                <a:cs typeface="Arial MT"/>
              </a:rPr>
              <a:t>glu</a:t>
            </a:r>
            <a:r>
              <a:rPr sz="2000" spc="-190" dirty="0">
                <a:latin typeface="Arial MT"/>
                <a:cs typeface="Arial MT"/>
              </a:rPr>
              <a:t>c</a:t>
            </a:r>
            <a:r>
              <a:rPr sz="2000" spc="-195" dirty="0">
                <a:latin typeface="Arial MT"/>
                <a:cs typeface="Arial MT"/>
              </a:rPr>
              <a:t>os</a:t>
            </a:r>
            <a:r>
              <a:rPr sz="2000" spc="-200" dirty="0">
                <a:latin typeface="Arial MT"/>
                <a:cs typeface="Arial MT"/>
              </a:rPr>
              <a:t>a</a:t>
            </a:r>
            <a:r>
              <a:rPr sz="2000" spc="-95" dirty="0">
                <a:latin typeface="Arial MT"/>
                <a:cs typeface="Arial MT"/>
              </a:rPr>
              <a:t> </a:t>
            </a:r>
            <a:r>
              <a:rPr sz="2000" spc="-204" dirty="0">
                <a:latin typeface="Arial MT"/>
                <a:cs typeface="Arial MT"/>
              </a:rPr>
              <a:t>e</a:t>
            </a:r>
            <a:r>
              <a:rPr sz="2000" spc="-200" dirty="0">
                <a:latin typeface="Arial MT"/>
                <a:cs typeface="Arial MT"/>
              </a:rPr>
              <a:t>n</a:t>
            </a:r>
            <a:r>
              <a:rPr sz="2000" spc="-114" dirty="0">
                <a:latin typeface="Arial MT"/>
                <a:cs typeface="Arial MT"/>
              </a:rPr>
              <a:t> </a:t>
            </a:r>
            <a:r>
              <a:rPr sz="2000" spc="-185" dirty="0">
                <a:latin typeface="Arial MT"/>
                <a:cs typeface="Arial MT"/>
              </a:rPr>
              <a:t>s</a:t>
            </a:r>
            <a:r>
              <a:rPr sz="2000" spc="-210" dirty="0">
                <a:latin typeface="Arial MT"/>
                <a:cs typeface="Arial MT"/>
              </a:rPr>
              <a:t>a</a:t>
            </a:r>
            <a:r>
              <a:rPr sz="2000" spc="-180" dirty="0">
                <a:latin typeface="Arial MT"/>
                <a:cs typeface="Arial MT"/>
              </a:rPr>
              <a:t>ngr</a:t>
            </a:r>
            <a:r>
              <a:rPr sz="2000" spc="-200" dirty="0">
                <a:latin typeface="Arial MT"/>
                <a:cs typeface="Arial MT"/>
              </a:rPr>
              <a:t>e</a:t>
            </a:r>
            <a:r>
              <a:rPr sz="2000" spc="-100" dirty="0">
                <a:latin typeface="Arial MT"/>
                <a:cs typeface="Arial MT"/>
              </a:rPr>
              <a:t>.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Arial MT"/>
              <a:cs typeface="Arial MT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2000" spc="-220" dirty="0">
                <a:latin typeface="Arial MT"/>
                <a:cs typeface="Arial MT"/>
              </a:rPr>
              <a:t>En</a:t>
            </a:r>
            <a:r>
              <a:rPr sz="2000" spc="105" dirty="0">
                <a:latin typeface="Arial MT"/>
                <a:cs typeface="Arial MT"/>
              </a:rPr>
              <a:t> </a:t>
            </a:r>
            <a:r>
              <a:rPr sz="2000" spc="-180" dirty="0">
                <a:latin typeface="Arial MT"/>
                <a:cs typeface="Arial MT"/>
              </a:rPr>
              <a:t>estos</a:t>
            </a:r>
            <a:r>
              <a:rPr sz="2000" spc="100" dirty="0">
                <a:latin typeface="Arial MT"/>
                <a:cs typeface="Arial MT"/>
              </a:rPr>
              <a:t> </a:t>
            </a:r>
            <a:r>
              <a:rPr sz="2000" spc="-220" dirty="0">
                <a:latin typeface="Arial MT"/>
                <a:cs typeface="Arial MT"/>
              </a:rPr>
              <a:t>momentos</a:t>
            </a:r>
            <a:r>
              <a:rPr sz="2000" spc="100" dirty="0">
                <a:latin typeface="Arial MT"/>
                <a:cs typeface="Arial MT"/>
              </a:rPr>
              <a:t> </a:t>
            </a:r>
            <a:r>
              <a:rPr sz="2000" spc="-145" dirty="0">
                <a:latin typeface="Arial MT"/>
                <a:cs typeface="Arial MT"/>
              </a:rPr>
              <a:t>el</a:t>
            </a:r>
            <a:r>
              <a:rPr sz="2000" spc="95" dirty="0">
                <a:latin typeface="Arial MT"/>
                <a:cs typeface="Arial MT"/>
              </a:rPr>
              <a:t> </a:t>
            </a:r>
            <a:r>
              <a:rPr sz="2000" spc="-155" dirty="0">
                <a:latin typeface="Arial MT"/>
                <a:cs typeface="Arial MT"/>
              </a:rPr>
              <a:t>tejido</a:t>
            </a:r>
            <a:r>
              <a:rPr sz="2000" spc="100" dirty="0">
                <a:latin typeface="Arial MT"/>
                <a:cs typeface="Arial MT"/>
              </a:rPr>
              <a:t> </a:t>
            </a:r>
            <a:r>
              <a:rPr sz="2000" spc="-180" dirty="0">
                <a:latin typeface="Arial MT"/>
                <a:cs typeface="Arial MT"/>
              </a:rPr>
              <a:t>hepático</a:t>
            </a:r>
            <a:r>
              <a:rPr sz="2000" spc="110" dirty="0">
                <a:latin typeface="Arial MT"/>
                <a:cs typeface="Arial MT"/>
              </a:rPr>
              <a:t> </a:t>
            </a:r>
            <a:r>
              <a:rPr sz="2000" spc="-210" dirty="0">
                <a:latin typeface="Arial MT"/>
                <a:cs typeface="Arial MT"/>
              </a:rPr>
              <a:t>empezará</a:t>
            </a:r>
            <a:r>
              <a:rPr sz="2000" spc="110" dirty="0">
                <a:latin typeface="Arial MT"/>
                <a:cs typeface="Arial MT"/>
              </a:rPr>
              <a:t> </a:t>
            </a:r>
            <a:r>
              <a:rPr sz="2000" spc="-200" dirty="0">
                <a:latin typeface="Arial MT"/>
                <a:cs typeface="Arial MT"/>
              </a:rPr>
              <a:t>a</a:t>
            </a:r>
            <a:r>
              <a:rPr sz="2000" spc="110" dirty="0">
                <a:latin typeface="Arial MT"/>
                <a:cs typeface="Arial MT"/>
              </a:rPr>
              <a:t> </a:t>
            </a:r>
            <a:r>
              <a:rPr sz="2000" spc="-185" dirty="0">
                <a:latin typeface="Arial MT"/>
                <a:cs typeface="Arial MT"/>
              </a:rPr>
              <a:t>degradar</a:t>
            </a:r>
            <a:r>
              <a:rPr sz="2000" spc="110" dirty="0">
                <a:latin typeface="Arial MT"/>
                <a:cs typeface="Arial MT"/>
              </a:rPr>
              <a:t> </a:t>
            </a:r>
            <a:r>
              <a:rPr sz="2000" spc="-145" dirty="0">
                <a:latin typeface="Arial MT"/>
                <a:cs typeface="Arial MT"/>
              </a:rPr>
              <a:t>el</a:t>
            </a:r>
            <a:r>
              <a:rPr sz="2000" spc="775" dirty="0">
                <a:latin typeface="Arial MT"/>
                <a:cs typeface="Arial MT"/>
              </a:rPr>
              <a:t> </a:t>
            </a:r>
            <a:r>
              <a:rPr sz="2000" spc="-195" dirty="0">
                <a:latin typeface="Arial MT"/>
                <a:cs typeface="Arial MT"/>
              </a:rPr>
              <a:t>glucógeno</a:t>
            </a:r>
            <a:endParaRPr sz="2000">
              <a:latin typeface="Arial MT"/>
              <a:cs typeface="Arial MT"/>
            </a:endParaRPr>
          </a:p>
          <a:p>
            <a:pPr marL="12700" algn="just">
              <a:lnSpc>
                <a:spcPct val="100000"/>
              </a:lnSpc>
            </a:pPr>
            <a:r>
              <a:rPr sz="2000" spc="-180" dirty="0">
                <a:latin typeface="Arial MT"/>
                <a:cs typeface="Arial MT"/>
              </a:rPr>
              <a:t>para</a:t>
            </a:r>
            <a:r>
              <a:rPr sz="2000" spc="-105" dirty="0">
                <a:latin typeface="Arial MT"/>
                <a:cs typeface="Arial MT"/>
              </a:rPr>
              <a:t> </a:t>
            </a:r>
            <a:r>
              <a:rPr sz="2000" spc="-155" dirty="0">
                <a:latin typeface="Arial MT"/>
                <a:cs typeface="Arial MT"/>
              </a:rPr>
              <a:t>intentar</a:t>
            </a:r>
            <a:r>
              <a:rPr sz="2000" spc="-110" dirty="0">
                <a:latin typeface="Arial MT"/>
                <a:cs typeface="Arial MT"/>
              </a:rPr>
              <a:t> </a:t>
            </a:r>
            <a:r>
              <a:rPr sz="2000" spc="-150" dirty="0">
                <a:latin typeface="Arial MT"/>
                <a:cs typeface="Arial MT"/>
              </a:rPr>
              <a:t>liberar</a:t>
            </a:r>
            <a:r>
              <a:rPr sz="2000" spc="-135" dirty="0">
                <a:latin typeface="Arial MT"/>
                <a:cs typeface="Arial MT"/>
              </a:rPr>
              <a:t> </a:t>
            </a:r>
            <a:r>
              <a:rPr sz="2000" spc="-145" dirty="0">
                <a:latin typeface="Arial MT"/>
                <a:cs typeface="Arial MT"/>
              </a:rPr>
              <a:t>la</a:t>
            </a:r>
            <a:r>
              <a:rPr sz="2000" spc="-100" dirty="0">
                <a:latin typeface="Arial MT"/>
                <a:cs typeface="Arial MT"/>
              </a:rPr>
              <a:t> </a:t>
            </a:r>
            <a:r>
              <a:rPr sz="2000" spc="-204" dirty="0">
                <a:latin typeface="Arial MT"/>
                <a:cs typeface="Arial MT"/>
              </a:rPr>
              <a:t>mayor</a:t>
            </a:r>
            <a:r>
              <a:rPr sz="2000" spc="-125" dirty="0">
                <a:latin typeface="Arial MT"/>
                <a:cs typeface="Arial MT"/>
              </a:rPr>
              <a:t> </a:t>
            </a:r>
            <a:r>
              <a:rPr sz="2000" spc="-175" dirty="0">
                <a:latin typeface="Arial MT"/>
                <a:cs typeface="Arial MT"/>
              </a:rPr>
              <a:t>cantidad</a:t>
            </a:r>
            <a:r>
              <a:rPr sz="2000" spc="-155" dirty="0">
                <a:latin typeface="Arial MT"/>
                <a:cs typeface="Arial MT"/>
              </a:rPr>
              <a:t> </a:t>
            </a:r>
            <a:r>
              <a:rPr sz="2000" spc="-170" dirty="0">
                <a:latin typeface="Arial MT"/>
                <a:cs typeface="Arial MT"/>
              </a:rPr>
              <a:t>posible</a:t>
            </a:r>
            <a:r>
              <a:rPr sz="2000" spc="-80" dirty="0">
                <a:latin typeface="Arial MT"/>
                <a:cs typeface="Arial MT"/>
              </a:rPr>
              <a:t> </a:t>
            </a:r>
            <a:r>
              <a:rPr sz="2000" spc="-204" dirty="0">
                <a:latin typeface="Arial MT"/>
                <a:cs typeface="Arial MT"/>
              </a:rPr>
              <a:t>de</a:t>
            </a:r>
            <a:r>
              <a:rPr sz="2000" spc="20" dirty="0">
                <a:latin typeface="Arial MT"/>
                <a:cs typeface="Arial MT"/>
              </a:rPr>
              <a:t> </a:t>
            </a:r>
            <a:r>
              <a:rPr sz="2000" spc="-185" dirty="0">
                <a:latin typeface="Arial MT"/>
                <a:cs typeface="Arial MT"/>
              </a:rPr>
              <a:t>glucosa</a:t>
            </a:r>
            <a:r>
              <a:rPr sz="2000" spc="-105" dirty="0">
                <a:latin typeface="Arial MT"/>
                <a:cs typeface="Arial MT"/>
              </a:rPr>
              <a:t> </a:t>
            </a:r>
            <a:r>
              <a:rPr sz="2000" spc="-200" dirty="0">
                <a:latin typeface="Arial MT"/>
                <a:cs typeface="Arial MT"/>
              </a:rPr>
              <a:t>a</a:t>
            </a:r>
            <a:r>
              <a:rPr sz="2000" spc="-105" dirty="0">
                <a:latin typeface="Arial MT"/>
                <a:cs typeface="Arial MT"/>
              </a:rPr>
              <a:t> </a:t>
            </a:r>
            <a:r>
              <a:rPr sz="2000" spc="-145" dirty="0">
                <a:latin typeface="Arial MT"/>
                <a:cs typeface="Arial MT"/>
              </a:rPr>
              <a:t>la</a:t>
            </a:r>
            <a:r>
              <a:rPr sz="2000" spc="-105" dirty="0">
                <a:latin typeface="Arial MT"/>
                <a:cs typeface="Arial MT"/>
              </a:rPr>
              <a:t> </a:t>
            </a:r>
            <a:r>
              <a:rPr sz="2000" spc="-175" dirty="0">
                <a:latin typeface="Arial MT"/>
                <a:cs typeface="Arial MT"/>
              </a:rPr>
              <a:t>sangre.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Arial MT"/>
              <a:cs typeface="Arial MT"/>
            </a:endParaRPr>
          </a:p>
          <a:p>
            <a:pPr marL="12700" marR="7620" algn="just">
              <a:lnSpc>
                <a:spcPct val="100000"/>
              </a:lnSpc>
            </a:pPr>
            <a:r>
              <a:rPr sz="2000" spc="-175" dirty="0">
                <a:latin typeface="Arial MT"/>
                <a:cs typeface="Arial MT"/>
              </a:rPr>
              <a:t>Mientras, </a:t>
            </a:r>
            <a:r>
              <a:rPr sz="2000" spc="-204" dirty="0">
                <a:latin typeface="Arial MT"/>
                <a:cs typeface="Arial MT"/>
              </a:rPr>
              <a:t>en </a:t>
            </a:r>
            <a:r>
              <a:rPr sz="2000" spc="-145" dirty="0">
                <a:latin typeface="Arial MT"/>
                <a:cs typeface="Arial MT"/>
              </a:rPr>
              <a:t>el </a:t>
            </a:r>
            <a:r>
              <a:rPr sz="2000" spc="-155" dirty="0">
                <a:latin typeface="Arial MT"/>
                <a:cs typeface="Arial MT"/>
              </a:rPr>
              <a:t>tejido </a:t>
            </a:r>
            <a:r>
              <a:rPr sz="2000" spc="-200" dirty="0">
                <a:latin typeface="Arial MT"/>
                <a:cs typeface="Arial MT"/>
              </a:rPr>
              <a:t>muscular, </a:t>
            </a:r>
            <a:r>
              <a:rPr sz="2000" spc="-145" dirty="0">
                <a:latin typeface="Arial MT"/>
                <a:cs typeface="Arial MT"/>
              </a:rPr>
              <a:t>la </a:t>
            </a:r>
            <a:r>
              <a:rPr sz="2000" spc="-185" dirty="0">
                <a:latin typeface="Arial MT"/>
                <a:cs typeface="Arial MT"/>
              </a:rPr>
              <a:t>degradación </a:t>
            </a:r>
            <a:r>
              <a:rPr sz="2000" spc="-165" dirty="0">
                <a:latin typeface="Arial MT"/>
                <a:cs typeface="Arial MT"/>
              </a:rPr>
              <a:t>del </a:t>
            </a:r>
            <a:r>
              <a:rPr sz="2000" spc="-195" dirty="0">
                <a:latin typeface="Arial MT"/>
                <a:cs typeface="Arial MT"/>
              </a:rPr>
              <a:t>glucógeno</a:t>
            </a:r>
            <a:r>
              <a:rPr sz="2000" spc="170" dirty="0">
                <a:latin typeface="Arial MT"/>
                <a:cs typeface="Arial MT"/>
              </a:rPr>
              <a:t> </a:t>
            </a:r>
            <a:r>
              <a:rPr sz="2000" spc="-180" dirty="0">
                <a:latin typeface="Arial MT"/>
                <a:cs typeface="Arial MT"/>
              </a:rPr>
              <a:t>tendrá </a:t>
            </a:r>
            <a:r>
              <a:rPr sz="2000" spc="-165" dirty="0">
                <a:latin typeface="Arial MT"/>
                <a:cs typeface="Arial MT"/>
              </a:rPr>
              <a:t>lugar </a:t>
            </a:r>
            <a:r>
              <a:rPr sz="2000" spc="-160" dirty="0">
                <a:latin typeface="Arial MT"/>
                <a:cs typeface="Arial MT"/>
              </a:rPr>
              <a:t> </a:t>
            </a:r>
            <a:r>
              <a:rPr sz="2000" spc="-204" dirty="0">
                <a:latin typeface="Arial MT"/>
                <a:cs typeface="Arial MT"/>
              </a:rPr>
              <a:t>cuando</a:t>
            </a:r>
            <a:r>
              <a:rPr sz="2000" spc="-200" dirty="0">
                <a:latin typeface="Arial MT"/>
                <a:cs typeface="Arial MT"/>
              </a:rPr>
              <a:t> </a:t>
            </a:r>
            <a:r>
              <a:rPr sz="2000" spc="-195" dirty="0">
                <a:latin typeface="Arial MT"/>
                <a:cs typeface="Arial MT"/>
              </a:rPr>
              <a:t>se </a:t>
            </a:r>
            <a:r>
              <a:rPr sz="2000" spc="-155" dirty="0">
                <a:latin typeface="Arial MT"/>
                <a:cs typeface="Arial MT"/>
              </a:rPr>
              <a:t>realice </a:t>
            </a:r>
            <a:r>
              <a:rPr sz="2000" spc="-204" dirty="0">
                <a:latin typeface="Arial MT"/>
                <a:cs typeface="Arial MT"/>
              </a:rPr>
              <a:t>un mayor</a:t>
            </a:r>
            <a:r>
              <a:rPr sz="2000" spc="145" dirty="0">
                <a:latin typeface="Arial MT"/>
                <a:cs typeface="Arial MT"/>
              </a:rPr>
              <a:t> </a:t>
            </a:r>
            <a:r>
              <a:rPr sz="2000" spc="-185" dirty="0">
                <a:latin typeface="Arial MT"/>
                <a:cs typeface="Arial MT"/>
              </a:rPr>
              <a:t>gasto </a:t>
            </a:r>
            <a:r>
              <a:rPr sz="2000" spc="-180" dirty="0">
                <a:latin typeface="Arial MT"/>
                <a:cs typeface="Arial MT"/>
              </a:rPr>
              <a:t>energético </a:t>
            </a:r>
            <a:r>
              <a:rPr sz="2000" spc="-204" dirty="0">
                <a:latin typeface="Arial MT"/>
                <a:cs typeface="Arial MT"/>
              </a:rPr>
              <a:t>que</a:t>
            </a:r>
            <a:r>
              <a:rPr sz="2000" spc="145" dirty="0">
                <a:latin typeface="Arial MT"/>
                <a:cs typeface="Arial MT"/>
              </a:rPr>
              <a:t> </a:t>
            </a:r>
            <a:r>
              <a:rPr sz="2000" spc="-204" dirty="0">
                <a:latin typeface="Arial MT"/>
                <a:cs typeface="Arial MT"/>
              </a:rPr>
              <a:t>no</a:t>
            </a:r>
            <a:r>
              <a:rPr sz="2000" spc="150" dirty="0">
                <a:latin typeface="Arial MT"/>
                <a:cs typeface="Arial MT"/>
              </a:rPr>
              <a:t> </a:t>
            </a:r>
            <a:r>
              <a:rPr sz="2000" spc="-190" dirty="0">
                <a:latin typeface="Arial MT"/>
                <a:cs typeface="Arial MT"/>
              </a:rPr>
              <a:t>podrá </a:t>
            </a:r>
            <a:r>
              <a:rPr sz="2000" spc="-175" dirty="0">
                <a:latin typeface="Arial MT"/>
                <a:cs typeface="Arial MT"/>
              </a:rPr>
              <a:t>ser </a:t>
            </a:r>
            <a:r>
              <a:rPr sz="2000" spc="-170" dirty="0">
                <a:latin typeface="Arial MT"/>
                <a:cs typeface="Arial MT"/>
              </a:rPr>
              <a:t>cubierto </a:t>
            </a:r>
            <a:r>
              <a:rPr sz="2000" spc="-200" dirty="0">
                <a:latin typeface="Arial MT"/>
                <a:cs typeface="Arial MT"/>
              </a:rPr>
              <a:t>con </a:t>
            </a:r>
            <a:r>
              <a:rPr sz="2000" spc="-195" dirty="0">
                <a:latin typeface="Arial MT"/>
                <a:cs typeface="Arial MT"/>
              </a:rPr>
              <a:t> </a:t>
            </a:r>
            <a:r>
              <a:rPr sz="2000" spc="-145" dirty="0">
                <a:latin typeface="Arial MT"/>
                <a:cs typeface="Arial MT"/>
              </a:rPr>
              <a:t>el </a:t>
            </a:r>
            <a:r>
              <a:rPr sz="2000" spc="-180" dirty="0">
                <a:latin typeface="Arial MT"/>
                <a:cs typeface="Arial MT"/>
              </a:rPr>
              <a:t>aporte </a:t>
            </a:r>
            <a:r>
              <a:rPr sz="2000" spc="-200" dirty="0">
                <a:latin typeface="Arial MT"/>
                <a:cs typeface="Arial MT"/>
              </a:rPr>
              <a:t>de </a:t>
            </a:r>
            <a:r>
              <a:rPr sz="2000" spc="-185" dirty="0">
                <a:latin typeface="Arial MT"/>
                <a:cs typeface="Arial MT"/>
              </a:rPr>
              <a:t>glucosa </a:t>
            </a:r>
            <a:r>
              <a:rPr sz="2000" spc="-200" dirty="0">
                <a:latin typeface="Arial MT"/>
                <a:cs typeface="Arial MT"/>
              </a:rPr>
              <a:t>desde </a:t>
            </a:r>
            <a:r>
              <a:rPr sz="2000" spc="-145" dirty="0">
                <a:latin typeface="Arial MT"/>
                <a:cs typeface="Arial MT"/>
              </a:rPr>
              <a:t>la </a:t>
            </a:r>
            <a:r>
              <a:rPr sz="2000" spc="-180" dirty="0">
                <a:latin typeface="Arial MT"/>
                <a:cs typeface="Arial MT"/>
              </a:rPr>
              <a:t>sangre,</a:t>
            </a:r>
            <a:r>
              <a:rPr sz="2000" spc="-175" dirty="0">
                <a:latin typeface="Arial MT"/>
                <a:cs typeface="Arial MT"/>
              </a:rPr>
              <a:t> </a:t>
            </a:r>
            <a:r>
              <a:rPr sz="2000" spc="-200" dirty="0">
                <a:latin typeface="Arial MT"/>
                <a:cs typeface="Arial MT"/>
              </a:rPr>
              <a:t>normalmente </a:t>
            </a:r>
            <a:r>
              <a:rPr sz="2000" spc="-204" dirty="0">
                <a:latin typeface="Arial MT"/>
                <a:cs typeface="Arial MT"/>
              </a:rPr>
              <a:t>cuando </a:t>
            </a:r>
            <a:r>
              <a:rPr sz="2000" spc="-195" dirty="0">
                <a:latin typeface="Arial MT"/>
                <a:cs typeface="Arial MT"/>
              </a:rPr>
              <a:t>se produce </a:t>
            </a:r>
            <a:r>
              <a:rPr sz="2000" spc="-204" dirty="0">
                <a:latin typeface="Arial MT"/>
                <a:cs typeface="Arial MT"/>
              </a:rPr>
              <a:t>un </a:t>
            </a:r>
            <a:r>
              <a:rPr sz="2000" spc="-200" dirty="0">
                <a:latin typeface="Arial MT"/>
                <a:cs typeface="Arial MT"/>
              </a:rPr>
              <a:t> </a:t>
            </a:r>
            <a:r>
              <a:rPr sz="2000" spc="-155" dirty="0">
                <a:latin typeface="Arial MT"/>
                <a:cs typeface="Arial MT"/>
              </a:rPr>
              <a:t>ejercicio</a:t>
            </a:r>
            <a:r>
              <a:rPr sz="2000" spc="-150" dirty="0">
                <a:latin typeface="Arial MT"/>
                <a:cs typeface="Arial MT"/>
              </a:rPr>
              <a:t> </a:t>
            </a:r>
            <a:r>
              <a:rPr sz="2000" spc="-165" dirty="0">
                <a:latin typeface="Arial MT"/>
                <a:cs typeface="Arial MT"/>
              </a:rPr>
              <a:t>intenso.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359652" y="6388607"/>
            <a:ext cx="2510155" cy="469900"/>
            <a:chOff x="6359652" y="6388607"/>
            <a:chExt cx="2510155" cy="46990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59652" y="6388607"/>
              <a:ext cx="886968" cy="46939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95160" y="6388607"/>
              <a:ext cx="1874520" cy="469389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6496303" y="6412837"/>
            <a:ext cx="2207260" cy="310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89"/>
              </a:lnSpc>
            </a:pPr>
            <a:r>
              <a:rPr sz="1800" spc="40" dirty="0">
                <a:solidFill>
                  <a:srgbClr val="FFFFFF"/>
                </a:solidFill>
                <a:latin typeface="Tahoma"/>
                <a:cs typeface="Tahoma"/>
              </a:rPr>
              <a:t>Maria</a:t>
            </a:r>
            <a:r>
              <a:rPr sz="1800" spc="-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1800" spc="30" dirty="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sz="1800" spc="-3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800" spc="9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800" spc="12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800" spc="-5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800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19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1800" spc="-10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800" spc="-3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800" spc="9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800" spc="-5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49240" y="25907"/>
            <a:ext cx="3794759" cy="111556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52896" y="0"/>
            <a:ext cx="316928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30" dirty="0"/>
              <a:t>Glucogenólisis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1054608" y="2545079"/>
            <a:ext cx="8067040" cy="1414780"/>
            <a:chOff x="1054608" y="2545079"/>
            <a:chExt cx="8067040" cy="141478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4608" y="2570987"/>
              <a:ext cx="652272" cy="6339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13688" y="2545079"/>
              <a:ext cx="1871472" cy="68275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76728" y="2545079"/>
              <a:ext cx="1848612" cy="68275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42787" y="2610611"/>
              <a:ext cx="1220723" cy="57759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16040" y="2610611"/>
              <a:ext cx="432815" cy="57759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99860" y="2610611"/>
              <a:ext cx="475488" cy="57759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26352" y="2610611"/>
              <a:ext cx="432816" cy="5775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710172" y="2610611"/>
              <a:ext cx="501396" cy="57759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4608" y="2936747"/>
              <a:ext cx="652272" cy="63398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13688" y="2910839"/>
              <a:ext cx="1472184" cy="68275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377440" y="2910839"/>
              <a:ext cx="510539" cy="68275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479547" y="2910839"/>
              <a:ext cx="1962912" cy="68275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585460" y="2976371"/>
              <a:ext cx="3535680" cy="57759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4608" y="3302507"/>
              <a:ext cx="652272" cy="63398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13688" y="3276599"/>
              <a:ext cx="1208532" cy="68275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113788" y="3276599"/>
              <a:ext cx="510539" cy="68275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214372" y="3276599"/>
              <a:ext cx="562356" cy="68275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366772" y="3276599"/>
              <a:ext cx="512063" cy="68275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468880" y="3276599"/>
              <a:ext cx="562356" cy="68275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21280" y="3276599"/>
              <a:ext cx="510540" cy="68275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723387" y="3276599"/>
              <a:ext cx="2054352" cy="682751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1221739" y="2613786"/>
            <a:ext cx="328041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5115" indent="-273050">
              <a:lnSpc>
                <a:spcPct val="100000"/>
              </a:lnSpc>
              <a:spcBef>
                <a:spcPts val="100"/>
              </a:spcBef>
              <a:buSzPct val="95833"/>
              <a:buFont typeface="Wingdings"/>
              <a:buChar char=""/>
              <a:tabLst>
                <a:tab pos="285750" algn="l"/>
              </a:tabLst>
            </a:pPr>
            <a:r>
              <a:rPr sz="2400" b="1" spc="-5" dirty="0">
                <a:solidFill>
                  <a:srgbClr val="33CC33"/>
                </a:solidFill>
                <a:latin typeface="Times New Roman"/>
                <a:cs typeface="Times New Roman"/>
              </a:rPr>
              <a:t>Glucógeno</a:t>
            </a:r>
            <a:r>
              <a:rPr sz="2400" b="1" spc="-80" dirty="0">
                <a:solidFill>
                  <a:srgbClr val="33CC33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33CC33"/>
                </a:solidFill>
                <a:latin typeface="Times New Roman"/>
                <a:cs typeface="Times New Roman"/>
              </a:rPr>
              <a:t>Fosforilasa</a:t>
            </a:r>
            <a:endParaRPr sz="2400">
              <a:latin typeface="Times New Roman"/>
              <a:cs typeface="Times New Roman"/>
            </a:endParaRPr>
          </a:p>
          <a:p>
            <a:pPr marL="285115" indent="-273050">
              <a:lnSpc>
                <a:spcPct val="100000"/>
              </a:lnSpc>
              <a:buSzPct val="95833"/>
              <a:buFont typeface="Wingdings"/>
              <a:buChar char=""/>
              <a:tabLst>
                <a:tab pos="285750" algn="l"/>
              </a:tabLst>
            </a:pPr>
            <a:r>
              <a:rPr sz="2400" b="1" spc="-25" dirty="0">
                <a:solidFill>
                  <a:srgbClr val="33CC33"/>
                </a:solidFill>
                <a:latin typeface="Times New Roman"/>
                <a:cs typeface="Times New Roman"/>
              </a:rPr>
              <a:t>Glucosil-Transferasa</a:t>
            </a:r>
            <a:endParaRPr sz="2400">
              <a:latin typeface="Times New Roman"/>
              <a:cs typeface="Times New Roman"/>
            </a:endParaRPr>
          </a:p>
          <a:p>
            <a:pPr marL="285115" indent="-273050">
              <a:lnSpc>
                <a:spcPct val="100000"/>
              </a:lnSpc>
              <a:buSzPct val="95833"/>
              <a:buFont typeface="Wingdings"/>
              <a:buChar char=""/>
              <a:tabLst>
                <a:tab pos="285750" algn="l"/>
              </a:tabLst>
            </a:pPr>
            <a:r>
              <a:rPr sz="2400" b="1" spc="-5" dirty="0">
                <a:solidFill>
                  <a:srgbClr val="33CC33"/>
                </a:solidFill>
                <a:latin typeface="Times New Roman"/>
                <a:cs typeface="Times New Roman"/>
              </a:rPr>
              <a:t>Amilo-1-6-Glucosidasa</a:t>
            </a:r>
            <a:endParaRPr sz="2400">
              <a:latin typeface="Times New Roman"/>
              <a:cs typeface="Times New Roman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5542788" y="3342132"/>
            <a:ext cx="1891664" cy="577850"/>
            <a:chOff x="5542788" y="3342132"/>
            <a:chExt cx="1891664" cy="577850"/>
          </a:xfrm>
        </p:grpSpPr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542788" y="3342132"/>
              <a:ext cx="1348739" cy="57759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542532" y="3342132"/>
              <a:ext cx="490727" cy="57759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48272" y="3342132"/>
              <a:ext cx="475487" cy="57759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76288" y="3342132"/>
              <a:ext cx="431292" cy="57759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960108" y="3342132"/>
              <a:ext cx="473964" cy="577596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5694045" y="2602585"/>
            <a:ext cx="3213735" cy="1130935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20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Glucosa-1-P</a:t>
            </a:r>
            <a:endParaRPr sz="2000">
              <a:latin typeface="Times New Roman"/>
              <a:cs typeface="Times New Roman"/>
            </a:endParaRPr>
          </a:p>
          <a:p>
            <a:pPr marL="12700" marR="5080" indent="43815">
              <a:lnSpc>
                <a:spcPct val="120500"/>
              </a:lnSpc>
              <a:spcBef>
                <a:spcPts val="15"/>
              </a:spcBef>
              <a:tabLst>
                <a:tab pos="1014094" algn="l"/>
              </a:tabLst>
            </a:pPr>
            <a:r>
              <a:rPr sz="2000" b="1" spc="-45" dirty="0">
                <a:solidFill>
                  <a:srgbClr val="FFFFFF"/>
                </a:solidFill>
                <a:latin typeface="Times New Roman"/>
                <a:cs typeface="Times New Roman"/>
              </a:rPr>
              <a:t>Transfiere</a:t>
            </a:r>
            <a:r>
              <a:rPr sz="2000" b="1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FFFFFF"/>
                </a:solidFill>
                <a:latin typeface="Times New Roman"/>
                <a:cs typeface="Times New Roman"/>
              </a:rPr>
              <a:t>3</a:t>
            </a:r>
            <a:r>
              <a:rPr sz="20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restos</a:t>
            </a:r>
            <a:r>
              <a:rPr sz="2000" b="1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000" b="1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glucosa </a:t>
            </a:r>
            <a:r>
              <a:rPr sz="2000" b="1" spc="-48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Glucosa	</a:t>
            </a:r>
            <a:r>
              <a:rPr sz="2000" b="1" i="1" dirty="0">
                <a:solidFill>
                  <a:srgbClr val="FFFFFF"/>
                </a:solidFill>
                <a:latin typeface="Times New Roman"/>
                <a:cs typeface="Times New Roman"/>
              </a:rPr>
              <a:t>α</a:t>
            </a:r>
            <a:r>
              <a:rPr sz="2000" b="1" i="1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FFFFFF"/>
                </a:solidFill>
                <a:latin typeface="Times New Roman"/>
                <a:cs typeface="Times New Roman"/>
              </a:rPr>
              <a:t>1-6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1869948" y="1016508"/>
            <a:ext cx="6288405" cy="683260"/>
            <a:chOff x="1869948" y="1016508"/>
            <a:chExt cx="6288405" cy="683260"/>
          </a:xfrm>
        </p:grpSpPr>
        <p:pic>
          <p:nvPicPr>
            <p:cNvPr id="35" name="object 3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869948" y="1016508"/>
              <a:ext cx="4393692" cy="682751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855207" y="1016508"/>
              <a:ext cx="2202180" cy="682751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647432" y="1016508"/>
              <a:ext cx="510540" cy="682751"/>
            </a:xfrm>
            <a:prstGeom prst="rect">
              <a:avLst/>
            </a:prstGeom>
          </p:spPr>
        </p:pic>
      </p:grpSp>
      <p:sp>
        <p:nvSpPr>
          <p:cNvPr id="38" name="object 38"/>
          <p:cNvSpPr txBox="1"/>
          <p:nvPr/>
        </p:nvSpPr>
        <p:spPr>
          <a:xfrm>
            <a:off x="1257096" y="944372"/>
            <a:ext cx="6686550" cy="1037590"/>
          </a:xfrm>
          <a:prstGeom prst="rect">
            <a:avLst/>
          </a:prstGeom>
        </p:spPr>
        <p:txBody>
          <a:bodyPr vert="horz" wrap="square" lIns="0" tIns="152400" rIns="0" bIns="0" rtlCol="0">
            <a:spAutoFit/>
          </a:bodyPr>
          <a:lstStyle/>
          <a:p>
            <a:pPr marL="806450">
              <a:lnSpc>
                <a:spcPct val="100000"/>
              </a:lnSpc>
              <a:spcBef>
                <a:spcPts val="1200"/>
              </a:spcBef>
            </a:pPr>
            <a:r>
              <a:rPr sz="2400" b="1" spc="-5" dirty="0">
                <a:solidFill>
                  <a:srgbClr val="6E2E9F"/>
                </a:solidFill>
                <a:latin typeface="Times New Roman"/>
                <a:cs typeface="Times New Roman"/>
              </a:rPr>
              <a:t>Enzimas que</a:t>
            </a:r>
            <a:r>
              <a:rPr sz="2400" b="1" spc="-10" dirty="0">
                <a:solidFill>
                  <a:srgbClr val="6E2E9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6E2E9F"/>
                </a:solidFill>
                <a:latin typeface="Times New Roman"/>
                <a:cs typeface="Times New Roman"/>
              </a:rPr>
              <a:t>intervienen</a:t>
            </a:r>
            <a:r>
              <a:rPr sz="2400" b="1" spc="-40" dirty="0">
                <a:solidFill>
                  <a:srgbClr val="6E2E9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6E2E9F"/>
                </a:solidFill>
                <a:latin typeface="Times New Roman"/>
                <a:cs typeface="Times New Roman"/>
              </a:rPr>
              <a:t>en</a:t>
            </a:r>
            <a:r>
              <a:rPr sz="2400" b="1" spc="-20" dirty="0">
                <a:solidFill>
                  <a:srgbClr val="6E2E9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6E2E9F"/>
                </a:solidFill>
                <a:latin typeface="Times New Roman"/>
                <a:cs typeface="Times New Roman"/>
              </a:rPr>
              <a:t>la</a:t>
            </a:r>
            <a:r>
              <a:rPr sz="2400" b="1" spc="-5" dirty="0">
                <a:solidFill>
                  <a:srgbClr val="6E2E9F"/>
                </a:solidFill>
                <a:latin typeface="Times New Roman"/>
                <a:cs typeface="Times New Roman"/>
              </a:rPr>
              <a:t> glucogenólisis: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105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4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tejido</a:t>
            </a:r>
            <a:r>
              <a:rPr sz="2400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Hepático</a:t>
            </a:r>
            <a:r>
              <a:rPr sz="2400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4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muscular</a:t>
            </a:r>
            <a:endParaRPr sz="2400">
              <a:latin typeface="Times New Roman"/>
              <a:cs typeface="Times New Roman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1040891" y="2772092"/>
            <a:ext cx="7798434" cy="3525520"/>
            <a:chOff x="1040891" y="2772092"/>
            <a:chExt cx="7798434" cy="3525520"/>
          </a:xfrm>
        </p:grpSpPr>
        <p:sp>
          <p:nvSpPr>
            <p:cNvPr id="40" name="object 40"/>
            <p:cNvSpPr/>
            <p:nvPr/>
          </p:nvSpPr>
          <p:spPr>
            <a:xfrm>
              <a:off x="4568951" y="2784347"/>
              <a:ext cx="1035050" cy="83820"/>
            </a:xfrm>
            <a:custGeom>
              <a:avLst/>
              <a:gdLst/>
              <a:ahLst/>
              <a:cxnLst/>
              <a:rect l="l" t="t" r="r" b="b"/>
              <a:pathLst>
                <a:path w="1035050" h="83819">
                  <a:moveTo>
                    <a:pt x="992886" y="0"/>
                  </a:moveTo>
                  <a:lnTo>
                    <a:pt x="992886" y="20954"/>
                  </a:lnTo>
                  <a:lnTo>
                    <a:pt x="0" y="20954"/>
                  </a:lnTo>
                  <a:lnTo>
                    <a:pt x="0" y="62864"/>
                  </a:lnTo>
                  <a:lnTo>
                    <a:pt x="992886" y="62864"/>
                  </a:lnTo>
                  <a:lnTo>
                    <a:pt x="992886" y="83819"/>
                  </a:lnTo>
                  <a:lnTo>
                    <a:pt x="1034796" y="41910"/>
                  </a:lnTo>
                  <a:lnTo>
                    <a:pt x="992886" y="0"/>
                  </a:lnTo>
                  <a:close/>
                </a:path>
              </a:pathLst>
            </a:custGeom>
            <a:solidFill>
              <a:srgbClr val="FF38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569713" y="2785109"/>
              <a:ext cx="1035050" cy="83820"/>
            </a:xfrm>
            <a:custGeom>
              <a:avLst/>
              <a:gdLst/>
              <a:ahLst/>
              <a:cxnLst/>
              <a:rect l="l" t="t" r="r" b="b"/>
              <a:pathLst>
                <a:path w="1035050" h="83819">
                  <a:moveTo>
                    <a:pt x="0" y="20954"/>
                  </a:moveTo>
                  <a:lnTo>
                    <a:pt x="992886" y="20954"/>
                  </a:lnTo>
                  <a:lnTo>
                    <a:pt x="992886" y="0"/>
                  </a:lnTo>
                  <a:lnTo>
                    <a:pt x="1034796" y="41910"/>
                  </a:lnTo>
                  <a:lnTo>
                    <a:pt x="992886" y="83819"/>
                  </a:lnTo>
                  <a:lnTo>
                    <a:pt x="992886" y="62864"/>
                  </a:lnTo>
                  <a:lnTo>
                    <a:pt x="0" y="62864"/>
                  </a:lnTo>
                  <a:lnTo>
                    <a:pt x="0" y="20954"/>
                  </a:lnTo>
                  <a:close/>
                </a:path>
              </a:pathLst>
            </a:custGeom>
            <a:ln w="25908">
              <a:solidFill>
                <a:srgbClr val="BA246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568951" y="3208019"/>
              <a:ext cx="1035050" cy="83820"/>
            </a:xfrm>
            <a:custGeom>
              <a:avLst/>
              <a:gdLst/>
              <a:ahLst/>
              <a:cxnLst/>
              <a:rect l="l" t="t" r="r" b="b"/>
              <a:pathLst>
                <a:path w="1035050" h="83820">
                  <a:moveTo>
                    <a:pt x="992886" y="0"/>
                  </a:moveTo>
                  <a:lnTo>
                    <a:pt x="992886" y="20954"/>
                  </a:lnTo>
                  <a:lnTo>
                    <a:pt x="0" y="20954"/>
                  </a:lnTo>
                  <a:lnTo>
                    <a:pt x="0" y="62864"/>
                  </a:lnTo>
                  <a:lnTo>
                    <a:pt x="992886" y="62864"/>
                  </a:lnTo>
                  <a:lnTo>
                    <a:pt x="992886" y="83819"/>
                  </a:lnTo>
                  <a:lnTo>
                    <a:pt x="1034796" y="41909"/>
                  </a:lnTo>
                  <a:lnTo>
                    <a:pt x="992886" y="0"/>
                  </a:lnTo>
                  <a:close/>
                </a:path>
              </a:pathLst>
            </a:custGeom>
            <a:solidFill>
              <a:srgbClr val="FF38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569713" y="3208781"/>
              <a:ext cx="1035050" cy="83820"/>
            </a:xfrm>
            <a:custGeom>
              <a:avLst/>
              <a:gdLst/>
              <a:ahLst/>
              <a:cxnLst/>
              <a:rect l="l" t="t" r="r" b="b"/>
              <a:pathLst>
                <a:path w="1035050" h="83820">
                  <a:moveTo>
                    <a:pt x="0" y="20954"/>
                  </a:moveTo>
                  <a:lnTo>
                    <a:pt x="992886" y="20954"/>
                  </a:lnTo>
                  <a:lnTo>
                    <a:pt x="992886" y="0"/>
                  </a:lnTo>
                  <a:lnTo>
                    <a:pt x="1034796" y="41909"/>
                  </a:lnTo>
                  <a:lnTo>
                    <a:pt x="992886" y="83819"/>
                  </a:lnTo>
                  <a:lnTo>
                    <a:pt x="992886" y="62864"/>
                  </a:lnTo>
                  <a:lnTo>
                    <a:pt x="0" y="62864"/>
                  </a:lnTo>
                  <a:lnTo>
                    <a:pt x="0" y="20954"/>
                  </a:lnTo>
                  <a:close/>
                </a:path>
              </a:pathLst>
            </a:custGeom>
            <a:ln w="25908">
              <a:solidFill>
                <a:srgbClr val="BA246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568951" y="3630167"/>
              <a:ext cx="1035050" cy="83820"/>
            </a:xfrm>
            <a:custGeom>
              <a:avLst/>
              <a:gdLst/>
              <a:ahLst/>
              <a:cxnLst/>
              <a:rect l="l" t="t" r="r" b="b"/>
              <a:pathLst>
                <a:path w="1035050" h="83820">
                  <a:moveTo>
                    <a:pt x="992886" y="0"/>
                  </a:moveTo>
                  <a:lnTo>
                    <a:pt x="992886" y="20954"/>
                  </a:lnTo>
                  <a:lnTo>
                    <a:pt x="0" y="20954"/>
                  </a:lnTo>
                  <a:lnTo>
                    <a:pt x="0" y="62864"/>
                  </a:lnTo>
                  <a:lnTo>
                    <a:pt x="992886" y="62864"/>
                  </a:lnTo>
                  <a:lnTo>
                    <a:pt x="992886" y="83819"/>
                  </a:lnTo>
                  <a:lnTo>
                    <a:pt x="1034796" y="41909"/>
                  </a:lnTo>
                  <a:lnTo>
                    <a:pt x="992886" y="0"/>
                  </a:lnTo>
                  <a:close/>
                </a:path>
              </a:pathLst>
            </a:custGeom>
            <a:solidFill>
              <a:srgbClr val="FF38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4569713" y="3630929"/>
              <a:ext cx="1035050" cy="83820"/>
            </a:xfrm>
            <a:custGeom>
              <a:avLst/>
              <a:gdLst/>
              <a:ahLst/>
              <a:cxnLst/>
              <a:rect l="l" t="t" r="r" b="b"/>
              <a:pathLst>
                <a:path w="1035050" h="83820">
                  <a:moveTo>
                    <a:pt x="0" y="20955"/>
                  </a:moveTo>
                  <a:lnTo>
                    <a:pt x="992886" y="20955"/>
                  </a:lnTo>
                  <a:lnTo>
                    <a:pt x="992886" y="0"/>
                  </a:lnTo>
                  <a:lnTo>
                    <a:pt x="1034796" y="41910"/>
                  </a:lnTo>
                  <a:lnTo>
                    <a:pt x="992886" y="83820"/>
                  </a:lnTo>
                  <a:lnTo>
                    <a:pt x="992886" y="62865"/>
                  </a:lnTo>
                  <a:lnTo>
                    <a:pt x="0" y="62865"/>
                  </a:lnTo>
                  <a:lnTo>
                    <a:pt x="0" y="20955"/>
                  </a:lnTo>
                  <a:close/>
                </a:path>
              </a:pathLst>
            </a:custGeom>
            <a:ln w="25908">
              <a:solidFill>
                <a:srgbClr val="BA246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40891" y="5612891"/>
              <a:ext cx="1458468" cy="684276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090927" y="5612891"/>
              <a:ext cx="510539" cy="684276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191511" y="5612891"/>
              <a:ext cx="562356" cy="684276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343911" y="5612891"/>
              <a:ext cx="510539" cy="684276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446019" y="5612891"/>
              <a:ext cx="594359" cy="684276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678680" y="5612891"/>
              <a:ext cx="2136648" cy="684276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520939" y="5612891"/>
              <a:ext cx="1318259" cy="684276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2929127" y="5806439"/>
              <a:ext cx="1853564" cy="266700"/>
            </a:xfrm>
            <a:custGeom>
              <a:avLst/>
              <a:gdLst/>
              <a:ahLst/>
              <a:cxnLst/>
              <a:rect l="l" t="t" r="r" b="b"/>
              <a:pathLst>
                <a:path w="1853564" h="266700">
                  <a:moveTo>
                    <a:pt x="1719961" y="0"/>
                  </a:moveTo>
                  <a:lnTo>
                    <a:pt x="1719961" y="66675"/>
                  </a:lnTo>
                  <a:lnTo>
                    <a:pt x="0" y="66675"/>
                  </a:lnTo>
                  <a:lnTo>
                    <a:pt x="0" y="200025"/>
                  </a:lnTo>
                  <a:lnTo>
                    <a:pt x="1719961" y="200025"/>
                  </a:lnTo>
                  <a:lnTo>
                    <a:pt x="1719961" y="266700"/>
                  </a:lnTo>
                  <a:lnTo>
                    <a:pt x="1853184" y="133350"/>
                  </a:lnTo>
                  <a:lnTo>
                    <a:pt x="1719961" y="0"/>
                  </a:lnTo>
                  <a:close/>
                </a:path>
              </a:pathLst>
            </a:custGeom>
            <a:solidFill>
              <a:srgbClr val="FF38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929890" y="5807201"/>
              <a:ext cx="1853564" cy="266700"/>
            </a:xfrm>
            <a:custGeom>
              <a:avLst/>
              <a:gdLst/>
              <a:ahLst/>
              <a:cxnLst/>
              <a:rect l="l" t="t" r="r" b="b"/>
              <a:pathLst>
                <a:path w="1853564" h="266700">
                  <a:moveTo>
                    <a:pt x="0" y="66675"/>
                  </a:moveTo>
                  <a:lnTo>
                    <a:pt x="1719961" y="66675"/>
                  </a:lnTo>
                  <a:lnTo>
                    <a:pt x="1719961" y="0"/>
                  </a:lnTo>
                  <a:lnTo>
                    <a:pt x="1853184" y="133350"/>
                  </a:lnTo>
                  <a:lnTo>
                    <a:pt x="1719961" y="266700"/>
                  </a:lnTo>
                  <a:lnTo>
                    <a:pt x="1719961" y="200025"/>
                  </a:lnTo>
                  <a:lnTo>
                    <a:pt x="0" y="200025"/>
                  </a:lnTo>
                  <a:lnTo>
                    <a:pt x="0" y="66675"/>
                  </a:lnTo>
                  <a:close/>
                </a:path>
              </a:pathLst>
            </a:custGeom>
            <a:ln w="25908">
              <a:solidFill>
                <a:srgbClr val="BA246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6786371" y="5786627"/>
              <a:ext cx="693420" cy="266700"/>
            </a:xfrm>
            <a:custGeom>
              <a:avLst/>
              <a:gdLst/>
              <a:ahLst/>
              <a:cxnLst/>
              <a:rect l="l" t="t" r="r" b="b"/>
              <a:pathLst>
                <a:path w="693420" h="266700">
                  <a:moveTo>
                    <a:pt x="560070" y="0"/>
                  </a:moveTo>
                  <a:lnTo>
                    <a:pt x="560070" y="66675"/>
                  </a:lnTo>
                  <a:lnTo>
                    <a:pt x="0" y="66675"/>
                  </a:lnTo>
                  <a:lnTo>
                    <a:pt x="0" y="200025"/>
                  </a:lnTo>
                  <a:lnTo>
                    <a:pt x="560070" y="200025"/>
                  </a:lnTo>
                  <a:lnTo>
                    <a:pt x="560070" y="266700"/>
                  </a:lnTo>
                  <a:lnTo>
                    <a:pt x="693420" y="133350"/>
                  </a:lnTo>
                  <a:lnTo>
                    <a:pt x="560070" y="0"/>
                  </a:lnTo>
                  <a:close/>
                </a:path>
              </a:pathLst>
            </a:custGeom>
            <a:solidFill>
              <a:srgbClr val="FF38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6787133" y="5787389"/>
              <a:ext cx="693420" cy="266700"/>
            </a:xfrm>
            <a:custGeom>
              <a:avLst/>
              <a:gdLst/>
              <a:ahLst/>
              <a:cxnLst/>
              <a:rect l="l" t="t" r="r" b="b"/>
              <a:pathLst>
                <a:path w="693420" h="266700">
                  <a:moveTo>
                    <a:pt x="0" y="66675"/>
                  </a:moveTo>
                  <a:lnTo>
                    <a:pt x="560070" y="66675"/>
                  </a:lnTo>
                  <a:lnTo>
                    <a:pt x="560070" y="0"/>
                  </a:lnTo>
                  <a:lnTo>
                    <a:pt x="693420" y="133350"/>
                  </a:lnTo>
                  <a:lnTo>
                    <a:pt x="560070" y="266700"/>
                  </a:lnTo>
                  <a:lnTo>
                    <a:pt x="560070" y="200025"/>
                  </a:lnTo>
                  <a:lnTo>
                    <a:pt x="0" y="200025"/>
                  </a:lnTo>
                  <a:lnTo>
                    <a:pt x="0" y="66675"/>
                  </a:lnTo>
                  <a:close/>
                </a:path>
              </a:pathLst>
            </a:custGeom>
            <a:ln w="25908">
              <a:solidFill>
                <a:srgbClr val="BA246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746247" y="5364479"/>
              <a:ext cx="1094231" cy="513588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532631" y="5364479"/>
              <a:ext cx="384048" cy="513588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608831" y="5364479"/>
              <a:ext cx="422148" cy="513588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723131" y="5364479"/>
              <a:ext cx="384048" cy="513588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799331" y="5364479"/>
              <a:ext cx="1171956" cy="513588"/>
            </a:xfrm>
            <a:prstGeom prst="rect">
              <a:avLst/>
            </a:prstGeom>
          </p:spPr>
        </p:pic>
      </p:grpSp>
      <p:sp>
        <p:nvSpPr>
          <p:cNvPr id="62" name="object 62"/>
          <p:cNvSpPr txBox="1"/>
          <p:nvPr/>
        </p:nvSpPr>
        <p:spPr>
          <a:xfrm>
            <a:off x="1221739" y="4863465"/>
            <a:ext cx="7412355" cy="1196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625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4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tejido</a:t>
            </a:r>
            <a:r>
              <a:rPr sz="24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Hepático</a:t>
            </a:r>
            <a:r>
              <a:rPr sz="24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riñón</a:t>
            </a:r>
            <a:r>
              <a:rPr sz="24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no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músculo</a:t>
            </a:r>
            <a:r>
              <a:rPr sz="24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ni</a:t>
            </a:r>
            <a:r>
              <a:rPr sz="24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cerebro:</a:t>
            </a:r>
            <a:endParaRPr sz="2400">
              <a:latin typeface="Times New Roman"/>
              <a:cs typeface="Times New Roman"/>
            </a:endParaRPr>
          </a:p>
          <a:p>
            <a:pPr marL="1669414">
              <a:lnSpc>
                <a:spcPts val="2140"/>
              </a:lnSpc>
              <a:spcBef>
                <a:spcPts val="1330"/>
              </a:spcBef>
            </a:pPr>
            <a:r>
              <a:rPr sz="1800" b="1" spc="-5" dirty="0">
                <a:solidFill>
                  <a:srgbClr val="660066"/>
                </a:solidFill>
                <a:latin typeface="Times New Roman"/>
                <a:cs typeface="Times New Roman"/>
              </a:rPr>
              <a:t>Glucosa-6-fosfatasa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ts val="2860"/>
              </a:lnSpc>
              <a:tabLst>
                <a:tab pos="3652520" algn="l"/>
                <a:tab pos="6496050" algn="l"/>
              </a:tabLst>
            </a:pPr>
            <a:r>
              <a:rPr sz="2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lucos</a:t>
            </a:r>
            <a:r>
              <a:rPr sz="2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a-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6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-P	G</a:t>
            </a:r>
            <a:r>
              <a:rPr sz="2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ucosa</a:t>
            </a:r>
            <a:r>
              <a:rPr sz="2400" b="1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400" b="1" spc="-95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e	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ng</a:t>
            </a:r>
            <a:r>
              <a:rPr sz="2400" b="1" spc="-95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endParaRPr sz="2400">
              <a:latin typeface="Times New Roman"/>
              <a:cs typeface="Times New Roman"/>
            </a:endParaRPr>
          </a:p>
        </p:txBody>
      </p:sp>
      <p:grpSp>
        <p:nvGrpSpPr>
          <p:cNvPr id="63" name="object 63"/>
          <p:cNvGrpSpPr/>
          <p:nvPr/>
        </p:nvGrpSpPr>
        <p:grpSpPr>
          <a:xfrm>
            <a:off x="1793748" y="4081271"/>
            <a:ext cx="6670675" cy="684530"/>
            <a:chOff x="1793748" y="4081271"/>
            <a:chExt cx="6670675" cy="684530"/>
          </a:xfrm>
        </p:grpSpPr>
        <p:pic>
          <p:nvPicPr>
            <p:cNvPr id="64" name="object 64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793748" y="4081271"/>
              <a:ext cx="1456944" cy="684276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842260" y="4081271"/>
              <a:ext cx="510539" cy="684276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944368" y="4081271"/>
              <a:ext cx="560832" cy="684276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096768" y="4081271"/>
              <a:ext cx="510540" cy="684276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197352" y="4081271"/>
              <a:ext cx="595884" cy="684276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464807" y="4081271"/>
              <a:ext cx="1456943" cy="684276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13319" y="4081271"/>
              <a:ext cx="510540" cy="684276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615427" y="4081271"/>
              <a:ext cx="560831" cy="684276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767827" y="4081271"/>
              <a:ext cx="510540" cy="684276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868412" y="4081271"/>
              <a:ext cx="595883" cy="684276"/>
            </a:xfrm>
            <a:prstGeom prst="rect">
              <a:avLst/>
            </a:prstGeom>
          </p:spPr>
        </p:pic>
      </p:grpSp>
      <p:sp>
        <p:nvSpPr>
          <p:cNvPr id="74" name="object 74"/>
          <p:cNvSpPr txBox="1"/>
          <p:nvPr/>
        </p:nvSpPr>
        <p:spPr>
          <a:xfrm>
            <a:off x="1973072" y="4151503"/>
            <a:ext cx="62903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87570" algn="l"/>
              </a:tabLst>
            </a:pP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Glucosa-1-P	Glucosa-6-P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75" name="object 75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4088891" y="4041647"/>
            <a:ext cx="2071115" cy="513588"/>
          </a:xfrm>
          <a:prstGeom prst="rect">
            <a:avLst/>
          </a:prstGeom>
        </p:spPr>
      </p:pic>
      <p:sp>
        <p:nvSpPr>
          <p:cNvPr id="76" name="object 76"/>
          <p:cNvSpPr txBox="1"/>
          <p:nvPr/>
        </p:nvSpPr>
        <p:spPr>
          <a:xfrm>
            <a:off x="4223384" y="4092320"/>
            <a:ext cx="179006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660066"/>
                </a:solidFill>
                <a:latin typeface="Times New Roman"/>
                <a:cs typeface="Times New Roman"/>
              </a:rPr>
              <a:t>Fosfoglucomutasa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77" name="object 77"/>
          <p:cNvGrpSpPr/>
          <p:nvPr/>
        </p:nvGrpSpPr>
        <p:grpSpPr>
          <a:xfrm>
            <a:off x="3703320" y="4346447"/>
            <a:ext cx="5166360" cy="2512060"/>
            <a:chOff x="3703320" y="4346447"/>
            <a:chExt cx="5166360" cy="2512060"/>
          </a:xfrm>
        </p:grpSpPr>
        <p:sp>
          <p:nvSpPr>
            <p:cNvPr id="78" name="object 78"/>
            <p:cNvSpPr/>
            <p:nvPr/>
          </p:nvSpPr>
          <p:spPr>
            <a:xfrm>
              <a:off x="3715512" y="4358639"/>
              <a:ext cx="2784475" cy="213360"/>
            </a:xfrm>
            <a:custGeom>
              <a:avLst/>
              <a:gdLst/>
              <a:ahLst/>
              <a:cxnLst/>
              <a:rect l="l" t="t" r="r" b="b"/>
              <a:pathLst>
                <a:path w="2784475" h="213360">
                  <a:moveTo>
                    <a:pt x="2677667" y="0"/>
                  </a:moveTo>
                  <a:lnTo>
                    <a:pt x="2677667" y="53340"/>
                  </a:lnTo>
                  <a:lnTo>
                    <a:pt x="106679" y="53340"/>
                  </a:lnTo>
                  <a:lnTo>
                    <a:pt x="106679" y="0"/>
                  </a:lnTo>
                  <a:lnTo>
                    <a:pt x="0" y="106680"/>
                  </a:lnTo>
                  <a:lnTo>
                    <a:pt x="106679" y="213360"/>
                  </a:lnTo>
                  <a:lnTo>
                    <a:pt x="106679" y="160020"/>
                  </a:lnTo>
                  <a:lnTo>
                    <a:pt x="2677667" y="160020"/>
                  </a:lnTo>
                  <a:lnTo>
                    <a:pt x="2677667" y="213360"/>
                  </a:lnTo>
                  <a:lnTo>
                    <a:pt x="2784348" y="106680"/>
                  </a:lnTo>
                  <a:lnTo>
                    <a:pt x="2677667" y="0"/>
                  </a:lnTo>
                  <a:close/>
                </a:path>
              </a:pathLst>
            </a:custGeom>
            <a:solidFill>
              <a:srgbClr val="FF38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3716274" y="4359401"/>
              <a:ext cx="2784475" cy="213360"/>
            </a:xfrm>
            <a:custGeom>
              <a:avLst/>
              <a:gdLst/>
              <a:ahLst/>
              <a:cxnLst/>
              <a:rect l="l" t="t" r="r" b="b"/>
              <a:pathLst>
                <a:path w="2784475" h="213360">
                  <a:moveTo>
                    <a:pt x="0" y="106680"/>
                  </a:moveTo>
                  <a:lnTo>
                    <a:pt x="106679" y="0"/>
                  </a:lnTo>
                  <a:lnTo>
                    <a:pt x="106679" y="53340"/>
                  </a:lnTo>
                  <a:lnTo>
                    <a:pt x="2677667" y="53340"/>
                  </a:lnTo>
                  <a:lnTo>
                    <a:pt x="2677667" y="0"/>
                  </a:lnTo>
                  <a:lnTo>
                    <a:pt x="2784348" y="106680"/>
                  </a:lnTo>
                  <a:lnTo>
                    <a:pt x="2677667" y="213360"/>
                  </a:lnTo>
                  <a:lnTo>
                    <a:pt x="2677667" y="160020"/>
                  </a:lnTo>
                  <a:lnTo>
                    <a:pt x="106679" y="160020"/>
                  </a:lnTo>
                  <a:lnTo>
                    <a:pt x="106679" y="213360"/>
                  </a:lnTo>
                  <a:lnTo>
                    <a:pt x="0" y="106680"/>
                  </a:lnTo>
                  <a:close/>
                </a:path>
              </a:pathLst>
            </a:custGeom>
            <a:ln w="25908">
              <a:solidFill>
                <a:srgbClr val="BA246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6359652" y="6388607"/>
              <a:ext cx="886968" cy="469391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6995160" y="6388607"/>
              <a:ext cx="1874520" cy="469389"/>
            </a:xfrm>
            <a:prstGeom prst="rect">
              <a:avLst/>
            </a:prstGeom>
          </p:spPr>
        </p:pic>
      </p:grpSp>
      <p:sp>
        <p:nvSpPr>
          <p:cNvPr id="82" name="object 82"/>
          <p:cNvSpPr txBox="1"/>
          <p:nvPr/>
        </p:nvSpPr>
        <p:spPr>
          <a:xfrm>
            <a:off x="6496303" y="6412837"/>
            <a:ext cx="2207260" cy="310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89"/>
              </a:lnSpc>
            </a:pPr>
            <a:r>
              <a:rPr sz="1800" spc="40" dirty="0">
                <a:solidFill>
                  <a:srgbClr val="FFFFFF"/>
                </a:solidFill>
                <a:latin typeface="Tahoma"/>
                <a:cs typeface="Tahoma"/>
              </a:rPr>
              <a:t>Maria</a:t>
            </a:r>
            <a:r>
              <a:rPr sz="1800" spc="-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1800" spc="30" dirty="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sz="1800" spc="-3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800" spc="9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800" spc="12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800" spc="-5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800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19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1800" spc="-10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800" spc="-3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800" spc="9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800" spc="-5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07507" y="33528"/>
            <a:ext cx="3806951" cy="11140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510021" y="0"/>
            <a:ext cx="316928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30" dirty="0"/>
              <a:t>Glucogenólisis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1132332" y="1478280"/>
            <a:ext cx="7710170" cy="3554095"/>
            <a:chOff x="1132332" y="1478280"/>
            <a:chExt cx="7710170" cy="355409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2332" y="1478280"/>
              <a:ext cx="7709916" cy="355396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14628" y="1572768"/>
              <a:ext cx="7571232" cy="341528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214628" y="1572768"/>
              <a:ext cx="7571740" cy="3415665"/>
            </a:xfrm>
            <a:custGeom>
              <a:avLst/>
              <a:gdLst/>
              <a:ahLst/>
              <a:cxnLst/>
              <a:rect l="l" t="t" r="r" b="b"/>
              <a:pathLst>
                <a:path w="7571740" h="3415665">
                  <a:moveTo>
                    <a:pt x="0" y="3415284"/>
                  </a:moveTo>
                  <a:lnTo>
                    <a:pt x="7571232" y="3415284"/>
                  </a:lnTo>
                  <a:lnTo>
                    <a:pt x="7571232" y="0"/>
                  </a:lnTo>
                  <a:lnTo>
                    <a:pt x="0" y="0"/>
                  </a:lnTo>
                  <a:lnTo>
                    <a:pt x="0" y="3415284"/>
                  </a:lnTo>
                  <a:close/>
                </a:path>
              </a:pathLst>
            </a:custGeom>
            <a:ln w="9144">
              <a:solidFill>
                <a:srgbClr val="F900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93113" y="1590294"/>
            <a:ext cx="7423150" cy="33483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4765" algn="just">
              <a:lnSpc>
                <a:spcPct val="100000"/>
              </a:lnSpc>
              <a:spcBef>
                <a:spcPts val="100"/>
              </a:spcBef>
            </a:pPr>
            <a:r>
              <a:rPr sz="2400" spc="-245" dirty="0">
                <a:latin typeface="Arial MT"/>
                <a:cs typeface="Arial MT"/>
              </a:rPr>
              <a:t>La </a:t>
            </a:r>
            <a:r>
              <a:rPr sz="2400" spc="-204" dirty="0">
                <a:latin typeface="Arial MT"/>
                <a:cs typeface="Arial MT"/>
              </a:rPr>
              <a:t>regulación </a:t>
            </a:r>
            <a:r>
              <a:rPr sz="2400" spc="-245" dirty="0">
                <a:latin typeface="Arial MT"/>
                <a:cs typeface="Arial MT"/>
              </a:rPr>
              <a:t>de</a:t>
            </a:r>
            <a:r>
              <a:rPr sz="2400" spc="-240" dirty="0">
                <a:latin typeface="Arial MT"/>
                <a:cs typeface="Arial MT"/>
              </a:rPr>
              <a:t> </a:t>
            </a:r>
            <a:r>
              <a:rPr sz="2400" spc="-210" dirty="0">
                <a:latin typeface="Arial MT"/>
                <a:cs typeface="Arial MT"/>
              </a:rPr>
              <a:t>este </a:t>
            </a:r>
            <a:r>
              <a:rPr sz="2400" spc="-229" dirty="0">
                <a:latin typeface="Arial MT"/>
                <a:cs typeface="Arial MT"/>
              </a:rPr>
              <a:t>metabolismo </a:t>
            </a:r>
            <a:r>
              <a:rPr sz="2400" spc="-235" dirty="0">
                <a:latin typeface="Arial MT"/>
                <a:cs typeface="Arial MT"/>
              </a:rPr>
              <a:t>se </a:t>
            </a:r>
            <a:r>
              <a:rPr sz="2400" spc="-185" dirty="0">
                <a:latin typeface="Arial MT"/>
                <a:cs typeface="Arial MT"/>
              </a:rPr>
              <a:t>lleva </a:t>
            </a:r>
            <a:r>
              <a:rPr sz="2400" spc="-245" dirty="0">
                <a:latin typeface="Arial MT"/>
                <a:cs typeface="Arial MT"/>
              </a:rPr>
              <a:t>a</a:t>
            </a:r>
            <a:r>
              <a:rPr sz="2400" spc="175" dirty="0">
                <a:latin typeface="Arial MT"/>
                <a:cs typeface="Arial MT"/>
              </a:rPr>
              <a:t> </a:t>
            </a:r>
            <a:r>
              <a:rPr sz="2400" spc="-240" dirty="0">
                <a:latin typeface="Arial MT"/>
                <a:cs typeface="Arial MT"/>
              </a:rPr>
              <a:t>cabo</a:t>
            </a:r>
            <a:r>
              <a:rPr sz="2400" spc="185" dirty="0">
                <a:latin typeface="Arial MT"/>
                <a:cs typeface="Arial MT"/>
              </a:rPr>
              <a:t> </a:t>
            </a:r>
            <a:r>
              <a:rPr sz="2400" spc="-210" dirty="0">
                <a:latin typeface="Arial MT"/>
                <a:cs typeface="Arial MT"/>
              </a:rPr>
              <a:t>principalmente </a:t>
            </a:r>
            <a:r>
              <a:rPr sz="2400" spc="-204" dirty="0">
                <a:latin typeface="Arial MT"/>
                <a:cs typeface="Arial MT"/>
              </a:rPr>
              <a:t> </a:t>
            </a:r>
            <a:r>
              <a:rPr sz="2400" spc="-245" dirty="0">
                <a:latin typeface="Arial MT"/>
                <a:cs typeface="Arial MT"/>
              </a:rPr>
              <a:t>a</a:t>
            </a:r>
            <a:r>
              <a:rPr sz="2400" spc="-105" dirty="0">
                <a:latin typeface="Arial MT"/>
                <a:cs typeface="Arial MT"/>
              </a:rPr>
              <a:t> </a:t>
            </a:r>
            <a:r>
              <a:rPr sz="2400" spc="-200" dirty="0">
                <a:latin typeface="Arial MT"/>
                <a:cs typeface="Arial MT"/>
              </a:rPr>
              <a:t>través</a:t>
            </a:r>
            <a:r>
              <a:rPr sz="2400" spc="-130" dirty="0">
                <a:latin typeface="Arial MT"/>
                <a:cs typeface="Arial MT"/>
              </a:rPr>
              <a:t> </a:t>
            </a:r>
            <a:r>
              <a:rPr sz="2400" spc="-245" dirty="0">
                <a:latin typeface="Arial MT"/>
                <a:cs typeface="Arial MT"/>
              </a:rPr>
              <a:t>de</a:t>
            </a:r>
            <a:r>
              <a:rPr sz="2400" spc="-110" dirty="0">
                <a:latin typeface="Arial MT"/>
                <a:cs typeface="Arial MT"/>
              </a:rPr>
              <a:t> </a:t>
            </a:r>
            <a:r>
              <a:rPr sz="2400" spc="-175" dirty="0">
                <a:latin typeface="Arial MT"/>
                <a:cs typeface="Arial MT"/>
              </a:rPr>
              <a:t>la</a:t>
            </a:r>
            <a:r>
              <a:rPr sz="2400" spc="-95" dirty="0">
                <a:latin typeface="Arial MT"/>
                <a:cs typeface="Arial MT"/>
              </a:rPr>
              <a:t> </a:t>
            </a:r>
            <a:r>
              <a:rPr sz="2400" spc="-215" dirty="0">
                <a:latin typeface="Arial MT"/>
                <a:cs typeface="Arial MT"/>
              </a:rPr>
              <a:t>concentración</a:t>
            </a:r>
            <a:r>
              <a:rPr sz="2400" spc="-100" dirty="0">
                <a:latin typeface="Arial MT"/>
                <a:cs typeface="Arial MT"/>
              </a:rPr>
              <a:t> </a:t>
            </a:r>
            <a:r>
              <a:rPr sz="2400" spc="-245" dirty="0">
                <a:latin typeface="Arial MT"/>
                <a:cs typeface="Arial MT"/>
              </a:rPr>
              <a:t>de</a:t>
            </a:r>
            <a:r>
              <a:rPr sz="2400" spc="-85" dirty="0">
                <a:latin typeface="Arial MT"/>
                <a:cs typeface="Arial MT"/>
              </a:rPr>
              <a:t> </a:t>
            </a:r>
            <a:r>
              <a:rPr sz="2400" spc="-175" dirty="0">
                <a:latin typeface="Arial MT"/>
                <a:cs typeface="Arial MT"/>
              </a:rPr>
              <a:t>la</a:t>
            </a:r>
            <a:r>
              <a:rPr sz="2400" spc="-120" dirty="0">
                <a:latin typeface="Arial MT"/>
                <a:cs typeface="Arial MT"/>
              </a:rPr>
              <a:t> </a:t>
            </a:r>
            <a:r>
              <a:rPr sz="2400" spc="-220" dirty="0">
                <a:latin typeface="Arial MT"/>
                <a:cs typeface="Arial MT"/>
              </a:rPr>
              <a:t>glucosa</a:t>
            </a:r>
            <a:r>
              <a:rPr sz="2400" spc="-100" dirty="0">
                <a:latin typeface="Arial MT"/>
                <a:cs typeface="Arial MT"/>
              </a:rPr>
              <a:t> </a:t>
            </a:r>
            <a:r>
              <a:rPr sz="2400" spc="-204" dirty="0">
                <a:latin typeface="Arial MT"/>
                <a:cs typeface="Arial MT"/>
              </a:rPr>
              <a:t>extracelular.</a:t>
            </a:r>
            <a:endParaRPr sz="24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600">
              <a:latin typeface="Arial MT"/>
              <a:cs typeface="Arial MT"/>
            </a:endParaRPr>
          </a:p>
          <a:p>
            <a:pPr marL="12700" algn="just">
              <a:lnSpc>
                <a:spcPct val="100000"/>
              </a:lnSpc>
            </a:pPr>
            <a:r>
              <a:rPr sz="2400" spc="-250" dirty="0">
                <a:latin typeface="Arial MT"/>
                <a:cs typeface="Arial MT"/>
              </a:rPr>
              <a:t>Hormonas</a:t>
            </a:r>
            <a:r>
              <a:rPr sz="2400" spc="240" dirty="0">
                <a:latin typeface="Arial MT"/>
                <a:cs typeface="Arial MT"/>
              </a:rPr>
              <a:t> </a:t>
            </a:r>
            <a:r>
              <a:rPr sz="2400" spc="-270" dirty="0">
                <a:latin typeface="Arial MT"/>
                <a:cs typeface="Arial MT"/>
              </a:rPr>
              <a:t>como</a:t>
            </a:r>
            <a:r>
              <a:rPr sz="2400" spc="225" dirty="0">
                <a:latin typeface="Arial MT"/>
                <a:cs typeface="Arial MT"/>
              </a:rPr>
              <a:t> </a:t>
            </a:r>
            <a:r>
              <a:rPr sz="2400" spc="-170" dirty="0">
                <a:latin typeface="Arial MT"/>
                <a:cs typeface="Arial MT"/>
              </a:rPr>
              <a:t>el</a:t>
            </a:r>
            <a:r>
              <a:rPr sz="2400" spc="235" dirty="0">
                <a:latin typeface="Arial MT"/>
                <a:cs typeface="Arial MT"/>
              </a:rPr>
              <a:t> </a:t>
            </a:r>
            <a:r>
              <a:rPr sz="2400" spc="-225" dirty="0">
                <a:latin typeface="Arial MT"/>
                <a:cs typeface="Arial MT"/>
              </a:rPr>
              <a:t>glucagón</a:t>
            </a:r>
            <a:r>
              <a:rPr sz="2400" spc="305" dirty="0">
                <a:latin typeface="Arial MT"/>
                <a:cs typeface="Arial MT"/>
              </a:rPr>
              <a:t> </a:t>
            </a:r>
            <a:r>
              <a:rPr sz="2400" spc="-200" dirty="0">
                <a:latin typeface="Arial MT"/>
                <a:cs typeface="Arial MT"/>
              </a:rPr>
              <a:t>activan</a:t>
            </a:r>
            <a:r>
              <a:rPr sz="2400" spc="240" dirty="0">
                <a:latin typeface="Arial MT"/>
                <a:cs typeface="Arial MT"/>
              </a:rPr>
              <a:t> </a:t>
            </a:r>
            <a:r>
              <a:rPr sz="2400" spc="-175" dirty="0">
                <a:latin typeface="Arial MT"/>
                <a:cs typeface="Arial MT"/>
              </a:rPr>
              <a:t>la</a:t>
            </a:r>
            <a:r>
              <a:rPr sz="2400" spc="250" dirty="0">
                <a:latin typeface="Arial MT"/>
                <a:cs typeface="Arial MT"/>
              </a:rPr>
              <a:t> </a:t>
            </a:r>
            <a:r>
              <a:rPr sz="2400" spc="-195" dirty="0">
                <a:latin typeface="Arial MT"/>
                <a:cs typeface="Arial MT"/>
              </a:rPr>
              <a:t>glucogenólisis,</a:t>
            </a:r>
            <a:r>
              <a:rPr sz="2400" spc="305" dirty="0">
                <a:latin typeface="Arial MT"/>
                <a:cs typeface="Arial MT"/>
              </a:rPr>
              <a:t> </a:t>
            </a:r>
            <a:r>
              <a:rPr sz="2400" spc="-215" dirty="0">
                <a:latin typeface="Arial MT"/>
                <a:cs typeface="Arial MT"/>
              </a:rPr>
              <a:t>mientras</a:t>
            </a:r>
            <a:endParaRPr sz="2400">
              <a:latin typeface="Arial MT"/>
              <a:cs typeface="Arial MT"/>
            </a:endParaRPr>
          </a:p>
          <a:p>
            <a:pPr marL="12700" algn="just">
              <a:lnSpc>
                <a:spcPct val="100000"/>
              </a:lnSpc>
            </a:pPr>
            <a:r>
              <a:rPr sz="2400" spc="-250" dirty="0">
                <a:latin typeface="Arial MT"/>
                <a:cs typeface="Arial MT"/>
              </a:rPr>
              <a:t>qu</a:t>
            </a:r>
            <a:r>
              <a:rPr sz="2400" spc="-245" dirty="0">
                <a:latin typeface="Arial MT"/>
                <a:cs typeface="Arial MT"/>
              </a:rPr>
              <a:t>e</a:t>
            </a:r>
            <a:r>
              <a:rPr sz="2400" spc="-100" dirty="0">
                <a:latin typeface="Arial MT"/>
                <a:cs typeface="Arial MT"/>
              </a:rPr>
              <a:t> </a:t>
            </a:r>
            <a:r>
              <a:rPr sz="2400" spc="-110" dirty="0">
                <a:latin typeface="Arial MT"/>
                <a:cs typeface="Arial MT"/>
              </a:rPr>
              <a:t>l</a:t>
            </a:r>
            <a:r>
              <a:rPr sz="2400" spc="-245" dirty="0">
                <a:latin typeface="Arial MT"/>
                <a:cs typeface="Arial MT"/>
              </a:rPr>
              <a:t>a</a:t>
            </a:r>
            <a:r>
              <a:rPr sz="2400" spc="-120" dirty="0">
                <a:latin typeface="Arial MT"/>
                <a:cs typeface="Arial MT"/>
              </a:rPr>
              <a:t> </a:t>
            </a:r>
            <a:r>
              <a:rPr sz="2400" spc="-105" dirty="0">
                <a:latin typeface="Arial MT"/>
                <a:cs typeface="Arial MT"/>
              </a:rPr>
              <a:t>i</a:t>
            </a:r>
            <a:r>
              <a:rPr sz="2400" spc="-254" dirty="0">
                <a:latin typeface="Arial MT"/>
                <a:cs typeface="Arial MT"/>
              </a:rPr>
              <a:t>n</a:t>
            </a:r>
            <a:r>
              <a:rPr sz="2400" spc="-235" dirty="0">
                <a:latin typeface="Arial MT"/>
                <a:cs typeface="Arial MT"/>
              </a:rPr>
              <a:t>su</a:t>
            </a:r>
            <a:r>
              <a:rPr sz="2400" spc="-110" dirty="0">
                <a:latin typeface="Arial MT"/>
                <a:cs typeface="Arial MT"/>
              </a:rPr>
              <a:t>l</a:t>
            </a:r>
            <a:r>
              <a:rPr sz="2400" spc="-105" dirty="0">
                <a:latin typeface="Arial MT"/>
                <a:cs typeface="Arial MT"/>
              </a:rPr>
              <a:t>i</a:t>
            </a:r>
            <a:r>
              <a:rPr sz="2400" spc="-254" dirty="0">
                <a:latin typeface="Arial MT"/>
                <a:cs typeface="Arial MT"/>
              </a:rPr>
              <a:t>n</a:t>
            </a:r>
            <a:r>
              <a:rPr sz="2400" spc="-245" dirty="0">
                <a:latin typeface="Arial MT"/>
                <a:cs typeface="Arial MT"/>
              </a:rPr>
              <a:t>a</a:t>
            </a:r>
            <a:r>
              <a:rPr sz="2400" spc="-120" dirty="0">
                <a:latin typeface="Arial MT"/>
                <a:cs typeface="Arial MT"/>
              </a:rPr>
              <a:t> </a:t>
            </a:r>
            <a:r>
              <a:rPr sz="2400" spc="-110" dirty="0">
                <a:latin typeface="Arial MT"/>
                <a:cs typeface="Arial MT"/>
              </a:rPr>
              <a:t>l</a:t>
            </a:r>
            <a:r>
              <a:rPr sz="2400" spc="-245" dirty="0">
                <a:latin typeface="Arial MT"/>
                <a:cs typeface="Arial MT"/>
              </a:rPr>
              <a:t>a</a:t>
            </a:r>
            <a:r>
              <a:rPr sz="2400" spc="-95" dirty="0">
                <a:latin typeface="Arial MT"/>
                <a:cs typeface="Arial MT"/>
              </a:rPr>
              <a:t> </a:t>
            </a:r>
            <a:r>
              <a:rPr sz="2400" spc="-200" dirty="0">
                <a:latin typeface="Arial MT"/>
                <a:cs typeface="Arial MT"/>
              </a:rPr>
              <a:t>inh</a:t>
            </a:r>
            <a:r>
              <a:rPr sz="2400" spc="-110" dirty="0">
                <a:latin typeface="Arial MT"/>
                <a:cs typeface="Arial MT"/>
              </a:rPr>
              <a:t>i</a:t>
            </a:r>
            <a:r>
              <a:rPr sz="2400" spc="-250" dirty="0">
                <a:latin typeface="Arial MT"/>
                <a:cs typeface="Arial MT"/>
              </a:rPr>
              <a:t>b</a:t>
            </a:r>
            <a:r>
              <a:rPr sz="2400" spc="-254" dirty="0">
                <a:latin typeface="Arial MT"/>
                <a:cs typeface="Arial MT"/>
              </a:rPr>
              <a:t>e</a:t>
            </a:r>
            <a:r>
              <a:rPr sz="2400" spc="-120" dirty="0">
                <a:latin typeface="Arial MT"/>
                <a:cs typeface="Arial MT"/>
              </a:rPr>
              <a:t>.</a:t>
            </a:r>
            <a:endParaRPr sz="24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600">
              <a:latin typeface="Arial MT"/>
              <a:cs typeface="Arial MT"/>
            </a:endParaRPr>
          </a:p>
          <a:p>
            <a:pPr marL="12700" marR="5080" algn="just">
              <a:lnSpc>
                <a:spcPct val="100000"/>
              </a:lnSpc>
            </a:pPr>
            <a:r>
              <a:rPr sz="2400" spc="-270" dirty="0">
                <a:latin typeface="Arial MT"/>
                <a:cs typeface="Arial MT"/>
              </a:rPr>
              <a:t>En </a:t>
            </a:r>
            <a:r>
              <a:rPr sz="2400" spc="-170" dirty="0">
                <a:latin typeface="Arial MT"/>
                <a:cs typeface="Arial MT"/>
              </a:rPr>
              <a:t>el </a:t>
            </a:r>
            <a:r>
              <a:rPr sz="2400" spc="-229" dirty="0">
                <a:latin typeface="Arial MT"/>
                <a:cs typeface="Arial MT"/>
              </a:rPr>
              <a:t>músculo </a:t>
            </a:r>
            <a:r>
              <a:rPr sz="2400" spc="-235" dirty="0">
                <a:latin typeface="Arial MT"/>
                <a:cs typeface="Arial MT"/>
              </a:rPr>
              <a:t>es </a:t>
            </a:r>
            <a:r>
              <a:rPr sz="2400" spc="-175" dirty="0">
                <a:latin typeface="Arial MT"/>
                <a:cs typeface="Arial MT"/>
              </a:rPr>
              <a:t>el </a:t>
            </a:r>
            <a:r>
              <a:rPr sz="2400" spc="-185" dirty="0">
                <a:latin typeface="Arial MT"/>
                <a:cs typeface="Arial MT"/>
              </a:rPr>
              <a:t>calcio </a:t>
            </a:r>
            <a:r>
              <a:rPr sz="2400" spc="-175" dirty="0">
                <a:latin typeface="Arial MT"/>
                <a:cs typeface="Arial MT"/>
              </a:rPr>
              <a:t>el </a:t>
            </a:r>
            <a:r>
              <a:rPr sz="2400" spc="-235" dirty="0">
                <a:latin typeface="Arial MT"/>
                <a:cs typeface="Arial MT"/>
              </a:rPr>
              <a:t>encargado </a:t>
            </a:r>
            <a:r>
              <a:rPr sz="2400" spc="-245" dirty="0">
                <a:latin typeface="Arial MT"/>
                <a:cs typeface="Arial MT"/>
              </a:rPr>
              <a:t>de </a:t>
            </a:r>
            <a:r>
              <a:rPr sz="2400" spc="-190" dirty="0">
                <a:latin typeface="Arial MT"/>
                <a:cs typeface="Arial MT"/>
              </a:rPr>
              <a:t>activar </a:t>
            </a:r>
            <a:r>
              <a:rPr sz="2400" spc="-175" dirty="0">
                <a:latin typeface="Arial MT"/>
                <a:cs typeface="Arial MT"/>
              </a:rPr>
              <a:t>la </a:t>
            </a:r>
            <a:r>
              <a:rPr sz="2400" spc="-190" dirty="0">
                <a:latin typeface="Arial MT"/>
                <a:cs typeface="Arial MT"/>
              </a:rPr>
              <a:t>síntesis </a:t>
            </a:r>
            <a:r>
              <a:rPr sz="2400" spc="-250" dirty="0">
                <a:latin typeface="Arial MT"/>
                <a:cs typeface="Arial MT"/>
              </a:rPr>
              <a:t>de </a:t>
            </a:r>
            <a:r>
              <a:rPr sz="2400" spc="-245" dirty="0">
                <a:latin typeface="Arial MT"/>
                <a:cs typeface="Arial MT"/>
              </a:rPr>
              <a:t> </a:t>
            </a:r>
            <a:r>
              <a:rPr sz="2400" spc="-215" dirty="0">
                <a:latin typeface="Arial MT"/>
                <a:cs typeface="Arial MT"/>
              </a:rPr>
              <a:t>glucógeno,</a:t>
            </a:r>
            <a:r>
              <a:rPr sz="2400" spc="-210" dirty="0">
                <a:latin typeface="Arial MT"/>
                <a:cs typeface="Arial MT"/>
              </a:rPr>
              <a:t> </a:t>
            </a:r>
            <a:r>
              <a:rPr sz="2400" spc="-215" dirty="0">
                <a:latin typeface="Arial MT"/>
                <a:cs typeface="Arial MT"/>
              </a:rPr>
              <a:t>y</a:t>
            </a:r>
            <a:r>
              <a:rPr sz="2400" spc="-210" dirty="0">
                <a:latin typeface="Arial MT"/>
                <a:cs typeface="Arial MT"/>
              </a:rPr>
              <a:t> este</a:t>
            </a:r>
            <a:r>
              <a:rPr sz="2400" spc="-204" dirty="0">
                <a:latin typeface="Arial MT"/>
                <a:cs typeface="Arial MT"/>
              </a:rPr>
              <a:t> </a:t>
            </a:r>
            <a:r>
              <a:rPr sz="2400" spc="-240" dirty="0">
                <a:latin typeface="Arial MT"/>
                <a:cs typeface="Arial MT"/>
              </a:rPr>
              <a:t>a</a:t>
            </a:r>
            <a:r>
              <a:rPr sz="2400" spc="-235" dirty="0">
                <a:latin typeface="Arial MT"/>
                <a:cs typeface="Arial MT"/>
              </a:rPr>
              <a:t> </a:t>
            </a:r>
            <a:r>
              <a:rPr sz="2400" spc="-225" dirty="0">
                <a:latin typeface="Arial MT"/>
                <a:cs typeface="Arial MT"/>
              </a:rPr>
              <a:t>su</a:t>
            </a:r>
            <a:r>
              <a:rPr sz="2400" spc="-220" dirty="0">
                <a:latin typeface="Arial MT"/>
                <a:cs typeface="Arial MT"/>
              </a:rPr>
              <a:t> </a:t>
            </a:r>
            <a:r>
              <a:rPr sz="2400" spc="-225" dirty="0">
                <a:latin typeface="Arial MT"/>
                <a:cs typeface="Arial MT"/>
              </a:rPr>
              <a:t>vez</a:t>
            </a:r>
            <a:r>
              <a:rPr sz="2400" spc="-220" dirty="0">
                <a:latin typeface="Arial MT"/>
                <a:cs typeface="Arial MT"/>
              </a:rPr>
              <a:t> </a:t>
            </a:r>
            <a:r>
              <a:rPr sz="2400" spc="-229" dirty="0">
                <a:latin typeface="Arial MT"/>
                <a:cs typeface="Arial MT"/>
              </a:rPr>
              <a:t>es</a:t>
            </a:r>
            <a:r>
              <a:rPr sz="2400" spc="-225" dirty="0">
                <a:latin typeface="Arial MT"/>
                <a:cs typeface="Arial MT"/>
              </a:rPr>
              <a:t> </a:t>
            </a:r>
            <a:r>
              <a:rPr sz="2400" spc="-165" dirty="0">
                <a:latin typeface="Arial MT"/>
                <a:cs typeface="Arial MT"/>
              </a:rPr>
              <a:t>el </a:t>
            </a:r>
            <a:r>
              <a:rPr sz="2400" spc="-229" dirty="0">
                <a:latin typeface="Arial MT"/>
                <a:cs typeface="Arial MT"/>
              </a:rPr>
              <a:t>encargado</a:t>
            </a:r>
            <a:r>
              <a:rPr sz="2400" spc="-225" dirty="0">
                <a:latin typeface="Arial MT"/>
                <a:cs typeface="Arial MT"/>
              </a:rPr>
              <a:t> </a:t>
            </a:r>
            <a:r>
              <a:rPr sz="2400" spc="-240" dirty="0">
                <a:latin typeface="Arial MT"/>
                <a:cs typeface="Arial MT"/>
              </a:rPr>
              <a:t>de</a:t>
            </a:r>
            <a:r>
              <a:rPr sz="2400" spc="-235" dirty="0">
                <a:latin typeface="Arial MT"/>
                <a:cs typeface="Arial MT"/>
              </a:rPr>
              <a:t> </a:t>
            </a:r>
            <a:r>
              <a:rPr sz="2400" spc="-215" dirty="0">
                <a:latin typeface="Arial MT"/>
                <a:cs typeface="Arial MT"/>
              </a:rPr>
              <a:t>auto</a:t>
            </a:r>
            <a:r>
              <a:rPr sz="2400" spc="-210" dirty="0">
                <a:latin typeface="Arial MT"/>
                <a:cs typeface="Arial MT"/>
              </a:rPr>
              <a:t> </a:t>
            </a:r>
            <a:r>
              <a:rPr sz="2400" spc="-175" dirty="0">
                <a:latin typeface="Arial MT"/>
                <a:cs typeface="Arial MT"/>
              </a:rPr>
              <a:t>inhibir</a:t>
            </a:r>
            <a:r>
              <a:rPr sz="2400" spc="-170" dirty="0">
                <a:latin typeface="Arial MT"/>
                <a:cs typeface="Arial MT"/>
              </a:rPr>
              <a:t> </a:t>
            </a:r>
            <a:r>
              <a:rPr sz="2400" spc="-245" dirty="0">
                <a:latin typeface="Arial MT"/>
                <a:cs typeface="Arial MT"/>
              </a:rPr>
              <a:t>su </a:t>
            </a:r>
            <a:r>
              <a:rPr sz="2400" spc="-240" dirty="0">
                <a:latin typeface="Arial MT"/>
                <a:cs typeface="Arial MT"/>
              </a:rPr>
              <a:t> </a:t>
            </a:r>
            <a:r>
              <a:rPr sz="2400" spc="-250" dirty="0">
                <a:latin typeface="Arial MT"/>
                <a:cs typeface="Arial MT"/>
              </a:rPr>
              <a:t>p</a:t>
            </a:r>
            <a:r>
              <a:rPr sz="2400" spc="-145" dirty="0">
                <a:latin typeface="Arial MT"/>
                <a:cs typeface="Arial MT"/>
              </a:rPr>
              <a:t>r</a:t>
            </a:r>
            <a:r>
              <a:rPr sz="2400" spc="-220" dirty="0">
                <a:latin typeface="Arial MT"/>
                <a:cs typeface="Arial MT"/>
              </a:rPr>
              <a:t>oducció</a:t>
            </a:r>
            <a:r>
              <a:rPr sz="2400" spc="-245" dirty="0">
                <a:latin typeface="Arial MT"/>
                <a:cs typeface="Arial MT"/>
              </a:rPr>
              <a:t>n</a:t>
            </a:r>
            <a:r>
              <a:rPr sz="2400" spc="-110" dirty="0">
                <a:latin typeface="Arial MT"/>
                <a:cs typeface="Arial MT"/>
              </a:rPr>
              <a:t> </a:t>
            </a:r>
            <a:r>
              <a:rPr sz="2400" spc="-235" dirty="0">
                <a:latin typeface="Arial MT"/>
                <a:cs typeface="Arial MT"/>
              </a:rPr>
              <a:t>exces</a:t>
            </a:r>
            <a:r>
              <a:rPr sz="2400" spc="-110" dirty="0">
                <a:latin typeface="Arial MT"/>
                <a:cs typeface="Arial MT"/>
              </a:rPr>
              <a:t>i</a:t>
            </a:r>
            <a:r>
              <a:rPr sz="2400" spc="-225" dirty="0">
                <a:latin typeface="Arial MT"/>
                <a:cs typeface="Arial MT"/>
              </a:rPr>
              <a:t>v</a:t>
            </a:r>
            <a:r>
              <a:rPr sz="2400" spc="-240" dirty="0">
                <a:latin typeface="Arial MT"/>
                <a:cs typeface="Arial MT"/>
              </a:rPr>
              <a:t>a</a:t>
            </a:r>
            <a:r>
              <a:rPr sz="2400" spc="-85" dirty="0">
                <a:latin typeface="Arial MT"/>
                <a:cs typeface="Arial MT"/>
              </a:rPr>
              <a:t> </a:t>
            </a:r>
            <a:r>
              <a:rPr sz="2400" spc="-120" dirty="0">
                <a:latin typeface="Arial MT"/>
                <a:cs typeface="Arial MT"/>
              </a:rPr>
              <a:t>.</a:t>
            </a:r>
            <a:endParaRPr sz="2400">
              <a:latin typeface="Arial MT"/>
              <a:cs typeface="Arial MT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359652" y="6388607"/>
            <a:ext cx="2510155" cy="469900"/>
            <a:chOff x="6359652" y="6388607"/>
            <a:chExt cx="2510155" cy="46990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59652" y="6388607"/>
              <a:ext cx="886968" cy="46939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95160" y="6388607"/>
              <a:ext cx="1874520" cy="469389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6496303" y="6412837"/>
            <a:ext cx="2207260" cy="310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89"/>
              </a:lnSpc>
            </a:pPr>
            <a:r>
              <a:rPr sz="1800" spc="40" dirty="0">
                <a:solidFill>
                  <a:srgbClr val="FFFFFF"/>
                </a:solidFill>
                <a:latin typeface="Tahoma"/>
                <a:cs typeface="Tahoma"/>
              </a:rPr>
              <a:t>Maria</a:t>
            </a:r>
            <a:r>
              <a:rPr sz="1800" spc="-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1800" spc="30" dirty="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sz="1800" spc="-3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800" spc="9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800" spc="12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800" spc="-5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800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19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1800" spc="-10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800" spc="-3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800" spc="9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800" spc="-5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523" y="0"/>
            <a:ext cx="9147175" cy="6858000"/>
            <a:chOff x="-1523" y="0"/>
            <a:chExt cx="914717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2" y="8382"/>
              <a:ext cx="9138285" cy="6845934"/>
            </a:xfrm>
            <a:custGeom>
              <a:avLst/>
              <a:gdLst/>
              <a:ahLst/>
              <a:cxnLst/>
              <a:rect l="l" t="t" r="r" b="b"/>
              <a:pathLst>
                <a:path w="9138285" h="6845934">
                  <a:moveTo>
                    <a:pt x="0" y="0"/>
                  </a:moveTo>
                  <a:lnTo>
                    <a:pt x="9137904" y="6845805"/>
                  </a:lnTo>
                </a:path>
              </a:pathLst>
            </a:custGeom>
            <a:ln w="4572">
              <a:solidFill>
                <a:srgbClr val="BDBD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469379" y="4948428"/>
              <a:ext cx="2673350" cy="1900555"/>
            </a:xfrm>
            <a:custGeom>
              <a:avLst/>
              <a:gdLst/>
              <a:ahLst/>
              <a:cxnLst/>
              <a:rect l="l" t="t" r="r" b="b"/>
              <a:pathLst>
                <a:path w="2673350" h="1900554">
                  <a:moveTo>
                    <a:pt x="2673096" y="0"/>
                  </a:moveTo>
                  <a:lnTo>
                    <a:pt x="0" y="1900109"/>
                  </a:lnTo>
                </a:path>
              </a:pathLst>
            </a:custGeom>
            <a:ln w="6095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53171" y="4957571"/>
              <a:ext cx="1290827" cy="1888236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140207" y="25907"/>
            <a:ext cx="9004300" cy="6675120"/>
            <a:chOff x="140207" y="25907"/>
            <a:chExt cx="9004300" cy="6675120"/>
          </a:xfrm>
        </p:grpSpPr>
        <p:sp>
          <p:nvSpPr>
            <p:cNvPr id="8" name="object 8"/>
            <p:cNvSpPr/>
            <p:nvPr/>
          </p:nvSpPr>
          <p:spPr>
            <a:xfrm>
              <a:off x="141732" y="200659"/>
              <a:ext cx="9002395" cy="6499860"/>
            </a:xfrm>
            <a:custGeom>
              <a:avLst/>
              <a:gdLst/>
              <a:ahLst/>
              <a:cxnLst/>
              <a:rect l="l" t="t" r="r" b="b"/>
              <a:pathLst>
                <a:path w="9002395" h="6499859">
                  <a:moveTo>
                    <a:pt x="9002268" y="513080"/>
                  </a:moveTo>
                  <a:lnTo>
                    <a:pt x="500380" y="513080"/>
                  </a:lnTo>
                  <a:lnTo>
                    <a:pt x="500380" y="0"/>
                  </a:lnTo>
                  <a:lnTo>
                    <a:pt x="0" y="0"/>
                  </a:lnTo>
                  <a:lnTo>
                    <a:pt x="0" y="513080"/>
                  </a:lnTo>
                  <a:lnTo>
                    <a:pt x="0" y="657860"/>
                  </a:lnTo>
                  <a:lnTo>
                    <a:pt x="0" y="6499860"/>
                  </a:lnTo>
                  <a:lnTo>
                    <a:pt x="500380" y="6499860"/>
                  </a:lnTo>
                  <a:lnTo>
                    <a:pt x="500380" y="657860"/>
                  </a:lnTo>
                  <a:lnTo>
                    <a:pt x="9002268" y="657860"/>
                  </a:lnTo>
                  <a:lnTo>
                    <a:pt x="9002268" y="513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207" y="551688"/>
              <a:ext cx="1040891" cy="96926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0207" y="1481327"/>
              <a:ext cx="1040892" cy="96773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0207" y="5695187"/>
              <a:ext cx="1040892" cy="97078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0207" y="4767072"/>
              <a:ext cx="1040892" cy="96926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0207" y="2624328"/>
              <a:ext cx="1040892" cy="96773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0207" y="3550919"/>
              <a:ext cx="1040892" cy="97078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07379" y="25907"/>
              <a:ext cx="3436619" cy="1115568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6010147" y="0"/>
            <a:ext cx="283210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75" dirty="0"/>
              <a:t>Glucogénesis</a:t>
            </a:r>
          </a:p>
        </p:txBody>
      </p:sp>
      <p:grpSp>
        <p:nvGrpSpPr>
          <p:cNvPr id="17" name="object 17"/>
          <p:cNvGrpSpPr/>
          <p:nvPr/>
        </p:nvGrpSpPr>
        <p:grpSpPr>
          <a:xfrm>
            <a:off x="990600" y="978408"/>
            <a:ext cx="7996555" cy="3855720"/>
            <a:chOff x="990600" y="978408"/>
            <a:chExt cx="7996555" cy="3855720"/>
          </a:xfrm>
        </p:grpSpPr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90600" y="1833372"/>
              <a:ext cx="7709916" cy="300075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71372" y="1927860"/>
              <a:ext cx="7572756" cy="286207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071372" y="1927860"/>
              <a:ext cx="7573009" cy="2862580"/>
            </a:xfrm>
            <a:custGeom>
              <a:avLst/>
              <a:gdLst/>
              <a:ahLst/>
              <a:cxnLst/>
              <a:rect l="l" t="t" r="r" b="b"/>
              <a:pathLst>
                <a:path w="7573009" h="2862579">
                  <a:moveTo>
                    <a:pt x="0" y="2862072"/>
                  </a:moveTo>
                  <a:lnTo>
                    <a:pt x="7572756" y="2862072"/>
                  </a:lnTo>
                  <a:lnTo>
                    <a:pt x="7572756" y="0"/>
                  </a:lnTo>
                  <a:lnTo>
                    <a:pt x="0" y="0"/>
                  </a:lnTo>
                  <a:lnTo>
                    <a:pt x="0" y="2862072"/>
                  </a:lnTo>
                  <a:close/>
                </a:path>
              </a:pathLst>
            </a:custGeom>
            <a:ln w="9143">
              <a:solidFill>
                <a:srgbClr val="AC00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975859" y="2499360"/>
              <a:ext cx="783336" cy="5715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414771" y="2499360"/>
              <a:ext cx="413003" cy="5715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483352" y="2499360"/>
              <a:ext cx="1133855" cy="5715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332220" y="2499360"/>
              <a:ext cx="1793748" cy="5715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783068" y="2499360"/>
              <a:ext cx="400811" cy="5715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534411" y="3413759"/>
              <a:ext cx="1397508" cy="57150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642360" y="3413759"/>
              <a:ext cx="1063752" cy="57150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363211" y="3413759"/>
              <a:ext cx="402336" cy="57150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441947" y="4023359"/>
              <a:ext cx="1048511" cy="57150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281671" y="4023359"/>
              <a:ext cx="1450848" cy="57150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989832" y="978408"/>
              <a:ext cx="4997196" cy="84582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072127" y="1071372"/>
              <a:ext cx="4858512" cy="708660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4072128" y="1071372"/>
            <a:ext cx="4859020" cy="708660"/>
          </a:xfrm>
          <a:prstGeom prst="rect">
            <a:avLst/>
          </a:prstGeom>
          <a:ln w="9144">
            <a:solidFill>
              <a:srgbClr val="F90052"/>
            </a:solidFill>
          </a:ln>
        </p:spPr>
        <p:txBody>
          <a:bodyPr vert="horz" wrap="square" lIns="0" tIns="35560" rIns="0" bIns="0" rtlCol="0">
            <a:spAutoFit/>
          </a:bodyPr>
          <a:lstStyle/>
          <a:p>
            <a:pPr marL="1063625" marR="187960" indent="-906780">
              <a:lnSpc>
                <a:spcPct val="100000"/>
              </a:lnSpc>
              <a:spcBef>
                <a:spcPts val="280"/>
              </a:spcBef>
            </a:pPr>
            <a:r>
              <a:rPr sz="2000" spc="-245" dirty="0">
                <a:latin typeface="Arial MT"/>
                <a:cs typeface="Arial MT"/>
              </a:rPr>
              <a:t>S</a:t>
            </a:r>
            <a:r>
              <a:rPr sz="2000" spc="-200" dirty="0">
                <a:latin typeface="Arial MT"/>
                <a:cs typeface="Arial MT"/>
              </a:rPr>
              <a:t>e</a:t>
            </a:r>
            <a:r>
              <a:rPr sz="2000" spc="-114" dirty="0">
                <a:latin typeface="Arial MT"/>
                <a:cs typeface="Arial MT"/>
              </a:rPr>
              <a:t> </a:t>
            </a:r>
            <a:r>
              <a:rPr sz="2000" spc="-85" dirty="0">
                <a:latin typeface="Arial MT"/>
                <a:cs typeface="Arial MT"/>
              </a:rPr>
              <a:t>l</a:t>
            </a:r>
            <a:r>
              <a:rPr sz="2000" spc="-95" dirty="0">
                <a:latin typeface="Arial MT"/>
                <a:cs typeface="Arial MT"/>
              </a:rPr>
              <a:t>l</a:t>
            </a:r>
            <a:r>
              <a:rPr sz="2000" spc="-204" dirty="0">
                <a:latin typeface="Arial MT"/>
                <a:cs typeface="Arial MT"/>
              </a:rPr>
              <a:t>e</a:t>
            </a:r>
            <a:r>
              <a:rPr sz="2000" spc="-190" dirty="0">
                <a:latin typeface="Arial MT"/>
                <a:cs typeface="Arial MT"/>
              </a:rPr>
              <a:t>v</a:t>
            </a:r>
            <a:r>
              <a:rPr sz="2000" spc="-200" dirty="0">
                <a:latin typeface="Arial MT"/>
                <a:cs typeface="Arial MT"/>
              </a:rPr>
              <a:t>a</a:t>
            </a:r>
            <a:r>
              <a:rPr sz="2000" spc="-140" dirty="0">
                <a:latin typeface="Arial MT"/>
                <a:cs typeface="Arial MT"/>
              </a:rPr>
              <a:t> </a:t>
            </a:r>
            <a:r>
              <a:rPr sz="2000" spc="-200" dirty="0">
                <a:latin typeface="Arial MT"/>
                <a:cs typeface="Arial MT"/>
              </a:rPr>
              <a:t>a</a:t>
            </a:r>
            <a:r>
              <a:rPr sz="2000" spc="-105" dirty="0">
                <a:latin typeface="Arial MT"/>
                <a:cs typeface="Arial MT"/>
              </a:rPr>
              <a:t> </a:t>
            </a:r>
            <a:r>
              <a:rPr sz="2000" spc="-185" dirty="0">
                <a:latin typeface="Arial MT"/>
                <a:cs typeface="Arial MT"/>
              </a:rPr>
              <a:t>c</a:t>
            </a:r>
            <a:r>
              <a:rPr sz="2000" spc="-210" dirty="0">
                <a:latin typeface="Arial MT"/>
                <a:cs typeface="Arial MT"/>
              </a:rPr>
              <a:t>a</a:t>
            </a:r>
            <a:r>
              <a:rPr sz="2000" spc="-204" dirty="0">
                <a:latin typeface="Arial MT"/>
                <a:cs typeface="Arial MT"/>
              </a:rPr>
              <a:t>b</a:t>
            </a:r>
            <a:r>
              <a:rPr sz="2000" spc="-200" dirty="0">
                <a:latin typeface="Arial MT"/>
                <a:cs typeface="Arial MT"/>
              </a:rPr>
              <a:t>o</a:t>
            </a:r>
            <a:r>
              <a:rPr sz="2000" spc="-140" dirty="0">
                <a:latin typeface="Arial MT"/>
                <a:cs typeface="Arial MT"/>
              </a:rPr>
              <a:t> </a:t>
            </a:r>
            <a:r>
              <a:rPr sz="2000" spc="-155" dirty="0">
                <a:latin typeface="Arial MT"/>
                <a:cs typeface="Arial MT"/>
              </a:rPr>
              <a:t>prin</a:t>
            </a:r>
            <a:r>
              <a:rPr sz="2000" spc="-195" dirty="0">
                <a:latin typeface="Arial MT"/>
                <a:cs typeface="Arial MT"/>
              </a:rPr>
              <a:t>c</a:t>
            </a:r>
            <a:r>
              <a:rPr sz="2000" spc="-85" dirty="0">
                <a:latin typeface="Arial MT"/>
                <a:cs typeface="Arial MT"/>
              </a:rPr>
              <a:t>i</a:t>
            </a:r>
            <a:r>
              <a:rPr sz="2000" spc="-210" dirty="0">
                <a:latin typeface="Arial MT"/>
                <a:cs typeface="Arial MT"/>
              </a:rPr>
              <a:t>p</a:t>
            </a:r>
            <a:r>
              <a:rPr sz="2000" spc="-204" dirty="0">
                <a:latin typeface="Arial MT"/>
                <a:cs typeface="Arial MT"/>
              </a:rPr>
              <a:t>a</a:t>
            </a:r>
            <a:r>
              <a:rPr sz="2000" spc="-90" dirty="0">
                <a:latin typeface="Arial MT"/>
                <a:cs typeface="Arial MT"/>
              </a:rPr>
              <a:t>l</a:t>
            </a:r>
            <a:r>
              <a:rPr sz="2000" spc="-254" dirty="0">
                <a:latin typeface="Arial MT"/>
                <a:cs typeface="Arial MT"/>
              </a:rPr>
              <a:t>me</a:t>
            </a:r>
            <a:r>
              <a:rPr sz="2000" spc="-220" dirty="0">
                <a:latin typeface="Arial MT"/>
                <a:cs typeface="Arial MT"/>
              </a:rPr>
              <a:t>n</a:t>
            </a:r>
            <a:r>
              <a:rPr sz="2000" spc="-114" dirty="0">
                <a:latin typeface="Arial MT"/>
                <a:cs typeface="Arial MT"/>
              </a:rPr>
              <a:t>t</a:t>
            </a:r>
            <a:r>
              <a:rPr sz="2000" spc="-200" dirty="0">
                <a:latin typeface="Arial MT"/>
                <a:cs typeface="Arial MT"/>
              </a:rPr>
              <a:t>e</a:t>
            </a:r>
            <a:r>
              <a:rPr sz="2000" spc="-175" dirty="0">
                <a:latin typeface="Arial MT"/>
                <a:cs typeface="Arial MT"/>
              </a:rPr>
              <a:t> </a:t>
            </a:r>
            <a:r>
              <a:rPr sz="2000" spc="-204" dirty="0">
                <a:latin typeface="Arial MT"/>
                <a:cs typeface="Arial MT"/>
              </a:rPr>
              <a:t>e</a:t>
            </a:r>
            <a:r>
              <a:rPr sz="2000" spc="-200" dirty="0">
                <a:latin typeface="Arial MT"/>
                <a:cs typeface="Arial MT"/>
              </a:rPr>
              <a:t>n</a:t>
            </a:r>
            <a:r>
              <a:rPr sz="2000" spc="-130" dirty="0">
                <a:latin typeface="Arial MT"/>
                <a:cs typeface="Arial MT"/>
              </a:rPr>
              <a:t> </a:t>
            </a:r>
            <a:r>
              <a:rPr sz="2000" spc="-204" dirty="0">
                <a:latin typeface="Arial MT"/>
                <a:cs typeface="Arial MT"/>
              </a:rPr>
              <a:t>e</a:t>
            </a:r>
            <a:r>
              <a:rPr sz="2000" spc="-80" dirty="0">
                <a:latin typeface="Arial MT"/>
                <a:cs typeface="Arial MT"/>
              </a:rPr>
              <a:t>l</a:t>
            </a:r>
            <a:r>
              <a:rPr sz="2000" spc="-130" dirty="0">
                <a:latin typeface="Arial MT"/>
                <a:cs typeface="Arial MT"/>
              </a:rPr>
              <a:t> </a:t>
            </a:r>
            <a:r>
              <a:rPr sz="2000" spc="-190" dirty="0">
                <a:latin typeface="Arial MT"/>
                <a:cs typeface="Arial MT"/>
              </a:rPr>
              <a:t>hígado</a:t>
            </a:r>
            <a:r>
              <a:rPr sz="2000" spc="-100" dirty="0">
                <a:latin typeface="Arial MT"/>
                <a:cs typeface="Arial MT"/>
              </a:rPr>
              <a:t>,</a:t>
            </a:r>
            <a:r>
              <a:rPr sz="2000" spc="-185" dirty="0">
                <a:latin typeface="Arial MT"/>
                <a:cs typeface="Arial MT"/>
              </a:rPr>
              <a:t> </a:t>
            </a:r>
            <a:r>
              <a:rPr sz="2000" spc="-180" dirty="0">
                <a:latin typeface="Arial MT"/>
                <a:cs typeface="Arial MT"/>
              </a:rPr>
              <a:t>y</a:t>
            </a:r>
            <a:r>
              <a:rPr sz="2000" spc="-120" dirty="0">
                <a:latin typeface="Arial MT"/>
                <a:cs typeface="Arial MT"/>
              </a:rPr>
              <a:t> </a:t>
            </a:r>
            <a:r>
              <a:rPr sz="2000" spc="-190" dirty="0">
                <a:latin typeface="Arial MT"/>
                <a:cs typeface="Arial MT"/>
              </a:rPr>
              <a:t>en  men</a:t>
            </a:r>
            <a:r>
              <a:rPr sz="2000" spc="-210" dirty="0">
                <a:latin typeface="Arial MT"/>
                <a:cs typeface="Arial MT"/>
              </a:rPr>
              <a:t>o</a:t>
            </a:r>
            <a:r>
              <a:rPr sz="2000" spc="-120" dirty="0">
                <a:latin typeface="Arial MT"/>
                <a:cs typeface="Arial MT"/>
              </a:rPr>
              <a:t>r</a:t>
            </a:r>
            <a:r>
              <a:rPr sz="2000" spc="-145" dirty="0">
                <a:latin typeface="Arial MT"/>
                <a:cs typeface="Arial MT"/>
              </a:rPr>
              <a:t> </a:t>
            </a:r>
            <a:r>
              <a:rPr sz="2000" spc="-240" dirty="0">
                <a:latin typeface="Arial MT"/>
                <a:cs typeface="Arial MT"/>
              </a:rPr>
              <a:t>med</a:t>
            </a:r>
            <a:r>
              <a:rPr sz="2000" spc="-95" dirty="0">
                <a:latin typeface="Arial MT"/>
                <a:cs typeface="Arial MT"/>
              </a:rPr>
              <a:t>i</a:t>
            </a:r>
            <a:r>
              <a:rPr sz="2000" spc="-204" dirty="0">
                <a:latin typeface="Arial MT"/>
                <a:cs typeface="Arial MT"/>
              </a:rPr>
              <a:t>d</a:t>
            </a:r>
            <a:r>
              <a:rPr sz="2000" spc="-200" dirty="0">
                <a:latin typeface="Arial MT"/>
                <a:cs typeface="Arial MT"/>
              </a:rPr>
              <a:t>a</a:t>
            </a:r>
            <a:r>
              <a:rPr sz="2000" spc="-160" dirty="0">
                <a:latin typeface="Arial MT"/>
                <a:cs typeface="Arial MT"/>
              </a:rPr>
              <a:t> </a:t>
            </a:r>
            <a:r>
              <a:rPr sz="2000" spc="-204" dirty="0">
                <a:latin typeface="Arial MT"/>
                <a:cs typeface="Arial MT"/>
              </a:rPr>
              <a:t>e</a:t>
            </a:r>
            <a:r>
              <a:rPr sz="2000" spc="-200" dirty="0">
                <a:latin typeface="Arial MT"/>
                <a:cs typeface="Arial MT"/>
              </a:rPr>
              <a:t>n</a:t>
            </a:r>
            <a:r>
              <a:rPr sz="2000" spc="-130" dirty="0">
                <a:latin typeface="Arial MT"/>
                <a:cs typeface="Arial MT"/>
              </a:rPr>
              <a:t> </a:t>
            </a:r>
            <a:r>
              <a:rPr sz="2000" spc="-204" dirty="0">
                <a:latin typeface="Arial MT"/>
                <a:cs typeface="Arial MT"/>
              </a:rPr>
              <a:t>e</a:t>
            </a:r>
            <a:r>
              <a:rPr sz="2000" spc="-80" dirty="0">
                <a:latin typeface="Arial MT"/>
                <a:cs typeface="Arial MT"/>
              </a:rPr>
              <a:t>l</a:t>
            </a:r>
            <a:r>
              <a:rPr sz="2000" spc="-130" dirty="0">
                <a:latin typeface="Arial MT"/>
                <a:cs typeface="Arial MT"/>
              </a:rPr>
              <a:t> </a:t>
            </a:r>
            <a:r>
              <a:rPr sz="2000" spc="-254" dirty="0">
                <a:latin typeface="Arial MT"/>
                <a:cs typeface="Arial MT"/>
              </a:rPr>
              <a:t>mú</a:t>
            </a:r>
            <a:r>
              <a:rPr sz="2000" spc="-190" dirty="0">
                <a:latin typeface="Arial MT"/>
                <a:cs typeface="Arial MT"/>
              </a:rPr>
              <a:t>s</a:t>
            </a:r>
            <a:r>
              <a:rPr sz="2000" spc="-185" dirty="0">
                <a:latin typeface="Arial MT"/>
                <a:cs typeface="Arial MT"/>
              </a:rPr>
              <a:t>c</a:t>
            </a:r>
            <a:r>
              <a:rPr sz="2000" spc="-210" dirty="0">
                <a:latin typeface="Arial MT"/>
                <a:cs typeface="Arial MT"/>
              </a:rPr>
              <a:t>u</a:t>
            </a:r>
            <a:r>
              <a:rPr sz="2000" spc="-85" dirty="0">
                <a:latin typeface="Arial MT"/>
                <a:cs typeface="Arial MT"/>
              </a:rPr>
              <a:t>l</a:t>
            </a:r>
            <a:r>
              <a:rPr sz="2000" spc="-210" dirty="0">
                <a:latin typeface="Arial MT"/>
                <a:cs typeface="Arial MT"/>
              </a:rPr>
              <a:t>o</a:t>
            </a:r>
            <a:r>
              <a:rPr sz="2000" spc="-100" dirty="0">
                <a:latin typeface="Arial MT"/>
                <a:cs typeface="Arial MT"/>
              </a:rPr>
              <a:t>.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1420367" y="4978908"/>
            <a:ext cx="3937000" cy="1399540"/>
            <a:chOff x="1420367" y="4978908"/>
            <a:chExt cx="3937000" cy="1399540"/>
          </a:xfrm>
        </p:grpSpPr>
        <p:pic>
          <p:nvPicPr>
            <p:cNvPr id="35" name="object 3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420367" y="4978908"/>
              <a:ext cx="3921252" cy="1336547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501139" y="5071872"/>
              <a:ext cx="3784091" cy="1199387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1501139" y="5071872"/>
              <a:ext cx="3784600" cy="1199515"/>
            </a:xfrm>
            <a:custGeom>
              <a:avLst/>
              <a:gdLst/>
              <a:ahLst/>
              <a:cxnLst/>
              <a:rect l="l" t="t" r="r" b="b"/>
              <a:pathLst>
                <a:path w="3784600" h="1199514">
                  <a:moveTo>
                    <a:pt x="0" y="1199387"/>
                  </a:moveTo>
                  <a:lnTo>
                    <a:pt x="3784091" y="1199387"/>
                  </a:lnTo>
                  <a:lnTo>
                    <a:pt x="3784091" y="0"/>
                  </a:lnTo>
                  <a:lnTo>
                    <a:pt x="0" y="0"/>
                  </a:lnTo>
                  <a:lnTo>
                    <a:pt x="0" y="1199387"/>
                  </a:lnTo>
                  <a:close/>
                </a:path>
              </a:pathLst>
            </a:custGeom>
            <a:ln w="9143">
              <a:solidFill>
                <a:srgbClr val="FF22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447799" y="5041392"/>
              <a:ext cx="1333500" cy="51358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583179" y="5041392"/>
              <a:ext cx="829056" cy="51358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212591" y="5041392"/>
              <a:ext cx="486156" cy="513588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500627" y="5041392"/>
              <a:ext cx="1357884" cy="51358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660391" y="5041392"/>
              <a:ext cx="422148" cy="513588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884420" y="5041392"/>
              <a:ext cx="472439" cy="513588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447799" y="5315712"/>
              <a:ext cx="1184148" cy="513588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456687" y="5315712"/>
              <a:ext cx="1254252" cy="513588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535679" y="5315712"/>
              <a:ext cx="486155" cy="513588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845051" y="5315712"/>
              <a:ext cx="1511808" cy="513588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447799" y="5590032"/>
              <a:ext cx="600456" cy="513588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961387" y="5590032"/>
              <a:ext cx="1341119" cy="513588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215639" y="5590032"/>
              <a:ext cx="1168908" cy="513588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297679" y="5590032"/>
              <a:ext cx="662939" cy="513588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4873752" y="5590032"/>
              <a:ext cx="483108" cy="513588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447799" y="5864352"/>
              <a:ext cx="1082039" cy="513588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281427" y="5864352"/>
              <a:ext cx="1129284" cy="513588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162300" y="5864352"/>
              <a:ext cx="524255" cy="513588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436619" y="5864352"/>
              <a:ext cx="1005839" cy="513588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4134611" y="5864352"/>
              <a:ext cx="367284" cy="513588"/>
            </a:xfrm>
            <a:prstGeom prst="rect">
              <a:avLst/>
            </a:prstGeom>
          </p:spPr>
        </p:pic>
      </p:grpSp>
      <p:sp>
        <p:nvSpPr>
          <p:cNvPr id="58" name="object 58"/>
          <p:cNvSpPr txBox="1"/>
          <p:nvPr/>
        </p:nvSpPr>
        <p:spPr>
          <a:xfrm>
            <a:off x="1150416" y="1951989"/>
            <a:ext cx="7416800" cy="43256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204" dirty="0">
                <a:latin typeface="Arial MT"/>
                <a:cs typeface="Arial MT"/>
              </a:rPr>
              <a:t>La</a:t>
            </a:r>
            <a:r>
              <a:rPr sz="2000" spc="-114" dirty="0">
                <a:latin typeface="Arial MT"/>
                <a:cs typeface="Arial MT"/>
              </a:rPr>
              <a:t> </a:t>
            </a:r>
            <a:r>
              <a:rPr sz="2000" spc="-160" dirty="0">
                <a:latin typeface="Arial MT"/>
                <a:cs typeface="Arial MT"/>
              </a:rPr>
              <a:t>síntesis</a:t>
            </a:r>
            <a:r>
              <a:rPr sz="2000" spc="-175" dirty="0">
                <a:latin typeface="Arial MT"/>
                <a:cs typeface="Arial MT"/>
              </a:rPr>
              <a:t> </a:t>
            </a:r>
            <a:r>
              <a:rPr sz="2000" spc="-204" dirty="0">
                <a:latin typeface="Arial MT"/>
                <a:cs typeface="Arial MT"/>
              </a:rPr>
              <a:t>de</a:t>
            </a:r>
            <a:r>
              <a:rPr sz="2000" spc="-100" dirty="0">
                <a:latin typeface="Arial MT"/>
                <a:cs typeface="Arial MT"/>
              </a:rPr>
              <a:t> </a:t>
            </a:r>
            <a:r>
              <a:rPr sz="2000" spc="-190" dirty="0">
                <a:latin typeface="Arial MT"/>
                <a:cs typeface="Arial MT"/>
              </a:rPr>
              <a:t>glucógeno</a:t>
            </a:r>
            <a:r>
              <a:rPr sz="2000" spc="-135" dirty="0">
                <a:latin typeface="Arial MT"/>
                <a:cs typeface="Arial MT"/>
              </a:rPr>
              <a:t> </a:t>
            </a:r>
            <a:r>
              <a:rPr sz="2000" spc="-170" dirty="0">
                <a:latin typeface="Arial MT"/>
                <a:cs typeface="Arial MT"/>
              </a:rPr>
              <a:t>precisa</a:t>
            </a:r>
            <a:r>
              <a:rPr sz="2000" spc="-75" dirty="0">
                <a:latin typeface="Arial MT"/>
                <a:cs typeface="Arial MT"/>
              </a:rPr>
              <a:t> </a:t>
            </a:r>
            <a:r>
              <a:rPr sz="2000" spc="-204" dirty="0">
                <a:latin typeface="Arial MT"/>
                <a:cs typeface="Arial MT"/>
              </a:rPr>
              <a:t>de</a:t>
            </a:r>
            <a:r>
              <a:rPr sz="2000" spc="-110" dirty="0">
                <a:latin typeface="Arial MT"/>
                <a:cs typeface="Arial MT"/>
              </a:rPr>
              <a:t> </a:t>
            </a:r>
            <a:r>
              <a:rPr sz="2000" spc="-155" dirty="0">
                <a:latin typeface="Arial MT"/>
                <a:cs typeface="Arial MT"/>
              </a:rPr>
              <a:t>tres</a:t>
            </a:r>
            <a:r>
              <a:rPr sz="2000" spc="-140" dirty="0">
                <a:latin typeface="Arial MT"/>
                <a:cs typeface="Arial MT"/>
              </a:rPr>
              <a:t> </a:t>
            </a:r>
            <a:r>
              <a:rPr sz="2000" spc="-170" dirty="0">
                <a:latin typeface="Arial MT"/>
                <a:cs typeface="Arial MT"/>
              </a:rPr>
              <a:t>actividades</a:t>
            </a:r>
            <a:r>
              <a:rPr sz="2000" spc="-155" dirty="0">
                <a:latin typeface="Arial MT"/>
                <a:cs typeface="Arial MT"/>
              </a:rPr>
              <a:t> </a:t>
            </a:r>
            <a:r>
              <a:rPr sz="2000" spc="-175" dirty="0">
                <a:latin typeface="Arial MT"/>
                <a:cs typeface="Arial MT"/>
              </a:rPr>
              <a:t>enzimáticas: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100">
              <a:latin typeface="Arial MT"/>
              <a:cs typeface="Arial MT"/>
            </a:endParaRPr>
          </a:p>
          <a:p>
            <a:pPr marL="586740" indent="-118110">
              <a:lnSpc>
                <a:spcPct val="100000"/>
              </a:lnSpc>
              <a:buSzPct val="90000"/>
              <a:buFont typeface="Wingdings"/>
              <a:buChar char=""/>
              <a:tabLst>
                <a:tab pos="587375" algn="l"/>
              </a:tabLst>
            </a:pPr>
            <a:r>
              <a:rPr sz="2000" spc="-195" dirty="0">
                <a:latin typeface="Arial MT"/>
                <a:cs typeface="Arial MT"/>
              </a:rPr>
              <a:t>Para</a:t>
            </a:r>
            <a:r>
              <a:rPr sz="2000" spc="-105" dirty="0">
                <a:latin typeface="Arial MT"/>
                <a:cs typeface="Arial MT"/>
              </a:rPr>
              <a:t> </a:t>
            </a:r>
            <a:r>
              <a:rPr sz="2000" spc="-160" dirty="0">
                <a:latin typeface="Arial MT"/>
                <a:cs typeface="Arial MT"/>
              </a:rPr>
              <a:t>activar</a:t>
            </a:r>
            <a:r>
              <a:rPr sz="2000" spc="-114" dirty="0">
                <a:latin typeface="Arial MT"/>
                <a:cs typeface="Arial MT"/>
              </a:rPr>
              <a:t> </a:t>
            </a:r>
            <a:r>
              <a:rPr sz="2000" spc="-145" dirty="0">
                <a:latin typeface="Arial MT"/>
                <a:cs typeface="Arial MT"/>
              </a:rPr>
              <a:t>la</a:t>
            </a:r>
            <a:r>
              <a:rPr sz="2000" spc="-114" dirty="0">
                <a:latin typeface="Arial MT"/>
                <a:cs typeface="Arial MT"/>
              </a:rPr>
              <a:t> </a:t>
            </a:r>
            <a:r>
              <a:rPr sz="2000" spc="-185" dirty="0">
                <a:latin typeface="Arial MT"/>
                <a:cs typeface="Arial MT"/>
              </a:rPr>
              <a:t>molécula</a:t>
            </a:r>
            <a:r>
              <a:rPr sz="2000" spc="-145" dirty="0">
                <a:latin typeface="Arial MT"/>
                <a:cs typeface="Arial MT"/>
              </a:rPr>
              <a:t> </a:t>
            </a:r>
            <a:r>
              <a:rPr sz="2000" spc="-204" dirty="0">
                <a:latin typeface="Arial MT"/>
                <a:cs typeface="Arial MT"/>
              </a:rPr>
              <a:t>de</a:t>
            </a:r>
            <a:r>
              <a:rPr sz="2000" spc="-125" dirty="0">
                <a:latin typeface="Arial MT"/>
                <a:cs typeface="Arial MT"/>
              </a:rPr>
              <a:t> </a:t>
            </a:r>
            <a:r>
              <a:rPr sz="2000" spc="-175" dirty="0">
                <a:latin typeface="Arial MT"/>
                <a:cs typeface="Arial MT"/>
              </a:rPr>
              <a:t>glucosa:</a:t>
            </a:r>
            <a:r>
              <a:rPr sz="2000" spc="-120" dirty="0">
                <a:latin typeface="Arial MT"/>
                <a:cs typeface="Arial MT"/>
              </a:rPr>
              <a:t> </a:t>
            </a:r>
            <a:r>
              <a:rPr sz="2000" b="1" spc="-210" dirty="0">
                <a:latin typeface="Arial"/>
                <a:cs typeface="Arial"/>
              </a:rPr>
              <a:t>UDP-glucosa</a:t>
            </a:r>
            <a:r>
              <a:rPr sz="2000" b="1" spc="-130" dirty="0">
                <a:latin typeface="Arial"/>
                <a:cs typeface="Arial"/>
              </a:rPr>
              <a:t> </a:t>
            </a:r>
            <a:r>
              <a:rPr sz="2000" b="1" spc="-165" dirty="0">
                <a:latin typeface="Arial"/>
                <a:cs typeface="Arial"/>
              </a:rPr>
              <a:t>pirofosforilasa.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Wingdings"/>
              <a:buChar char=""/>
            </a:pPr>
            <a:endParaRPr sz="2200">
              <a:latin typeface="Arial"/>
              <a:cs typeface="Arial"/>
            </a:endParaRPr>
          </a:p>
          <a:p>
            <a:pPr marL="469265" marR="46355">
              <a:lnSpc>
                <a:spcPct val="100000"/>
              </a:lnSpc>
              <a:buSzPct val="90000"/>
              <a:buFont typeface="Wingdings"/>
              <a:buChar char=""/>
              <a:tabLst>
                <a:tab pos="587375" algn="l"/>
              </a:tabLst>
            </a:pPr>
            <a:r>
              <a:rPr sz="2000" spc="-195" dirty="0">
                <a:latin typeface="Arial MT"/>
                <a:cs typeface="Arial MT"/>
              </a:rPr>
              <a:t>Para</a:t>
            </a:r>
            <a:r>
              <a:rPr sz="2000" spc="-100" dirty="0">
                <a:latin typeface="Arial MT"/>
                <a:cs typeface="Arial MT"/>
              </a:rPr>
              <a:t> </a:t>
            </a:r>
            <a:r>
              <a:rPr sz="2000" spc="-175" dirty="0">
                <a:latin typeface="Arial MT"/>
                <a:cs typeface="Arial MT"/>
              </a:rPr>
              <a:t>añadir</a:t>
            </a:r>
            <a:r>
              <a:rPr sz="2000" spc="-114" dirty="0">
                <a:latin typeface="Arial MT"/>
                <a:cs typeface="Arial MT"/>
              </a:rPr>
              <a:t> </a:t>
            </a:r>
            <a:r>
              <a:rPr sz="2000" spc="-145" dirty="0">
                <a:latin typeface="Arial MT"/>
                <a:cs typeface="Arial MT"/>
              </a:rPr>
              <a:t>la</a:t>
            </a:r>
            <a:r>
              <a:rPr sz="2000" spc="-100" dirty="0">
                <a:latin typeface="Arial MT"/>
                <a:cs typeface="Arial MT"/>
              </a:rPr>
              <a:t> </a:t>
            </a:r>
            <a:r>
              <a:rPr sz="2000" spc="-185" dirty="0">
                <a:latin typeface="Arial MT"/>
                <a:cs typeface="Arial MT"/>
              </a:rPr>
              <a:t>molécula</a:t>
            </a:r>
            <a:r>
              <a:rPr sz="2000" spc="-130" dirty="0">
                <a:latin typeface="Arial MT"/>
                <a:cs typeface="Arial MT"/>
              </a:rPr>
              <a:t> </a:t>
            </a:r>
            <a:r>
              <a:rPr sz="2000" spc="-204" dirty="0">
                <a:latin typeface="Arial MT"/>
                <a:cs typeface="Arial MT"/>
              </a:rPr>
              <a:t>de</a:t>
            </a:r>
            <a:r>
              <a:rPr sz="2000" spc="-110" dirty="0">
                <a:latin typeface="Arial MT"/>
                <a:cs typeface="Arial MT"/>
              </a:rPr>
              <a:t> </a:t>
            </a:r>
            <a:r>
              <a:rPr sz="2000" spc="-185" dirty="0">
                <a:latin typeface="Arial MT"/>
                <a:cs typeface="Arial MT"/>
              </a:rPr>
              <a:t>glucosa</a:t>
            </a:r>
            <a:r>
              <a:rPr sz="2000" spc="-95" dirty="0">
                <a:latin typeface="Arial MT"/>
                <a:cs typeface="Arial MT"/>
              </a:rPr>
              <a:t> </a:t>
            </a:r>
            <a:r>
              <a:rPr sz="2000" spc="-175" dirty="0">
                <a:latin typeface="Arial MT"/>
                <a:cs typeface="Arial MT"/>
              </a:rPr>
              <a:t>activada</a:t>
            </a:r>
            <a:r>
              <a:rPr sz="2000" spc="-145" dirty="0">
                <a:latin typeface="Arial MT"/>
                <a:cs typeface="Arial MT"/>
              </a:rPr>
              <a:t> al</a:t>
            </a:r>
            <a:r>
              <a:rPr sz="2000" spc="-100" dirty="0">
                <a:latin typeface="Arial MT"/>
                <a:cs typeface="Arial MT"/>
              </a:rPr>
              <a:t> </a:t>
            </a:r>
            <a:r>
              <a:rPr sz="2000" spc="-190" dirty="0">
                <a:latin typeface="Arial MT"/>
                <a:cs typeface="Arial MT"/>
              </a:rPr>
              <a:t>extremo</a:t>
            </a:r>
            <a:r>
              <a:rPr sz="2000" spc="-155" dirty="0">
                <a:latin typeface="Arial MT"/>
                <a:cs typeface="Arial MT"/>
              </a:rPr>
              <a:t> </a:t>
            </a:r>
            <a:r>
              <a:rPr sz="2000" spc="-204" dirty="0">
                <a:latin typeface="Arial MT"/>
                <a:cs typeface="Arial MT"/>
              </a:rPr>
              <a:t>de</a:t>
            </a:r>
            <a:r>
              <a:rPr sz="2000" spc="-90" dirty="0">
                <a:latin typeface="Arial MT"/>
                <a:cs typeface="Arial MT"/>
              </a:rPr>
              <a:t> </a:t>
            </a:r>
            <a:r>
              <a:rPr sz="2000" spc="-145" dirty="0">
                <a:latin typeface="Arial MT"/>
                <a:cs typeface="Arial MT"/>
              </a:rPr>
              <a:t>la</a:t>
            </a:r>
            <a:r>
              <a:rPr sz="2000" spc="-100" dirty="0">
                <a:latin typeface="Arial MT"/>
                <a:cs typeface="Arial MT"/>
              </a:rPr>
              <a:t> </a:t>
            </a:r>
            <a:r>
              <a:rPr sz="2000" spc="-185" dirty="0">
                <a:latin typeface="Arial MT"/>
                <a:cs typeface="Arial MT"/>
              </a:rPr>
              <a:t>molécula</a:t>
            </a:r>
            <a:r>
              <a:rPr sz="2000" spc="-145" dirty="0">
                <a:latin typeface="Arial MT"/>
                <a:cs typeface="Arial MT"/>
              </a:rPr>
              <a:t> </a:t>
            </a:r>
            <a:r>
              <a:rPr sz="2000" spc="-215" dirty="0">
                <a:latin typeface="Arial MT"/>
                <a:cs typeface="Arial MT"/>
              </a:rPr>
              <a:t>de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spc="-185" dirty="0">
                <a:latin typeface="Arial MT"/>
                <a:cs typeface="Arial MT"/>
              </a:rPr>
              <a:t>glucógeno:</a:t>
            </a:r>
            <a:r>
              <a:rPr sz="2000" spc="-175" dirty="0">
                <a:latin typeface="Arial MT"/>
                <a:cs typeface="Arial MT"/>
              </a:rPr>
              <a:t> </a:t>
            </a:r>
            <a:r>
              <a:rPr sz="2000" b="1" spc="-204" dirty="0">
                <a:latin typeface="Arial"/>
                <a:cs typeface="Arial"/>
              </a:rPr>
              <a:t>glucógeno</a:t>
            </a:r>
            <a:r>
              <a:rPr sz="2000" b="1" spc="-200" dirty="0">
                <a:latin typeface="Arial"/>
                <a:cs typeface="Arial"/>
              </a:rPr>
              <a:t> </a:t>
            </a:r>
            <a:r>
              <a:rPr sz="2000" b="1" spc="-175" dirty="0">
                <a:latin typeface="Arial"/>
                <a:cs typeface="Arial"/>
              </a:rPr>
              <a:t>sintasa.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Wingdings"/>
              <a:buChar char=""/>
            </a:pPr>
            <a:endParaRPr sz="2200">
              <a:latin typeface="Arial"/>
              <a:cs typeface="Arial"/>
            </a:endParaRPr>
          </a:p>
          <a:p>
            <a:pPr marL="586740" indent="-118110">
              <a:lnSpc>
                <a:spcPct val="100000"/>
              </a:lnSpc>
              <a:buSzPct val="90000"/>
              <a:buFont typeface="Wingdings"/>
              <a:buChar char=""/>
              <a:tabLst>
                <a:tab pos="587375" algn="l"/>
                <a:tab pos="1162685" algn="l"/>
                <a:tab pos="2016760" algn="l"/>
                <a:tab pos="2419350" algn="l"/>
                <a:tab pos="3886835" algn="l"/>
                <a:tab pos="4298315" algn="l"/>
                <a:tab pos="5455285" algn="l"/>
                <a:tab pos="6296660" algn="l"/>
              </a:tabLst>
            </a:pPr>
            <a:r>
              <a:rPr sz="2000" spc="-245" dirty="0">
                <a:latin typeface="Arial MT"/>
                <a:cs typeface="Arial MT"/>
              </a:rPr>
              <a:t>P</a:t>
            </a:r>
            <a:r>
              <a:rPr sz="2000" spc="-204" dirty="0">
                <a:latin typeface="Arial MT"/>
                <a:cs typeface="Arial MT"/>
              </a:rPr>
              <a:t>a</a:t>
            </a:r>
            <a:r>
              <a:rPr sz="2000" spc="-114" dirty="0">
                <a:latin typeface="Arial MT"/>
                <a:cs typeface="Arial MT"/>
              </a:rPr>
              <a:t>r</a:t>
            </a:r>
            <a:r>
              <a:rPr sz="2000" spc="-200" dirty="0">
                <a:latin typeface="Arial MT"/>
                <a:cs typeface="Arial MT"/>
              </a:rPr>
              <a:t>a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204" dirty="0">
                <a:latin typeface="Arial MT"/>
                <a:cs typeface="Arial MT"/>
              </a:rPr>
              <a:t>ge</a:t>
            </a:r>
            <a:r>
              <a:rPr sz="2000" spc="-215" dirty="0">
                <a:latin typeface="Arial MT"/>
                <a:cs typeface="Arial MT"/>
              </a:rPr>
              <a:t>n</a:t>
            </a:r>
            <a:r>
              <a:rPr sz="2000" spc="-204" dirty="0">
                <a:latin typeface="Arial MT"/>
                <a:cs typeface="Arial MT"/>
              </a:rPr>
              <a:t>e</a:t>
            </a:r>
            <a:r>
              <a:rPr sz="2000" spc="-114" dirty="0">
                <a:latin typeface="Arial MT"/>
                <a:cs typeface="Arial MT"/>
              </a:rPr>
              <a:t>r</a:t>
            </a:r>
            <a:r>
              <a:rPr sz="2000" spc="-204" dirty="0">
                <a:latin typeface="Arial MT"/>
                <a:cs typeface="Arial MT"/>
              </a:rPr>
              <a:t>a</a:t>
            </a:r>
            <a:r>
              <a:rPr sz="2000" spc="-120" dirty="0">
                <a:latin typeface="Arial MT"/>
                <a:cs typeface="Arial MT"/>
              </a:rPr>
              <a:t>r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145" dirty="0">
                <a:latin typeface="Arial MT"/>
                <a:cs typeface="Arial MT"/>
              </a:rPr>
              <a:t>la</a:t>
            </a:r>
            <a:r>
              <a:rPr sz="2000" spc="-180" dirty="0">
                <a:latin typeface="Arial MT"/>
                <a:cs typeface="Arial MT"/>
              </a:rPr>
              <a:t>s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204" dirty="0">
                <a:latin typeface="Arial MT"/>
                <a:cs typeface="Arial MT"/>
              </a:rPr>
              <a:t>ram</a:t>
            </a:r>
            <a:r>
              <a:rPr sz="2000" spc="-100" dirty="0">
                <a:latin typeface="Arial MT"/>
                <a:cs typeface="Arial MT"/>
              </a:rPr>
              <a:t>i</a:t>
            </a:r>
            <a:r>
              <a:rPr sz="2000" spc="-95" dirty="0">
                <a:latin typeface="Arial MT"/>
                <a:cs typeface="Arial MT"/>
              </a:rPr>
              <a:t>fi</a:t>
            </a:r>
            <a:r>
              <a:rPr sz="2000" spc="-195" dirty="0">
                <a:latin typeface="Arial MT"/>
                <a:cs typeface="Arial MT"/>
              </a:rPr>
              <a:t>c</a:t>
            </a:r>
            <a:r>
              <a:rPr sz="2000" spc="-204" dirty="0">
                <a:latin typeface="Arial MT"/>
                <a:cs typeface="Arial MT"/>
              </a:rPr>
              <a:t>a</a:t>
            </a:r>
            <a:r>
              <a:rPr sz="2000" spc="-140" dirty="0">
                <a:latin typeface="Arial MT"/>
                <a:cs typeface="Arial MT"/>
              </a:rPr>
              <a:t>ci</a:t>
            </a:r>
            <a:r>
              <a:rPr sz="2000" spc="-204" dirty="0">
                <a:latin typeface="Arial MT"/>
                <a:cs typeface="Arial MT"/>
              </a:rPr>
              <a:t>on</a:t>
            </a:r>
            <a:r>
              <a:rPr sz="2000" spc="-200" dirty="0">
                <a:latin typeface="Arial MT"/>
                <a:cs typeface="Arial MT"/>
              </a:rPr>
              <a:t>e</a:t>
            </a:r>
            <a:r>
              <a:rPr sz="2000" spc="-180" dirty="0">
                <a:latin typeface="Arial MT"/>
                <a:cs typeface="Arial MT"/>
              </a:rPr>
              <a:t>s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190" dirty="0">
                <a:latin typeface="Arial MT"/>
                <a:cs typeface="Arial MT"/>
              </a:rPr>
              <a:t>de</a:t>
            </a:r>
            <a:r>
              <a:rPr sz="2000" spc="-80" dirty="0">
                <a:latin typeface="Arial MT"/>
                <a:cs typeface="Arial MT"/>
              </a:rPr>
              <a:t>l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spc="-145" dirty="0">
                <a:latin typeface="Arial MT"/>
                <a:cs typeface="Arial MT"/>
              </a:rPr>
              <a:t>gl</a:t>
            </a:r>
            <a:r>
              <a:rPr sz="2000" spc="-210" dirty="0">
                <a:latin typeface="Arial MT"/>
                <a:cs typeface="Arial MT"/>
              </a:rPr>
              <a:t>u</a:t>
            </a:r>
            <a:r>
              <a:rPr sz="2000" spc="-190" dirty="0">
                <a:latin typeface="Arial MT"/>
                <a:cs typeface="Arial MT"/>
              </a:rPr>
              <a:t>c</a:t>
            </a:r>
            <a:r>
              <a:rPr sz="2000" spc="-204" dirty="0">
                <a:latin typeface="Arial MT"/>
                <a:cs typeface="Arial MT"/>
              </a:rPr>
              <a:t>ó</a:t>
            </a:r>
            <a:r>
              <a:rPr sz="2000" spc="-215" dirty="0">
                <a:latin typeface="Arial MT"/>
                <a:cs typeface="Arial MT"/>
              </a:rPr>
              <a:t>g</a:t>
            </a:r>
            <a:r>
              <a:rPr sz="2000" spc="-204" dirty="0">
                <a:latin typeface="Arial MT"/>
                <a:cs typeface="Arial MT"/>
              </a:rPr>
              <a:t>eno</a:t>
            </a:r>
            <a:r>
              <a:rPr sz="2000" spc="-100" dirty="0">
                <a:latin typeface="Arial MT"/>
                <a:cs typeface="Arial MT"/>
              </a:rPr>
              <a:t>:</a:t>
            </a:r>
            <a:r>
              <a:rPr sz="2000" dirty="0">
                <a:latin typeface="Arial MT"/>
                <a:cs typeface="Arial MT"/>
              </a:rPr>
              <a:t>	</a:t>
            </a:r>
            <a:r>
              <a:rPr sz="2000" b="1" spc="-200" dirty="0">
                <a:latin typeface="Arial"/>
                <a:cs typeface="Arial"/>
              </a:rPr>
              <a:t>e</a:t>
            </a:r>
            <a:r>
              <a:rPr sz="2000" b="1" spc="-240" dirty="0">
                <a:latin typeface="Arial"/>
                <a:cs typeface="Arial"/>
              </a:rPr>
              <a:t>n</a:t>
            </a:r>
            <a:r>
              <a:rPr sz="2000" b="1" spc="-185" dirty="0">
                <a:latin typeface="Arial"/>
                <a:cs typeface="Arial"/>
              </a:rPr>
              <a:t>z</a:t>
            </a:r>
            <a:r>
              <a:rPr sz="2000" b="1" spc="-110" dirty="0">
                <a:latin typeface="Arial"/>
                <a:cs typeface="Arial"/>
              </a:rPr>
              <a:t>i</a:t>
            </a:r>
            <a:r>
              <a:rPr sz="2000" b="1" spc="-320" dirty="0">
                <a:latin typeface="Arial"/>
                <a:cs typeface="Arial"/>
              </a:rPr>
              <a:t>m</a:t>
            </a:r>
            <a:r>
              <a:rPr sz="2000" b="1" spc="-200" dirty="0">
                <a:latin typeface="Arial"/>
                <a:cs typeface="Arial"/>
              </a:rPr>
              <a:t>a</a:t>
            </a:r>
            <a:r>
              <a:rPr sz="2000" b="1" dirty="0">
                <a:latin typeface="Arial"/>
                <a:cs typeface="Arial"/>
              </a:rPr>
              <a:t>	</a:t>
            </a:r>
            <a:r>
              <a:rPr sz="2000" b="1" spc="-145" dirty="0">
                <a:latin typeface="Arial"/>
                <a:cs typeface="Arial"/>
              </a:rPr>
              <a:t>r</a:t>
            </a:r>
            <a:r>
              <a:rPr sz="2000" b="1" spc="-204" dirty="0">
                <a:latin typeface="Arial"/>
                <a:cs typeface="Arial"/>
              </a:rPr>
              <a:t>a</a:t>
            </a:r>
            <a:r>
              <a:rPr sz="2000" b="1" spc="-210" dirty="0">
                <a:latin typeface="Arial"/>
                <a:cs typeface="Arial"/>
              </a:rPr>
              <a:t>mi</a:t>
            </a:r>
            <a:r>
              <a:rPr sz="2000" b="1" spc="-114" dirty="0">
                <a:latin typeface="Arial"/>
                <a:cs typeface="Arial"/>
              </a:rPr>
              <a:t>f</a:t>
            </a:r>
            <a:r>
              <a:rPr sz="2000" b="1" spc="-125" dirty="0">
                <a:latin typeface="Arial"/>
                <a:cs typeface="Arial"/>
              </a:rPr>
              <a:t>i</a:t>
            </a:r>
            <a:r>
              <a:rPr sz="2000" b="1" spc="-204" dirty="0">
                <a:latin typeface="Arial"/>
                <a:cs typeface="Arial"/>
              </a:rPr>
              <a:t>ca</a:t>
            </a:r>
            <a:r>
              <a:rPr sz="2000" b="1" spc="-220" dirty="0">
                <a:latin typeface="Arial"/>
                <a:cs typeface="Arial"/>
              </a:rPr>
              <a:t>n</a:t>
            </a:r>
            <a:r>
              <a:rPr sz="2000" b="1" spc="-155" dirty="0">
                <a:latin typeface="Arial"/>
                <a:cs typeface="Arial"/>
              </a:rPr>
              <a:t>t</a:t>
            </a:r>
            <a:r>
              <a:rPr sz="2000" b="1" spc="-200" dirty="0">
                <a:latin typeface="Arial"/>
                <a:cs typeface="Arial"/>
              </a:rPr>
              <a:t>e</a:t>
            </a:r>
            <a:endParaRPr sz="2000">
              <a:latin typeface="Arial"/>
              <a:cs typeface="Arial"/>
            </a:endParaRPr>
          </a:p>
          <a:p>
            <a:pPr marL="469265">
              <a:lnSpc>
                <a:spcPct val="100000"/>
              </a:lnSpc>
            </a:pPr>
            <a:r>
              <a:rPr sz="2000" spc="-240" dirty="0">
                <a:latin typeface="Arial MT"/>
                <a:cs typeface="Arial MT"/>
              </a:rPr>
              <a:t>GlucógenoUTP.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800">
              <a:latin typeface="Arial MT"/>
              <a:cs typeface="Arial MT"/>
            </a:endParaRPr>
          </a:p>
          <a:p>
            <a:pPr marL="441959" marR="3352165" algn="just">
              <a:lnSpc>
                <a:spcPct val="100000"/>
              </a:lnSpc>
            </a:pPr>
            <a:r>
              <a:rPr sz="1800" b="1" spc="-5" dirty="0">
                <a:latin typeface="Times New Roman"/>
                <a:cs typeface="Times New Roman"/>
              </a:rPr>
              <a:t>Hormonas</a:t>
            </a:r>
            <a:r>
              <a:rPr sz="1800" b="1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como</a:t>
            </a:r>
            <a:r>
              <a:rPr sz="1800" b="1" dirty="0">
                <a:latin typeface="Times New Roman"/>
                <a:cs typeface="Times New Roman"/>
              </a:rPr>
              <a:t> la</a:t>
            </a:r>
            <a:r>
              <a:rPr sz="1800" b="1" spc="5" dirty="0">
                <a:latin typeface="Times New Roman"/>
                <a:cs typeface="Times New Roman"/>
              </a:rPr>
              <a:t> </a:t>
            </a:r>
            <a:r>
              <a:rPr sz="1800" b="1" spc="-15" dirty="0">
                <a:latin typeface="Times New Roman"/>
                <a:cs typeface="Times New Roman"/>
              </a:rPr>
              <a:t>adrenalina</a:t>
            </a:r>
            <a:r>
              <a:rPr sz="1800" b="1" spc="-1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y</a:t>
            </a:r>
            <a:r>
              <a:rPr sz="1800" b="1" spc="5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latin typeface="Times New Roman"/>
                <a:cs typeface="Times New Roman"/>
              </a:rPr>
              <a:t>el </a:t>
            </a:r>
            <a:r>
              <a:rPr sz="1800" b="1" spc="-434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glucagón</a:t>
            </a:r>
            <a:r>
              <a:rPr sz="1800" b="1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latin typeface="Times New Roman"/>
                <a:cs typeface="Times New Roman"/>
              </a:rPr>
              <a:t>favorecen</a:t>
            </a:r>
            <a:r>
              <a:rPr sz="1800" b="1" spc="-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la</a:t>
            </a:r>
            <a:r>
              <a:rPr sz="1800" b="1" spc="5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latin typeface="Times New Roman"/>
                <a:cs typeface="Times New Roman"/>
              </a:rPr>
              <a:t>degradación </a:t>
            </a:r>
            <a:r>
              <a:rPr sz="1800" b="1" spc="-5" dirty="0">
                <a:latin typeface="Times New Roman"/>
                <a:cs typeface="Times New Roman"/>
              </a:rPr>
              <a:t> del</a:t>
            </a:r>
            <a:r>
              <a:rPr sz="1800" b="1" dirty="0">
                <a:latin typeface="Times New Roman"/>
                <a:cs typeface="Times New Roman"/>
              </a:rPr>
              <a:t> glucógeno,</a:t>
            </a:r>
            <a:r>
              <a:rPr sz="1800" b="1" spc="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mientras</a:t>
            </a:r>
            <a:r>
              <a:rPr sz="1800" b="1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latin typeface="Times New Roman"/>
                <a:cs typeface="Times New Roman"/>
              </a:rPr>
              <a:t>que</a:t>
            </a:r>
            <a:r>
              <a:rPr sz="1800" b="1" spc="-5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latin typeface="Times New Roman"/>
                <a:cs typeface="Times New Roman"/>
              </a:rPr>
              <a:t>la </a:t>
            </a:r>
            <a:r>
              <a:rPr sz="1800" b="1" spc="-5" dirty="0">
                <a:latin typeface="Times New Roman"/>
                <a:cs typeface="Times New Roman"/>
              </a:rPr>
              <a:t> insulina</a:t>
            </a:r>
            <a:r>
              <a:rPr sz="1800" b="1" spc="-4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estimula</a:t>
            </a:r>
            <a:r>
              <a:rPr sz="1800" b="1" spc="-4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su síntesis.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59" name="object 59"/>
          <p:cNvGrpSpPr/>
          <p:nvPr/>
        </p:nvGrpSpPr>
        <p:grpSpPr>
          <a:xfrm>
            <a:off x="6359652" y="6388607"/>
            <a:ext cx="2510155" cy="469900"/>
            <a:chOff x="6359652" y="6388607"/>
            <a:chExt cx="2510155" cy="469900"/>
          </a:xfrm>
        </p:grpSpPr>
        <p:pic>
          <p:nvPicPr>
            <p:cNvPr id="60" name="object 60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6359652" y="6388607"/>
              <a:ext cx="886968" cy="469391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6995160" y="6388607"/>
              <a:ext cx="1874520" cy="469389"/>
            </a:xfrm>
            <a:prstGeom prst="rect">
              <a:avLst/>
            </a:prstGeom>
          </p:spPr>
        </p:pic>
      </p:grpSp>
      <p:sp>
        <p:nvSpPr>
          <p:cNvPr id="62" name="object 62"/>
          <p:cNvSpPr txBox="1"/>
          <p:nvPr/>
        </p:nvSpPr>
        <p:spPr>
          <a:xfrm>
            <a:off x="6496303" y="6412837"/>
            <a:ext cx="2207260" cy="310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89"/>
              </a:lnSpc>
            </a:pPr>
            <a:r>
              <a:rPr sz="1800" spc="40" dirty="0">
                <a:solidFill>
                  <a:srgbClr val="FFFFFF"/>
                </a:solidFill>
                <a:latin typeface="Tahoma"/>
                <a:cs typeface="Tahoma"/>
              </a:rPr>
              <a:t>Maria</a:t>
            </a:r>
            <a:r>
              <a:rPr sz="1800" spc="-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1800" spc="30" dirty="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sz="1800" spc="-3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800" spc="9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800" spc="12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800" spc="-5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800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19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1800" spc="-10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800" spc="-3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800" spc="9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800" spc="-5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0207" y="200660"/>
            <a:ext cx="9004300" cy="6657340"/>
            <a:chOff x="140207" y="200660"/>
            <a:chExt cx="9004300" cy="6657340"/>
          </a:xfrm>
        </p:grpSpPr>
        <p:sp>
          <p:nvSpPr>
            <p:cNvPr id="3" name="object 3"/>
            <p:cNvSpPr/>
            <p:nvPr/>
          </p:nvSpPr>
          <p:spPr>
            <a:xfrm>
              <a:off x="141732" y="200659"/>
              <a:ext cx="9002395" cy="6499860"/>
            </a:xfrm>
            <a:custGeom>
              <a:avLst/>
              <a:gdLst/>
              <a:ahLst/>
              <a:cxnLst/>
              <a:rect l="l" t="t" r="r" b="b"/>
              <a:pathLst>
                <a:path w="9002395" h="6499859">
                  <a:moveTo>
                    <a:pt x="9002268" y="513080"/>
                  </a:moveTo>
                  <a:lnTo>
                    <a:pt x="500380" y="513080"/>
                  </a:lnTo>
                  <a:lnTo>
                    <a:pt x="500380" y="0"/>
                  </a:lnTo>
                  <a:lnTo>
                    <a:pt x="0" y="0"/>
                  </a:lnTo>
                  <a:lnTo>
                    <a:pt x="0" y="513080"/>
                  </a:lnTo>
                  <a:lnTo>
                    <a:pt x="0" y="657860"/>
                  </a:lnTo>
                  <a:lnTo>
                    <a:pt x="0" y="6499860"/>
                  </a:lnTo>
                  <a:lnTo>
                    <a:pt x="500380" y="6499860"/>
                  </a:lnTo>
                  <a:lnTo>
                    <a:pt x="500380" y="657860"/>
                  </a:lnTo>
                  <a:lnTo>
                    <a:pt x="9002268" y="657860"/>
                  </a:lnTo>
                  <a:lnTo>
                    <a:pt x="9002268" y="513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0207" y="551687"/>
              <a:ext cx="1040891" cy="96926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0207" y="1481327"/>
              <a:ext cx="1040892" cy="9677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207" y="5695188"/>
              <a:ext cx="1040892" cy="97078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0207" y="4767071"/>
              <a:ext cx="1040892" cy="96926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0207" y="2624327"/>
              <a:ext cx="1040892" cy="96773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0207" y="3550919"/>
              <a:ext cx="1040892" cy="97078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59652" y="6388607"/>
              <a:ext cx="886968" cy="46939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995160" y="6388607"/>
              <a:ext cx="1874520" cy="46938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74875" y="2517648"/>
              <a:ext cx="5320283" cy="2004059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4770501" y="1162304"/>
            <a:ext cx="354012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35" dirty="0"/>
              <a:t>Gluconeogénesis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6496303" y="6412837"/>
            <a:ext cx="2207260" cy="310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89"/>
              </a:lnSpc>
            </a:pPr>
            <a:r>
              <a:rPr sz="1800" spc="40" dirty="0">
                <a:solidFill>
                  <a:srgbClr val="FFFFFF"/>
                </a:solidFill>
                <a:latin typeface="Tahoma"/>
                <a:cs typeface="Tahoma"/>
              </a:rPr>
              <a:t>Maria</a:t>
            </a:r>
            <a:r>
              <a:rPr sz="1800" spc="-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1800" spc="30" dirty="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sz="1800" spc="-3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800" spc="9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800" spc="12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800" spc="-5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800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19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1800" spc="-10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800" spc="-3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800" spc="9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800" spc="-5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523" y="0"/>
            <a:ext cx="9147175" cy="6858000"/>
            <a:chOff x="-1523" y="0"/>
            <a:chExt cx="914717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2" y="8382"/>
              <a:ext cx="9138285" cy="6845934"/>
            </a:xfrm>
            <a:custGeom>
              <a:avLst/>
              <a:gdLst/>
              <a:ahLst/>
              <a:cxnLst/>
              <a:rect l="l" t="t" r="r" b="b"/>
              <a:pathLst>
                <a:path w="9138285" h="6845934">
                  <a:moveTo>
                    <a:pt x="0" y="0"/>
                  </a:moveTo>
                  <a:lnTo>
                    <a:pt x="9137904" y="6845805"/>
                  </a:lnTo>
                </a:path>
              </a:pathLst>
            </a:custGeom>
            <a:ln w="4572">
              <a:solidFill>
                <a:srgbClr val="BDBD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469379" y="4948428"/>
              <a:ext cx="2673350" cy="1900555"/>
            </a:xfrm>
            <a:custGeom>
              <a:avLst/>
              <a:gdLst/>
              <a:ahLst/>
              <a:cxnLst/>
              <a:rect l="l" t="t" r="r" b="b"/>
              <a:pathLst>
                <a:path w="2673350" h="1900554">
                  <a:moveTo>
                    <a:pt x="2673096" y="0"/>
                  </a:moveTo>
                  <a:lnTo>
                    <a:pt x="0" y="1900109"/>
                  </a:lnTo>
                </a:path>
              </a:pathLst>
            </a:custGeom>
            <a:ln w="6095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53171" y="4957571"/>
              <a:ext cx="1290827" cy="1888236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140207" y="256540"/>
            <a:ext cx="9004300" cy="6499860"/>
            <a:chOff x="140207" y="256540"/>
            <a:chExt cx="9004300" cy="6499860"/>
          </a:xfrm>
        </p:grpSpPr>
        <p:sp>
          <p:nvSpPr>
            <p:cNvPr id="8" name="object 8"/>
            <p:cNvSpPr/>
            <p:nvPr/>
          </p:nvSpPr>
          <p:spPr>
            <a:xfrm>
              <a:off x="141732" y="256539"/>
              <a:ext cx="9002395" cy="6499860"/>
            </a:xfrm>
            <a:custGeom>
              <a:avLst/>
              <a:gdLst/>
              <a:ahLst/>
              <a:cxnLst/>
              <a:rect l="l" t="t" r="r" b="b"/>
              <a:pathLst>
                <a:path w="9002395" h="6499859">
                  <a:moveTo>
                    <a:pt x="9002268" y="513080"/>
                  </a:moveTo>
                  <a:lnTo>
                    <a:pt x="500380" y="513080"/>
                  </a:lnTo>
                  <a:lnTo>
                    <a:pt x="500380" y="0"/>
                  </a:lnTo>
                  <a:lnTo>
                    <a:pt x="0" y="0"/>
                  </a:lnTo>
                  <a:lnTo>
                    <a:pt x="0" y="513080"/>
                  </a:lnTo>
                  <a:lnTo>
                    <a:pt x="0" y="657860"/>
                  </a:lnTo>
                  <a:lnTo>
                    <a:pt x="0" y="6499860"/>
                  </a:lnTo>
                  <a:lnTo>
                    <a:pt x="500380" y="6499860"/>
                  </a:lnTo>
                  <a:lnTo>
                    <a:pt x="500380" y="657860"/>
                  </a:lnTo>
                  <a:lnTo>
                    <a:pt x="9002268" y="657860"/>
                  </a:lnTo>
                  <a:lnTo>
                    <a:pt x="9002268" y="513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207" y="606552"/>
              <a:ext cx="1040892" cy="97078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0207" y="1536192"/>
              <a:ext cx="1040892" cy="96926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0207" y="5750051"/>
              <a:ext cx="1040892" cy="97078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0207" y="4823460"/>
              <a:ext cx="1040892" cy="96773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0207" y="2679191"/>
              <a:ext cx="1040892" cy="96926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0207" y="3607307"/>
              <a:ext cx="1040892" cy="97078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80971" y="2484119"/>
              <a:ext cx="5558028" cy="2849879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479290">
              <a:lnSpc>
                <a:spcPct val="100000"/>
              </a:lnSpc>
              <a:spcBef>
                <a:spcPts val="95"/>
              </a:spcBef>
            </a:pPr>
            <a:r>
              <a:rPr spc="-229" dirty="0"/>
              <a:t>Gluconeogénesis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351" t="1136" r="1351" b="2272"/>
          <a:stretch/>
        </p:blipFill>
        <p:spPr>
          <a:xfrm>
            <a:off x="114300" y="76200"/>
            <a:ext cx="8915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734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5400" y="228600"/>
            <a:ext cx="7429500" cy="585216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D56F672-63AD-47A9-A639-FFD3DE0FDAB6}"/>
              </a:ext>
            </a:extLst>
          </p:cNvPr>
          <p:cNvSpPr txBox="1"/>
          <p:nvPr/>
        </p:nvSpPr>
        <p:spPr>
          <a:xfrm>
            <a:off x="1066800" y="6029235"/>
            <a:ext cx="7924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600" b="1" dirty="0"/>
              <a:t>Ciclo de Cori: </a:t>
            </a:r>
            <a:r>
              <a:rPr lang="es-MX" sz="1600" dirty="0"/>
              <a:t>glucógeno muscular se oxida a ácido láctico; este llega al hígado, donde se convierte, vía gluconeogénesis, en glucosa, la cual es transportada nuevamente al músculo, donde se almacena como glucógeno.</a:t>
            </a:r>
            <a:endParaRPr lang="es-EC" sz="16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0207" y="112776"/>
            <a:ext cx="9004300" cy="6603365"/>
            <a:chOff x="140207" y="112776"/>
            <a:chExt cx="9004300" cy="66033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72199" y="112776"/>
              <a:ext cx="1935479" cy="89763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77327" y="112776"/>
              <a:ext cx="1449324" cy="897636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403594" y="194309"/>
            <a:ext cx="233426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5" dirty="0"/>
              <a:t>C</a:t>
            </a:r>
            <a:r>
              <a:rPr sz="3200" spc="15" dirty="0"/>
              <a:t>i</a:t>
            </a:r>
            <a:r>
              <a:rPr sz="3200" spc="-315" dirty="0"/>
              <a:t>c</a:t>
            </a:r>
            <a:r>
              <a:rPr sz="3200" spc="35" dirty="0"/>
              <a:t>l</a:t>
            </a:r>
            <a:r>
              <a:rPr sz="3200" spc="-505" dirty="0"/>
              <a:t>o</a:t>
            </a:r>
            <a:r>
              <a:rPr sz="3200" spc="-215" dirty="0"/>
              <a:t> </a:t>
            </a:r>
            <a:r>
              <a:rPr sz="3200" spc="-380" dirty="0"/>
              <a:t>d</a:t>
            </a:r>
            <a:r>
              <a:rPr sz="3200" spc="-400" dirty="0"/>
              <a:t>e</a:t>
            </a:r>
            <a:r>
              <a:rPr sz="3200" spc="-229" dirty="0"/>
              <a:t> </a:t>
            </a:r>
            <a:r>
              <a:rPr sz="3200" spc="195" dirty="0"/>
              <a:t>k</a:t>
            </a:r>
            <a:r>
              <a:rPr sz="3200" spc="-165" dirty="0"/>
              <a:t>r</a:t>
            </a:r>
            <a:r>
              <a:rPr sz="3200" spc="-680" dirty="0"/>
              <a:t>e</a:t>
            </a:r>
            <a:r>
              <a:rPr sz="3200" spc="-370" dirty="0"/>
              <a:t>b</a:t>
            </a:r>
            <a:r>
              <a:rPr sz="3200" spc="15" dirty="0"/>
              <a:t>s</a:t>
            </a:r>
            <a:endParaRPr sz="3200"/>
          </a:p>
        </p:txBody>
      </p:sp>
      <p:grpSp>
        <p:nvGrpSpPr>
          <p:cNvPr id="6" name="object 6"/>
          <p:cNvGrpSpPr/>
          <p:nvPr/>
        </p:nvGrpSpPr>
        <p:grpSpPr>
          <a:xfrm>
            <a:off x="1371600" y="1066797"/>
            <a:ext cx="7010400" cy="5715000"/>
            <a:chOff x="1371600" y="1066797"/>
            <a:chExt cx="7010400" cy="571500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76800" y="1066797"/>
              <a:ext cx="3505200" cy="57150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71600" y="2119883"/>
              <a:ext cx="3265932" cy="2286000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3866134" y="4309948"/>
            <a:ext cx="53149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1937</a:t>
            </a:r>
            <a:endParaRPr sz="18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523" y="0"/>
            <a:ext cx="9147175" cy="6858000"/>
            <a:chOff x="-1523" y="0"/>
            <a:chExt cx="914717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2" y="8382"/>
              <a:ext cx="9138285" cy="6845934"/>
            </a:xfrm>
            <a:custGeom>
              <a:avLst/>
              <a:gdLst/>
              <a:ahLst/>
              <a:cxnLst/>
              <a:rect l="l" t="t" r="r" b="b"/>
              <a:pathLst>
                <a:path w="9138285" h="6845934">
                  <a:moveTo>
                    <a:pt x="0" y="0"/>
                  </a:moveTo>
                  <a:lnTo>
                    <a:pt x="9137904" y="6845805"/>
                  </a:lnTo>
                </a:path>
              </a:pathLst>
            </a:custGeom>
            <a:ln w="4572">
              <a:solidFill>
                <a:srgbClr val="BDBD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469379" y="4948428"/>
              <a:ext cx="2673350" cy="1900555"/>
            </a:xfrm>
            <a:custGeom>
              <a:avLst/>
              <a:gdLst/>
              <a:ahLst/>
              <a:cxnLst/>
              <a:rect l="l" t="t" r="r" b="b"/>
              <a:pathLst>
                <a:path w="2673350" h="1900554">
                  <a:moveTo>
                    <a:pt x="2673096" y="0"/>
                  </a:moveTo>
                  <a:lnTo>
                    <a:pt x="0" y="1900109"/>
                  </a:lnTo>
                </a:path>
              </a:pathLst>
            </a:custGeom>
            <a:ln w="6095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53171" y="4957571"/>
              <a:ext cx="1290827" cy="1888236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58640" y="1642872"/>
            <a:ext cx="4500371" cy="4663440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40207" y="25907"/>
            <a:ext cx="9004300" cy="6690359"/>
            <a:chOff x="140207" y="25907"/>
            <a:chExt cx="9004300" cy="6690359"/>
          </a:xfrm>
        </p:grpSpPr>
        <p:sp>
          <p:nvSpPr>
            <p:cNvPr id="9" name="object 9"/>
            <p:cNvSpPr/>
            <p:nvPr/>
          </p:nvSpPr>
          <p:spPr>
            <a:xfrm>
              <a:off x="141732" y="213359"/>
              <a:ext cx="9002395" cy="6502400"/>
            </a:xfrm>
            <a:custGeom>
              <a:avLst/>
              <a:gdLst/>
              <a:ahLst/>
              <a:cxnLst/>
              <a:rect l="l" t="t" r="r" b="b"/>
              <a:pathLst>
                <a:path w="9002395" h="6502400">
                  <a:moveTo>
                    <a:pt x="9002268" y="500380"/>
                  </a:moveTo>
                  <a:lnTo>
                    <a:pt x="500380" y="500380"/>
                  </a:lnTo>
                  <a:lnTo>
                    <a:pt x="500380" y="0"/>
                  </a:lnTo>
                  <a:lnTo>
                    <a:pt x="0" y="0"/>
                  </a:lnTo>
                  <a:lnTo>
                    <a:pt x="0" y="500380"/>
                  </a:lnTo>
                  <a:lnTo>
                    <a:pt x="0" y="645160"/>
                  </a:lnTo>
                  <a:lnTo>
                    <a:pt x="0" y="6502400"/>
                  </a:lnTo>
                  <a:lnTo>
                    <a:pt x="500380" y="6502400"/>
                  </a:lnTo>
                  <a:lnTo>
                    <a:pt x="500380" y="645160"/>
                  </a:lnTo>
                  <a:lnTo>
                    <a:pt x="9002268" y="645160"/>
                  </a:lnTo>
                  <a:lnTo>
                    <a:pt x="9002268" y="5003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0207" y="551688"/>
              <a:ext cx="1040891" cy="96926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0207" y="1481327"/>
              <a:ext cx="1040892" cy="96773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0207" y="5695187"/>
              <a:ext cx="1040892" cy="97078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0207" y="4767072"/>
              <a:ext cx="1040892" cy="96926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0207" y="2624328"/>
              <a:ext cx="1040892" cy="96773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0207" y="3550919"/>
              <a:ext cx="1040892" cy="97078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634228" y="25907"/>
              <a:ext cx="2417064" cy="111556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394448" y="25907"/>
              <a:ext cx="1749551" cy="1115568"/>
            </a:xfrm>
            <a:prstGeom prst="rect">
              <a:avLst/>
            </a:prstGeom>
          </p:spPr>
        </p:pic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5938773" y="0"/>
            <a:ext cx="291655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C</a:t>
            </a:r>
            <a:r>
              <a:rPr spc="35" dirty="0"/>
              <a:t>i</a:t>
            </a:r>
            <a:r>
              <a:rPr spc="-390" dirty="0"/>
              <a:t>c</a:t>
            </a:r>
            <a:r>
              <a:rPr spc="50" dirty="0"/>
              <a:t>l</a:t>
            </a:r>
            <a:r>
              <a:rPr spc="-635" dirty="0"/>
              <a:t>o</a:t>
            </a:r>
            <a:r>
              <a:rPr spc="-250" dirty="0"/>
              <a:t> </a:t>
            </a:r>
            <a:r>
              <a:rPr spc="-495" dirty="0"/>
              <a:t>d</a:t>
            </a:r>
            <a:r>
              <a:rPr spc="-500" dirty="0"/>
              <a:t>e</a:t>
            </a:r>
            <a:r>
              <a:rPr spc="-204" dirty="0"/>
              <a:t> </a:t>
            </a:r>
            <a:r>
              <a:rPr dirty="0"/>
              <a:t>k</a:t>
            </a:r>
            <a:r>
              <a:rPr spc="10" dirty="0"/>
              <a:t>r</a:t>
            </a:r>
            <a:r>
              <a:rPr spc="-855" dirty="0"/>
              <a:t>e</a:t>
            </a:r>
            <a:r>
              <a:rPr spc="-465" dirty="0"/>
              <a:t>b</a:t>
            </a:r>
            <a:r>
              <a:rPr spc="15" dirty="0"/>
              <a:t>s</a:t>
            </a:r>
          </a:p>
        </p:txBody>
      </p:sp>
      <p:grpSp>
        <p:nvGrpSpPr>
          <p:cNvPr id="19" name="object 19"/>
          <p:cNvGrpSpPr/>
          <p:nvPr/>
        </p:nvGrpSpPr>
        <p:grpSpPr>
          <a:xfrm>
            <a:off x="1132332" y="978408"/>
            <a:ext cx="4497705" cy="1706880"/>
            <a:chOff x="1132332" y="978408"/>
            <a:chExt cx="4497705" cy="1706880"/>
          </a:xfrm>
        </p:grpSpPr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32332" y="978408"/>
              <a:ext cx="4497324" cy="170688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14628" y="1071372"/>
              <a:ext cx="4358640" cy="1569719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1214627" y="1071372"/>
            <a:ext cx="4358640" cy="1569720"/>
          </a:xfrm>
          <a:prstGeom prst="rect">
            <a:avLst/>
          </a:prstGeom>
          <a:ln w="9144">
            <a:solidFill>
              <a:srgbClr val="6E008A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90805" marR="77470" algn="just">
              <a:lnSpc>
                <a:spcPct val="100000"/>
              </a:lnSpc>
              <a:spcBef>
                <a:spcPts val="245"/>
              </a:spcBef>
            </a:pPr>
            <a:r>
              <a:rPr sz="2400" spc="-270" dirty="0">
                <a:latin typeface="Arial MT"/>
                <a:cs typeface="Arial MT"/>
              </a:rPr>
              <a:t>En</a:t>
            </a:r>
            <a:r>
              <a:rPr sz="2400" spc="130" dirty="0">
                <a:latin typeface="Arial MT"/>
                <a:cs typeface="Arial MT"/>
              </a:rPr>
              <a:t> </a:t>
            </a:r>
            <a:r>
              <a:rPr sz="2400" spc="-170" dirty="0">
                <a:latin typeface="Arial MT"/>
                <a:cs typeface="Arial MT"/>
              </a:rPr>
              <a:t>el</a:t>
            </a:r>
            <a:r>
              <a:rPr sz="2400" spc="-165" dirty="0">
                <a:latin typeface="Arial MT"/>
                <a:cs typeface="Arial MT"/>
              </a:rPr>
              <a:t> </a:t>
            </a:r>
            <a:r>
              <a:rPr sz="2400" spc="-175" dirty="0">
                <a:latin typeface="Arial MT"/>
                <a:cs typeface="Arial MT"/>
              </a:rPr>
              <a:t>ciclo</a:t>
            </a:r>
            <a:r>
              <a:rPr sz="2400" spc="-170" dirty="0">
                <a:latin typeface="Arial MT"/>
                <a:cs typeface="Arial MT"/>
              </a:rPr>
              <a:t> </a:t>
            </a:r>
            <a:r>
              <a:rPr sz="2400" spc="-245" dirty="0">
                <a:latin typeface="Arial MT"/>
                <a:cs typeface="Arial MT"/>
              </a:rPr>
              <a:t>de</a:t>
            </a:r>
            <a:r>
              <a:rPr sz="2400" spc="-240" dirty="0">
                <a:latin typeface="Arial MT"/>
                <a:cs typeface="Arial MT"/>
              </a:rPr>
              <a:t> </a:t>
            </a:r>
            <a:r>
              <a:rPr sz="2400" spc="-220" dirty="0">
                <a:latin typeface="Arial MT"/>
                <a:cs typeface="Arial MT"/>
              </a:rPr>
              <a:t>krebs</a:t>
            </a:r>
            <a:r>
              <a:rPr sz="2400" spc="-215" dirty="0">
                <a:latin typeface="Arial MT"/>
                <a:cs typeface="Arial MT"/>
              </a:rPr>
              <a:t> </a:t>
            </a:r>
            <a:r>
              <a:rPr sz="2400" spc="-235" dirty="0">
                <a:latin typeface="Arial MT"/>
                <a:cs typeface="Arial MT"/>
              </a:rPr>
              <a:t>se</a:t>
            </a:r>
            <a:r>
              <a:rPr sz="2400" spc="-229" dirty="0">
                <a:latin typeface="Arial MT"/>
                <a:cs typeface="Arial MT"/>
              </a:rPr>
              <a:t> </a:t>
            </a:r>
            <a:r>
              <a:rPr sz="2400" spc="-185" dirty="0">
                <a:latin typeface="Arial MT"/>
                <a:cs typeface="Arial MT"/>
              </a:rPr>
              <a:t>realiza</a:t>
            </a:r>
            <a:r>
              <a:rPr sz="2400" spc="-180" dirty="0">
                <a:latin typeface="Arial MT"/>
                <a:cs typeface="Arial MT"/>
              </a:rPr>
              <a:t> la </a:t>
            </a:r>
            <a:r>
              <a:rPr sz="2400" spc="-175" dirty="0">
                <a:latin typeface="Arial MT"/>
                <a:cs typeface="Arial MT"/>
              </a:rPr>
              <a:t> </a:t>
            </a:r>
            <a:r>
              <a:rPr sz="2400" spc="-210" dirty="0">
                <a:latin typeface="Arial MT"/>
                <a:cs typeface="Arial MT"/>
              </a:rPr>
              <a:t>oxidación </a:t>
            </a:r>
            <a:r>
              <a:rPr sz="2400" spc="-240" dirty="0">
                <a:latin typeface="Arial MT"/>
                <a:cs typeface="Arial MT"/>
              </a:rPr>
              <a:t>de</a:t>
            </a:r>
            <a:r>
              <a:rPr sz="2400" spc="-235" dirty="0">
                <a:latin typeface="Arial MT"/>
                <a:cs typeface="Arial MT"/>
              </a:rPr>
              <a:t> </a:t>
            </a:r>
            <a:r>
              <a:rPr sz="2400" spc="-190" dirty="0">
                <a:latin typeface="Arial MT"/>
                <a:cs typeface="Arial MT"/>
              </a:rPr>
              <a:t>las </a:t>
            </a:r>
            <a:r>
              <a:rPr sz="2400" spc="-220" dirty="0">
                <a:latin typeface="Arial MT"/>
                <a:cs typeface="Arial MT"/>
              </a:rPr>
              <a:t>moléculas </a:t>
            </a:r>
            <a:r>
              <a:rPr sz="2400" spc="-240" dirty="0">
                <a:latin typeface="Arial MT"/>
                <a:cs typeface="Arial MT"/>
              </a:rPr>
              <a:t>de</a:t>
            </a:r>
            <a:r>
              <a:rPr sz="2400" spc="-235" dirty="0">
                <a:latin typeface="Arial MT"/>
                <a:cs typeface="Arial MT"/>
              </a:rPr>
              <a:t> </a:t>
            </a:r>
            <a:r>
              <a:rPr sz="2400" spc="-175" dirty="0">
                <a:latin typeface="Arial MT"/>
                <a:cs typeface="Arial MT"/>
              </a:rPr>
              <a:t>acetil </a:t>
            </a:r>
            <a:r>
              <a:rPr sz="2400" spc="-170" dirty="0">
                <a:latin typeface="Arial MT"/>
                <a:cs typeface="Arial MT"/>
              </a:rPr>
              <a:t> </a:t>
            </a:r>
            <a:r>
              <a:rPr sz="2400" spc="-285" dirty="0">
                <a:latin typeface="Arial MT"/>
                <a:cs typeface="Arial MT"/>
              </a:rPr>
              <a:t>CoA</a:t>
            </a:r>
            <a:r>
              <a:rPr sz="2400" spc="-280" dirty="0">
                <a:latin typeface="Arial MT"/>
                <a:cs typeface="Arial MT"/>
              </a:rPr>
              <a:t> </a:t>
            </a:r>
            <a:r>
              <a:rPr sz="2400" spc="-220" dirty="0">
                <a:latin typeface="Arial MT"/>
                <a:cs typeface="Arial MT"/>
              </a:rPr>
              <a:t>hasta</a:t>
            </a:r>
            <a:r>
              <a:rPr sz="2400" spc="-215" dirty="0">
                <a:latin typeface="Arial MT"/>
                <a:cs typeface="Arial MT"/>
              </a:rPr>
              <a:t> </a:t>
            </a:r>
            <a:r>
              <a:rPr sz="2400" spc="-204" dirty="0">
                <a:latin typeface="Arial MT"/>
                <a:cs typeface="Arial MT"/>
              </a:rPr>
              <a:t>producir</a:t>
            </a:r>
            <a:r>
              <a:rPr sz="2400" spc="-200" dirty="0">
                <a:latin typeface="Arial MT"/>
                <a:cs typeface="Arial MT"/>
              </a:rPr>
              <a:t> </a:t>
            </a:r>
            <a:r>
              <a:rPr sz="2400" spc="-275" dirty="0">
                <a:latin typeface="Arial MT"/>
                <a:cs typeface="Arial MT"/>
              </a:rPr>
              <a:t>CO</a:t>
            </a:r>
            <a:r>
              <a:rPr sz="2400" spc="-412" baseline="-17361" dirty="0">
                <a:latin typeface="Arial MT"/>
                <a:cs typeface="Arial MT"/>
              </a:rPr>
              <a:t>2</a:t>
            </a:r>
            <a:r>
              <a:rPr sz="2400" spc="-405" baseline="-17361" dirty="0">
                <a:latin typeface="Arial MT"/>
                <a:cs typeface="Arial MT"/>
              </a:rPr>
              <a:t> </a:t>
            </a:r>
            <a:r>
              <a:rPr sz="2400" spc="-235" dirty="0">
                <a:latin typeface="Arial MT"/>
                <a:cs typeface="Arial MT"/>
              </a:rPr>
              <a:t>generando </a:t>
            </a:r>
            <a:r>
              <a:rPr sz="2400" spc="-229" dirty="0">
                <a:latin typeface="Arial MT"/>
                <a:cs typeface="Arial MT"/>
              </a:rPr>
              <a:t> </a:t>
            </a:r>
            <a:r>
              <a:rPr sz="2400" spc="-215" dirty="0">
                <a:latin typeface="Arial MT"/>
                <a:cs typeface="Arial MT"/>
              </a:rPr>
              <a:t>gra</a:t>
            </a:r>
            <a:r>
              <a:rPr sz="2400" spc="-240" dirty="0">
                <a:latin typeface="Arial MT"/>
                <a:cs typeface="Arial MT"/>
              </a:rPr>
              <a:t>n</a:t>
            </a:r>
            <a:r>
              <a:rPr sz="2400" spc="-110" dirty="0">
                <a:latin typeface="Arial MT"/>
                <a:cs typeface="Arial MT"/>
              </a:rPr>
              <a:t> </a:t>
            </a:r>
            <a:r>
              <a:rPr sz="2400" spc="-235" dirty="0">
                <a:latin typeface="Arial MT"/>
                <a:cs typeface="Arial MT"/>
              </a:rPr>
              <a:t>ca</a:t>
            </a:r>
            <a:r>
              <a:rPr sz="2400" spc="-250" dirty="0">
                <a:latin typeface="Arial MT"/>
                <a:cs typeface="Arial MT"/>
              </a:rPr>
              <a:t>n</a:t>
            </a:r>
            <a:r>
              <a:rPr sz="2400" spc="-160" dirty="0">
                <a:latin typeface="Arial MT"/>
                <a:cs typeface="Arial MT"/>
              </a:rPr>
              <a:t>tid</a:t>
            </a:r>
            <a:r>
              <a:rPr sz="2400" spc="-250" dirty="0">
                <a:latin typeface="Arial MT"/>
                <a:cs typeface="Arial MT"/>
              </a:rPr>
              <a:t>a</a:t>
            </a:r>
            <a:r>
              <a:rPr sz="2400" spc="-240" dirty="0">
                <a:latin typeface="Arial MT"/>
                <a:cs typeface="Arial MT"/>
              </a:rPr>
              <a:t>d</a:t>
            </a:r>
            <a:r>
              <a:rPr sz="2400" spc="-95" dirty="0">
                <a:latin typeface="Arial MT"/>
                <a:cs typeface="Arial MT"/>
              </a:rPr>
              <a:t> </a:t>
            </a:r>
            <a:r>
              <a:rPr sz="2400" spc="-245" dirty="0">
                <a:latin typeface="Arial MT"/>
                <a:cs typeface="Arial MT"/>
              </a:rPr>
              <a:t>d</a:t>
            </a:r>
            <a:r>
              <a:rPr sz="2400" spc="-240" dirty="0">
                <a:latin typeface="Arial MT"/>
                <a:cs typeface="Arial MT"/>
              </a:rPr>
              <a:t>e</a:t>
            </a:r>
            <a:r>
              <a:rPr sz="2400" spc="-95" dirty="0">
                <a:latin typeface="Arial MT"/>
                <a:cs typeface="Arial MT"/>
              </a:rPr>
              <a:t> </a:t>
            </a:r>
            <a:r>
              <a:rPr sz="2400" spc="-245" dirty="0">
                <a:latin typeface="Arial MT"/>
                <a:cs typeface="Arial MT"/>
              </a:rPr>
              <a:t>en</a:t>
            </a:r>
            <a:r>
              <a:rPr sz="2400" spc="-250" dirty="0">
                <a:latin typeface="Arial MT"/>
                <a:cs typeface="Arial MT"/>
              </a:rPr>
              <a:t>e</a:t>
            </a:r>
            <a:r>
              <a:rPr sz="2400" spc="-190" dirty="0">
                <a:latin typeface="Arial MT"/>
                <a:cs typeface="Arial MT"/>
              </a:rPr>
              <a:t>rgía</a:t>
            </a:r>
            <a:endParaRPr sz="2400">
              <a:latin typeface="Arial MT"/>
              <a:cs typeface="Arial MT"/>
            </a:endParaRPr>
          </a:p>
        </p:txBody>
      </p:sp>
      <p:pic>
        <p:nvPicPr>
          <p:cNvPr id="23" name="object 2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211580" y="3695700"/>
            <a:ext cx="3965448" cy="1682496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1797176" y="4026534"/>
            <a:ext cx="1840864" cy="10642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5715" algn="ctr">
              <a:lnSpc>
                <a:spcPct val="100299"/>
              </a:lnSpc>
              <a:spcBef>
                <a:spcPts val="90"/>
              </a:spcBef>
            </a:pPr>
            <a:r>
              <a:rPr sz="2400" spc="-215" dirty="0">
                <a:solidFill>
                  <a:srgbClr val="FFFFFF"/>
                </a:solidFill>
                <a:latin typeface="Arial MT"/>
                <a:cs typeface="Arial MT"/>
              </a:rPr>
              <a:t>Succinato </a:t>
            </a:r>
            <a:r>
              <a:rPr sz="2400" spc="-2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225" dirty="0">
                <a:solidFill>
                  <a:srgbClr val="FFFFFF"/>
                </a:solidFill>
                <a:latin typeface="Arial MT"/>
                <a:cs typeface="Arial MT"/>
              </a:rPr>
              <a:t>deshidrogenasa </a:t>
            </a:r>
            <a:r>
              <a:rPr sz="2400" spc="-6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225" dirty="0">
                <a:solidFill>
                  <a:srgbClr val="FFFFFF"/>
                </a:solidFill>
                <a:latin typeface="Arial MT"/>
                <a:cs typeface="Arial MT"/>
              </a:rPr>
              <a:t>(Memb</a:t>
            </a:r>
            <a:r>
              <a:rPr sz="2000" spc="-130" dirty="0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2000" spc="-204" dirty="0">
                <a:solidFill>
                  <a:srgbClr val="FFFFFF"/>
                </a:solidFill>
                <a:latin typeface="Arial MT"/>
                <a:cs typeface="Arial MT"/>
              </a:rPr>
              <a:t>an</a:t>
            </a:r>
            <a:r>
              <a:rPr sz="2000" spc="-2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000" spc="-2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85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2000" spc="-210" dirty="0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r>
              <a:rPr sz="2000" spc="-165" dirty="0">
                <a:solidFill>
                  <a:srgbClr val="FFFFFF"/>
                </a:solidFill>
                <a:latin typeface="Arial MT"/>
                <a:cs typeface="Arial MT"/>
              </a:rPr>
              <a:t>terna)</a:t>
            </a:r>
            <a:endParaRPr sz="2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0517" y="963995"/>
            <a:ext cx="3190398" cy="124072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>
                <a:solidFill>
                  <a:schemeClr val="tx1"/>
                </a:solidFill>
              </a:rPr>
              <a:t>Ciclo</a:t>
            </a:r>
            <a:r>
              <a:rPr spc="-153" dirty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de</a:t>
            </a:r>
            <a:r>
              <a:rPr spc="-135" dirty="0">
                <a:solidFill>
                  <a:schemeClr val="tx1"/>
                </a:solidFill>
              </a:rPr>
              <a:t> </a:t>
            </a:r>
            <a:r>
              <a:rPr spc="-41" dirty="0">
                <a:solidFill>
                  <a:schemeClr val="tx1"/>
                </a:solidFill>
              </a:rPr>
              <a:t>Krebs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21259" y="2306383"/>
            <a:ext cx="1699736" cy="26305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  <a:tabLst>
                <a:tab pos="440055" algn="l"/>
                <a:tab pos="1475898" algn="l"/>
              </a:tabLst>
            </a:pPr>
            <a:r>
              <a:rPr sz="1650" spc="-19" dirty="0">
                <a:latin typeface="Calibri"/>
                <a:cs typeface="Calibri"/>
              </a:rPr>
              <a:t>En</a:t>
            </a:r>
            <a:r>
              <a:rPr sz="1650" dirty="0">
                <a:latin typeface="Calibri"/>
                <a:cs typeface="Calibri"/>
              </a:rPr>
              <a:t>	</a:t>
            </a:r>
            <a:r>
              <a:rPr sz="1650" spc="-8" dirty="0">
                <a:latin typeface="Calibri"/>
                <a:cs typeface="Calibri"/>
              </a:rPr>
              <a:t>presencia</a:t>
            </a:r>
            <a:r>
              <a:rPr sz="1650" dirty="0">
                <a:latin typeface="Calibri"/>
                <a:cs typeface="Calibri"/>
              </a:rPr>
              <a:t>	</a:t>
            </a:r>
            <a:r>
              <a:rPr sz="1650" spc="-19" dirty="0">
                <a:latin typeface="Calibri"/>
                <a:cs typeface="Calibri"/>
              </a:rPr>
              <a:t>de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35969" y="2205681"/>
            <a:ext cx="1474946" cy="72103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09538" rIns="0" bIns="0" rtlCol="0">
            <a:spAutoFit/>
          </a:bodyPr>
          <a:lstStyle/>
          <a:p>
            <a:pPr marR="4286" algn="r">
              <a:spcBef>
                <a:spcPts val="863"/>
              </a:spcBef>
              <a:tabLst>
                <a:tab pos="516255" algn="l"/>
                <a:tab pos="965359" algn="l"/>
              </a:tabLst>
            </a:pPr>
            <a:r>
              <a:rPr sz="1650" spc="-19" dirty="0">
                <a:latin typeface="Calibri"/>
                <a:cs typeface="Calibri"/>
              </a:rPr>
              <a:t>O2,</a:t>
            </a:r>
            <a:r>
              <a:rPr sz="1650" dirty="0">
                <a:latin typeface="Calibri"/>
                <a:cs typeface="Calibri"/>
              </a:rPr>
              <a:t>	</a:t>
            </a:r>
            <a:r>
              <a:rPr sz="1650" spc="-19" dirty="0">
                <a:latin typeface="Calibri"/>
                <a:cs typeface="Calibri"/>
              </a:rPr>
              <a:t>las</a:t>
            </a:r>
            <a:r>
              <a:rPr sz="1650" dirty="0">
                <a:latin typeface="Calibri"/>
                <a:cs typeface="Calibri"/>
              </a:rPr>
              <a:t>	</a:t>
            </a:r>
            <a:r>
              <a:rPr sz="1650" spc="-19" dirty="0">
                <a:latin typeface="Calibri"/>
                <a:cs typeface="Calibri"/>
              </a:rPr>
              <a:t>dos</a:t>
            </a:r>
            <a:endParaRPr sz="1650">
              <a:latin typeface="Calibri"/>
              <a:cs typeface="Calibri"/>
            </a:endParaRPr>
          </a:p>
          <a:p>
            <a:pPr marR="3810" algn="r">
              <a:spcBef>
                <a:spcPts val="795"/>
              </a:spcBef>
              <a:tabLst>
                <a:tab pos="776764" algn="l"/>
              </a:tabLst>
            </a:pPr>
            <a:r>
              <a:rPr sz="1650" spc="-8" dirty="0">
                <a:latin typeface="Calibri"/>
                <a:cs typeface="Calibri"/>
              </a:rPr>
              <a:t>ácido</a:t>
            </a:r>
            <a:r>
              <a:rPr sz="1650" dirty="0">
                <a:latin typeface="Calibri"/>
                <a:cs typeface="Calibri"/>
              </a:rPr>
              <a:t>	</a:t>
            </a:r>
            <a:r>
              <a:rPr sz="1650" spc="-8" dirty="0">
                <a:latin typeface="Calibri"/>
                <a:cs typeface="Calibri"/>
              </a:rPr>
              <a:t>pirúvico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06544" y="2556807"/>
            <a:ext cx="1477804" cy="72199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10490" rIns="0" bIns="0" rtlCol="0">
            <a:spAutoFit/>
          </a:bodyPr>
          <a:lstStyle/>
          <a:p>
            <a:pPr marL="202406">
              <a:spcBef>
                <a:spcPts val="870"/>
              </a:spcBef>
            </a:pPr>
            <a:r>
              <a:rPr sz="1650" spc="-19" dirty="0">
                <a:latin typeface="Calibri"/>
                <a:cs typeface="Calibri"/>
              </a:rPr>
              <a:t>de</a:t>
            </a:r>
            <a:endParaRPr sz="1650" dirty="0">
              <a:latin typeface="Calibri"/>
              <a:cs typeface="Calibri"/>
            </a:endParaRPr>
          </a:p>
          <a:p>
            <a:pPr marL="9525">
              <a:spcBef>
                <a:spcPts val="795"/>
              </a:spcBef>
              <a:tabLst>
                <a:tab pos="665321" algn="l"/>
              </a:tabLst>
            </a:pPr>
            <a:r>
              <a:rPr sz="1650" spc="-15" dirty="0">
                <a:latin typeface="Calibri"/>
                <a:cs typeface="Calibri"/>
              </a:rPr>
              <a:t>como</a:t>
            </a:r>
            <a:r>
              <a:rPr sz="1650" dirty="0">
                <a:latin typeface="Calibri"/>
                <a:cs typeface="Calibri"/>
              </a:rPr>
              <a:t>	</a:t>
            </a:r>
            <a:r>
              <a:rPr sz="1650" spc="-8" dirty="0">
                <a:latin typeface="Calibri"/>
                <a:cs typeface="Calibri"/>
              </a:rPr>
              <a:t>resultado</a:t>
            </a:r>
            <a:endParaRPr sz="165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48083" y="2909716"/>
            <a:ext cx="562928" cy="72151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10014" rIns="0" bIns="0" rtlCol="0">
            <a:spAutoFit/>
          </a:bodyPr>
          <a:lstStyle/>
          <a:p>
            <a:pPr marL="9525">
              <a:spcBef>
                <a:spcPts val="866"/>
              </a:spcBef>
              <a:tabLst>
                <a:tab pos="404813" algn="l"/>
              </a:tabLst>
            </a:pPr>
            <a:r>
              <a:rPr sz="1650" spc="-19" dirty="0">
                <a:latin typeface="Calibri"/>
                <a:cs typeface="Calibri"/>
              </a:rPr>
              <a:t>de</a:t>
            </a:r>
            <a:r>
              <a:rPr sz="1650" dirty="0">
                <a:latin typeface="Calibri"/>
                <a:cs typeface="Calibri"/>
              </a:rPr>
              <a:t>	</a:t>
            </a:r>
            <a:r>
              <a:rPr sz="1650" spc="-19" dirty="0">
                <a:latin typeface="Calibri"/>
                <a:cs typeface="Calibri"/>
              </a:rPr>
              <a:t>la</a:t>
            </a:r>
            <a:endParaRPr sz="1650">
              <a:latin typeface="Calibri"/>
              <a:cs typeface="Calibri"/>
            </a:endParaRPr>
          </a:p>
          <a:p>
            <a:pPr marL="24288">
              <a:spcBef>
                <a:spcPts val="791"/>
              </a:spcBef>
              <a:tabLst>
                <a:tab pos="400526" algn="l"/>
              </a:tabLst>
            </a:pPr>
            <a:r>
              <a:rPr sz="1650" spc="-19" dirty="0">
                <a:latin typeface="Calibri"/>
                <a:cs typeface="Calibri"/>
              </a:rPr>
              <a:t>en</a:t>
            </a:r>
            <a:r>
              <a:rPr sz="1650" dirty="0">
                <a:latin typeface="Calibri"/>
                <a:cs typeface="Calibri"/>
              </a:rPr>
              <a:t>	</a:t>
            </a:r>
            <a:r>
              <a:rPr sz="1650" spc="-19" dirty="0">
                <a:latin typeface="Calibri"/>
                <a:cs typeface="Calibri"/>
              </a:rPr>
              <a:t>el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1259" y="2556807"/>
            <a:ext cx="877253" cy="139900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0001" rIns="0" bIns="0" rtlCol="0">
            <a:spAutoFit/>
          </a:bodyPr>
          <a:lstStyle/>
          <a:p>
            <a:pPr marL="9525" marR="3810">
              <a:lnSpc>
                <a:spcPct val="140000"/>
              </a:lnSpc>
              <a:spcBef>
                <a:spcPts val="79"/>
              </a:spcBef>
            </a:pPr>
            <a:r>
              <a:rPr sz="1650" spc="-8" dirty="0">
                <a:latin typeface="Calibri"/>
                <a:cs typeface="Calibri"/>
              </a:rPr>
              <a:t>moléculas formadas glucólisis segundo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44822" y="3362800"/>
            <a:ext cx="1573530" cy="26305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  <a:tabLst>
                <a:tab pos="358140" algn="l"/>
              </a:tabLst>
            </a:pPr>
            <a:r>
              <a:rPr sz="1650" spc="-19" dirty="0">
                <a:latin typeface="Calibri"/>
                <a:cs typeface="Calibri"/>
              </a:rPr>
              <a:t>se</a:t>
            </a:r>
            <a:r>
              <a:rPr sz="1650" dirty="0">
                <a:latin typeface="Calibri"/>
                <a:cs typeface="Calibri"/>
              </a:rPr>
              <a:t>	</a:t>
            </a:r>
            <a:r>
              <a:rPr sz="1650" spc="-8" dirty="0">
                <a:latin typeface="Calibri"/>
                <a:cs typeface="Calibri"/>
              </a:rPr>
              <a:t>descomponen</a:t>
            </a:r>
            <a:endParaRPr sz="165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31106" y="3714616"/>
            <a:ext cx="2281238" cy="26305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  <a:tabLst>
                <a:tab pos="598170" algn="l"/>
                <a:tab pos="996791" algn="l"/>
                <a:tab pos="1332071" algn="l"/>
              </a:tabLst>
            </a:pPr>
            <a:r>
              <a:rPr sz="1650" spc="-15" dirty="0">
                <a:latin typeface="Calibri"/>
                <a:cs typeface="Calibri"/>
              </a:rPr>
              <a:t>paso</a:t>
            </a:r>
            <a:r>
              <a:rPr sz="1650" dirty="0">
                <a:latin typeface="Calibri"/>
                <a:cs typeface="Calibri"/>
              </a:rPr>
              <a:t>	</a:t>
            </a:r>
            <a:r>
              <a:rPr sz="1650" spc="-19" dirty="0">
                <a:latin typeface="Calibri"/>
                <a:cs typeface="Calibri"/>
              </a:rPr>
              <a:t>de</a:t>
            </a:r>
            <a:r>
              <a:rPr sz="1650" dirty="0">
                <a:latin typeface="Calibri"/>
                <a:cs typeface="Calibri"/>
              </a:rPr>
              <a:t>	</a:t>
            </a:r>
            <a:r>
              <a:rPr sz="1650" spc="-19" dirty="0">
                <a:latin typeface="Calibri"/>
                <a:cs typeface="Calibri"/>
              </a:rPr>
              <a:t>la</a:t>
            </a:r>
            <a:r>
              <a:rPr sz="1650" dirty="0">
                <a:latin typeface="Calibri"/>
                <a:cs typeface="Calibri"/>
              </a:rPr>
              <a:t>	</a:t>
            </a:r>
            <a:r>
              <a:rPr sz="1650" spc="-8" dirty="0">
                <a:latin typeface="Calibri"/>
                <a:cs typeface="Calibri"/>
              </a:rPr>
              <a:t>respiración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21259" y="3966038"/>
            <a:ext cx="3190399" cy="139852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9525" rIns="0" bIns="0" rtlCol="0">
            <a:spAutoFit/>
          </a:bodyPr>
          <a:lstStyle/>
          <a:p>
            <a:pPr marL="9525" marR="3810" algn="just">
              <a:lnSpc>
                <a:spcPct val="140000"/>
              </a:lnSpc>
              <a:spcBef>
                <a:spcPts val="75"/>
              </a:spcBef>
            </a:pPr>
            <a:r>
              <a:rPr sz="1650" dirty="0">
                <a:latin typeface="Calibri"/>
                <a:cs typeface="Calibri"/>
              </a:rPr>
              <a:t>bioquímica.</a:t>
            </a:r>
            <a:r>
              <a:rPr sz="1650" spc="274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Este</a:t>
            </a:r>
            <a:r>
              <a:rPr sz="1650" spc="281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paso</a:t>
            </a:r>
            <a:r>
              <a:rPr sz="1650" spc="296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es</a:t>
            </a:r>
            <a:r>
              <a:rPr sz="1650" spc="296" dirty="0">
                <a:latin typeface="Calibri"/>
                <a:cs typeface="Calibri"/>
              </a:rPr>
              <a:t> </a:t>
            </a:r>
            <a:r>
              <a:rPr sz="1650" spc="-8" dirty="0">
                <a:latin typeface="Calibri"/>
                <a:cs typeface="Calibri"/>
              </a:rPr>
              <a:t>nombrado </a:t>
            </a:r>
            <a:r>
              <a:rPr sz="1650" dirty="0">
                <a:latin typeface="Calibri"/>
                <a:cs typeface="Calibri"/>
              </a:rPr>
              <a:t>en</a:t>
            </a:r>
            <a:r>
              <a:rPr sz="1650" spc="296" dirty="0">
                <a:latin typeface="Calibri"/>
                <a:cs typeface="Calibri"/>
              </a:rPr>
              <a:t>  </a:t>
            </a:r>
            <a:r>
              <a:rPr sz="1650" dirty="0">
                <a:latin typeface="Calibri"/>
                <a:cs typeface="Calibri"/>
              </a:rPr>
              <a:t>honor</a:t>
            </a:r>
            <a:r>
              <a:rPr sz="1650" spc="300" dirty="0">
                <a:latin typeface="Calibri"/>
                <a:cs typeface="Calibri"/>
              </a:rPr>
              <a:t>  </a:t>
            </a:r>
            <a:r>
              <a:rPr sz="1650" dirty="0">
                <a:latin typeface="Calibri"/>
                <a:cs typeface="Calibri"/>
              </a:rPr>
              <a:t>a</a:t>
            </a:r>
            <a:r>
              <a:rPr sz="1650" spc="300" dirty="0">
                <a:latin typeface="Calibri"/>
                <a:cs typeface="Calibri"/>
              </a:rPr>
              <a:t>  </a:t>
            </a:r>
            <a:r>
              <a:rPr sz="1650" dirty="0">
                <a:latin typeface="Calibri"/>
                <a:cs typeface="Calibri"/>
              </a:rPr>
              <a:t>su</a:t>
            </a:r>
            <a:r>
              <a:rPr sz="1650" spc="293" dirty="0">
                <a:latin typeface="Calibri"/>
                <a:cs typeface="Calibri"/>
              </a:rPr>
              <a:t>  </a:t>
            </a:r>
            <a:r>
              <a:rPr sz="1650" dirty="0">
                <a:latin typeface="Calibri"/>
                <a:cs typeface="Calibri"/>
              </a:rPr>
              <a:t>descubridor,</a:t>
            </a:r>
            <a:r>
              <a:rPr sz="1650" spc="300" dirty="0">
                <a:latin typeface="Calibri"/>
                <a:cs typeface="Calibri"/>
              </a:rPr>
              <a:t>  </a:t>
            </a:r>
            <a:r>
              <a:rPr sz="1650" spc="-19" dirty="0">
                <a:latin typeface="Calibri"/>
                <a:cs typeface="Calibri"/>
              </a:rPr>
              <a:t>un </a:t>
            </a:r>
            <a:r>
              <a:rPr sz="1650" dirty="0">
                <a:latin typeface="Calibri"/>
                <a:cs typeface="Calibri"/>
              </a:rPr>
              <a:t>bioquímico</a:t>
            </a:r>
            <a:r>
              <a:rPr sz="1650" spc="244" dirty="0">
                <a:latin typeface="Calibri"/>
                <a:cs typeface="Calibri"/>
              </a:rPr>
              <a:t>    </a:t>
            </a:r>
            <a:r>
              <a:rPr sz="1650" dirty="0">
                <a:latin typeface="Calibri"/>
                <a:cs typeface="Calibri"/>
              </a:rPr>
              <a:t>inglés</a:t>
            </a:r>
            <a:r>
              <a:rPr sz="1650" spc="248" dirty="0">
                <a:latin typeface="Calibri"/>
                <a:cs typeface="Calibri"/>
              </a:rPr>
              <a:t>    </a:t>
            </a:r>
            <a:r>
              <a:rPr sz="1650" dirty="0">
                <a:latin typeface="Calibri"/>
                <a:cs typeface="Calibri"/>
              </a:rPr>
              <a:t>nacido</a:t>
            </a:r>
            <a:r>
              <a:rPr sz="1650" spc="244" dirty="0">
                <a:latin typeface="Calibri"/>
                <a:cs typeface="Calibri"/>
              </a:rPr>
              <a:t>    </a:t>
            </a:r>
            <a:r>
              <a:rPr sz="1650" spc="-19" dirty="0">
                <a:latin typeface="Calibri"/>
                <a:cs typeface="Calibri"/>
              </a:rPr>
              <a:t>en </a:t>
            </a:r>
            <a:r>
              <a:rPr sz="1650" dirty="0">
                <a:latin typeface="Calibri"/>
                <a:cs typeface="Calibri"/>
              </a:rPr>
              <a:t>Alemania,</a:t>
            </a:r>
            <a:r>
              <a:rPr sz="1650" spc="-41" dirty="0">
                <a:latin typeface="Calibri"/>
                <a:cs typeface="Calibri"/>
              </a:rPr>
              <a:t> </a:t>
            </a:r>
            <a:r>
              <a:rPr sz="16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Sir</a:t>
            </a:r>
            <a:r>
              <a:rPr sz="1650" b="1" u="sng" spc="-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6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Hans</a:t>
            </a:r>
            <a:r>
              <a:rPr sz="1650" b="1" u="sng" spc="-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650" b="1" u="sng" spc="-8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Krebs</a:t>
            </a:r>
            <a:r>
              <a:rPr sz="1650" spc="-8" dirty="0">
                <a:latin typeface="Calibri"/>
                <a:cs typeface="Calibri"/>
              </a:rPr>
              <a:t>.</a:t>
            </a:r>
            <a:endParaRPr sz="165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27895" y="1453752"/>
            <a:ext cx="5331809" cy="4250105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0207" y="213359"/>
            <a:ext cx="9004300" cy="6502400"/>
            <a:chOff x="140207" y="213359"/>
            <a:chExt cx="9004300" cy="6502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11780" y="2450592"/>
              <a:ext cx="4399788" cy="47853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36163" y="2494787"/>
              <a:ext cx="4357116" cy="43433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59407" y="3052571"/>
              <a:ext cx="7350252" cy="5852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83791" y="3096767"/>
              <a:ext cx="7306056" cy="54254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6399" y="1600199"/>
            <a:ext cx="6420611" cy="402336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00199" y="2057399"/>
            <a:ext cx="556260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6399" y="1828799"/>
            <a:ext cx="5791200" cy="4191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52599" y="1447799"/>
            <a:ext cx="63246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01140" y="1219199"/>
            <a:ext cx="5737860" cy="3810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219200" y="5263499"/>
            <a:ext cx="6781800" cy="1310656"/>
            <a:chOff x="565404" y="2499360"/>
            <a:chExt cx="4090670" cy="2771140"/>
          </a:xfrm>
        </p:grpSpPr>
        <p:sp>
          <p:nvSpPr>
            <p:cNvPr id="4" name="object 4"/>
            <p:cNvSpPr/>
            <p:nvPr/>
          </p:nvSpPr>
          <p:spPr>
            <a:xfrm>
              <a:off x="569976" y="2503932"/>
              <a:ext cx="4081779" cy="2761615"/>
            </a:xfrm>
            <a:custGeom>
              <a:avLst/>
              <a:gdLst/>
              <a:ahLst/>
              <a:cxnLst/>
              <a:rect l="l" t="t" r="r" b="b"/>
              <a:pathLst>
                <a:path w="4081779" h="2761615">
                  <a:moveTo>
                    <a:pt x="4081272" y="0"/>
                  </a:moveTo>
                  <a:lnTo>
                    <a:pt x="0" y="0"/>
                  </a:lnTo>
                  <a:lnTo>
                    <a:pt x="0" y="2761488"/>
                  </a:lnTo>
                  <a:lnTo>
                    <a:pt x="4081272" y="2761488"/>
                  </a:lnTo>
                  <a:lnTo>
                    <a:pt x="4081272" y="0"/>
                  </a:lnTo>
                  <a:close/>
                </a:path>
              </a:pathLst>
            </a:custGeom>
            <a:solidFill>
              <a:srgbClr val="E1EFD9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" name="object 5"/>
            <p:cNvSpPr/>
            <p:nvPr/>
          </p:nvSpPr>
          <p:spPr>
            <a:xfrm>
              <a:off x="569976" y="2503932"/>
              <a:ext cx="4081779" cy="2761615"/>
            </a:xfrm>
            <a:custGeom>
              <a:avLst/>
              <a:gdLst/>
              <a:ahLst/>
              <a:cxnLst/>
              <a:rect l="l" t="t" r="r" b="b"/>
              <a:pathLst>
                <a:path w="4081779" h="2761615">
                  <a:moveTo>
                    <a:pt x="0" y="2761488"/>
                  </a:moveTo>
                  <a:lnTo>
                    <a:pt x="4081272" y="2761488"/>
                  </a:lnTo>
                  <a:lnTo>
                    <a:pt x="4081272" y="0"/>
                  </a:lnTo>
                  <a:lnTo>
                    <a:pt x="0" y="0"/>
                  </a:lnTo>
                  <a:lnTo>
                    <a:pt x="0" y="2761488"/>
                  </a:lnTo>
                  <a:close/>
                </a:path>
              </a:pathLst>
            </a:custGeom>
            <a:ln w="9144">
              <a:solidFill>
                <a:srgbClr val="538235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367322" y="5265661"/>
            <a:ext cx="6485976" cy="88325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R="3810" algn="just">
              <a:lnSpc>
                <a:spcPct val="150000"/>
              </a:lnSpc>
              <a:spcBef>
                <a:spcPts val="75"/>
              </a:spcBef>
            </a:pPr>
            <a:r>
              <a:rPr lang="es-MX" sz="2000" b="1" dirty="0">
                <a:latin typeface="Arial" panose="020B0604020202020204" pitchFamily="34" charset="0"/>
              </a:rPr>
              <a:t>M</a:t>
            </a:r>
            <a:r>
              <a:rPr lang="es-MX" sz="2000" b="1" i="0" dirty="0">
                <a:effectLst/>
                <a:latin typeface="Arial" panose="020B0604020202020204" pitchFamily="34" charset="0"/>
              </a:rPr>
              <a:t>etabolismo basal: </a:t>
            </a:r>
            <a:r>
              <a:rPr lang="es-MX" sz="2000" i="0" dirty="0">
                <a:effectLst/>
                <a:latin typeface="Arial" panose="020B0604020202020204" pitchFamily="34" charset="0"/>
              </a:rPr>
              <a:t>gasto de energía necesario para mantener las funciones vitales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38600" y="914400"/>
            <a:ext cx="4855807" cy="33528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975BF4C3-9976-4F87-BA19-D9F877F0CF2D}"/>
              </a:ext>
            </a:extLst>
          </p:cNvPr>
          <p:cNvSpPr/>
          <p:nvPr/>
        </p:nvSpPr>
        <p:spPr>
          <a:xfrm>
            <a:off x="4267200" y="1295400"/>
            <a:ext cx="4495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523" y="0"/>
            <a:ext cx="9147175" cy="6858000"/>
            <a:chOff x="-1523" y="0"/>
            <a:chExt cx="914717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2" y="8382"/>
              <a:ext cx="9138285" cy="6845934"/>
            </a:xfrm>
            <a:custGeom>
              <a:avLst/>
              <a:gdLst/>
              <a:ahLst/>
              <a:cxnLst/>
              <a:rect l="l" t="t" r="r" b="b"/>
              <a:pathLst>
                <a:path w="9138285" h="6845934">
                  <a:moveTo>
                    <a:pt x="0" y="0"/>
                  </a:moveTo>
                  <a:lnTo>
                    <a:pt x="9137904" y="6845805"/>
                  </a:lnTo>
                </a:path>
              </a:pathLst>
            </a:custGeom>
            <a:ln w="4572">
              <a:solidFill>
                <a:srgbClr val="BDBD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469379" y="4948428"/>
              <a:ext cx="2673350" cy="1900555"/>
            </a:xfrm>
            <a:custGeom>
              <a:avLst/>
              <a:gdLst/>
              <a:ahLst/>
              <a:cxnLst/>
              <a:rect l="l" t="t" r="r" b="b"/>
              <a:pathLst>
                <a:path w="2673350" h="1900554">
                  <a:moveTo>
                    <a:pt x="2673096" y="0"/>
                  </a:moveTo>
                  <a:lnTo>
                    <a:pt x="0" y="1900109"/>
                  </a:lnTo>
                </a:path>
              </a:pathLst>
            </a:custGeom>
            <a:ln w="6095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1999" y="1175003"/>
              <a:ext cx="6012180" cy="450799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523" y="0"/>
            <a:ext cx="9147175" cy="6858000"/>
            <a:chOff x="-1523" y="0"/>
            <a:chExt cx="914717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2" y="8382"/>
              <a:ext cx="9138285" cy="6845934"/>
            </a:xfrm>
            <a:custGeom>
              <a:avLst/>
              <a:gdLst/>
              <a:ahLst/>
              <a:cxnLst/>
              <a:rect l="l" t="t" r="r" b="b"/>
              <a:pathLst>
                <a:path w="9138285" h="6845934">
                  <a:moveTo>
                    <a:pt x="0" y="0"/>
                  </a:moveTo>
                  <a:lnTo>
                    <a:pt x="9137904" y="6845805"/>
                  </a:lnTo>
                </a:path>
              </a:pathLst>
            </a:custGeom>
            <a:ln w="4572">
              <a:solidFill>
                <a:srgbClr val="BDBD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469379" y="4948428"/>
              <a:ext cx="2673350" cy="1900555"/>
            </a:xfrm>
            <a:custGeom>
              <a:avLst/>
              <a:gdLst/>
              <a:ahLst/>
              <a:cxnLst/>
              <a:rect l="l" t="t" r="r" b="b"/>
              <a:pathLst>
                <a:path w="2673350" h="1900554">
                  <a:moveTo>
                    <a:pt x="2673096" y="0"/>
                  </a:moveTo>
                  <a:lnTo>
                    <a:pt x="0" y="1900109"/>
                  </a:lnTo>
                </a:path>
              </a:pathLst>
            </a:custGeom>
            <a:ln w="6095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399" y="1143000"/>
              <a:ext cx="8458200" cy="48006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523" y="0"/>
            <a:ext cx="9147175" cy="6858000"/>
            <a:chOff x="-1523" y="0"/>
            <a:chExt cx="914717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2" y="8382"/>
              <a:ext cx="9138285" cy="6845934"/>
            </a:xfrm>
            <a:custGeom>
              <a:avLst/>
              <a:gdLst/>
              <a:ahLst/>
              <a:cxnLst/>
              <a:rect l="l" t="t" r="r" b="b"/>
              <a:pathLst>
                <a:path w="9138285" h="6845934">
                  <a:moveTo>
                    <a:pt x="0" y="0"/>
                  </a:moveTo>
                  <a:lnTo>
                    <a:pt x="9137904" y="6845805"/>
                  </a:lnTo>
                </a:path>
              </a:pathLst>
            </a:custGeom>
            <a:ln w="4572">
              <a:solidFill>
                <a:srgbClr val="BDBD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469379" y="4948428"/>
              <a:ext cx="2673350" cy="1900555"/>
            </a:xfrm>
            <a:custGeom>
              <a:avLst/>
              <a:gdLst/>
              <a:ahLst/>
              <a:cxnLst/>
              <a:rect l="l" t="t" r="r" b="b"/>
              <a:pathLst>
                <a:path w="2673350" h="1900554">
                  <a:moveTo>
                    <a:pt x="2673096" y="0"/>
                  </a:moveTo>
                  <a:lnTo>
                    <a:pt x="0" y="1900109"/>
                  </a:lnTo>
                </a:path>
              </a:pathLst>
            </a:custGeom>
            <a:ln w="6095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8200" y="1219200"/>
              <a:ext cx="7696200" cy="48615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523" y="0"/>
            <a:ext cx="9147175" cy="6858000"/>
            <a:chOff x="-1523" y="0"/>
            <a:chExt cx="914717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2" y="8382"/>
              <a:ext cx="9138285" cy="6845934"/>
            </a:xfrm>
            <a:custGeom>
              <a:avLst/>
              <a:gdLst/>
              <a:ahLst/>
              <a:cxnLst/>
              <a:rect l="l" t="t" r="r" b="b"/>
              <a:pathLst>
                <a:path w="9138285" h="6845934">
                  <a:moveTo>
                    <a:pt x="0" y="0"/>
                  </a:moveTo>
                  <a:lnTo>
                    <a:pt x="9137904" y="6845805"/>
                  </a:lnTo>
                </a:path>
              </a:pathLst>
            </a:custGeom>
            <a:ln w="4572">
              <a:solidFill>
                <a:srgbClr val="BDBD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469379" y="4948428"/>
              <a:ext cx="2673350" cy="1900555"/>
            </a:xfrm>
            <a:custGeom>
              <a:avLst/>
              <a:gdLst/>
              <a:ahLst/>
              <a:cxnLst/>
              <a:rect l="l" t="t" r="r" b="b"/>
              <a:pathLst>
                <a:path w="2673350" h="1900554">
                  <a:moveTo>
                    <a:pt x="2673096" y="0"/>
                  </a:moveTo>
                  <a:lnTo>
                    <a:pt x="0" y="1900109"/>
                  </a:lnTo>
                </a:path>
              </a:pathLst>
            </a:custGeom>
            <a:ln w="6095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8200" y="2057400"/>
              <a:ext cx="6629400" cy="33756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523" y="0"/>
            <a:ext cx="9147175" cy="6858000"/>
            <a:chOff x="-1523" y="0"/>
            <a:chExt cx="914717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2" y="8382"/>
              <a:ext cx="9138285" cy="6845934"/>
            </a:xfrm>
            <a:custGeom>
              <a:avLst/>
              <a:gdLst/>
              <a:ahLst/>
              <a:cxnLst/>
              <a:rect l="l" t="t" r="r" b="b"/>
              <a:pathLst>
                <a:path w="9138285" h="6845934">
                  <a:moveTo>
                    <a:pt x="0" y="0"/>
                  </a:moveTo>
                  <a:lnTo>
                    <a:pt x="9137904" y="6845805"/>
                  </a:lnTo>
                </a:path>
              </a:pathLst>
            </a:custGeom>
            <a:ln w="4572">
              <a:solidFill>
                <a:srgbClr val="BDBD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469379" y="4948428"/>
              <a:ext cx="2673350" cy="1900555"/>
            </a:xfrm>
            <a:custGeom>
              <a:avLst/>
              <a:gdLst/>
              <a:ahLst/>
              <a:cxnLst/>
              <a:rect l="l" t="t" r="r" b="b"/>
              <a:pathLst>
                <a:path w="2673350" h="1900554">
                  <a:moveTo>
                    <a:pt x="2673096" y="0"/>
                  </a:moveTo>
                  <a:lnTo>
                    <a:pt x="0" y="1900109"/>
                  </a:lnTo>
                </a:path>
              </a:pathLst>
            </a:custGeom>
            <a:ln w="6095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599" y="1219200"/>
              <a:ext cx="7467600" cy="47396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523" y="0"/>
            <a:ext cx="9147175" cy="6858000"/>
            <a:chOff x="-1523" y="0"/>
            <a:chExt cx="914717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2" y="8382"/>
              <a:ext cx="9138285" cy="6845934"/>
            </a:xfrm>
            <a:custGeom>
              <a:avLst/>
              <a:gdLst/>
              <a:ahLst/>
              <a:cxnLst/>
              <a:rect l="l" t="t" r="r" b="b"/>
              <a:pathLst>
                <a:path w="9138285" h="6845934">
                  <a:moveTo>
                    <a:pt x="0" y="0"/>
                  </a:moveTo>
                  <a:lnTo>
                    <a:pt x="9137904" y="6845805"/>
                  </a:lnTo>
                </a:path>
              </a:pathLst>
            </a:custGeom>
            <a:ln w="4572">
              <a:solidFill>
                <a:srgbClr val="BDBD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469379" y="4948428"/>
              <a:ext cx="2673350" cy="1900555"/>
            </a:xfrm>
            <a:custGeom>
              <a:avLst/>
              <a:gdLst/>
              <a:ahLst/>
              <a:cxnLst/>
              <a:rect l="l" t="t" r="r" b="b"/>
              <a:pathLst>
                <a:path w="2673350" h="1900554">
                  <a:moveTo>
                    <a:pt x="2673096" y="0"/>
                  </a:moveTo>
                  <a:lnTo>
                    <a:pt x="0" y="1900109"/>
                  </a:lnTo>
                </a:path>
              </a:pathLst>
            </a:custGeom>
            <a:ln w="6095">
              <a:solidFill>
                <a:srgbClr val="C5C5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53171" y="4957571"/>
              <a:ext cx="1290827" cy="1888236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477261" y="954150"/>
            <a:ext cx="411543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0" spc="-5" dirty="0">
                <a:latin typeface="Arial Black"/>
                <a:cs typeface="Arial Black"/>
              </a:rPr>
              <a:t>BIBLIOGRAFÍA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57327" y="2342515"/>
            <a:ext cx="86036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61315" algn="l"/>
              </a:tabLst>
            </a:pPr>
            <a:r>
              <a:rPr sz="2400" spc="-185" dirty="0">
                <a:latin typeface="Arial MT"/>
                <a:cs typeface="Arial MT"/>
              </a:rPr>
              <a:t>1.	</a:t>
            </a:r>
            <a:r>
              <a:rPr sz="2400" spc="-245" dirty="0">
                <a:latin typeface="Arial MT"/>
                <a:cs typeface="Arial MT"/>
              </a:rPr>
              <a:t>Laguna</a:t>
            </a:r>
            <a:r>
              <a:rPr sz="2400" spc="-65" dirty="0">
                <a:latin typeface="Arial MT"/>
                <a:cs typeface="Arial MT"/>
              </a:rPr>
              <a:t> </a:t>
            </a:r>
            <a:r>
              <a:rPr sz="2400" spc="-175" dirty="0">
                <a:latin typeface="Arial MT"/>
                <a:cs typeface="Arial MT"/>
              </a:rPr>
              <a:t>J.</a:t>
            </a:r>
            <a:r>
              <a:rPr sz="2400" spc="-105" dirty="0">
                <a:latin typeface="Arial MT"/>
                <a:cs typeface="Arial MT"/>
              </a:rPr>
              <a:t> </a:t>
            </a:r>
            <a:r>
              <a:rPr sz="2400" spc="-220" dirty="0">
                <a:latin typeface="Arial MT"/>
                <a:cs typeface="Arial MT"/>
              </a:rPr>
              <a:t>Bioquímica</a:t>
            </a:r>
            <a:r>
              <a:rPr sz="2400" spc="-80" dirty="0">
                <a:latin typeface="Arial MT"/>
                <a:cs typeface="Arial MT"/>
              </a:rPr>
              <a:t> </a:t>
            </a:r>
            <a:r>
              <a:rPr sz="2400" spc="-245" dirty="0">
                <a:latin typeface="Arial MT"/>
                <a:cs typeface="Arial MT"/>
              </a:rPr>
              <a:t>de</a:t>
            </a:r>
            <a:r>
              <a:rPr sz="2400" spc="-85" dirty="0">
                <a:latin typeface="Arial MT"/>
                <a:cs typeface="Arial MT"/>
              </a:rPr>
              <a:t> </a:t>
            </a:r>
            <a:r>
              <a:rPr sz="2400" spc="-229" dirty="0">
                <a:solidFill>
                  <a:srgbClr val="FFFFFF"/>
                </a:solidFill>
                <a:latin typeface="Arial MT"/>
                <a:cs typeface="Arial MT"/>
              </a:rPr>
              <a:t>Laguna.</a:t>
            </a:r>
            <a:r>
              <a:rPr sz="2400" spc="-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204" dirty="0">
                <a:solidFill>
                  <a:srgbClr val="FFFFFF"/>
                </a:solidFill>
                <a:latin typeface="Arial MT"/>
                <a:cs typeface="Arial MT"/>
              </a:rPr>
              <a:t>6ta</a:t>
            </a:r>
            <a:r>
              <a:rPr sz="2400" spc="-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204" dirty="0">
                <a:solidFill>
                  <a:srgbClr val="FFFFFF"/>
                </a:solidFill>
                <a:latin typeface="Arial MT"/>
                <a:cs typeface="Arial MT"/>
              </a:rPr>
              <a:t>ed.</a:t>
            </a:r>
            <a:r>
              <a:rPr sz="2400" spc="-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220" dirty="0">
                <a:solidFill>
                  <a:srgbClr val="FFFFFF"/>
                </a:solidFill>
                <a:latin typeface="Arial MT"/>
                <a:cs typeface="Arial MT"/>
              </a:rPr>
              <a:t>México:</a:t>
            </a:r>
            <a:r>
              <a:rPr sz="2400" spc="-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245" dirty="0">
                <a:solidFill>
                  <a:srgbClr val="FFFFFF"/>
                </a:solidFill>
                <a:latin typeface="Arial MT"/>
                <a:cs typeface="Arial MT"/>
              </a:rPr>
              <a:t>Manual</a:t>
            </a:r>
            <a:r>
              <a:rPr sz="2400" spc="-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235" dirty="0">
                <a:solidFill>
                  <a:srgbClr val="FFFFFF"/>
                </a:solidFill>
                <a:latin typeface="Arial MT"/>
                <a:cs typeface="Arial MT"/>
              </a:rPr>
              <a:t>moderno;</a:t>
            </a:r>
            <a:r>
              <a:rPr sz="2400" spc="-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225" dirty="0">
                <a:solidFill>
                  <a:srgbClr val="FFFFFF"/>
                </a:solidFill>
                <a:latin typeface="Arial MT"/>
                <a:cs typeface="Arial MT"/>
              </a:rPr>
              <a:t>2009</a:t>
            </a:r>
            <a:r>
              <a:rPr sz="2400" spc="-225" dirty="0">
                <a:latin typeface="Arial MT"/>
                <a:cs typeface="Arial MT"/>
              </a:rPr>
              <a:t>.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02994" y="5791911"/>
            <a:ext cx="6299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Agradecimiento</a:t>
            </a:r>
            <a:r>
              <a:rPr sz="18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por</a:t>
            </a:r>
            <a:r>
              <a:rPr sz="1800" spc="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404040"/>
                </a:solidFill>
                <a:latin typeface="Calibri"/>
                <a:cs typeface="Calibri"/>
              </a:rPr>
              <a:t>el</a:t>
            </a:r>
            <a:r>
              <a:rPr sz="1800" spc="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uso</a:t>
            </a:r>
            <a:r>
              <a:rPr sz="18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8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Calibri"/>
                <a:cs typeface="Calibri"/>
              </a:rPr>
              <a:t>diapositivas</a:t>
            </a:r>
            <a:r>
              <a:rPr sz="18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800" spc="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800" spc="40" dirty="0">
                <a:solidFill>
                  <a:srgbClr val="404040"/>
                </a:solidFill>
                <a:latin typeface="Tahoma"/>
                <a:cs typeface="Tahoma"/>
              </a:rPr>
              <a:t>María</a:t>
            </a:r>
            <a:r>
              <a:rPr sz="1800" spc="-1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Tahoma"/>
                <a:cs typeface="Tahoma"/>
              </a:rPr>
              <a:t>Eugenia</a:t>
            </a:r>
            <a:r>
              <a:rPr sz="1800" spc="-9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-30" dirty="0">
                <a:solidFill>
                  <a:srgbClr val="404040"/>
                </a:solidFill>
                <a:latin typeface="Tahoma"/>
                <a:cs typeface="Tahoma"/>
              </a:rPr>
              <a:t>Lucena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14600" y="1314507"/>
            <a:ext cx="3163539" cy="517930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3300" spc="-34" dirty="0"/>
              <a:t>Metabolismo</a:t>
            </a:r>
            <a:endParaRPr sz="3300" dirty="0"/>
          </a:p>
        </p:txBody>
      </p:sp>
      <p:sp>
        <p:nvSpPr>
          <p:cNvPr id="3" name="object 3"/>
          <p:cNvSpPr txBox="1"/>
          <p:nvPr/>
        </p:nvSpPr>
        <p:spPr>
          <a:xfrm>
            <a:off x="1524000" y="2971800"/>
            <a:ext cx="6704647" cy="286802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9525" rIns="0" bIns="0" rtlCol="0">
            <a:spAutoFit/>
          </a:bodyPr>
          <a:lstStyle/>
          <a:p>
            <a:pPr marL="9525" marR="3810" algn="just">
              <a:lnSpc>
                <a:spcPct val="150000"/>
              </a:lnSpc>
              <a:spcBef>
                <a:spcPts val="75"/>
              </a:spcBef>
            </a:pPr>
            <a:r>
              <a:rPr lang="es-MX" sz="2100" dirty="0">
                <a:latin typeface="Calibri"/>
                <a:cs typeface="Calibri"/>
              </a:rPr>
              <a:t>C</a:t>
            </a:r>
            <a:r>
              <a:rPr sz="2100" dirty="0" err="1">
                <a:latin typeface="Calibri"/>
                <a:cs typeface="Calibri"/>
              </a:rPr>
              <a:t>onjunto</a:t>
            </a:r>
            <a:r>
              <a:rPr sz="2100" spc="398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de</a:t>
            </a:r>
            <a:r>
              <a:rPr sz="2100" spc="382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reacciones</a:t>
            </a:r>
            <a:r>
              <a:rPr sz="2100" spc="386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bioquímicas</a:t>
            </a:r>
            <a:r>
              <a:rPr sz="2100" spc="37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y</a:t>
            </a:r>
            <a:r>
              <a:rPr sz="2100" spc="386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procesos</a:t>
            </a:r>
            <a:r>
              <a:rPr sz="2100" spc="390" dirty="0">
                <a:latin typeface="Calibri"/>
                <a:cs typeface="Calibri"/>
              </a:rPr>
              <a:t> </a:t>
            </a:r>
            <a:r>
              <a:rPr sz="2100" spc="-8" dirty="0">
                <a:latin typeface="Calibri"/>
                <a:cs typeface="Calibri"/>
              </a:rPr>
              <a:t>físico-químicos </a:t>
            </a:r>
            <a:r>
              <a:rPr sz="2100" dirty="0">
                <a:latin typeface="Calibri"/>
                <a:cs typeface="Calibri"/>
              </a:rPr>
              <a:t>que ocurren en</a:t>
            </a:r>
            <a:r>
              <a:rPr sz="2100" spc="11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una</a:t>
            </a:r>
            <a:r>
              <a:rPr sz="2100" spc="11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célula</a:t>
            </a:r>
            <a:r>
              <a:rPr sz="2100" spc="4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y</a:t>
            </a:r>
            <a:r>
              <a:rPr sz="2100" spc="-4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en</a:t>
            </a:r>
            <a:r>
              <a:rPr sz="2100" spc="11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el</a:t>
            </a:r>
            <a:r>
              <a:rPr sz="2100" spc="-4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organismo.</a:t>
            </a:r>
            <a:r>
              <a:rPr sz="2100" spc="4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Estos</a:t>
            </a:r>
            <a:r>
              <a:rPr sz="2100" spc="1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complejos</a:t>
            </a:r>
            <a:r>
              <a:rPr sz="2100" spc="15" dirty="0">
                <a:latin typeface="Calibri"/>
                <a:cs typeface="Calibri"/>
              </a:rPr>
              <a:t> </a:t>
            </a:r>
            <a:r>
              <a:rPr sz="2100" spc="-8" dirty="0">
                <a:latin typeface="Calibri"/>
                <a:cs typeface="Calibri"/>
              </a:rPr>
              <a:t>procesos </a:t>
            </a:r>
            <a:r>
              <a:rPr sz="2100" dirty="0">
                <a:latin typeface="Calibri"/>
                <a:cs typeface="Calibri"/>
              </a:rPr>
              <a:t>interrelacionados</a:t>
            </a:r>
            <a:r>
              <a:rPr sz="2100" spc="19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son</a:t>
            </a:r>
            <a:r>
              <a:rPr sz="2100" spc="26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la</a:t>
            </a:r>
            <a:r>
              <a:rPr sz="2100" spc="41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base</a:t>
            </a:r>
            <a:r>
              <a:rPr sz="2100" spc="38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de</a:t>
            </a:r>
            <a:r>
              <a:rPr sz="2100" spc="26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la</a:t>
            </a:r>
            <a:r>
              <a:rPr sz="2100" spc="34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vida,</a:t>
            </a:r>
            <a:r>
              <a:rPr sz="2100" spc="34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</a:t>
            </a:r>
            <a:r>
              <a:rPr sz="2100" spc="34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escala</a:t>
            </a:r>
            <a:r>
              <a:rPr sz="2100" spc="34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molecular,</a:t>
            </a:r>
            <a:r>
              <a:rPr sz="2100" spc="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y</a:t>
            </a:r>
            <a:r>
              <a:rPr sz="2100" spc="34" dirty="0">
                <a:latin typeface="Calibri"/>
                <a:cs typeface="Calibri"/>
              </a:rPr>
              <a:t> </a:t>
            </a:r>
            <a:r>
              <a:rPr sz="2100" spc="-8" dirty="0">
                <a:latin typeface="Calibri"/>
                <a:cs typeface="Calibri"/>
              </a:rPr>
              <a:t>permiten </a:t>
            </a:r>
            <a:r>
              <a:rPr sz="2100" dirty="0">
                <a:latin typeface="Calibri"/>
                <a:cs typeface="Calibri"/>
              </a:rPr>
              <a:t>las</a:t>
            </a:r>
            <a:r>
              <a:rPr sz="2100" spc="199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diversas</a:t>
            </a:r>
            <a:r>
              <a:rPr sz="2100" spc="203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actividades</a:t>
            </a:r>
            <a:r>
              <a:rPr sz="2100" spc="22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de</a:t>
            </a:r>
            <a:r>
              <a:rPr sz="2100" spc="203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las</a:t>
            </a:r>
            <a:r>
              <a:rPr sz="2100" spc="206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células:</a:t>
            </a:r>
            <a:r>
              <a:rPr sz="2100" spc="21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crecer,</a:t>
            </a:r>
            <a:r>
              <a:rPr sz="2100" spc="206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reproducirse,</a:t>
            </a:r>
            <a:r>
              <a:rPr sz="2100" spc="191" dirty="0">
                <a:latin typeface="Calibri"/>
                <a:cs typeface="Calibri"/>
              </a:rPr>
              <a:t> </a:t>
            </a:r>
            <a:r>
              <a:rPr sz="2100" spc="-8" dirty="0">
                <a:latin typeface="Calibri"/>
                <a:cs typeface="Calibri"/>
              </a:rPr>
              <a:t>mantener </a:t>
            </a:r>
            <a:r>
              <a:rPr sz="2100" dirty="0">
                <a:latin typeface="Calibri"/>
                <a:cs typeface="Calibri"/>
              </a:rPr>
              <a:t>sus</a:t>
            </a:r>
            <a:r>
              <a:rPr sz="2100" spc="-64" dirty="0">
                <a:latin typeface="Calibri"/>
                <a:cs typeface="Calibri"/>
              </a:rPr>
              <a:t> </a:t>
            </a:r>
            <a:r>
              <a:rPr sz="2100" spc="-8" dirty="0">
                <a:latin typeface="Calibri"/>
                <a:cs typeface="Calibri"/>
              </a:rPr>
              <a:t>estructuras,</a:t>
            </a:r>
            <a:r>
              <a:rPr sz="2100" spc="-53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responder</a:t>
            </a:r>
            <a:r>
              <a:rPr sz="2100" spc="-56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</a:t>
            </a:r>
            <a:r>
              <a:rPr sz="2100" spc="-79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estímulos,</a:t>
            </a:r>
            <a:r>
              <a:rPr sz="2100" spc="-49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etc.</a:t>
            </a:r>
            <a:endParaRPr sz="2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9204" y="1237868"/>
            <a:ext cx="8374856" cy="934488"/>
          </a:xfrm>
          <a:prstGeom prst="rect">
            <a:avLst/>
          </a:prstGeom>
          <a:solidFill>
            <a:schemeClr val="bg1"/>
          </a:solidFill>
          <a:ln w="6096">
            <a:solidFill>
              <a:srgbClr val="FFC000"/>
            </a:solidFill>
          </a:ln>
        </p:spPr>
        <p:txBody>
          <a:bodyPr vert="horz" wrap="square" lIns="0" tIns="10478" rIns="0" bIns="0" rtlCol="0">
            <a:spAutoFit/>
          </a:bodyPr>
          <a:lstStyle/>
          <a:p>
            <a:pPr marL="68580" marR="62865">
              <a:lnSpc>
                <a:spcPts val="3780"/>
              </a:lnSpc>
              <a:spcBef>
                <a:spcPts val="83"/>
              </a:spcBef>
              <a:tabLst>
                <a:tab pos="809149" algn="l"/>
                <a:tab pos="1952625" algn="l"/>
                <a:tab pos="3446621" algn="l"/>
                <a:tab pos="4584859" algn="l"/>
                <a:tab pos="5147786" algn="l"/>
                <a:tab pos="6773228" algn="l"/>
              </a:tabLst>
            </a:pPr>
            <a:r>
              <a:rPr sz="2100" spc="-8" dirty="0">
                <a:solidFill>
                  <a:schemeClr val="tx1"/>
                </a:solidFill>
                <a:latin typeface="Calibri"/>
                <a:cs typeface="Calibri"/>
              </a:rPr>
              <a:t>Estos</a:t>
            </a:r>
            <a:r>
              <a:rPr sz="2100" dirty="0">
                <a:solidFill>
                  <a:schemeClr val="tx1"/>
                </a:solidFill>
                <a:latin typeface="Calibri"/>
                <a:cs typeface="Calibri"/>
              </a:rPr>
              <a:t>	</a:t>
            </a:r>
            <a:r>
              <a:rPr sz="2100" spc="-8" dirty="0">
                <a:solidFill>
                  <a:schemeClr val="tx1"/>
                </a:solidFill>
                <a:latin typeface="Calibri"/>
                <a:cs typeface="Calibri"/>
              </a:rPr>
              <a:t>procesos</a:t>
            </a:r>
            <a:r>
              <a:rPr sz="2100" dirty="0">
                <a:solidFill>
                  <a:schemeClr val="tx1"/>
                </a:solidFill>
                <a:latin typeface="Calibri"/>
                <a:cs typeface="Calibri"/>
              </a:rPr>
              <a:t>	</a:t>
            </a:r>
            <a:r>
              <a:rPr sz="2100" spc="-8" dirty="0">
                <a:solidFill>
                  <a:schemeClr val="tx1"/>
                </a:solidFill>
                <a:latin typeface="Calibri"/>
                <a:cs typeface="Calibri"/>
              </a:rPr>
              <a:t>metabólicos</a:t>
            </a:r>
            <a:r>
              <a:rPr sz="2100" dirty="0">
                <a:solidFill>
                  <a:schemeClr val="tx1"/>
                </a:solidFill>
                <a:latin typeface="Calibri"/>
                <a:cs typeface="Calibri"/>
              </a:rPr>
              <a:t>	</a:t>
            </a:r>
            <a:r>
              <a:rPr sz="2100" spc="-8" dirty="0">
                <a:solidFill>
                  <a:schemeClr val="tx1"/>
                </a:solidFill>
                <a:latin typeface="Calibri"/>
                <a:cs typeface="Calibri"/>
              </a:rPr>
              <a:t>celulares</a:t>
            </a:r>
            <a:r>
              <a:rPr sz="2100" dirty="0">
                <a:solidFill>
                  <a:schemeClr val="tx1"/>
                </a:solidFill>
                <a:latin typeface="Calibri"/>
                <a:cs typeface="Calibri"/>
              </a:rPr>
              <a:t>	</a:t>
            </a:r>
            <a:r>
              <a:rPr sz="2100" spc="-19" dirty="0">
                <a:solidFill>
                  <a:schemeClr val="tx1"/>
                </a:solidFill>
                <a:latin typeface="Calibri"/>
                <a:cs typeface="Calibri"/>
              </a:rPr>
              <a:t>son</a:t>
            </a:r>
            <a:r>
              <a:rPr sz="2100" dirty="0">
                <a:solidFill>
                  <a:schemeClr val="tx1"/>
                </a:solidFill>
                <a:latin typeface="Calibri"/>
                <a:cs typeface="Calibri"/>
              </a:rPr>
              <a:t>	</a:t>
            </a:r>
            <a:r>
              <a:rPr sz="2100" spc="-8" dirty="0" err="1">
                <a:solidFill>
                  <a:schemeClr val="tx1"/>
                </a:solidFill>
                <a:latin typeface="Calibri"/>
                <a:cs typeface="Calibri"/>
              </a:rPr>
              <a:t>comúnmente</a:t>
            </a:r>
            <a:r>
              <a:rPr lang="es-MX" sz="2100" spc="-8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100" spc="-8" dirty="0" err="1">
                <a:solidFill>
                  <a:schemeClr val="tx1"/>
                </a:solidFill>
                <a:latin typeface="Calibri"/>
                <a:cs typeface="Calibri"/>
              </a:rPr>
              <a:t>llamados</a:t>
            </a:r>
            <a:r>
              <a:rPr sz="2100" spc="-8" dirty="0">
                <a:solidFill>
                  <a:schemeClr val="tx1"/>
                </a:solidFill>
                <a:latin typeface="Calibri"/>
                <a:cs typeface="Calibri"/>
              </a:rPr>
              <a:t> respiración</a:t>
            </a:r>
            <a:r>
              <a:rPr sz="2100" spc="-49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100" dirty="0">
                <a:solidFill>
                  <a:schemeClr val="tx1"/>
                </a:solidFill>
                <a:latin typeface="Calibri"/>
                <a:cs typeface="Calibri"/>
              </a:rPr>
              <a:t>celular</a:t>
            </a:r>
            <a:r>
              <a:rPr sz="2100" spc="-4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100" dirty="0">
                <a:solidFill>
                  <a:schemeClr val="tx1"/>
                </a:solidFill>
                <a:latin typeface="Calibri"/>
                <a:cs typeface="Calibri"/>
              </a:rPr>
              <a:t>o</a:t>
            </a:r>
            <a:r>
              <a:rPr sz="2100" spc="-56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100" dirty="0">
                <a:solidFill>
                  <a:schemeClr val="tx1"/>
                </a:solidFill>
                <a:latin typeface="Calibri"/>
                <a:cs typeface="Calibri"/>
              </a:rPr>
              <a:t>metabolismo</a:t>
            </a:r>
            <a:r>
              <a:rPr sz="2100" spc="-41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100" spc="-8" dirty="0">
                <a:solidFill>
                  <a:schemeClr val="tx1"/>
                </a:solidFill>
                <a:latin typeface="Calibri"/>
                <a:cs typeface="Calibri"/>
              </a:rPr>
              <a:t>celular.</a:t>
            </a:r>
            <a:endParaRPr sz="21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56615" y="2962655"/>
            <a:ext cx="8383905" cy="2411730"/>
            <a:chOff x="475487" y="2807207"/>
            <a:chExt cx="11178540" cy="32156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7679" y="2962291"/>
              <a:ext cx="11154156" cy="290547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81583" y="2813303"/>
              <a:ext cx="11166475" cy="3203575"/>
            </a:xfrm>
            <a:custGeom>
              <a:avLst/>
              <a:gdLst/>
              <a:ahLst/>
              <a:cxnLst/>
              <a:rect l="l" t="t" r="r" b="b"/>
              <a:pathLst>
                <a:path w="11166475" h="3203575">
                  <a:moveTo>
                    <a:pt x="0" y="3203448"/>
                  </a:moveTo>
                  <a:lnTo>
                    <a:pt x="11166348" y="3203448"/>
                  </a:lnTo>
                  <a:lnTo>
                    <a:pt x="11166348" y="0"/>
                  </a:lnTo>
                  <a:lnTo>
                    <a:pt x="0" y="0"/>
                  </a:lnTo>
                  <a:lnTo>
                    <a:pt x="0" y="3203448"/>
                  </a:lnTo>
                  <a:close/>
                </a:path>
              </a:pathLst>
            </a:custGeom>
            <a:ln w="12192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7200" y="3444460"/>
            <a:ext cx="7769066" cy="141426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0001" rIns="0" bIns="0" rtlCol="0">
            <a:spAutoFit/>
          </a:bodyPr>
          <a:lstStyle/>
          <a:p>
            <a:pPr marL="9525" marR="3810" algn="just">
              <a:lnSpc>
                <a:spcPct val="150000"/>
              </a:lnSpc>
              <a:spcBef>
                <a:spcPts val="79"/>
              </a:spcBef>
            </a:pPr>
            <a:r>
              <a:rPr sz="2100" dirty="0">
                <a:latin typeface="Calibri"/>
                <a:cs typeface="Calibri"/>
              </a:rPr>
              <a:t>El</a:t>
            </a:r>
            <a:r>
              <a:rPr sz="2100" spc="79" dirty="0">
                <a:latin typeface="Calibri"/>
                <a:cs typeface="Calibri"/>
              </a:rPr>
              <a:t> </a:t>
            </a:r>
            <a:r>
              <a:rPr sz="2100" b="1" dirty="0">
                <a:latin typeface="Calibri"/>
                <a:cs typeface="Calibri"/>
              </a:rPr>
              <a:t>ATP</a:t>
            </a:r>
            <a:r>
              <a:rPr sz="2100" b="1" spc="7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es</a:t>
            </a:r>
            <a:r>
              <a:rPr sz="2100" spc="86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la</a:t>
            </a:r>
            <a:r>
              <a:rPr sz="2100" spc="94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fuente</a:t>
            </a:r>
            <a:r>
              <a:rPr sz="2100" spc="9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de</a:t>
            </a:r>
            <a:r>
              <a:rPr sz="2100" spc="83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energía</a:t>
            </a:r>
            <a:r>
              <a:rPr sz="2100" spc="79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disponible</a:t>
            </a:r>
            <a:r>
              <a:rPr sz="2100" spc="83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en</a:t>
            </a:r>
            <a:r>
              <a:rPr sz="2100" spc="83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la</a:t>
            </a:r>
            <a:r>
              <a:rPr sz="2100" spc="9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célula</a:t>
            </a:r>
            <a:r>
              <a:rPr sz="2100" spc="79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para</a:t>
            </a:r>
            <a:r>
              <a:rPr sz="2100" spc="9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ser</a:t>
            </a:r>
            <a:r>
              <a:rPr sz="2100" spc="83" dirty="0">
                <a:latin typeface="Calibri"/>
                <a:cs typeface="Calibri"/>
              </a:rPr>
              <a:t> </a:t>
            </a:r>
            <a:r>
              <a:rPr sz="2100" spc="-8" dirty="0">
                <a:latin typeface="Calibri"/>
                <a:cs typeface="Calibri"/>
              </a:rPr>
              <a:t>utilizada </a:t>
            </a:r>
            <a:r>
              <a:rPr sz="2100" dirty="0">
                <a:latin typeface="Calibri"/>
                <a:cs typeface="Calibri"/>
              </a:rPr>
              <a:t>en</a:t>
            </a:r>
            <a:r>
              <a:rPr sz="2100" spc="296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los</a:t>
            </a:r>
            <a:r>
              <a:rPr sz="2100" spc="311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procesos</a:t>
            </a:r>
            <a:r>
              <a:rPr sz="2100" spc="304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celulares:</a:t>
            </a:r>
            <a:r>
              <a:rPr sz="2100" spc="293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las</a:t>
            </a:r>
            <a:r>
              <a:rPr sz="2100" spc="304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reacciones</a:t>
            </a:r>
            <a:r>
              <a:rPr sz="2100" spc="293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químicas</a:t>
            </a:r>
            <a:r>
              <a:rPr sz="2100" spc="307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utilizan</a:t>
            </a:r>
            <a:r>
              <a:rPr sz="2100" spc="30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ATP</a:t>
            </a:r>
            <a:r>
              <a:rPr sz="2100" spc="300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como </a:t>
            </a:r>
            <a:r>
              <a:rPr sz="2100" dirty="0">
                <a:latin typeface="Calibri"/>
                <a:cs typeface="Calibri"/>
              </a:rPr>
              <a:t>una</a:t>
            </a:r>
            <a:r>
              <a:rPr sz="2100" spc="-53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fuente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de</a:t>
            </a:r>
            <a:r>
              <a:rPr sz="2100" spc="-49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energía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para</a:t>
            </a:r>
            <a:r>
              <a:rPr sz="2100" spc="-53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mantener</a:t>
            </a:r>
            <a:r>
              <a:rPr sz="2100" spc="-49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la</a:t>
            </a:r>
            <a:r>
              <a:rPr sz="2100" spc="-53" dirty="0">
                <a:latin typeface="Calibri"/>
                <a:cs typeface="Calibri"/>
              </a:rPr>
              <a:t> </a:t>
            </a:r>
            <a:r>
              <a:rPr sz="2100" spc="-8" dirty="0">
                <a:latin typeface="Calibri"/>
                <a:cs typeface="Calibri"/>
              </a:rPr>
              <a:t>estructura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y</a:t>
            </a:r>
            <a:r>
              <a:rPr sz="2100" spc="-6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función</a:t>
            </a:r>
            <a:r>
              <a:rPr sz="2100" spc="-34" dirty="0">
                <a:latin typeface="Calibri"/>
                <a:cs typeface="Calibri"/>
              </a:rPr>
              <a:t> </a:t>
            </a:r>
            <a:r>
              <a:rPr sz="2100" spc="-8" dirty="0">
                <a:latin typeface="Calibri"/>
                <a:cs typeface="Calibri"/>
              </a:rPr>
              <a:t>celular.</a:t>
            </a:r>
            <a:endParaRPr sz="21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1676400" y="762000"/>
            <a:ext cx="7135272" cy="3794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2400" dirty="0">
                <a:solidFill>
                  <a:schemeClr val="bg1"/>
                </a:solidFill>
                <a:latin typeface="Arial Black"/>
                <a:cs typeface="Arial Black"/>
              </a:rPr>
              <a:t>Respiración</a:t>
            </a:r>
            <a:r>
              <a:rPr sz="2400" spc="-26" dirty="0">
                <a:solidFill>
                  <a:schemeClr val="bg1"/>
                </a:solidFill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chemeClr val="bg1"/>
                </a:solidFill>
                <a:latin typeface="Arial Black"/>
                <a:cs typeface="Arial Black"/>
              </a:rPr>
              <a:t>celular o</a:t>
            </a:r>
            <a:r>
              <a:rPr sz="2400" spc="-15" dirty="0">
                <a:solidFill>
                  <a:schemeClr val="bg1"/>
                </a:solidFill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chemeClr val="bg1"/>
                </a:solidFill>
                <a:latin typeface="Arial Black"/>
                <a:cs typeface="Arial Black"/>
              </a:rPr>
              <a:t>metabolismo</a:t>
            </a:r>
            <a:r>
              <a:rPr sz="2400" spc="-26" dirty="0">
                <a:solidFill>
                  <a:schemeClr val="bg1"/>
                </a:solidFill>
                <a:latin typeface="Arial Black"/>
                <a:cs typeface="Arial Black"/>
              </a:rPr>
              <a:t> </a:t>
            </a:r>
            <a:r>
              <a:rPr sz="2400" spc="-8" dirty="0">
                <a:solidFill>
                  <a:schemeClr val="bg1"/>
                </a:solidFill>
                <a:latin typeface="Arial Black"/>
                <a:cs typeface="Arial Black"/>
              </a:rPr>
              <a:t>celular</a:t>
            </a:r>
            <a:endParaRPr sz="24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3E4A944-96DC-4BE5-8174-09E1D0597C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7800" y="5181600"/>
            <a:ext cx="6670547" cy="738664"/>
          </a:xfrm>
        </p:spPr>
        <p:txBody>
          <a:bodyPr/>
          <a:lstStyle/>
          <a:p>
            <a:r>
              <a:rPr lang="es-EC" dirty="0">
                <a:hlinkClick r:id="rId2"/>
              </a:rPr>
              <a:t>https://calculatodo.com/calcular-tasa-metabolica-basal-tmb</a:t>
            </a:r>
            <a:r>
              <a:rPr lang="es-EC" dirty="0"/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30FAB63-BEA5-4A8F-8D96-3BF816A4B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219200"/>
            <a:ext cx="7696200" cy="364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355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9466" y="3952493"/>
            <a:ext cx="8760143" cy="1866900"/>
          </a:xfrm>
          <a:custGeom>
            <a:avLst/>
            <a:gdLst/>
            <a:ahLst/>
            <a:cxnLst/>
            <a:rect l="l" t="t" r="r" b="b"/>
            <a:pathLst>
              <a:path w="11680190" h="2489200">
                <a:moveTo>
                  <a:pt x="0" y="414781"/>
                </a:moveTo>
                <a:lnTo>
                  <a:pt x="2790" y="366404"/>
                </a:lnTo>
                <a:lnTo>
                  <a:pt x="10955" y="319666"/>
                </a:lnTo>
                <a:lnTo>
                  <a:pt x="24182" y="274881"/>
                </a:lnTo>
                <a:lnTo>
                  <a:pt x="42160" y="232358"/>
                </a:lnTo>
                <a:lnTo>
                  <a:pt x="64579" y="192408"/>
                </a:lnTo>
                <a:lnTo>
                  <a:pt x="91126" y="155344"/>
                </a:lnTo>
                <a:lnTo>
                  <a:pt x="121491" y="121475"/>
                </a:lnTo>
                <a:lnTo>
                  <a:pt x="155362" y="91113"/>
                </a:lnTo>
                <a:lnTo>
                  <a:pt x="192429" y="64569"/>
                </a:lnTo>
                <a:lnTo>
                  <a:pt x="232379" y="42153"/>
                </a:lnTo>
                <a:lnTo>
                  <a:pt x="274902" y="24177"/>
                </a:lnTo>
                <a:lnTo>
                  <a:pt x="319686" y="10953"/>
                </a:lnTo>
                <a:lnTo>
                  <a:pt x="366421" y="2790"/>
                </a:lnTo>
                <a:lnTo>
                  <a:pt x="414794" y="0"/>
                </a:lnTo>
                <a:lnTo>
                  <a:pt x="11265154" y="0"/>
                </a:lnTo>
                <a:lnTo>
                  <a:pt x="11313531" y="2790"/>
                </a:lnTo>
                <a:lnTo>
                  <a:pt x="11360269" y="10953"/>
                </a:lnTo>
                <a:lnTo>
                  <a:pt x="11405054" y="24177"/>
                </a:lnTo>
                <a:lnTo>
                  <a:pt x="11447577" y="42153"/>
                </a:lnTo>
                <a:lnTo>
                  <a:pt x="11487527" y="64569"/>
                </a:lnTo>
                <a:lnTo>
                  <a:pt x="11524591" y="91113"/>
                </a:lnTo>
                <a:lnTo>
                  <a:pt x="11558460" y="121475"/>
                </a:lnTo>
                <a:lnTo>
                  <a:pt x="11588822" y="155344"/>
                </a:lnTo>
                <a:lnTo>
                  <a:pt x="11615366" y="192408"/>
                </a:lnTo>
                <a:lnTo>
                  <a:pt x="11637782" y="232358"/>
                </a:lnTo>
                <a:lnTo>
                  <a:pt x="11655758" y="274881"/>
                </a:lnTo>
                <a:lnTo>
                  <a:pt x="11668982" y="319666"/>
                </a:lnTo>
                <a:lnTo>
                  <a:pt x="11677145" y="366404"/>
                </a:lnTo>
                <a:lnTo>
                  <a:pt x="11679936" y="414781"/>
                </a:lnTo>
                <a:lnTo>
                  <a:pt x="11679936" y="2073897"/>
                </a:lnTo>
                <a:lnTo>
                  <a:pt x="11677145" y="2122270"/>
                </a:lnTo>
                <a:lnTo>
                  <a:pt x="11668982" y="2169005"/>
                </a:lnTo>
                <a:lnTo>
                  <a:pt x="11655758" y="2213789"/>
                </a:lnTo>
                <a:lnTo>
                  <a:pt x="11637782" y="2256312"/>
                </a:lnTo>
                <a:lnTo>
                  <a:pt x="11615366" y="2296262"/>
                </a:lnTo>
                <a:lnTo>
                  <a:pt x="11588822" y="2333329"/>
                </a:lnTo>
                <a:lnTo>
                  <a:pt x="11558460" y="2367200"/>
                </a:lnTo>
                <a:lnTo>
                  <a:pt x="11524591" y="2397565"/>
                </a:lnTo>
                <a:lnTo>
                  <a:pt x="11487527" y="2424112"/>
                </a:lnTo>
                <a:lnTo>
                  <a:pt x="11447577" y="2446531"/>
                </a:lnTo>
                <a:lnTo>
                  <a:pt x="11405054" y="2464509"/>
                </a:lnTo>
                <a:lnTo>
                  <a:pt x="11360269" y="2477736"/>
                </a:lnTo>
                <a:lnTo>
                  <a:pt x="11313531" y="2485901"/>
                </a:lnTo>
                <a:lnTo>
                  <a:pt x="11265154" y="2488691"/>
                </a:lnTo>
                <a:lnTo>
                  <a:pt x="414794" y="2488691"/>
                </a:lnTo>
                <a:lnTo>
                  <a:pt x="366421" y="2485901"/>
                </a:lnTo>
                <a:lnTo>
                  <a:pt x="319686" y="2477736"/>
                </a:lnTo>
                <a:lnTo>
                  <a:pt x="274902" y="2464509"/>
                </a:lnTo>
                <a:lnTo>
                  <a:pt x="232379" y="2446531"/>
                </a:lnTo>
                <a:lnTo>
                  <a:pt x="192429" y="2424112"/>
                </a:lnTo>
                <a:lnTo>
                  <a:pt x="155362" y="2397565"/>
                </a:lnTo>
                <a:lnTo>
                  <a:pt x="121491" y="2367200"/>
                </a:lnTo>
                <a:lnTo>
                  <a:pt x="91126" y="2333329"/>
                </a:lnTo>
                <a:lnTo>
                  <a:pt x="64579" y="2296262"/>
                </a:lnTo>
                <a:lnTo>
                  <a:pt x="42160" y="2256312"/>
                </a:lnTo>
                <a:lnTo>
                  <a:pt x="24182" y="2213789"/>
                </a:lnTo>
                <a:lnTo>
                  <a:pt x="10955" y="2169005"/>
                </a:lnTo>
                <a:lnTo>
                  <a:pt x="2790" y="2122270"/>
                </a:lnTo>
                <a:lnTo>
                  <a:pt x="0" y="2073897"/>
                </a:lnTo>
                <a:lnTo>
                  <a:pt x="0" y="414781"/>
                </a:lnTo>
                <a:close/>
              </a:path>
            </a:pathLst>
          </a:custGeom>
          <a:solidFill>
            <a:schemeClr val="bg1"/>
          </a:solidFill>
          <a:ln w="76199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/>
          <p:nvPr/>
        </p:nvSpPr>
        <p:spPr>
          <a:xfrm>
            <a:off x="280034" y="1875662"/>
            <a:ext cx="8760143" cy="1958340"/>
          </a:xfrm>
          <a:custGeom>
            <a:avLst/>
            <a:gdLst/>
            <a:ahLst/>
            <a:cxnLst/>
            <a:rect l="l" t="t" r="r" b="b"/>
            <a:pathLst>
              <a:path w="11680190" h="2611120">
                <a:moveTo>
                  <a:pt x="0" y="435101"/>
                </a:moveTo>
                <a:lnTo>
                  <a:pt x="2553" y="387695"/>
                </a:lnTo>
                <a:lnTo>
                  <a:pt x="10035" y="341767"/>
                </a:lnTo>
                <a:lnTo>
                  <a:pt x="22182" y="297582"/>
                </a:lnTo>
                <a:lnTo>
                  <a:pt x="38727" y="255406"/>
                </a:lnTo>
                <a:lnTo>
                  <a:pt x="59405" y="215504"/>
                </a:lnTo>
                <a:lnTo>
                  <a:pt x="83951" y="178143"/>
                </a:lnTo>
                <a:lnTo>
                  <a:pt x="112099" y="143587"/>
                </a:lnTo>
                <a:lnTo>
                  <a:pt x="143584" y="112102"/>
                </a:lnTo>
                <a:lnTo>
                  <a:pt x="178140" y="83954"/>
                </a:lnTo>
                <a:lnTo>
                  <a:pt x="215503" y="59407"/>
                </a:lnTo>
                <a:lnTo>
                  <a:pt x="255405" y="38729"/>
                </a:lnTo>
                <a:lnTo>
                  <a:pt x="297583" y="22183"/>
                </a:lnTo>
                <a:lnTo>
                  <a:pt x="341771" y="10036"/>
                </a:lnTo>
                <a:lnTo>
                  <a:pt x="387703" y="2553"/>
                </a:lnTo>
                <a:lnTo>
                  <a:pt x="435114" y="0"/>
                </a:lnTo>
                <a:lnTo>
                  <a:pt x="11244834" y="0"/>
                </a:lnTo>
                <a:lnTo>
                  <a:pt x="11292240" y="2553"/>
                </a:lnTo>
                <a:lnTo>
                  <a:pt x="11338168" y="10036"/>
                </a:lnTo>
                <a:lnTo>
                  <a:pt x="11382353" y="22183"/>
                </a:lnTo>
                <a:lnTo>
                  <a:pt x="11424529" y="38729"/>
                </a:lnTo>
                <a:lnTo>
                  <a:pt x="11464431" y="59407"/>
                </a:lnTo>
                <a:lnTo>
                  <a:pt x="11501792" y="83954"/>
                </a:lnTo>
                <a:lnTo>
                  <a:pt x="11536348" y="112102"/>
                </a:lnTo>
                <a:lnTo>
                  <a:pt x="11567833" y="143587"/>
                </a:lnTo>
                <a:lnTo>
                  <a:pt x="11595981" y="178143"/>
                </a:lnTo>
                <a:lnTo>
                  <a:pt x="11620528" y="215504"/>
                </a:lnTo>
                <a:lnTo>
                  <a:pt x="11641206" y="255406"/>
                </a:lnTo>
                <a:lnTo>
                  <a:pt x="11657752" y="297582"/>
                </a:lnTo>
                <a:lnTo>
                  <a:pt x="11669899" y="341767"/>
                </a:lnTo>
                <a:lnTo>
                  <a:pt x="11677382" y="387695"/>
                </a:lnTo>
                <a:lnTo>
                  <a:pt x="11679936" y="435101"/>
                </a:lnTo>
                <a:lnTo>
                  <a:pt x="11679936" y="2175510"/>
                </a:lnTo>
                <a:lnTo>
                  <a:pt x="11677382" y="2222916"/>
                </a:lnTo>
                <a:lnTo>
                  <a:pt x="11669899" y="2268844"/>
                </a:lnTo>
                <a:lnTo>
                  <a:pt x="11657752" y="2313029"/>
                </a:lnTo>
                <a:lnTo>
                  <a:pt x="11641206" y="2355205"/>
                </a:lnTo>
                <a:lnTo>
                  <a:pt x="11620528" y="2395107"/>
                </a:lnTo>
                <a:lnTo>
                  <a:pt x="11595981" y="2432468"/>
                </a:lnTo>
                <a:lnTo>
                  <a:pt x="11567833" y="2467024"/>
                </a:lnTo>
                <a:lnTo>
                  <a:pt x="11536348" y="2498509"/>
                </a:lnTo>
                <a:lnTo>
                  <a:pt x="11501792" y="2526657"/>
                </a:lnTo>
                <a:lnTo>
                  <a:pt x="11464431" y="2551204"/>
                </a:lnTo>
                <a:lnTo>
                  <a:pt x="11424529" y="2571882"/>
                </a:lnTo>
                <a:lnTo>
                  <a:pt x="11382353" y="2588428"/>
                </a:lnTo>
                <a:lnTo>
                  <a:pt x="11338168" y="2600575"/>
                </a:lnTo>
                <a:lnTo>
                  <a:pt x="11292240" y="2608058"/>
                </a:lnTo>
                <a:lnTo>
                  <a:pt x="11244834" y="2610611"/>
                </a:lnTo>
                <a:lnTo>
                  <a:pt x="435114" y="2610611"/>
                </a:lnTo>
                <a:lnTo>
                  <a:pt x="387703" y="2608058"/>
                </a:lnTo>
                <a:lnTo>
                  <a:pt x="341771" y="2600575"/>
                </a:lnTo>
                <a:lnTo>
                  <a:pt x="297583" y="2588428"/>
                </a:lnTo>
                <a:lnTo>
                  <a:pt x="255405" y="2571882"/>
                </a:lnTo>
                <a:lnTo>
                  <a:pt x="215503" y="2551204"/>
                </a:lnTo>
                <a:lnTo>
                  <a:pt x="178140" y="2526657"/>
                </a:lnTo>
                <a:lnTo>
                  <a:pt x="143584" y="2498509"/>
                </a:lnTo>
                <a:lnTo>
                  <a:pt x="112099" y="2467024"/>
                </a:lnTo>
                <a:lnTo>
                  <a:pt x="83951" y="2432468"/>
                </a:lnTo>
                <a:lnTo>
                  <a:pt x="59405" y="2395107"/>
                </a:lnTo>
                <a:lnTo>
                  <a:pt x="38727" y="2355205"/>
                </a:lnTo>
                <a:lnTo>
                  <a:pt x="22182" y="2313029"/>
                </a:lnTo>
                <a:lnTo>
                  <a:pt x="10035" y="2268844"/>
                </a:lnTo>
                <a:lnTo>
                  <a:pt x="2553" y="2222916"/>
                </a:lnTo>
                <a:lnTo>
                  <a:pt x="0" y="2175510"/>
                </a:lnTo>
                <a:lnTo>
                  <a:pt x="0" y="43510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81153" y="931545"/>
            <a:ext cx="8978265" cy="484823"/>
          </a:xfrm>
          <a:custGeom>
            <a:avLst/>
            <a:gdLst/>
            <a:ahLst/>
            <a:cxnLst/>
            <a:rect l="l" t="t" r="r" b="b"/>
            <a:pathLst>
              <a:path w="11971020" h="646430">
                <a:moveTo>
                  <a:pt x="11971020" y="0"/>
                </a:moveTo>
                <a:lnTo>
                  <a:pt x="0" y="0"/>
                </a:lnTo>
                <a:lnTo>
                  <a:pt x="0" y="646176"/>
                </a:lnTo>
                <a:lnTo>
                  <a:pt x="11971020" y="646176"/>
                </a:lnTo>
                <a:lnTo>
                  <a:pt x="11971020" y="0"/>
                </a:lnTo>
                <a:close/>
              </a:path>
            </a:pathLst>
          </a:custGeom>
          <a:solidFill>
            <a:srgbClr val="F838E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216973" y="938974"/>
            <a:ext cx="2706528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700" dirty="0">
                <a:solidFill>
                  <a:srgbClr val="001F5F"/>
                </a:solidFill>
              </a:rPr>
              <a:t>METABOLISMO</a:t>
            </a:r>
            <a:endParaRPr sz="2700"/>
          </a:p>
        </p:txBody>
      </p:sp>
      <p:sp>
        <p:nvSpPr>
          <p:cNvPr id="6" name="object 6"/>
          <p:cNvSpPr txBox="1"/>
          <p:nvPr/>
        </p:nvSpPr>
        <p:spPr>
          <a:xfrm>
            <a:off x="140209" y="1465421"/>
            <a:ext cx="1615916" cy="33230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2100" dirty="0">
                <a:latin typeface="Comic Sans MS"/>
                <a:cs typeface="Comic Sans MS"/>
              </a:rPr>
              <a:t>Se</a:t>
            </a:r>
            <a:r>
              <a:rPr sz="2100" spc="-30" dirty="0">
                <a:latin typeface="Comic Sans MS"/>
                <a:cs typeface="Comic Sans MS"/>
              </a:rPr>
              <a:t> </a:t>
            </a:r>
            <a:r>
              <a:rPr sz="2100" spc="-8" dirty="0">
                <a:latin typeface="Comic Sans MS"/>
                <a:cs typeface="Comic Sans MS"/>
              </a:rPr>
              <a:t>divide</a:t>
            </a:r>
            <a:r>
              <a:rPr sz="2100" spc="8" dirty="0">
                <a:latin typeface="Comic Sans MS"/>
                <a:cs typeface="Comic Sans MS"/>
              </a:rPr>
              <a:t> </a:t>
            </a:r>
            <a:r>
              <a:rPr sz="2100" spc="-4" dirty="0">
                <a:latin typeface="Comic Sans MS"/>
                <a:cs typeface="Comic Sans MS"/>
              </a:rPr>
              <a:t>en:</a:t>
            </a:r>
            <a:endParaRPr sz="2100" dirty="0">
              <a:latin typeface="Comic Sans MS"/>
              <a:cs typeface="Comic Sans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778062" y="3999453"/>
            <a:ext cx="2639853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677704" algn="l"/>
                <a:tab pos="1838325" algn="l"/>
                <a:tab pos="2338864" algn="l"/>
              </a:tabLst>
            </a:pPr>
            <a:r>
              <a:rPr dirty="0">
                <a:latin typeface="Comic Sans MS"/>
                <a:cs typeface="Comic Sans MS"/>
              </a:rPr>
              <a:t>Se	</a:t>
            </a:r>
            <a:r>
              <a:rPr spc="-11" dirty="0">
                <a:latin typeface="Comic Sans MS"/>
                <a:cs typeface="Comic Sans MS"/>
              </a:rPr>
              <a:t>r</a:t>
            </a:r>
            <a:r>
              <a:rPr spc="4" dirty="0">
                <a:latin typeface="Comic Sans MS"/>
                <a:cs typeface="Comic Sans MS"/>
              </a:rPr>
              <a:t>e</a:t>
            </a:r>
            <a:r>
              <a:rPr dirty="0">
                <a:latin typeface="Comic Sans MS"/>
                <a:cs typeface="Comic Sans MS"/>
              </a:rPr>
              <a:t>f</a:t>
            </a:r>
            <a:r>
              <a:rPr spc="-4" dirty="0">
                <a:latin typeface="Comic Sans MS"/>
                <a:cs typeface="Comic Sans MS"/>
              </a:rPr>
              <a:t>i</a:t>
            </a:r>
            <a:r>
              <a:rPr dirty="0">
                <a:latin typeface="Comic Sans MS"/>
                <a:cs typeface="Comic Sans MS"/>
              </a:rPr>
              <a:t>e</a:t>
            </a:r>
            <a:r>
              <a:rPr spc="-4" dirty="0">
                <a:latin typeface="Comic Sans MS"/>
                <a:cs typeface="Comic Sans MS"/>
              </a:rPr>
              <a:t>r</a:t>
            </a:r>
            <a:r>
              <a:rPr dirty="0">
                <a:latin typeface="Comic Sans MS"/>
                <a:cs typeface="Comic Sans MS"/>
              </a:rPr>
              <a:t>e	a	las</a:t>
            </a:r>
            <a:endParaRPr>
              <a:latin typeface="Comic Sans MS"/>
              <a:cs typeface="Comic Sans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78062" y="4273772"/>
            <a:ext cx="2636044" cy="5636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  <a:tabLst>
                <a:tab pos="2367439" algn="l"/>
              </a:tabLst>
            </a:pPr>
            <a:r>
              <a:rPr dirty="0">
                <a:latin typeface="Comic Sans MS"/>
                <a:cs typeface="Comic Sans MS"/>
              </a:rPr>
              <a:t>secue</a:t>
            </a:r>
            <a:r>
              <a:rPr spc="8" dirty="0">
                <a:latin typeface="Comic Sans MS"/>
                <a:cs typeface="Comic Sans MS"/>
              </a:rPr>
              <a:t>n</a:t>
            </a:r>
            <a:r>
              <a:rPr dirty="0">
                <a:latin typeface="Comic Sans MS"/>
                <a:cs typeface="Comic Sans MS"/>
              </a:rPr>
              <a:t>cias	</a:t>
            </a:r>
            <a:r>
              <a:rPr spc="-8" dirty="0">
                <a:latin typeface="Comic Sans MS"/>
                <a:cs typeface="Comic Sans MS"/>
              </a:rPr>
              <a:t>de  </a:t>
            </a:r>
            <a:r>
              <a:rPr spc="-4" dirty="0">
                <a:latin typeface="Comic Sans MS"/>
                <a:cs typeface="Comic Sans MS"/>
              </a:rPr>
              <a:t>reacciones</a:t>
            </a:r>
            <a:r>
              <a:rPr spc="-11" dirty="0">
                <a:latin typeface="Comic Sans MS"/>
                <a:cs typeface="Comic Sans MS"/>
              </a:rPr>
              <a:t> </a:t>
            </a:r>
            <a:r>
              <a:rPr spc="-4" dirty="0">
                <a:latin typeface="Comic Sans MS"/>
                <a:cs typeface="Comic Sans MS"/>
              </a:rPr>
              <a:t>de</a:t>
            </a:r>
            <a:r>
              <a:rPr spc="-15" dirty="0">
                <a:latin typeface="Comic Sans MS"/>
                <a:cs typeface="Comic Sans MS"/>
              </a:rPr>
              <a:t> </a:t>
            </a:r>
            <a:r>
              <a:rPr spc="-4" dirty="0">
                <a:latin typeface="Comic Sans MS"/>
                <a:cs typeface="Comic Sans MS"/>
              </a:rPr>
              <a:t>síntesis.</a:t>
            </a:r>
            <a:endParaRPr>
              <a:latin typeface="Comic Sans MS"/>
              <a:cs typeface="Comic Sans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51891" y="2298001"/>
            <a:ext cx="2065973" cy="3323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2100" b="1" spc="-4" dirty="0">
                <a:solidFill>
                  <a:srgbClr val="001F5F"/>
                </a:solidFill>
                <a:latin typeface="Comic Sans MS"/>
                <a:cs typeface="Comic Sans MS"/>
              </a:rPr>
              <a:t>CATABOLISMO</a:t>
            </a:r>
            <a:endParaRPr sz="2100">
              <a:latin typeface="Comic Sans MS"/>
              <a:cs typeface="Comic Sans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746248" y="2062066"/>
            <a:ext cx="2703195" cy="8406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algn="just">
              <a:spcBef>
                <a:spcPts val="75"/>
              </a:spcBef>
            </a:pPr>
            <a:r>
              <a:rPr dirty="0">
                <a:latin typeface="Comic Sans MS"/>
                <a:cs typeface="Comic Sans MS"/>
              </a:rPr>
              <a:t>Se</a:t>
            </a:r>
            <a:r>
              <a:rPr spc="4" dirty="0">
                <a:latin typeface="Comic Sans MS"/>
                <a:cs typeface="Comic Sans MS"/>
              </a:rPr>
              <a:t> </a:t>
            </a:r>
            <a:r>
              <a:rPr spc="-4" dirty="0">
                <a:latin typeface="Comic Sans MS"/>
                <a:cs typeface="Comic Sans MS"/>
              </a:rPr>
              <a:t>refiere</a:t>
            </a:r>
            <a:r>
              <a:rPr dirty="0">
                <a:latin typeface="Comic Sans MS"/>
                <a:cs typeface="Comic Sans MS"/>
              </a:rPr>
              <a:t> a</a:t>
            </a:r>
            <a:r>
              <a:rPr spc="4" dirty="0">
                <a:latin typeface="Comic Sans MS"/>
                <a:cs typeface="Comic Sans MS"/>
              </a:rPr>
              <a:t> </a:t>
            </a:r>
            <a:r>
              <a:rPr dirty="0">
                <a:latin typeface="Comic Sans MS"/>
                <a:cs typeface="Comic Sans MS"/>
              </a:rPr>
              <a:t>las </a:t>
            </a:r>
            <a:r>
              <a:rPr spc="4" dirty="0">
                <a:latin typeface="Comic Sans MS"/>
                <a:cs typeface="Comic Sans MS"/>
              </a:rPr>
              <a:t> </a:t>
            </a:r>
            <a:r>
              <a:rPr dirty="0">
                <a:latin typeface="Comic Sans MS"/>
                <a:cs typeface="Comic Sans MS"/>
              </a:rPr>
              <a:t>secuencias </a:t>
            </a:r>
            <a:r>
              <a:rPr spc="-4" dirty="0">
                <a:latin typeface="Comic Sans MS"/>
                <a:cs typeface="Comic Sans MS"/>
              </a:rPr>
              <a:t>de reacciones </a:t>
            </a:r>
            <a:r>
              <a:rPr spc="-529" dirty="0">
                <a:latin typeface="Comic Sans MS"/>
                <a:cs typeface="Comic Sans MS"/>
              </a:rPr>
              <a:t> </a:t>
            </a:r>
            <a:r>
              <a:rPr spc="-4" dirty="0">
                <a:latin typeface="Comic Sans MS"/>
                <a:cs typeface="Comic Sans MS"/>
              </a:rPr>
              <a:t>de</a:t>
            </a:r>
            <a:r>
              <a:rPr spc="-11" dirty="0">
                <a:latin typeface="Comic Sans MS"/>
                <a:cs typeface="Comic Sans MS"/>
              </a:rPr>
              <a:t> </a:t>
            </a:r>
            <a:r>
              <a:rPr spc="-4" dirty="0">
                <a:latin typeface="Comic Sans MS"/>
                <a:cs typeface="Comic Sans MS"/>
              </a:rPr>
              <a:t>degradación.</a:t>
            </a:r>
            <a:endParaRPr>
              <a:latin typeface="Comic Sans MS"/>
              <a:cs typeface="Comic Sans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0015" y="4251102"/>
            <a:ext cx="1928336" cy="3323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2100" b="1" spc="-8" dirty="0">
                <a:solidFill>
                  <a:srgbClr val="001F5F"/>
                </a:solidFill>
                <a:latin typeface="Comic Sans MS"/>
                <a:cs typeface="Comic Sans MS"/>
              </a:rPr>
              <a:t>ANABOLISMO</a:t>
            </a:r>
            <a:endParaRPr sz="2100">
              <a:latin typeface="Comic Sans MS"/>
              <a:cs typeface="Comic Sans M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540121" y="2226564"/>
            <a:ext cx="325755" cy="544354"/>
            <a:chOff x="7386828" y="1825751"/>
            <a:chExt cx="434340" cy="725805"/>
          </a:xfrm>
        </p:grpSpPr>
        <p:sp>
          <p:nvSpPr>
            <p:cNvPr id="13" name="object 13"/>
            <p:cNvSpPr/>
            <p:nvPr/>
          </p:nvSpPr>
          <p:spPr>
            <a:xfrm>
              <a:off x="7392924" y="1831847"/>
              <a:ext cx="422275" cy="713740"/>
            </a:xfrm>
            <a:custGeom>
              <a:avLst/>
              <a:gdLst/>
              <a:ahLst/>
              <a:cxnLst/>
              <a:rect l="l" t="t" r="r" b="b"/>
              <a:pathLst>
                <a:path w="422275" h="713739">
                  <a:moveTo>
                    <a:pt x="211074" y="0"/>
                  </a:moveTo>
                  <a:lnTo>
                    <a:pt x="0" y="0"/>
                  </a:lnTo>
                  <a:lnTo>
                    <a:pt x="211074" y="356615"/>
                  </a:lnTo>
                  <a:lnTo>
                    <a:pt x="0" y="713231"/>
                  </a:lnTo>
                  <a:lnTo>
                    <a:pt x="211074" y="713231"/>
                  </a:lnTo>
                  <a:lnTo>
                    <a:pt x="422148" y="356615"/>
                  </a:lnTo>
                  <a:lnTo>
                    <a:pt x="211074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" name="object 14"/>
            <p:cNvSpPr/>
            <p:nvPr/>
          </p:nvSpPr>
          <p:spPr>
            <a:xfrm>
              <a:off x="7392924" y="1831847"/>
              <a:ext cx="422275" cy="713740"/>
            </a:xfrm>
            <a:custGeom>
              <a:avLst/>
              <a:gdLst/>
              <a:ahLst/>
              <a:cxnLst/>
              <a:rect l="l" t="t" r="r" b="b"/>
              <a:pathLst>
                <a:path w="422275" h="713739">
                  <a:moveTo>
                    <a:pt x="0" y="0"/>
                  </a:moveTo>
                  <a:lnTo>
                    <a:pt x="211074" y="0"/>
                  </a:lnTo>
                  <a:lnTo>
                    <a:pt x="422148" y="356615"/>
                  </a:lnTo>
                  <a:lnTo>
                    <a:pt x="211074" y="713231"/>
                  </a:lnTo>
                  <a:lnTo>
                    <a:pt x="0" y="713231"/>
                  </a:lnTo>
                  <a:lnTo>
                    <a:pt x="211074" y="356615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2328291" y="2226564"/>
            <a:ext cx="324803" cy="544354"/>
            <a:chOff x="3104388" y="1825751"/>
            <a:chExt cx="433070" cy="725805"/>
          </a:xfrm>
        </p:grpSpPr>
        <p:sp>
          <p:nvSpPr>
            <p:cNvPr id="16" name="object 16"/>
            <p:cNvSpPr/>
            <p:nvPr/>
          </p:nvSpPr>
          <p:spPr>
            <a:xfrm>
              <a:off x="3110484" y="1831847"/>
              <a:ext cx="421005" cy="713740"/>
            </a:xfrm>
            <a:custGeom>
              <a:avLst/>
              <a:gdLst/>
              <a:ahLst/>
              <a:cxnLst/>
              <a:rect l="l" t="t" r="r" b="b"/>
              <a:pathLst>
                <a:path w="421004" h="713739">
                  <a:moveTo>
                    <a:pt x="210312" y="0"/>
                  </a:moveTo>
                  <a:lnTo>
                    <a:pt x="0" y="0"/>
                  </a:lnTo>
                  <a:lnTo>
                    <a:pt x="210312" y="356615"/>
                  </a:lnTo>
                  <a:lnTo>
                    <a:pt x="0" y="713231"/>
                  </a:lnTo>
                  <a:lnTo>
                    <a:pt x="210312" y="713231"/>
                  </a:lnTo>
                  <a:lnTo>
                    <a:pt x="420624" y="356615"/>
                  </a:lnTo>
                  <a:lnTo>
                    <a:pt x="210312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7" name="object 17"/>
            <p:cNvSpPr/>
            <p:nvPr/>
          </p:nvSpPr>
          <p:spPr>
            <a:xfrm>
              <a:off x="3110484" y="1831847"/>
              <a:ext cx="421005" cy="713740"/>
            </a:xfrm>
            <a:custGeom>
              <a:avLst/>
              <a:gdLst/>
              <a:ahLst/>
              <a:cxnLst/>
              <a:rect l="l" t="t" r="r" b="b"/>
              <a:pathLst>
                <a:path w="421004" h="713739">
                  <a:moveTo>
                    <a:pt x="0" y="0"/>
                  </a:moveTo>
                  <a:lnTo>
                    <a:pt x="210312" y="0"/>
                  </a:lnTo>
                  <a:lnTo>
                    <a:pt x="420624" y="356615"/>
                  </a:lnTo>
                  <a:lnTo>
                    <a:pt x="210312" y="713231"/>
                  </a:lnTo>
                  <a:lnTo>
                    <a:pt x="0" y="713231"/>
                  </a:lnTo>
                  <a:lnTo>
                    <a:pt x="210312" y="356615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2328291" y="4163949"/>
            <a:ext cx="324803" cy="544354"/>
            <a:chOff x="3104388" y="4408932"/>
            <a:chExt cx="433070" cy="725805"/>
          </a:xfrm>
        </p:grpSpPr>
        <p:sp>
          <p:nvSpPr>
            <p:cNvPr id="19" name="object 19"/>
            <p:cNvSpPr/>
            <p:nvPr/>
          </p:nvSpPr>
          <p:spPr>
            <a:xfrm>
              <a:off x="3110484" y="4415028"/>
              <a:ext cx="421005" cy="713740"/>
            </a:xfrm>
            <a:custGeom>
              <a:avLst/>
              <a:gdLst/>
              <a:ahLst/>
              <a:cxnLst/>
              <a:rect l="l" t="t" r="r" b="b"/>
              <a:pathLst>
                <a:path w="421004" h="713739">
                  <a:moveTo>
                    <a:pt x="210312" y="0"/>
                  </a:moveTo>
                  <a:lnTo>
                    <a:pt x="0" y="0"/>
                  </a:lnTo>
                  <a:lnTo>
                    <a:pt x="210312" y="356616"/>
                  </a:lnTo>
                  <a:lnTo>
                    <a:pt x="0" y="713232"/>
                  </a:lnTo>
                  <a:lnTo>
                    <a:pt x="210312" y="713232"/>
                  </a:lnTo>
                  <a:lnTo>
                    <a:pt x="420624" y="356616"/>
                  </a:lnTo>
                  <a:lnTo>
                    <a:pt x="210312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0" name="object 20"/>
            <p:cNvSpPr/>
            <p:nvPr/>
          </p:nvSpPr>
          <p:spPr>
            <a:xfrm>
              <a:off x="3110484" y="4415028"/>
              <a:ext cx="421005" cy="713740"/>
            </a:xfrm>
            <a:custGeom>
              <a:avLst/>
              <a:gdLst/>
              <a:ahLst/>
              <a:cxnLst/>
              <a:rect l="l" t="t" r="r" b="b"/>
              <a:pathLst>
                <a:path w="421004" h="713739">
                  <a:moveTo>
                    <a:pt x="0" y="0"/>
                  </a:moveTo>
                  <a:lnTo>
                    <a:pt x="210312" y="0"/>
                  </a:lnTo>
                  <a:lnTo>
                    <a:pt x="420624" y="356616"/>
                  </a:lnTo>
                  <a:lnTo>
                    <a:pt x="210312" y="713232"/>
                  </a:lnTo>
                  <a:lnTo>
                    <a:pt x="0" y="713232"/>
                  </a:lnTo>
                  <a:lnTo>
                    <a:pt x="210312" y="356616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5525262" y="4163949"/>
            <a:ext cx="324803" cy="544354"/>
            <a:chOff x="7367016" y="4408932"/>
            <a:chExt cx="433070" cy="725805"/>
          </a:xfrm>
        </p:grpSpPr>
        <p:sp>
          <p:nvSpPr>
            <p:cNvPr id="22" name="object 22"/>
            <p:cNvSpPr/>
            <p:nvPr/>
          </p:nvSpPr>
          <p:spPr>
            <a:xfrm>
              <a:off x="7373112" y="4415028"/>
              <a:ext cx="421005" cy="713740"/>
            </a:xfrm>
            <a:custGeom>
              <a:avLst/>
              <a:gdLst/>
              <a:ahLst/>
              <a:cxnLst/>
              <a:rect l="l" t="t" r="r" b="b"/>
              <a:pathLst>
                <a:path w="421004" h="713739">
                  <a:moveTo>
                    <a:pt x="210312" y="0"/>
                  </a:moveTo>
                  <a:lnTo>
                    <a:pt x="0" y="0"/>
                  </a:lnTo>
                  <a:lnTo>
                    <a:pt x="210312" y="356616"/>
                  </a:lnTo>
                  <a:lnTo>
                    <a:pt x="0" y="713232"/>
                  </a:lnTo>
                  <a:lnTo>
                    <a:pt x="210312" y="713232"/>
                  </a:lnTo>
                  <a:lnTo>
                    <a:pt x="420624" y="356616"/>
                  </a:lnTo>
                  <a:lnTo>
                    <a:pt x="210312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3" name="object 23"/>
            <p:cNvSpPr/>
            <p:nvPr/>
          </p:nvSpPr>
          <p:spPr>
            <a:xfrm>
              <a:off x="7373112" y="4415028"/>
              <a:ext cx="421005" cy="713740"/>
            </a:xfrm>
            <a:custGeom>
              <a:avLst/>
              <a:gdLst/>
              <a:ahLst/>
              <a:cxnLst/>
              <a:rect l="l" t="t" r="r" b="b"/>
              <a:pathLst>
                <a:path w="421004" h="713739">
                  <a:moveTo>
                    <a:pt x="0" y="0"/>
                  </a:moveTo>
                  <a:lnTo>
                    <a:pt x="210312" y="0"/>
                  </a:lnTo>
                  <a:lnTo>
                    <a:pt x="420624" y="356616"/>
                  </a:lnTo>
                  <a:lnTo>
                    <a:pt x="210312" y="713232"/>
                  </a:lnTo>
                  <a:lnTo>
                    <a:pt x="0" y="713232"/>
                  </a:lnTo>
                  <a:lnTo>
                    <a:pt x="210312" y="356616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6267164" y="1915999"/>
            <a:ext cx="2572226" cy="1067119"/>
          </a:xfrm>
          <a:prstGeom prst="rect">
            <a:avLst/>
          </a:prstGeom>
        </p:spPr>
        <p:txBody>
          <a:bodyPr vert="horz" wrap="square" lIns="0" tIns="81439" rIns="0" bIns="0" rtlCol="0">
            <a:spAutoFit/>
          </a:bodyPr>
          <a:lstStyle/>
          <a:p>
            <a:pPr marL="266700" indent="-257651">
              <a:spcBef>
                <a:spcPts val="641"/>
              </a:spcBef>
              <a:buFont typeface="Wingdings"/>
              <a:buChar char=""/>
              <a:tabLst>
                <a:tab pos="267176" algn="l"/>
              </a:tabLst>
            </a:pPr>
            <a:r>
              <a:rPr dirty="0">
                <a:latin typeface="Comic Sans MS"/>
                <a:cs typeface="Comic Sans MS"/>
              </a:rPr>
              <a:t>Es</a:t>
            </a:r>
            <a:r>
              <a:rPr spc="-38" dirty="0">
                <a:latin typeface="Comic Sans MS"/>
                <a:cs typeface="Comic Sans MS"/>
              </a:rPr>
              <a:t> </a:t>
            </a:r>
            <a:r>
              <a:rPr spc="-4" dirty="0">
                <a:latin typeface="Comic Sans MS"/>
                <a:cs typeface="Comic Sans MS"/>
              </a:rPr>
              <a:t>degradante</a:t>
            </a:r>
            <a:endParaRPr>
              <a:latin typeface="Comic Sans MS"/>
              <a:cs typeface="Comic Sans MS"/>
            </a:endParaRPr>
          </a:p>
          <a:p>
            <a:pPr marL="270034" indent="-257651">
              <a:spcBef>
                <a:spcPts val="566"/>
              </a:spcBef>
              <a:buFont typeface="Wingdings"/>
              <a:buChar char=""/>
              <a:tabLst>
                <a:tab pos="270510" algn="l"/>
              </a:tabLst>
            </a:pPr>
            <a:r>
              <a:rPr dirty="0">
                <a:latin typeface="Comic Sans MS"/>
                <a:cs typeface="Comic Sans MS"/>
              </a:rPr>
              <a:t>De</a:t>
            </a:r>
            <a:r>
              <a:rPr spc="-19" dirty="0">
                <a:latin typeface="Comic Sans MS"/>
                <a:cs typeface="Comic Sans MS"/>
              </a:rPr>
              <a:t> </a:t>
            </a:r>
            <a:r>
              <a:rPr spc="-4" dirty="0">
                <a:latin typeface="Comic Sans MS"/>
                <a:cs typeface="Comic Sans MS"/>
              </a:rPr>
              <a:t>índole</a:t>
            </a:r>
            <a:r>
              <a:rPr spc="-15" dirty="0">
                <a:latin typeface="Comic Sans MS"/>
                <a:cs typeface="Comic Sans MS"/>
              </a:rPr>
              <a:t> </a:t>
            </a:r>
            <a:r>
              <a:rPr spc="-4" dirty="0">
                <a:latin typeface="Comic Sans MS"/>
                <a:cs typeface="Comic Sans MS"/>
              </a:rPr>
              <a:t>oxidante</a:t>
            </a:r>
            <a:endParaRPr>
              <a:latin typeface="Comic Sans MS"/>
              <a:cs typeface="Comic Sans MS"/>
            </a:endParaRPr>
          </a:p>
          <a:p>
            <a:pPr marL="266700" indent="-257651">
              <a:spcBef>
                <a:spcPts val="566"/>
              </a:spcBef>
              <a:buFont typeface="Wingdings"/>
              <a:buChar char=""/>
              <a:tabLst>
                <a:tab pos="267176" algn="l"/>
              </a:tabLst>
            </a:pPr>
            <a:r>
              <a:rPr dirty="0">
                <a:latin typeface="Comic Sans MS"/>
                <a:cs typeface="Comic Sans MS"/>
              </a:rPr>
              <a:t>Generador</a:t>
            </a:r>
            <a:r>
              <a:rPr spc="-45" dirty="0">
                <a:latin typeface="Comic Sans MS"/>
                <a:cs typeface="Comic Sans MS"/>
              </a:rPr>
              <a:t> </a:t>
            </a:r>
            <a:r>
              <a:rPr spc="-4" dirty="0">
                <a:latin typeface="Comic Sans MS"/>
                <a:cs typeface="Comic Sans MS"/>
              </a:rPr>
              <a:t>de</a:t>
            </a:r>
            <a:r>
              <a:rPr spc="-30" dirty="0">
                <a:latin typeface="Comic Sans MS"/>
                <a:cs typeface="Comic Sans MS"/>
              </a:rPr>
              <a:t> </a:t>
            </a:r>
            <a:r>
              <a:rPr dirty="0">
                <a:latin typeface="Comic Sans MS"/>
                <a:cs typeface="Comic Sans MS"/>
              </a:rPr>
              <a:t>energía</a:t>
            </a:r>
            <a:endParaRPr>
              <a:latin typeface="Comic Sans MS"/>
              <a:cs typeface="Comic Sans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285166" y="3985069"/>
            <a:ext cx="2668905" cy="1079943"/>
          </a:xfrm>
          <a:prstGeom prst="rect">
            <a:avLst/>
          </a:prstGeom>
        </p:spPr>
        <p:txBody>
          <a:bodyPr vert="horz" wrap="square" lIns="0" tIns="81439" rIns="0" bIns="0" rtlCol="0">
            <a:spAutoFit/>
          </a:bodyPr>
          <a:lstStyle/>
          <a:p>
            <a:pPr marL="266700" indent="-257651">
              <a:spcBef>
                <a:spcPts val="641"/>
              </a:spcBef>
              <a:buFont typeface="Wingdings"/>
              <a:buChar char=""/>
              <a:tabLst>
                <a:tab pos="267176" algn="l"/>
              </a:tabLst>
            </a:pPr>
            <a:r>
              <a:rPr dirty="0">
                <a:latin typeface="Comic Sans MS"/>
                <a:cs typeface="Comic Sans MS"/>
              </a:rPr>
              <a:t>Es</a:t>
            </a:r>
            <a:r>
              <a:rPr spc="-49" dirty="0">
                <a:latin typeface="Comic Sans MS"/>
                <a:cs typeface="Comic Sans MS"/>
              </a:rPr>
              <a:t> </a:t>
            </a:r>
            <a:r>
              <a:rPr dirty="0">
                <a:latin typeface="Comic Sans MS"/>
                <a:cs typeface="Comic Sans MS"/>
              </a:rPr>
              <a:t>sintético</a:t>
            </a:r>
            <a:endParaRPr>
              <a:latin typeface="Comic Sans MS"/>
              <a:cs typeface="Comic Sans MS"/>
            </a:endParaRPr>
          </a:p>
          <a:p>
            <a:pPr marL="266700" indent="-257651">
              <a:spcBef>
                <a:spcPts val="566"/>
              </a:spcBef>
              <a:buFont typeface="Wingdings"/>
              <a:buChar char=""/>
              <a:tabLst>
                <a:tab pos="267176" algn="l"/>
              </a:tabLst>
            </a:pPr>
            <a:r>
              <a:rPr dirty="0">
                <a:latin typeface="Comic Sans MS"/>
                <a:cs typeface="Comic Sans MS"/>
              </a:rPr>
              <a:t>De</a:t>
            </a:r>
            <a:r>
              <a:rPr spc="-23" dirty="0">
                <a:latin typeface="Comic Sans MS"/>
                <a:cs typeface="Comic Sans MS"/>
              </a:rPr>
              <a:t> </a:t>
            </a:r>
            <a:r>
              <a:rPr spc="-4" dirty="0">
                <a:latin typeface="Comic Sans MS"/>
                <a:cs typeface="Comic Sans MS"/>
              </a:rPr>
              <a:t>índole</a:t>
            </a:r>
            <a:r>
              <a:rPr spc="-19" dirty="0">
                <a:latin typeface="Comic Sans MS"/>
                <a:cs typeface="Comic Sans MS"/>
              </a:rPr>
              <a:t> </a:t>
            </a:r>
            <a:r>
              <a:rPr spc="-4" dirty="0">
                <a:latin typeface="Comic Sans MS"/>
                <a:cs typeface="Comic Sans MS"/>
              </a:rPr>
              <a:t>reductora</a:t>
            </a:r>
            <a:endParaRPr>
              <a:latin typeface="Comic Sans MS"/>
              <a:cs typeface="Comic Sans MS"/>
            </a:endParaRPr>
          </a:p>
          <a:p>
            <a:pPr marL="266700" indent="-257651">
              <a:spcBef>
                <a:spcPts val="689"/>
              </a:spcBef>
              <a:buFont typeface="Wingdings"/>
              <a:buChar char=""/>
              <a:tabLst>
                <a:tab pos="267176" algn="l"/>
              </a:tabLst>
            </a:pPr>
            <a:r>
              <a:rPr spc="-4" dirty="0">
                <a:latin typeface="Comic Sans MS"/>
                <a:cs typeface="Comic Sans MS"/>
              </a:rPr>
              <a:t>Consumidor</a:t>
            </a:r>
            <a:r>
              <a:rPr spc="-19" dirty="0">
                <a:latin typeface="Comic Sans MS"/>
                <a:cs typeface="Comic Sans MS"/>
              </a:rPr>
              <a:t> </a:t>
            </a:r>
            <a:r>
              <a:rPr spc="-4" dirty="0">
                <a:latin typeface="Comic Sans MS"/>
                <a:cs typeface="Comic Sans MS"/>
              </a:rPr>
              <a:t>de</a:t>
            </a:r>
            <a:r>
              <a:rPr spc="-30" dirty="0">
                <a:latin typeface="Comic Sans MS"/>
                <a:cs typeface="Comic Sans MS"/>
              </a:rPr>
              <a:t> </a:t>
            </a:r>
            <a:r>
              <a:rPr dirty="0">
                <a:latin typeface="Comic Sans MS"/>
                <a:cs typeface="Comic Sans MS"/>
              </a:rPr>
              <a:t>energía</a:t>
            </a:r>
            <a:endParaRPr>
              <a:latin typeface="Comic Sans MS"/>
              <a:cs typeface="Comic Sans MS"/>
            </a:endParaRPr>
          </a:p>
        </p:txBody>
      </p:sp>
      <p:pic>
        <p:nvPicPr>
          <p:cNvPr id="26" name="object 2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6626" y="4760594"/>
            <a:ext cx="2017395" cy="958977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9772" y="2763774"/>
            <a:ext cx="1824228" cy="90868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303</TotalTime>
  <Words>1144</Words>
  <Application>Microsoft Office PowerPoint</Application>
  <PresentationFormat>Presentación en pantalla (4:3)</PresentationFormat>
  <Paragraphs>178</Paragraphs>
  <Slides>45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56" baseType="lpstr">
      <vt:lpstr>Arial</vt:lpstr>
      <vt:lpstr>Arial Black</vt:lpstr>
      <vt:lpstr>Arial MT</vt:lpstr>
      <vt:lpstr>ArialNormal</vt:lpstr>
      <vt:lpstr>Calibri</vt:lpstr>
      <vt:lpstr>Comic Sans MS</vt:lpstr>
      <vt:lpstr>Tahoma</vt:lpstr>
      <vt:lpstr>Times New Roman</vt:lpstr>
      <vt:lpstr>Trebuchet MS</vt:lpstr>
      <vt:lpstr>Wingdings</vt:lpstr>
      <vt:lpstr>Office Theme</vt:lpstr>
      <vt:lpstr>Bioquímica Clínica </vt:lpstr>
      <vt:lpstr>Presentación de PowerPoint</vt:lpstr>
      <vt:lpstr>Presentación de PowerPoint</vt:lpstr>
      <vt:lpstr>Presentación de PowerPoint</vt:lpstr>
      <vt:lpstr>Metabolismo</vt:lpstr>
      <vt:lpstr>Estos procesos metabólicos celulares son comúnmente llamados respiración celular o metabolismo celular.</vt:lpstr>
      <vt:lpstr>Respiración celular o metabolismo celular</vt:lpstr>
      <vt:lpstr>Presentación de PowerPoint</vt:lpstr>
      <vt:lpstr>METABOLISMO</vt:lpstr>
      <vt:lpstr>METABOLISMO</vt:lpstr>
      <vt:lpstr>Metabolismo y digestión  de los carbohidratos</vt:lpstr>
      <vt:lpstr>Funciones del Metabolismo</vt:lpstr>
      <vt:lpstr>Digestión de los Carbohidratos</vt:lpstr>
      <vt:lpstr>Enzimas de la digestión</vt:lpstr>
      <vt:lpstr>Carbohidratos no digeribles</vt:lpstr>
      <vt:lpstr>Digestión de la glucosa</vt:lpstr>
      <vt:lpstr>Presentación de PowerPoint</vt:lpstr>
      <vt:lpstr>Rutas metabólicas</vt:lpstr>
      <vt:lpstr>Glucolisis</vt:lpstr>
      <vt:lpstr>Destinos metabólicos del piruvato</vt:lpstr>
      <vt:lpstr>Presentación de PowerPoint</vt:lpstr>
      <vt:lpstr>Glucólisis</vt:lpstr>
      <vt:lpstr>Glucólisis</vt:lpstr>
      <vt:lpstr>Glucogenólisis</vt:lpstr>
      <vt:lpstr>Glucogenólisis</vt:lpstr>
      <vt:lpstr>Glucogenólisis</vt:lpstr>
      <vt:lpstr>Glucogénesis</vt:lpstr>
      <vt:lpstr>Gluconeogénesis</vt:lpstr>
      <vt:lpstr>Gluconeogénesis</vt:lpstr>
      <vt:lpstr>Presentación de PowerPoint</vt:lpstr>
      <vt:lpstr>Ciclo de krebs</vt:lpstr>
      <vt:lpstr>Ciclo de krebs</vt:lpstr>
      <vt:lpstr>Ciclo de Krebs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BIBLIOGRAFÍA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Rouse</dc:creator>
  <cp:lastModifiedBy>Rosa Elisa Cruz Tenempaguay</cp:lastModifiedBy>
  <cp:revision>9</cp:revision>
  <dcterms:created xsi:type="dcterms:W3CDTF">2024-01-15T18:51:25Z</dcterms:created>
  <dcterms:modified xsi:type="dcterms:W3CDTF">2024-10-03T11:10:17Z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2021-03-19T00:00:00Z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2024-01-15T00:00:00Z</vt:filetime>
  </property>
</Properties>
</file>