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7" r:id="rId4"/>
    <p:sldId id="285" r:id="rId5"/>
    <p:sldId id="293" r:id="rId6"/>
    <p:sldId id="295" r:id="rId7"/>
    <p:sldId id="294" r:id="rId8"/>
    <p:sldId id="272" r:id="rId9"/>
    <p:sldId id="290" r:id="rId10"/>
    <p:sldId id="283" r:id="rId11"/>
    <p:sldId id="296" r:id="rId12"/>
    <p:sldId id="297" r:id="rId13"/>
    <p:sldId id="298" r:id="rId14"/>
    <p:sldId id="299" r:id="rId15"/>
    <p:sldId id="300" r:id="rId16"/>
    <p:sldId id="302" r:id="rId17"/>
    <p:sldId id="304" r:id="rId18"/>
    <p:sldId id="303" r:id="rId19"/>
    <p:sldId id="267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0D306-70FD-4637-A887-D6C4E2B5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84870"/>
            <a:ext cx="6994941" cy="1515533"/>
          </a:xfrm>
        </p:spPr>
        <p:txBody>
          <a:bodyPr/>
          <a:lstStyle/>
          <a:p>
            <a:r>
              <a:rPr lang="es-EC" sz="6600" dirty="0"/>
              <a:t>Unidad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F1E6C-63E3-40C1-848B-964DD67E3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C" dirty="0"/>
              <a:t>Genoveva Ponce Naranjo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8EF8A7D-D6D1-418C-A71E-3E85FC31889B}"/>
              </a:ext>
            </a:extLst>
          </p:cNvPr>
          <p:cNvSpPr txBox="1">
            <a:spLocks/>
          </p:cNvSpPr>
          <p:nvPr/>
        </p:nvSpPr>
        <p:spPr>
          <a:xfrm>
            <a:off x="3730670" y="3200403"/>
            <a:ext cx="4730659" cy="4571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/>
              <a:t>La creatividad, estrategias para la creatividad.</a:t>
            </a:r>
          </a:p>
        </p:txBody>
      </p:sp>
    </p:spTree>
    <p:extLst>
      <p:ext uri="{BB962C8B-B14F-4D97-AF65-F5344CB8AC3E}">
        <p14:creationId xmlns:p14="http://schemas.microsoft.com/office/powerpoint/2010/main" val="68864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Basadas en Escritura Creativa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2854924"/>
            <a:ext cx="4664765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 escritura es un proceso intelectual riguroso que permite a los escritores expresar sus pensamientos y emociones. López &amp; Caycedo (2015) indican que este proceso requiere manejar reglas gramaticales y aspectos socioculturales. La escritura creativa ofrece una salida para liberar pensamientos e ideas.</a:t>
            </a:r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4098" name="Picture 2" descr="7 técnicas de escritura creativa inspiradas en Gianni Rodari">
            <a:extLst>
              <a:ext uri="{FF2B5EF4-FFF2-40B4-BE49-F238E27FC236}">
                <a16:creationId xmlns:a16="http://schemas.microsoft.com/office/drawing/2014/main" id="{CDD1F689-D6D0-4811-9B03-8995BE306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9652"/>
          <a:stretch/>
        </p:blipFill>
        <p:spPr bwMode="auto">
          <a:xfrm>
            <a:off x="6695659" y="2854924"/>
            <a:ext cx="4200939" cy="27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3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Basadas en Lectura y Análisis de Textos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851332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Las estrategias de lectura son fundamentales para desarrollar habilidades críticas en los estudiantes. Cubides &amp; Rojas (2017) mencionan que estas prácticas fomentan la construcción de conciencia crítica y fortalecen identidades. Técnicas como el parafraseo mejoran no solo la comprensión lectora, sino también promueven un aprendizaje activo.</a:t>
            </a:r>
            <a:endParaRPr lang="en-US" sz="2000" dirty="0"/>
          </a:p>
        </p:txBody>
      </p:sp>
      <p:pic>
        <p:nvPicPr>
          <p:cNvPr id="5122" name="Picture 2" descr="Creativo, Escritura Creativa, Creatividad, Maestría en Bellas Artes, Libro,  Humanidades, Taller de escritura, Educación png | Klipartz">
            <a:extLst>
              <a:ext uri="{FF2B5EF4-FFF2-40B4-BE49-F238E27FC236}">
                <a16:creationId xmlns:a16="http://schemas.microsoft.com/office/drawing/2014/main" id="{A8535D5F-99FA-4A53-BA25-7F61C4CE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19" y="3723966"/>
            <a:ext cx="3410567" cy="31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8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Basadas en Juego e Improvisación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El uso de juegos e improvisación en el aula puede ser una herramienta poderosa para fomentar la creatividad. Guerra &amp; Forero (2015) destacan que estas actividades estimulan el pensamiento crítico y permiten a los estudiantes explorar conceptos interactivos, creando un ambiente seguro para expresar ideas.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046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C" dirty="0">
                <a:solidFill>
                  <a:schemeClr val="accent1"/>
                </a:solidFill>
              </a:rPr>
              <a:t>Estrategias Tecnológicas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 incorporación de tecnologías educativas es crucial para fomentar la creatividad. Herramientas digitales como blogs y plataformas colaborativas permiten a los estudiantes crear contenido original y compartirlo con una audiencia más amplia (Armijos </a:t>
            </a:r>
            <a:r>
              <a:rPr lang="es-ES" sz="2000" dirty="0" err="1"/>
              <a:t>Uzho</a:t>
            </a:r>
            <a:r>
              <a:rPr lang="es-ES" sz="2000" dirty="0"/>
              <a:t> et al., 2023). Esto no solo enriquece el aprendizaje, sino que también prepara a los estudiantes para un mundo laboral digitalizado.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55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C" dirty="0">
                <a:solidFill>
                  <a:schemeClr val="accent1"/>
                </a:solidFill>
              </a:rPr>
              <a:t>Estrategias Sensitivas y Emocionales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Las actividades que involucran expresión emocional, como el arte o la música, ayudan a los estudiantes a conectar con su creatividad interna (Peña, 2000). Este enfoque promueve un aprendizaje más profundo y bienestar emocional.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068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C" dirty="0">
                <a:solidFill>
                  <a:schemeClr val="accent1"/>
                </a:solidFill>
              </a:rPr>
              <a:t>Estrategias de Creación Multicultural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Integrar diferentes perspectivas culturales en proyectos literarios permite a los estudiantes explorar temas universales desde múltiples ángulos (Guerra &amp; Forero, 2015). Esta diversidad enriquece las experiencias educativas.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88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>
                <a:solidFill>
                  <a:schemeClr val="accent1"/>
                </a:solidFill>
              </a:rPr>
              <a:t> Estrategias Narrativas, Dramáticas y Poéticas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Las estrategias narrativas permiten a los estudiantes explorar su imaginación mediante escritura creativa y representaciones teatrales (Armijos </a:t>
            </a:r>
            <a:r>
              <a:rPr lang="es-ES" sz="2000" dirty="0" err="1"/>
              <a:t>Uzho</a:t>
            </a:r>
            <a:r>
              <a:rPr lang="es-ES" sz="2000" dirty="0"/>
              <a:t> et al., 2023). Estas actividades fomentan un sentido de comunidad entre participantes.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3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>
                <a:solidFill>
                  <a:schemeClr val="accent1"/>
                </a:solidFill>
              </a:rPr>
              <a:t>Proyectos Creativos Literarios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4918213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/>
              <a:t>Proyectos de Escritura</a:t>
            </a:r>
          </a:p>
          <a:p>
            <a:pPr marL="0" indent="0" algn="just">
              <a:buNone/>
            </a:pPr>
            <a:r>
              <a:rPr lang="es-ES" sz="2000" dirty="0"/>
              <a:t>Involucran a los estudiantes en procesos creativos que mejoran sus habilidades técnicas (Peña, 2000). Estos proyectos fomentan una voz única en cada estudiante.</a:t>
            </a:r>
            <a:endParaRPr lang="en-US" sz="2000" dirty="0"/>
          </a:p>
        </p:txBody>
      </p:sp>
      <p:pic>
        <p:nvPicPr>
          <p:cNvPr id="7170" name="Picture 2" descr="Luli Borroni |¿Por dónde empezar con la escritura creativa?">
            <a:extLst>
              <a:ext uri="{FF2B5EF4-FFF2-40B4-BE49-F238E27FC236}">
                <a16:creationId xmlns:a16="http://schemas.microsoft.com/office/drawing/2014/main" id="{3CF641AE-BD40-4D69-B69D-5ED7F4D0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2285999"/>
            <a:ext cx="4449418" cy="44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8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B5-A9FC-4049-B7A4-9F155E1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>
                <a:solidFill>
                  <a:schemeClr val="accent1"/>
                </a:solidFill>
              </a:rPr>
              <a:t>Proyectos de Creación Literaria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6E30B-E0FE-4D70-83E9-155AD664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5050735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Los proyectos colaborativos permiten a los estudiantes compartir sus obras con otros. Estas iniciativas pueden incluir antologías colectivas o presentaciones públicas, proporcionando retroalimentación constructiva (Guerra &amp; Forero, 2015).</a:t>
            </a:r>
            <a:endParaRPr lang="en-US" sz="2000" dirty="0"/>
          </a:p>
        </p:txBody>
      </p:sp>
      <p:pic>
        <p:nvPicPr>
          <p:cNvPr id="6148" name="Picture 4" descr="Instituto de Idiomas - ULP">
            <a:extLst>
              <a:ext uri="{FF2B5EF4-FFF2-40B4-BE49-F238E27FC236}">
                <a16:creationId xmlns:a16="http://schemas.microsoft.com/office/drawing/2014/main" id="{561A725A-C867-4C77-BE32-3E885962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2424411"/>
            <a:ext cx="6745357" cy="37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DB57E-BBA1-42A2-89B7-7A6F2F4E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accent1"/>
                </a:solidFill>
              </a:rPr>
              <a:t>Referencias Bibliográficas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3F538A-04AE-41F0-B120-FC9328F0FEDB}"/>
              </a:ext>
            </a:extLst>
          </p:cNvPr>
          <p:cNvSpPr/>
          <p:nvPr/>
        </p:nvSpPr>
        <p:spPr>
          <a:xfrm>
            <a:off x="959127" y="2386744"/>
            <a:ext cx="10538789" cy="338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Armijos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Uzho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P.,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Paucar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Guayara, C. V., Quintero Barberi, J. A., Armijos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Uzho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P.,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Paucar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Guayara, C. V., &amp; Quintero Barberi, J. A. (2023). Estrategias para la comprensión lectora: Una revisión de estudios en Latinoamérica.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 Andina de Educación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(2). https://doi.org/10.32719/26312816.2022.6.2.6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Bertorello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(2010). La función poética del lenguaje en el discurso filosófico de M. Heidegger: Una interpretación del estilo heideggeriano desde V.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Shklovski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R. Jakobson. </a:t>
            </a:r>
            <a:r>
              <a:rPr lang="es-EC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Areté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177-188.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Cardenas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Morales., H. R. (2012).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creatividad y su influencia en el proceso enseñanza aprendizaje de los niños de la escuela </a:t>
            </a:r>
            <a:r>
              <a:rPr lang="es-EC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abdón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calderón, parroquia bolívar, cantón </a:t>
            </a:r>
            <a:r>
              <a:rPr lang="es-EC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pelileo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período noviembre 2009 – marzo 2010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http://repositorio.uta.edu.ec/handle/123456789/760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Cerón, C. L. L. (2018).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Partir de la literatura infantil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Cubides, C., &amp; Rojas, M. (2017).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Lectura Crítica. Definiciones, experiencias y posibilidades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(2). https://dialnet.unirioja.es/servlet/articulo?codigo=6556873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Franco, A. V. (2001). El lenguaje como goce *: Consideraciones sobre la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estetica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lenguaje y la competencia literaria.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154-171.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Guerra, E., &amp; Forero, C. (2015).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para el desarrollo de la comprensión de textos académicos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http://scielo.org.co/scielo.php?pid=S2145-94442015000100004&amp;script=sci_arttext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Guevara, G. A. Z. (2018).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INFLUENCIA EN EL DESARROLLO INTEGRAL DEL ESTUDIANTE”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1F49-8B9E-4C66-AFB6-63F9B7E4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>
                <a:solidFill>
                  <a:schemeClr val="accent1"/>
                </a:solidFill>
              </a:rPr>
              <a:t>CREATIVIDAD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094D1-A5B3-4DB0-B6EF-FA60276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58373"/>
            <a:ext cx="6435587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Según Prada Sanabria &amp; Pinzón Garcés (2016), la creatividad es un proceso humano que incluye imaginación, originalidad, productividad y solución de problemas. Este proceso es fundamental en el ámbito de la literatura infantil, ya que permite a los niños expresar sus pensamientos y emociones de manera única.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La creatividad: concepto, técnicas y aplicaciones">
            <a:extLst>
              <a:ext uri="{FF2B5EF4-FFF2-40B4-BE49-F238E27FC236}">
                <a16:creationId xmlns:a16="http://schemas.microsoft.com/office/drawing/2014/main" id="{EEFAD700-261F-4102-9818-4224F061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9" y="2666470"/>
            <a:ext cx="2753277" cy="30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9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DB57E-BBA1-42A2-89B7-7A6F2F4E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accent1"/>
                </a:solidFill>
              </a:rPr>
              <a:t>Referencias Bibliográficas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3F538A-04AE-41F0-B120-FC9328F0FEDB}"/>
              </a:ext>
            </a:extLst>
          </p:cNvPr>
          <p:cNvSpPr/>
          <p:nvPr/>
        </p:nvSpPr>
        <p:spPr>
          <a:xfrm>
            <a:off x="897837" y="2390218"/>
            <a:ext cx="10671311" cy="393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Hernández, M. (2023).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dimensión estética del LENGUAJE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ResearchGate. https://www.researchgate.net/publication/368461840_La_dimension_estetica_del_LENGUAJE</a:t>
            </a: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Imaginario, A. (2019).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Poética: Qué es, definición y ejemplos—Enciclopedia Significados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https://www.significados.com/funcion-poetica/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López, N., &amp; Caycedo, H. (2015).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ESCRITURA CREATIVA COMO ESTRATEGIA DIDÁCTICA PARA LA PRODUCCIÓN DE TEXTOS NARRATIVOS (CUENTO) EN PRIMARIA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https://repository.ut.edu.co/entities/publication/2726666b-a1cf-4ba3-b7e3-1f6881f55d8a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Macías, M. C. M. (2010).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BENEFICIOS DE LA LITERATURA INFANTIL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Peña, J. (2000).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ESTRATEGIAS DE LECTURA:  SU UTILIZACIÓN EN EL AULA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(11), 159-163.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Prada Sanabria, C. M., &amp; Pinzón Garcés, I. C. (2016).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literatura infantil como estrategia para favorecer la creatividad en niños de 3 a 5 años en una institución pública de Floridablanca (Colombia)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https://repository.unab.edu.co/handle/20.500.12749/917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Riquelme Mella, E. (2013).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lectura mediada de literatura infantil como herramienta para el desarrollo de competencias emocionales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[Http://purl.org/dc/dcmitype/Text, Universidad Autónoma de Madrid]. https://dialnet.unirioja.es/servlet/tesis?codigo=39935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Rodríguez Bello, L., &amp; Villegas, C. (2008). Una mirada estética a la lectura y la escritura, desde Bajtín.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y Postgrado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119-144.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Sarmiento, J. A. (2017). Desarrollo del pensamiento crítico y creativo mediante estrategias interconectadas: Estrategias de aprendizaje, lectura crítica, y ABP. 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ISSN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Tamayo de Serrano, C. (2002). </a:t>
            </a:r>
            <a:r>
              <a:rPr lang="es-EC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estética, el arte y el lenguaje visual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1-22.</a:t>
            </a:r>
          </a:p>
        </p:txBody>
      </p:sp>
    </p:spTree>
    <p:extLst>
      <p:ext uri="{BB962C8B-B14F-4D97-AF65-F5344CB8AC3E}">
        <p14:creationId xmlns:p14="http://schemas.microsoft.com/office/powerpoint/2010/main" val="304866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1F49-8B9E-4C66-AFB6-63F9B7E4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Mitos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sobre</a:t>
            </a:r>
            <a:r>
              <a:rPr lang="en-US" dirty="0">
                <a:solidFill>
                  <a:schemeClr val="accent1"/>
                </a:solidFill>
              </a:rPr>
              <a:t> la </a:t>
            </a:r>
            <a:r>
              <a:rPr lang="en-US" dirty="0" err="1">
                <a:solidFill>
                  <a:schemeClr val="accent1"/>
                </a:solidFill>
              </a:rPr>
              <a:t>Creatividad</a:t>
            </a:r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094D1-A5B3-4DB0-B6EF-FA60276B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Existen varios mitos sobre la creatividad que pueden limitar el desarrollo creativo de los niños: Limitación Artística: La creatividad se asocia erróneamente solo con las artes.</a:t>
            </a:r>
          </a:p>
          <a:p>
            <a:pPr marL="0" indent="0">
              <a:buNone/>
            </a:pPr>
            <a:r>
              <a:rPr lang="es-ES" b="1" dirty="0"/>
              <a:t>Transmisión Fácil</a:t>
            </a:r>
          </a:p>
          <a:p>
            <a:r>
              <a:rPr lang="es-ES" dirty="0"/>
              <a:t>Se cree que los niños pueden transferir fácilmente aprendizajes entre materias.</a:t>
            </a:r>
          </a:p>
          <a:p>
            <a:pPr marL="0" indent="0">
              <a:buNone/>
            </a:pPr>
            <a:r>
              <a:rPr lang="es-ES" b="1" dirty="0"/>
              <a:t>Diversión vs. Seriedad</a:t>
            </a:r>
          </a:p>
          <a:p>
            <a:r>
              <a:rPr lang="es-ES" dirty="0"/>
              <a:t>Se piensa que el proceso creativo debe ser solo divertido, sin un enfoque serio.</a:t>
            </a:r>
          </a:p>
          <a:p>
            <a:pPr marL="0" indent="0">
              <a:buNone/>
            </a:pPr>
            <a:r>
              <a:rPr lang="es-ES" b="1" dirty="0"/>
              <a:t>Rasgo Innato </a:t>
            </a:r>
          </a:p>
          <a:p>
            <a:r>
              <a:rPr lang="es-ES" dirty="0"/>
              <a:t>La idea de que la creatividad es un rasgo innato reservado para unos pocos.</a:t>
            </a:r>
          </a:p>
        </p:txBody>
      </p:sp>
    </p:spTree>
    <p:extLst>
      <p:ext uri="{BB962C8B-B14F-4D97-AF65-F5344CB8AC3E}">
        <p14:creationId xmlns:p14="http://schemas.microsoft.com/office/powerpoint/2010/main" val="33482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627BE-01A8-4444-B8FB-A0E527B5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160" y="2512943"/>
            <a:ext cx="8325679" cy="1832113"/>
          </a:xfrm>
        </p:spPr>
        <p:txBody>
          <a:bodyPr>
            <a:normAutofit fontScale="90000"/>
          </a:bodyPr>
          <a:lstStyle/>
          <a:p>
            <a:r>
              <a:rPr lang="es-ES" sz="6600" dirty="0">
                <a:solidFill>
                  <a:schemeClr val="accent1"/>
                </a:solidFill>
              </a:rPr>
              <a:t>El Papel de la Creatividad en la Literatura Infantil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8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1F49-8B9E-4C66-AFB6-63F9B7E4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accent1"/>
                </a:solidFill>
              </a:rPr>
              <a:t>¿Cuál es su papel?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094D1-A5B3-4DB0-B6EF-FA60276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22486"/>
            <a:ext cx="9601196" cy="3253382"/>
          </a:xfrm>
        </p:spPr>
        <p:txBody>
          <a:bodyPr>
            <a:normAutofit/>
          </a:bodyPr>
          <a:lstStyle/>
          <a:p>
            <a:pPr marL="0" indent="0" algn="just" fontAlgn="ctr">
              <a:buNone/>
            </a:pPr>
            <a:r>
              <a:rPr lang="es-ES" dirty="0"/>
              <a:t>La literatura infantil presenta conceptos importantes como la amistad, la muerte y la autoestima, que ayudan a formar el pensamiento crítico y reflexivo en los jóvenes lectores (Macías, 2010). A medida que los niños interactúan con estos textos, desarrollan habilidades para abordar temas complejos en su vida cotidiana.</a:t>
            </a:r>
          </a:p>
          <a:p>
            <a:pPr marL="0" indent="0" algn="just" font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4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627BE-01A8-4444-B8FB-A0E527B5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21" y="2495136"/>
            <a:ext cx="8802758" cy="1867728"/>
          </a:xfrm>
        </p:spPr>
        <p:txBody>
          <a:bodyPr>
            <a:normAutofit fontScale="90000"/>
          </a:bodyPr>
          <a:lstStyle/>
          <a:p>
            <a:r>
              <a:rPr lang="es-EC" sz="6600" dirty="0">
                <a:solidFill>
                  <a:schemeClr val="accent1"/>
                </a:solidFill>
              </a:rPr>
              <a:t>Características de Textos Creativos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2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1F49-8B9E-4C66-AFB6-63F9B7E4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accent1"/>
                </a:solidFill>
              </a:rPr>
              <a:t>Características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094D1-A5B3-4DB0-B6EF-FA60276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31165"/>
            <a:ext cx="9601196" cy="34957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Originalidad</a:t>
            </a:r>
          </a:p>
          <a:p>
            <a:r>
              <a:rPr lang="es-ES" dirty="0"/>
              <a:t>Aportar un enfoque fresco y novedoso, evitando la imitación.</a:t>
            </a:r>
          </a:p>
          <a:p>
            <a:pPr marL="0" indent="0">
              <a:buNone/>
            </a:pPr>
            <a:r>
              <a:rPr lang="es-ES" dirty="0"/>
              <a:t>Expresividad</a:t>
            </a:r>
          </a:p>
          <a:p>
            <a:r>
              <a:rPr lang="es-ES" dirty="0"/>
              <a:t>Compartir pensamientos y emociones profundas, conectando al autor con el lector.</a:t>
            </a:r>
          </a:p>
          <a:p>
            <a:pPr marL="0" indent="0">
              <a:buNone/>
            </a:pPr>
            <a:r>
              <a:rPr lang="es-ES" dirty="0"/>
              <a:t>Libertad Estructural</a:t>
            </a:r>
          </a:p>
          <a:p>
            <a:r>
              <a:rPr lang="es-ES" dirty="0"/>
              <a:t>Innovación sin esquemas predefinidos permite explorar diferentes géneros y estilos.</a:t>
            </a:r>
          </a:p>
          <a:p>
            <a:pPr marL="0" indent="0">
              <a:buNone/>
            </a:pPr>
            <a:r>
              <a:rPr lang="es-ES" dirty="0"/>
              <a:t>Desarrollo de Personajes</a:t>
            </a:r>
          </a:p>
          <a:p>
            <a:r>
              <a:rPr lang="es-ES" dirty="0"/>
              <a:t>Los textos creativos suelen incluir personajes complejos que evolucionan a lo largo de la historia.</a:t>
            </a:r>
          </a:p>
          <a:p>
            <a:pPr marL="0" indent="0">
              <a:buNone/>
            </a:pPr>
            <a:r>
              <a:rPr lang="es-ES" dirty="0"/>
              <a:t>Uso de la Imaginación</a:t>
            </a:r>
          </a:p>
          <a:p>
            <a:r>
              <a:rPr lang="es-ES" dirty="0"/>
              <a:t>Los autores crean mundos nuevos y exploran ideas innovadoras.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352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1F49-8B9E-4C66-AFB6-63F9B7E4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>
                <a:solidFill>
                  <a:schemeClr val="accent1"/>
                </a:solidFill>
              </a:rPr>
              <a:t>Desarrollo Cognitivo y Emocional en Niños</a:t>
            </a:r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094D1-A5B3-4DB0-B6EF-FA60276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22486"/>
            <a:ext cx="9601196" cy="32533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/>
              <a:t>Las estrategias de lectura son fundamentales para desarrollar habilidades críticas en los estudiantes. Cubides &amp; Rojas (2017) mencionan que estas prácticas fomentan la construcción de conciencia crítica y fortalecen identidades. Técnicas como el parafraseo mejoran no solo la comprensión lectora, sino también promueven un aprendizaje activo.</a:t>
            </a:r>
          </a:p>
        </p:txBody>
      </p:sp>
      <p:pic>
        <p:nvPicPr>
          <p:cNvPr id="2050" name="Picture 2" descr="La importancia de la Educación Emocional en el Desarrollo infantil">
            <a:extLst>
              <a:ext uri="{FF2B5EF4-FFF2-40B4-BE49-F238E27FC236}">
                <a16:creationId xmlns:a16="http://schemas.microsoft.com/office/drawing/2014/main" id="{39C4E7F6-5D87-427D-9AFA-D287407BB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1"/>
          <a:stretch/>
        </p:blipFill>
        <p:spPr bwMode="auto">
          <a:xfrm>
            <a:off x="2152650" y="3604619"/>
            <a:ext cx="7886700" cy="26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7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B1F49-8B9E-4C66-AFB6-63F9B7E4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15871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accent1"/>
                </a:solidFill>
              </a:rPr>
              <a:t>Estrategias para Fomentar la Creatividad</a:t>
            </a:r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094D1-A5B3-4DB0-B6EF-FA60276B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88974"/>
            <a:ext cx="5184911" cy="2769704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s-ES"/>
              <a:t>Las estrategias de lectura son fundamentales para desarrollar habilidades críticas en los estudiantes. Cubides &amp; Rojas (2017) mencionan que estas prácticas fomentan la construcción de conciencia crítica y fortalecen identidades. Técnicas como el parafraseo mejoran no solo la comprensión lectora, sino también promueven un aprendizaje activo.</a:t>
            </a:r>
            <a:endParaRPr lang="es-ES" dirty="0"/>
          </a:p>
        </p:txBody>
      </p:sp>
      <p:pic>
        <p:nvPicPr>
          <p:cNvPr id="3074" name="Picture 2" descr="La creatividad en las marcas y en las compañías: desmitificando - Summa">
            <a:extLst>
              <a:ext uri="{FF2B5EF4-FFF2-40B4-BE49-F238E27FC236}">
                <a16:creationId xmlns:a16="http://schemas.microsoft.com/office/drawing/2014/main" id="{E24DD4B5-1723-48F4-93D6-2E3FC48C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2" y="2219738"/>
            <a:ext cx="4982817" cy="41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14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Géneros Literarios Modernos_Genoveva Ponce Naranjo</Template>
  <TotalTime>435</TotalTime>
  <Words>1509</Words>
  <Application>Microsoft Office PowerPoint</Application>
  <PresentationFormat>Panorámica</PresentationFormat>
  <Paragraphs>71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Orgánico</vt:lpstr>
      <vt:lpstr>Unidad III</vt:lpstr>
      <vt:lpstr>CREATIVIDAD</vt:lpstr>
      <vt:lpstr> Mitos sobre la Creatividad</vt:lpstr>
      <vt:lpstr>El Papel de la Creatividad en la Literatura Infantil</vt:lpstr>
      <vt:lpstr>¿Cuál es su papel?</vt:lpstr>
      <vt:lpstr>Características de Textos Creativos</vt:lpstr>
      <vt:lpstr>Características </vt:lpstr>
      <vt:lpstr>Desarrollo Cognitivo y Emocional en Niños</vt:lpstr>
      <vt:lpstr>Estrategias para Fomentar la Creatividad</vt:lpstr>
      <vt:lpstr>Basadas en Escritura Creativa</vt:lpstr>
      <vt:lpstr>Basadas en Lectura y Análisis de Textos</vt:lpstr>
      <vt:lpstr>Basadas en Juego e Improvisación</vt:lpstr>
      <vt:lpstr>Estrategias Tecnológicas</vt:lpstr>
      <vt:lpstr>Estrategias Sensitivas y Emocionales</vt:lpstr>
      <vt:lpstr>Estrategias de Creación Multicultural</vt:lpstr>
      <vt:lpstr> Estrategias Narrativas, Dramáticas y Poéticas</vt:lpstr>
      <vt:lpstr>Proyectos Creativos Literarios</vt:lpstr>
      <vt:lpstr>Proyectos de Creación Literaria</vt:lpstr>
      <vt:lpstr>Referencias Bibliográficas </vt:lpstr>
      <vt:lpstr>Referencias Bibliográficas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jorgevinicio2000@gmail.com</dc:creator>
  <cp:lastModifiedBy>jorgevinicio2000@gmail.com</cp:lastModifiedBy>
  <cp:revision>4</cp:revision>
  <dcterms:created xsi:type="dcterms:W3CDTF">2024-12-08T17:20:23Z</dcterms:created>
  <dcterms:modified xsi:type="dcterms:W3CDTF">2025-01-05T18:18:39Z</dcterms:modified>
</cp:coreProperties>
</file>