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5"/>
  </p:notesMasterIdLst>
  <p:handoutMasterIdLst>
    <p:handoutMasterId r:id="rId66"/>
  </p:handoutMasterIdLst>
  <p:sldIdLst>
    <p:sldId id="256" r:id="rId2"/>
    <p:sldId id="511" r:id="rId3"/>
    <p:sldId id="262" r:id="rId4"/>
    <p:sldId id="487" r:id="rId5"/>
    <p:sldId id="259" r:id="rId6"/>
    <p:sldId id="376" r:id="rId7"/>
    <p:sldId id="512" r:id="rId8"/>
    <p:sldId id="513" r:id="rId9"/>
    <p:sldId id="315" r:id="rId10"/>
    <p:sldId id="329" r:id="rId11"/>
    <p:sldId id="333" r:id="rId12"/>
    <p:sldId id="458" r:id="rId13"/>
    <p:sldId id="459" r:id="rId14"/>
    <p:sldId id="460" r:id="rId15"/>
    <p:sldId id="488" r:id="rId16"/>
    <p:sldId id="461" r:id="rId17"/>
    <p:sldId id="489" r:id="rId18"/>
    <p:sldId id="462" r:id="rId19"/>
    <p:sldId id="515" r:id="rId20"/>
    <p:sldId id="490" r:id="rId21"/>
    <p:sldId id="491" r:id="rId22"/>
    <p:sldId id="330" r:id="rId23"/>
    <p:sldId id="338" r:id="rId24"/>
    <p:sldId id="514" r:id="rId25"/>
    <p:sldId id="468" r:id="rId26"/>
    <p:sldId id="476" r:id="rId27"/>
    <p:sldId id="483" r:id="rId28"/>
    <p:sldId id="486" r:id="rId29"/>
    <p:sldId id="493" r:id="rId30"/>
    <p:sldId id="494" r:id="rId31"/>
    <p:sldId id="433" r:id="rId32"/>
    <p:sldId id="495" r:id="rId33"/>
    <p:sldId id="442" r:id="rId34"/>
    <p:sldId id="278" r:id="rId35"/>
    <p:sldId id="280" r:id="rId36"/>
    <p:sldId id="304" r:id="rId37"/>
    <p:sldId id="282" r:id="rId38"/>
    <p:sldId id="444" r:id="rId39"/>
    <p:sldId id="445" r:id="rId40"/>
    <p:sldId id="448" r:id="rId41"/>
    <p:sldId id="455" r:id="rId42"/>
    <p:sldId id="517" r:id="rId43"/>
    <p:sldId id="518" r:id="rId44"/>
    <p:sldId id="372" r:id="rId45"/>
    <p:sldId id="374" r:id="rId46"/>
    <p:sldId id="519" r:id="rId47"/>
    <p:sldId id="358" r:id="rId48"/>
    <p:sldId id="359" r:id="rId49"/>
    <p:sldId id="360" r:id="rId50"/>
    <p:sldId id="362" r:id="rId51"/>
    <p:sldId id="363" r:id="rId52"/>
    <p:sldId id="364" r:id="rId53"/>
    <p:sldId id="366" r:id="rId54"/>
    <p:sldId id="503" r:id="rId55"/>
    <p:sldId id="504" r:id="rId56"/>
    <p:sldId id="506" r:id="rId57"/>
    <p:sldId id="507" r:id="rId58"/>
    <p:sldId id="505" r:id="rId59"/>
    <p:sldId id="509" r:id="rId60"/>
    <p:sldId id="510" r:id="rId61"/>
    <p:sldId id="521" r:id="rId62"/>
    <p:sldId id="523" r:id="rId63"/>
    <p:sldId id="520" r:id="rId6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1F497D"/>
    <a:srgbClr val="FFFFCC"/>
    <a:srgbClr val="FFFF99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2401" autoAdjust="0"/>
  </p:normalViewPr>
  <p:slideViewPr>
    <p:cSldViewPr>
      <p:cViewPr varScale="1">
        <p:scale>
          <a:sx n="66" d="100"/>
          <a:sy n="66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170" y="-9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1C51E2F-E5D8-D6CF-6D7C-0D0B9B2D98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t" anchorCtr="0" compatLnSpc="1">
            <a:prstTxWarp prst="textNoShape">
              <a:avLst/>
            </a:prstTxWarp>
          </a:bodyPr>
          <a:lstStyle>
            <a:lvl1pPr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Dirección Comercial. Curso 2009-2010.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4B6FF9-BF3F-D22E-5508-17BC6D685A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72BC286-D1D7-736C-D80A-6E375922B0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b" anchorCtr="0" compatLnSpc="1">
            <a:prstTxWarp prst="textNoShape">
              <a:avLst/>
            </a:prstTxWarp>
          </a:bodyPr>
          <a:lstStyle>
            <a:lvl1pPr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1º Diplomatura Empresariales.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C8F3A27-BA39-B578-4878-B88C104139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2CB7936A-75FF-4D9A-A74D-E5C47CF8EFC3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39AE0C-7231-1B24-5F4B-F64D9403C5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t" anchorCtr="0" compatLnSpc="1">
            <a:prstTxWarp prst="textNoShape">
              <a:avLst/>
            </a:prstTxWarp>
          </a:bodyPr>
          <a:lstStyle>
            <a:lvl1pPr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Dirección Comercial. Curso 2009-2010.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CE1329F-7B5F-6AB8-1B79-AD65042C96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EEAD1F61-630B-ACFD-5042-825CA069A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44C5907-005E-FFB9-F079-3DD58F18DF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8943A39-C337-41C7-B878-7CA906BEA8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b" anchorCtr="0" compatLnSpc="1">
            <a:prstTxWarp prst="textNoShape">
              <a:avLst/>
            </a:prstTxWarp>
          </a:bodyPr>
          <a:lstStyle>
            <a:lvl1pPr defTabSz="96361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1º Diplomatura Empresariales.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F57D624C-1AE3-FED4-0959-A087385B0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07" tIns="48204" rIns="96407" bIns="48204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83E3A1E1-8CF9-487C-822E-A64AD3F26786}" type="slidenum">
              <a:rPr lang="es-ES" altLang="es-EC"/>
              <a:pPr/>
              <a:t>‹Nº›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45BA3DC-DBB7-CE28-B7B9-FC18100539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29027" name="Rectangle 7">
            <a:extLst>
              <a:ext uri="{FF2B5EF4-FFF2-40B4-BE49-F238E27FC236}">
                <a16:creationId xmlns:a16="http://schemas.microsoft.com/office/drawing/2014/main" id="{7084F928-F55B-4022-CBD6-62256132A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42A853-B2B8-45C8-8318-A05F4439DD08}" type="slidenum">
              <a:rPr lang="es-ES" altLang="es-EC"/>
              <a:pPr eaLnBrk="1" hangingPunct="1"/>
              <a:t>5</a:t>
            </a:fld>
            <a:endParaRPr lang="es-ES" altLang="es-EC"/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57EFA4BB-4080-B78E-E216-36A41D678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74A45ED6-8E36-C36E-4473-04098199E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515B94E3-53B4-0ACA-529B-94C7BB7E0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9203" name="Rectangle 7">
            <a:extLst>
              <a:ext uri="{FF2B5EF4-FFF2-40B4-BE49-F238E27FC236}">
                <a16:creationId xmlns:a16="http://schemas.microsoft.com/office/drawing/2014/main" id="{CE9DEA62-ED00-A20C-3A12-0298D4DBF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D67C7-1D01-4E77-BD02-E74FF2ECA00F}" type="slidenum">
              <a:rPr lang="es-ES" altLang="es-EC"/>
              <a:pPr eaLnBrk="1" hangingPunct="1"/>
              <a:t>16</a:t>
            </a:fld>
            <a:endParaRPr lang="es-ES" altLang="es-EC"/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D580C1E3-A3E0-5E3D-4E95-6A2B883F4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>
            <a:extLst>
              <a:ext uri="{FF2B5EF4-FFF2-40B4-BE49-F238E27FC236}">
                <a16:creationId xmlns:a16="http://schemas.microsoft.com/office/drawing/2014/main" id="{81A7C13A-B9AE-2458-3730-7CDF6D8F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79F82B66-2D30-40B7-5481-ABAC53E279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06C4388-0A00-4C77-B067-7F32C706F002}" type="slidenum">
              <a:rPr lang="es-ES" altLang="es-EC" sz="1200"/>
              <a:pPr algn="r" eaLnBrk="1" hangingPunct="1"/>
              <a:t>17</a:t>
            </a:fld>
            <a:endParaRPr lang="es-ES" altLang="es-EC" sz="120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21BDF258-6D7F-CC44-3AA9-E8CE0C14B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15A67F9A-76B5-60CD-9771-C866A9C32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1EB2CA8E-5539-5980-F918-1173609980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81251" name="Rectangle 7">
            <a:extLst>
              <a:ext uri="{FF2B5EF4-FFF2-40B4-BE49-F238E27FC236}">
                <a16:creationId xmlns:a16="http://schemas.microsoft.com/office/drawing/2014/main" id="{13E78CA2-1AF4-8033-9F99-811B2903C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78C102-66AE-4758-97E5-8C49B98A8CA5}" type="slidenum">
              <a:rPr lang="es-ES" altLang="es-EC"/>
              <a:pPr eaLnBrk="1" hangingPunct="1"/>
              <a:t>18</a:t>
            </a:fld>
            <a:endParaRPr lang="es-ES" altLang="es-EC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3C2849CF-2F15-9AFF-BD9C-E63755296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3" name="Rectangle 3">
            <a:extLst>
              <a:ext uri="{FF2B5EF4-FFF2-40B4-BE49-F238E27FC236}">
                <a16:creationId xmlns:a16="http://schemas.microsoft.com/office/drawing/2014/main" id="{8F961156-85D7-D335-FA03-D4ACC157F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457B3268-CCCD-8A64-EAE5-48359F12FA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184C7B-1DB9-4BBA-B8B6-261802F921D0}" type="slidenum">
              <a:rPr lang="es-ES" altLang="es-EC" sz="1200"/>
              <a:pPr algn="r" eaLnBrk="1" hangingPunct="1"/>
              <a:t>20</a:t>
            </a:fld>
            <a:endParaRPr lang="es-ES" altLang="es-EC" sz="1200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17959381-84AF-7886-D6E4-187478A83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F721576C-FCC0-A2F1-F413-B223B00AB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6A7E9DCE-7546-72EA-E2F0-2BFEC5F3B4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41FB50B-2A83-404E-AFF1-0A2F3C546A65}" type="slidenum">
              <a:rPr lang="es-ES" altLang="es-EC" sz="1200"/>
              <a:pPr algn="r" eaLnBrk="1" hangingPunct="1"/>
              <a:t>21</a:t>
            </a:fld>
            <a:endParaRPr lang="es-ES" altLang="es-EC" sz="1200"/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3360723A-87D6-249C-E58D-5180A88AC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1C73B967-FF94-793E-73EE-D33FD591D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E860DB6F-0A9B-A4B9-43E9-AAEAB32833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84323" name="Rectangle 7">
            <a:extLst>
              <a:ext uri="{FF2B5EF4-FFF2-40B4-BE49-F238E27FC236}">
                <a16:creationId xmlns:a16="http://schemas.microsoft.com/office/drawing/2014/main" id="{9BB8580B-9D87-B19C-BC7B-E6E9C0845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C50514-235B-4BDF-88BD-F1DDD7844EFA}" type="slidenum">
              <a:rPr lang="es-ES" altLang="es-EC"/>
              <a:pPr eaLnBrk="1" hangingPunct="1"/>
              <a:t>22</a:t>
            </a:fld>
            <a:endParaRPr lang="es-ES" altLang="es-EC"/>
          </a:p>
        </p:txBody>
      </p:sp>
      <p:sp>
        <p:nvSpPr>
          <p:cNvPr id="184324" name="Rectangle 2">
            <a:extLst>
              <a:ext uri="{FF2B5EF4-FFF2-40B4-BE49-F238E27FC236}">
                <a16:creationId xmlns:a16="http://schemas.microsoft.com/office/drawing/2014/main" id="{A357F10F-4F5F-D36F-F18F-B87C5B10F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5" name="Rectangle 3">
            <a:extLst>
              <a:ext uri="{FF2B5EF4-FFF2-40B4-BE49-F238E27FC236}">
                <a16:creationId xmlns:a16="http://schemas.microsoft.com/office/drawing/2014/main" id="{BD8FE735-5662-BE87-6421-C9EDDCDBA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78CFC218-49B0-6D8B-FD3C-66B0AA9177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09923" name="Rectangle 7">
            <a:extLst>
              <a:ext uri="{FF2B5EF4-FFF2-40B4-BE49-F238E27FC236}">
                <a16:creationId xmlns:a16="http://schemas.microsoft.com/office/drawing/2014/main" id="{DBC22B4E-2C34-8272-A826-A5730E23B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B8F85-24A8-4A26-B219-7B78224D4A0F}" type="slidenum">
              <a:rPr lang="es-ES" altLang="es-EC"/>
              <a:pPr eaLnBrk="1" hangingPunct="1"/>
              <a:t>23</a:t>
            </a:fld>
            <a:endParaRPr lang="es-ES" altLang="es-EC"/>
          </a:p>
        </p:txBody>
      </p:sp>
      <p:sp>
        <p:nvSpPr>
          <p:cNvPr id="209924" name="Rectangle 2">
            <a:extLst>
              <a:ext uri="{FF2B5EF4-FFF2-40B4-BE49-F238E27FC236}">
                <a16:creationId xmlns:a16="http://schemas.microsoft.com/office/drawing/2014/main" id="{3F5EE185-A18B-A83D-8340-EC511A634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5" name="Rectangle 3">
            <a:extLst>
              <a:ext uri="{FF2B5EF4-FFF2-40B4-BE49-F238E27FC236}">
                <a16:creationId xmlns:a16="http://schemas.microsoft.com/office/drawing/2014/main" id="{06C75856-D315-4B0B-AF51-C6132BF48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A76597AB-E48B-7E2D-2915-9390AA698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11971" name="Rectangle 7">
            <a:extLst>
              <a:ext uri="{FF2B5EF4-FFF2-40B4-BE49-F238E27FC236}">
                <a16:creationId xmlns:a16="http://schemas.microsoft.com/office/drawing/2014/main" id="{346D8289-EBB7-D6B8-0CCF-1A9912FA3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C492D5-84C2-43C5-9AEB-FC5076A40504}" type="slidenum">
              <a:rPr lang="es-ES" altLang="es-EC"/>
              <a:pPr eaLnBrk="1" hangingPunct="1"/>
              <a:t>25</a:t>
            </a:fld>
            <a:endParaRPr lang="es-ES" altLang="es-EC"/>
          </a:p>
        </p:txBody>
      </p:sp>
      <p:sp>
        <p:nvSpPr>
          <p:cNvPr id="211972" name="Rectangle 2">
            <a:extLst>
              <a:ext uri="{FF2B5EF4-FFF2-40B4-BE49-F238E27FC236}">
                <a16:creationId xmlns:a16="http://schemas.microsoft.com/office/drawing/2014/main" id="{64D4DAB4-0522-CEFB-B4C5-1A67B3315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3" name="Rectangle 3">
            <a:extLst>
              <a:ext uri="{FF2B5EF4-FFF2-40B4-BE49-F238E27FC236}">
                <a16:creationId xmlns:a16="http://schemas.microsoft.com/office/drawing/2014/main" id="{7FDBC245-F409-EC91-84F2-014F055F4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16E0481C-54BA-0BA8-31F9-5AACFC1752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12995" name="Rectangle 7">
            <a:extLst>
              <a:ext uri="{FF2B5EF4-FFF2-40B4-BE49-F238E27FC236}">
                <a16:creationId xmlns:a16="http://schemas.microsoft.com/office/drawing/2014/main" id="{64F3BD2D-0B3E-941E-5511-4F5FADB6F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642C7E-AF0D-4144-8DC4-C90959624ABE}" type="slidenum">
              <a:rPr lang="es-ES" altLang="es-EC"/>
              <a:pPr eaLnBrk="1" hangingPunct="1"/>
              <a:t>26</a:t>
            </a:fld>
            <a:endParaRPr lang="es-ES" altLang="es-EC"/>
          </a:p>
        </p:txBody>
      </p:sp>
      <p:sp>
        <p:nvSpPr>
          <p:cNvPr id="212996" name="Rectangle 2">
            <a:extLst>
              <a:ext uri="{FF2B5EF4-FFF2-40B4-BE49-F238E27FC236}">
                <a16:creationId xmlns:a16="http://schemas.microsoft.com/office/drawing/2014/main" id="{329901AF-3F03-4F71-A3D5-384213A6A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7" name="Rectangle 3">
            <a:extLst>
              <a:ext uri="{FF2B5EF4-FFF2-40B4-BE49-F238E27FC236}">
                <a16:creationId xmlns:a16="http://schemas.microsoft.com/office/drawing/2014/main" id="{2E548155-0512-87C2-CD75-8E7C687F9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AD52CDB7-674D-C11A-BCC3-2008B5CFCC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15043" name="Rectangle 7">
            <a:extLst>
              <a:ext uri="{FF2B5EF4-FFF2-40B4-BE49-F238E27FC236}">
                <a16:creationId xmlns:a16="http://schemas.microsoft.com/office/drawing/2014/main" id="{4C249556-88DF-4F2B-ED61-D75D58E8F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E6656F-7991-4070-B76C-24C25FEE67FD}" type="slidenum">
              <a:rPr lang="es-ES" altLang="es-EC"/>
              <a:pPr eaLnBrk="1" hangingPunct="1"/>
              <a:t>27</a:t>
            </a:fld>
            <a:endParaRPr lang="es-ES" altLang="es-EC"/>
          </a:p>
        </p:txBody>
      </p:sp>
      <p:sp>
        <p:nvSpPr>
          <p:cNvPr id="215044" name="Rectangle 2">
            <a:extLst>
              <a:ext uri="{FF2B5EF4-FFF2-40B4-BE49-F238E27FC236}">
                <a16:creationId xmlns:a16="http://schemas.microsoft.com/office/drawing/2014/main" id="{2598619C-2004-B265-2695-5AB2AEACD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5" name="Rectangle 3">
            <a:extLst>
              <a:ext uri="{FF2B5EF4-FFF2-40B4-BE49-F238E27FC236}">
                <a16:creationId xmlns:a16="http://schemas.microsoft.com/office/drawing/2014/main" id="{F741CDB8-A704-8B79-E746-7C634584A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A891063-7ECB-82B3-2D4F-5CF1C83C8B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30051" name="Rectangle 7">
            <a:extLst>
              <a:ext uri="{FF2B5EF4-FFF2-40B4-BE49-F238E27FC236}">
                <a16:creationId xmlns:a16="http://schemas.microsoft.com/office/drawing/2014/main" id="{AD165BC6-6A06-8A20-2B35-2CF1C6FEC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E651DA-9381-4A56-9521-9F5E66D64F8F}" type="slidenum">
              <a:rPr lang="es-ES" altLang="es-EC"/>
              <a:pPr eaLnBrk="1" hangingPunct="1"/>
              <a:t>6</a:t>
            </a:fld>
            <a:endParaRPr lang="es-ES" altLang="es-EC"/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5873109F-2B42-0B33-185A-6213587CB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BB193543-403D-0582-EEC5-B1C6045AF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BF75CCF5-D7D7-7DBE-E5A6-2AABBD934C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17091" name="Rectangle 7">
            <a:extLst>
              <a:ext uri="{FF2B5EF4-FFF2-40B4-BE49-F238E27FC236}">
                <a16:creationId xmlns:a16="http://schemas.microsoft.com/office/drawing/2014/main" id="{6296FBAF-CE2D-8CB0-C339-4B68646EB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06856-BB88-4A48-B95E-44B1E05873A4}" type="slidenum">
              <a:rPr lang="es-ES" altLang="es-EC"/>
              <a:pPr eaLnBrk="1" hangingPunct="1"/>
              <a:t>28</a:t>
            </a:fld>
            <a:endParaRPr lang="es-ES" altLang="es-EC"/>
          </a:p>
        </p:txBody>
      </p:sp>
      <p:sp>
        <p:nvSpPr>
          <p:cNvPr id="217092" name="Rectangle 2">
            <a:extLst>
              <a:ext uri="{FF2B5EF4-FFF2-40B4-BE49-F238E27FC236}">
                <a16:creationId xmlns:a16="http://schemas.microsoft.com/office/drawing/2014/main" id="{29F6A000-43A8-0774-8EF2-55A4C7D09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3" name="Rectangle 3">
            <a:extLst>
              <a:ext uri="{FF2B5EF4-FFF2-40B4-BE49-F238E27FC236}">
                <a16:creationId xmlns:a16="http://schemas.microsoft.com/office/drawing/2014/main" id="{A79BED21-476F-2EF3-F14A-9765A531A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46AB04DB-CC06-A7A5-1910-384BF233C5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D52448F-E270-4713-809D-81AAE554E0DB}" type="slidenum">
              <a:rPr lang="es-ES" altLang="es-EC" sz="1200"/>
              <a:pPr algn="r" eaLnBrk="1" hangingPunct="1"/>
              <a:t>29</a:t>
            </a:fld>
            <a:endParaRPr lang="es-ES" altLang="es-EC" sz="1200"/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C31F9C96-657D-FDAC-05D0-5B9BF4EBC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C92C662E-09BB-CC48-8419-47C57F3A2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ED0EC465-6E3D-CA95-4E46-DED4EB3F57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49D970-91E6-454B-A244-1D6D1BC040E7}" type="slidenum">
              <a:rPr lang="es-ES" altLang="es-EC" sz="1200"/>
              <a:pPr algn="r" eaLnBrk="1" hangingPunct="1"/>
              <a:t>30</a:t>
            </a:fld>
            <a:endParaRPr lang="es-ES" altLang="es-EC" sz="1200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4B3F06A5-8055-AA81-D2AE-96D8AB9D9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84F2215B-B439-3C8F-DF2D-DDB9C4682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1C87B5CC-3938-557A-EA87-D9315E4C0E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0163" name="Rectangle 7">
            <a:extLst>
              <a:ext uri="{FF2B5EF4-FFF2-40B4-BE49-F238E27FC236}">
                <a16:creationId xmlns:a16="http://schemas.microsoft.com/office/drawing/2014/main" id="{33E0B1E9-94D2-6A65-198C-B913420A6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673DB2-E479-4932-B364-C2781CA686F0}" type="slidenum">
              <a:rPr lang="es-ES" altLang="es-EC"/>
              <a:pPr eaLnBrk="1" hangingPunct="1"/>
              <a:t>31</a:t>
            </a:fld>
            <a:endParaRPr lang="es-ES" altLang="es-EC"/>
          </a:p>
        </p:txBody>
      </p:sp>
      <p:sp>
        <p:nvSpPr>
          <p:cNvPr id="220164" name="Rectangle 2">
            <a:extLst>
              <a:ext uri="{FF2B5EF4-FFF2-40B4-BE49-F238E27FC236}">
                <a16:creationId xmlns:a16="http://schemas.microsoft.com/office/drawing/2014/main" id="{0A515FD0-04C6-A1D1-038A-9424A1832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>
            <a:extLst>
              <a:ext uri="{FF2B5EF4-FFF2-40B4-BE49-F238E27FC236}">
                <a16:creationId xmlns:a16="http://schemas.microsoft.com/office/drawing/2014/main" id="{D03929B2-FC6B-D166-8D41-824EF5ADB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118223B4-4DE0-610B-EEEA-5325AE79C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BC356F92-C667-F58A-3475-ED34FA214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C2834C62-4F6A-A538-94CE-D6993B4735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2211" name="Rectangle 7">
            <a:extLst>
              <a:ext uri="{FF2B5EF4-FFF2-40B4-BE49-F238E27FC236}">
                <a16:creationId xmlns:a16="http://schemas.microsoft.com/office/drawing/2014/main" id="{7AD50005-AA6A-16EF-D6E5-DE6852691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D7B738-816C-46A3-82CB-FA325E96987A}" type="slidenum">
              <a:rPr lang="es-ES" altLang="es-EC"/>
              <a:pPr eaLnBrk="1" hangingPunct="1"/>
              <a:t>33</a:t>
            </a:fld>
            <a:endParaRPr lang="es-ES" altLang="es-EC"/>
          </a:p>
        </p:txBody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311E67FA-B702-C12C-C5CD-80A821047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3" name="Rectangle 3">
            <a:extLst>
              <a:ext uri="{FF2B5EF4-FFF2-40B4-BE49-F238E27FC236}">
                <a16:creationId xmlns:a16="http://schemas.microsoft.com/office/drawing/2014/main" id="{219A4D2A-2757-29CF-B7BC-9453D0EB7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453680D1-F902-849B-EB04-3B46D52B43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3235" name="Rectangle 7">
            <a:extLst>
              <a:ext uri="{FF2B5EF4-FFF2-40B4-BE49-F238E27FC236}">
                <a16:creationId xmlns:a16="http://schemas.microsoft.com/office/drawing/2014/main" id="{CAFF5E6D-5E5D-C8A3-5A26-AB5163B38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945DCD-418E-4102-AFA9-2B38E429F001}" type="slidenum">
              <a:rPr lang="es-ES" altLang="es-EC"/>
              <a:pPr eaLnBrk="1" hangingPunct="1"/>
              <a:t>38</a:t>
            </a:fld>
            <a:endParaRPr lang="es-ES" altLang="es-EC"/>
          </a:p>
        </p:txBody>
      </p:sp>
      <p:sp>
        <p:nvSpPr>
          <p:cNvPr id="223236" name="Rectangle 2">
            <a:extLst>
              <a:ext uri="{FF2B5EF4-FFF2-40B4-BE49-F238E27FC236}">
                <a16:creationId xmlns:a16="http://schemas.microsoft.com/office/drawing/2014/main" id="{7ABBB35A-81BA-85CA-7FE1-B21A09F9E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7" name="Rectangle 3">
            <a:extLst>
              <a:ext uri="{FF2B5EF4-FFF2-40B4-BE49-F238E27FC236}">
                <a16:creationId xmlns:a16="http://schemas.microsoft.com/office/drawing/2014/main" id="{C99C0778-4C29-2E43-B5E1-BD8B7BEDB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89B70A8A-8193-8F3A-E5A8-732AE97FB7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4259" name="Rectangle 7">
            <a:extLst>
              <a:ext uri="{FF2B5EF4-FFF2-40B4-BE49-F238E27FC236}">
                <a16:creationId xmlns:a16="http://schemas.microsoft.com/office/drawing/2014/main" id="{E87EF408-8CE8-B5AE-F049-C056FAC15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847282-2A25-4394-9602-9DACA228E4EE}" type="slidenum">
              <a:rPr lang="es-ES" altLang="es-EC"/>
              <a:pPr eaLnBrk="1" hangingPunct="1"/>
              <a:t>39</a:t>
            </a:fld>
            <a:endParaRPr lang="es-ES" altLang="es-EC"/>
          </a:p>
        </p:txBody>
      </p:sp>
      <p:sp>
        <p:nvSpPr>
          <p:cNvPr id="224260" name="Rectangle 2">
            <a:extLst>
              <a:ext uri="{FF2B5EF4-FFF2-40B4-BE49-F238E27FC236}">
                <a16:creationId xmlns:a16="http://schemas.microsoft.com/office/drawing/2014/main" id="{9EB4214B-5A0C-C15E-958F-8BB925BF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1" name="Rectangle 3">
            <a:extLst>
              <a:ext uri="{FF2B5EF4-FFF2-40B4-BE49-F238E27FC236}">
                <a16:creationId xmlns:a16="http://schemas.microsoft.com/office/drawing/2014/main" id="{6CF403A1-764C-161C-C6BA-AD853396C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DCFE759B-14E0-450D-671A-A6C34F6ED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5283" name="Rectangle 7">
            <a:extLst>
              <a:ext uri="{FF2B5EF4-FFF2-40B4-BE49-F238E27FC236}">
                <a16:creationId xmlns:a16="http://schemas.microsoft.com/office/drawing/2014/main" id="{3E74CF4A-1297-40F5-B0F2-38746C7AE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893880-1A90-486C-84F8-255B70804555}" type="slidenum">
              <a:rPr lang="es-ES" altLang="es-EC"/>
              <a:pPr eaLnBrk="1" hangingPunct="1"/>
              <a:t>40</a:t>
            </a:fld>
            <a:endParaRPr lang="es-ES" altLang="es-EC"/>
          </a:p>
        </p:txBody>
      </p:sp>
      <p:sp>
        <p:nvSpPr>
          <p:cNvPr id="225284" name="Rectangle 2">
            <a:extLst>
              <a:ext uri="{FF2B5EF4-FFF2-40B4-BE49-F238E27FC236}">
                <a16:creationId xmlns:a16="http://schemas.microsoft.com/office/drawing/2014/main" id="{6E91B431-22D5-FB6A-1B5D-440BFB79F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5" name="Rectangle 3">
            <a:extLst>
              <a:ext uri="{FF2B5EF4-FFF2-40B4-BE49-F238E27FC236}">
                <a16:creationId xmlns:a16="http://schemas.microsoft.com/office/drawing/2014/main" id="{A7AE49E4-0749-D299-9350-6E3F4FDDA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D7D41308-A75D-5A77-9203-D822AF8C11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26307" name="Rectangle 7">
            <a:extLst>
              <a:ext uri="{FF2B5EF4-FFF2-40B4-BE49-F238E27FC236}">
                <a16:creationId xmlns:a16="http://schemas.microsoft.com/office/drawing/2014/main" id="{43DE2F1E-0A96-942B-F483-AE9373F18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8ED5A7-BC6D-45D2-B21A-0580DA1B918D}" type="slidenum">
              <a:rPr lang="es-ES" altLang="es-EC"/>
              <a:pPr eaLnBrk="1" hangingPunct="1"/>
              <a:t>41</a:t>
            </a:fld>
            <a:endParaRPr lang="es-ES" altLang="es-EC"/>
          </a:p>
        </p:txBody>
      </p:sp>
      <p:sp>
        <p:nvSpPr>
          <p:cNvPr id="226308" name="Rectangle 2">
            <a:extLst>
              <a:ext uri="{FF2B5EF4-FFF2-40B4-BE49-F238E27FC236}">
                <a16:creationId xmlns:a16="http://schemas.microsoft.com/office/drawing/2014/main" id="{6F354208-FC8F-A544-2028-369D28E72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9" name="Rectangle 3">
            <a:extLst>
              <a:ext uri="{FF2B5EF4-FFF2-40B4-BE49-F238E27FC236}">
                <a16:creationId xmlns:a16="http://schemas.microsoft.com/office/drawing/2014/main" id="{F8935200-1D93-6027-60F0-38ED77C70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9BB390B0-DBE2-0A52-12C5-E1750F626B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66915" name="Rectangle 7">
            <a:extLst>
              <a:ext uri="{FF2B5EF4-FFF2-40B4-BE49-F238E27FC236}">
                <a16:creationId xmlns:a16="http://schemas.microsoft.com/office/drawing/2014/main" id="{841D37C8-B3CC-83AC-DF75-7E262BE1F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6AC482-C1D6-4746-8321-4BDD9F699D6F}" type="slidenum">
              <a:rPr lang="es-ES" altLang="es-EC"/>
              <a:pPr eaLnBrk="1" hangingPunct="1"/>
              <a:t>9</a:t>
            </a:fld>
            <a:endParaRPr lang="es-ES" altLang="es-EC"/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AF9ECC1B-7173-D293-253E-66A2A16EC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D49732FD-B0C5-F03C-18DF-F5BA83556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8CE5CD57-CEAB-96C8-F88A-9DA7646A79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1427" name="Rectangle 7">
            <a:extLst>
              <a:ext uri="{FF2B5EF4-FFF2-40B4-BE49-F238E27FC236}">
                <a16:creationId xmlns:a16="http://schemas.microsoft.com/office/drawing/2014/main" id="{DDD0BB2A-4A1F-FF1A-876E-F883327AB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1A205A-3F2A-4D35-A7BC-E08AD07DEF76}" type="slidenum">
              <a:rPr lang="es-ES" altLang="es-EC"/>
              <a:pPr eaLnBrk="1" hangingPunct="1"/>
              <a:t>47</a:t>
            </a:fld>
            <a:endParaRPr lang="es-ES" altLang="es-EC"/>
          </a:p>
        </p:txBody>
      </p:sp>
      <p:sp>
        <p:nvSpPr>
          <p:cNvPr id="231428" name="Rectangle 2">
            <a:extLst>
              <a:ext uri="{FF2B5EF4-FFF2-40B4-BE49-F238E27FC236}">
                <a16:creationId xmlns:a16="http://schemas.microsoft.com/office/drawing/2014/main" id="{0E2EB5B5-70C7-6DF8-4C03-91B975FC0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9" name="Rectangle 3">
            <a:extLst>
              <a:ext uri="{FF2B5EF4-FFF2-40B4-BE49-F238E27FC236}">
                <a16:creationId xmlns:a16="http://schemas.microsoft.com/office/drawing/2014/main" id="{63283F83-F62E-6B95-7921-914226DC7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D072B4B5-D2DE-398B-1C21-B6157C9D60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2451" name="Rectangle 7">
            <a:extLst>
              <a:ext uri="{FF2B5EF4-FFF2-40B4-BE49-F238E27FC236}">
                <a16:creationId xmlns:a16="http://schemas.microsoft.com/office/drawing/2014/main" id="{760B21F7-F4A4-686F-C209-8525A168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75C5B8-0E7F-4F5E-9792-188473FFA6AD}" type="slidenum">
              <a:rPr lang="es-ES" altLang="es-EC"/>
              <a:pPr eaLnBrk="1" hangingPunct="1"/>
              <a:t>48</a:t>
            </a:fld>
            <a:endParaRPr lang="es-ES" altLang="es-EC"/>
          </a:p>
        </p:txBody>
      </p:sp>
      <p:sp>
        <p:nvSpPr>
          <p:cNvPr id="232452" name="Rectangle 2">
            <a:extLst>
              <a:ext uri="{FF2B5EF4-FFF2-40B4-BE49-F238E27FC236}">
                <a16:creationId xmlns:a16="http://schemas.microsoft.com/office/drawing/2014/main" id="{21A6F62D-3352-5E6C-3CB3-15D4B5CA6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3" name="Rectangle 3">
            <a:extLst>
              <a:ext uri="{FF2B5EF4-FFF2-40B4-BE49-F238E27FC236}">
                <a16:creationId xmlns:a16="http://schemas.microsoft.com/office/drawing/2014/main" id="{FCDE74BA-DDB5-E64C-3E12-2FAFCF4EE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2EE97698-D995-5586-7A36-CA60494F9D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3475" name="Rectangle 7">
            <a:extLst>
              <a:ext uri="{FF2B5EF4-FFF2-40B4-BE49-F238E27FC236}">
                <a16:creationId xmlns:a16="http://schemas.microsoft.com/office/drawing/2014/main" id="{7C9379AA-E90D-E33A-9B81-6EF373D14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2ECBF8-C0D0-4AC6-90EB-F0C2F71B052A}" type="slidenum">
              <a:rPr lang="es-ES" altLang="es-EC"/>
              <a:pPr eaLnBrk="1" hangingPunct="1"/>
              <a:t>49</a:t>
            </a:fld>
            <a:endParaRPr lang="es-ES" altLang="es-EC"/>
          </a:p>
        </p:txBody>
      </p:sp>
      <p:sp>
        <p:nvSpPr>
          <p:cNvPr id="233476" name="Rectangle 2">
            <a:extLst>
              <a:ext uri="{FF2B5EF4-FFF2-40B4-BE49-F238E27FC236}">
                <a16:creationId xmlns:a16="http://schemas.microsoft.com/office/drawing/2014/main" id="{5C462E18-D4E2-88F9-EF9F-0AE86ABA7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7" name="Rectangle 3">
            <a:extLst>
              <a:ext uri="{FF2B5EF4-FFF2-40B4-BE49-F238E27FC236}">
                <a16:creationId xmlns:a16="http://schemas.microsoft.com/office/drawing/2014/main" id="{F7C8DA51-C68E-2936-C07B-77057DE0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499A46FA-EB1C-4267-4D21-3A1DE3F9A5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4499" name="Rectangle 7">
            <a:extLst>
              <a:ext uri="{FF2B5EF4-FFF2-40B4-BE49-F238E27FC236}">
                <a16:creationId xmlns:a16="http://schemas.microsoft.com/office/drawing/2014/main" id="{F3F16CDD-D098-81EF-58D0-580B6F6C8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920609-B4D7-4B1B-A1B5-683E756F649D}" type="slidenum">
              <a:rPr lang="es-ES" altLang="es-EC"/>
              <a:pPr eaLnBrk="1" hangingPunct="1"/>
              <a:t>50</a:t>
            </a:fld>
            <a:endParaRPr lang="es-ES" altLang="es-EC"/>
          </a:p>
        </p:txBody>
      </p:sp>
      <p:sp>
        <p:nvSpPr>
          <p:cNvPr id="234500" name="Rectangle 2">
            <a:extLst>
              <a:ext uri="{FF2B5EF4-FFF2-40B4-BE49-F238E27FC236}">
                <a16:creationId xmlns:a16="http://schemas.microsoft.com/office/drawing/2014/main" id="{2DAF5B2C-8B09-94CF-9403-0FEDC5B95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1" name="Rectangle 3">
            <a:extLst>
              <a:ext uri="{FF2B5EF4-FFF2-40B4-BE49-F238E27FC236}">
                <a16:creationId xmlns:a16="http://schemas.microsoft.com/office/drawing/2014/main" id="{49E41341-7FEC-929E-A4FC-445DD84BD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4B29F802-A728-6A11-19DC-A56ECA8FEB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5523" name="Rectangle 7">
            <a:extLst>
              <a:ext uri="{FF2B5EF4-FFF2-40B4-BE49-F238E27FC236}">
                <a16:creationId xmlns:a16="http://schemas.microsoft.com/office/drawing/2014/main" id="{2E820560-89BA-C3EB-59E9-84E72FA69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2AAC1F-FE0C-4D9F-9CCE-605980B3ECE7}" type="slidenum">
              <a:rPr lang="es-ES" altLang="es-EC"/>
              <a:pPr eaLnBrk="1" hangingPunct="1"/>
              <a:t>51</a:t>
            </a:fld>
            <a:endParaRPr lang="es-ES" altLang="es-EC"/>
          </a:p>
        </p:txBody>
      </p:sp>
      <p:sp>
        <p:nvSpPr>
          <p:cNvPr id="235524" name="Rectangle 2">
            <a:extLst>
              <a:ext uri="{FF2B5EF4-FFF2-40B4-BE49-F238E27FC236}">
                <a16:creationId xmlns:a16="http://schemas.microsoft.com/office/drawing/2014/main" id="{1A828E20-0522-DD79-75E7-A6097637B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5" name="Rectangle 3">
            <a:extLst>
              <a:ext uri="{FF2B5EF4-FFF2-40B4-BE49-F238E27FC236}">
                <a16:creationId xmlns:a16="http://schemas.microsoft.com/office/drawing/2014/main" id="{0EA66898-80AB-772A-1187-A9EE296FE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E97F3A69-C355-2257-86A6-5DC2A5E40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6547" name="Rectangle 7">
            <a:extLst>
              <a:ext uri="{FF2B5EF4-FFF2-40B4-BE49-F238E27FC236}">
                <a16:creationId xmlns:a16="http://schemas.microsoft.com/office/drawing/2014/main" id="{7EB99614-CC22-1AAA-F2DF-7A49FFFE0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A91CFE-5062-4B74-B5D6-42E863F8EAC7}" type="slidenum">
              <a:rPr lang="es-ES" altLang="es-EC"/>
              <a:pPr eaLnBrk="1" hangingPunct="1"/>
              <a:t>52</a:t>
            </a:fld>
            <a:endParaRPr lang="es-ES" altLang="es-EC"/>
          </a:p>
        </p:txBody>
      </p:sp>
      <p:sp>
        <p:nvSpPr>
          <p:cNvPr id="236548" name="Rectangle 2">
            <a:extLst>
              <a:ext uri="{FF2B5EF4-FFF2-40B4-BE49-F238E27FC236}">
                <a16:creationId xmlns:a16="http://schemas.microsoft.com/office/drawing/2014/main" id="{A3EA1C35-70CE-86BC-9602-CC069BD2C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9" name="Rectangle 3">
            <a:extLst>
              <a:ext uri="{FF2B5EF4-FFF2-40B4-BE49-F238E27FC236}">
                <a16:creationId xmlns:a16="http://schemas.microsoft.com/office/drawing/2014/main" id="{B2F55CAE-E094-EA76-3FBF-3C68943C0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87D43DB0-A28E-AC89-E57D-24893040D7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237571" name="Rectangle 7">
            <a:extLst>
              <a:ext uri="{FF2B5EF4-FFF2-40B4-BE49-F238E27FC236}">
                <a16:creationId xmlns:a16="http://schemas.microsoft.com/office/drawing/2014/main" id="{4379507D-8702-1CEA-1D23-9DE5AE073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462EA3-F694-4F7C-8F96-2310BE0504CA}" type="slidenum">
              <a:rPr lang="es-ES" altLang="es-EC"/>
              <a:pPr eaLnBrk="1" hangingPunct="1"/>
              <a:t>53</a:t>
            </a:fld>
            <a:endParaRPr lang="es-ES" altLang="es-EC"/>
          </a:p>
        </p:txBody>
      </p:sp>
      <p:sp>
        <p:nvSpPr>
          <p:cNvPr id="237572" name="Rectangle 2">
            <a:extLst>
              <a:ext uri="{FF2B5EF4-FFF2-40B4-BE49-F238E27FC236}">
                <a16:creationId xmlns:a16="http://schemas.microsoft.com/office/drawing/2014/main" id="{018C3029-59B4-CCAD-2FE4-9F52B9F1C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3" name="Rectangle 3">
            <a:extLst>
              <a:ext uri="{FF2B5EF4-FFF2-40B4-BE49-F238E27FC236}">
                <a16:creationId xmlns:a16="http://schemas.microsoft.com/office/drawing/2014/main" id="{815E8DFC-8390-516C-1013-D3178292F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4E79EC8E-61D9-0846-CBD5-EFC89DB2A2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3059" name="Rectangle 7">
            <a:extLst>
              <a:ext uri="{FF2B5EF4-FFF2-40B4-BE49-F238E27FC236}">
                <a16:creationId xmlns:a16="http://schemas.microsoft.com/office/drawing/2014/main" id="{5ADA3F60-2126-0682-91B0-43A0D18B2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0FF94-B8A9-4D3F-92F5-A867BF60219B}" type="slidenum">
              <a:rPr lang="es-ES" altLang="es-EC"/>
              <a:pPr eaLnBrk="1" hangingPunct="1"/>
              <a:t>10</a:t>
            </a:fld>
            <a:endParaRPr lang="es-ES" altLang="es-EC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F06A575E-CD63-DAF8-4B20-A76F00BF1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6A072024-36FC-A17B-D967-C0FB39FC8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A82FBCBC-6C48-1DAF-E757-F134ABB4EC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4083" name="Rectangle 7">
            <a:extLst>
              <a:ext uri="{FF2B5EF4-FFF2-40B4-BE49-F238E27FC236}">
                <a16:creationId xmlns:a16="http://schemas.microsoft.com/office/drawing/2014/main" id="{30458FD8-9F32-70A3-88AB-4D06F93F6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95C519-A819-44D1-85A5-679A0514FD77}" type="slidenum">
              <a:rPr lang="es-ES" altLang="es-EC"/>
              <a:pPr eaLnBrk="1" hangingPunct="1"/>
              <a:t>11</a:t>
            </a:fld>
            <a:endParaRPr lang="es-ES" altLang="es-EC"/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B48F254A-1431-3F12-29A0-3C34B652F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>
            <a:extLst>
              <a:ext uri="{FF2B5EF4-FFF2-40B4-BE49-F238E27FC236}">
                <a16:creationId xmlns:a16="http://schemas.microsoft.com/office/drawing/2014/main" id="{0514750E-AB8A-6BCA-1B88-B44368973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7454FD7-55C7-9BB2-E445-21A14C396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5107" name="Rectangle 7">
            <a:extLst>
              <a:ext uri="{FF2B5EF4-FFF2-40B4-BE49-F238E27FC236}">
                <a16:creationId xmlns:a16="http://schemas.microsoft.com/office/drawing/2014/main" id="{42C40638-1CF9-F481-6165-E0972D6DE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A66559-7246-4828-B11C-7EDB6C22FB72}" type="slidenum">
              <a:rPr lang="es-ES" altLang="es-EC"/>
              <a:pPr eaLnBrk="1" hangingPunct="1"/>
              <a:t>12</a:t>
            </a:fld>
            <a:endParaRPr lang="es-ES" altLang="es-EC"/>
          </a:p>
        </p:txBody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370126CF-DEA6-AC4D-FF54-5320C8337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>
            <a:extLst>
              <a:ext uri="{FF2B5EF4-FFF2-40B4-BE49-F238E27FC236}">
                <a16:creationId xmlns:a16="http://schemas.microsoft.com/office/drawing/2014/main" id="{4C9E7E44-F3E1-3FFF-909C-E90B9D5E2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3046E94-0BDA-B4A1-19DC-AAB91D9323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6131" name="Rectangle 7">
            <a:extLst>
              <a:ext uri="{FF2B5EF4-FFF2-40B4-BE49-F238E27FC236}">
                <a16:creationId xmlns:a16="http://schemas.microsoft.com/office/drawing/2014/main" id="{43A6D628-D059-B102-99EB-73CA8EE60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1C9C5-6BFA-49CC-B56E-E825AB8E402A}" type="slidenum">
              <a:rPr lang="es-ES" altLang="es-EC"/>
              <a:pPr eaLnBrk="1" hangingPunct="1"/>
              <a:t>13</a:t>
            </a:fld>
            <a:endParaRPr lang="es-ES" altLang="es-EC"/>
          </a:p>
        </p:txBody>
      </p:sp>
      <p:sp>
        <p:nvSpPr>
          <p:cNvPr id="176132" name="Rectangle 2">
            <a:extLst>
              <a:ext uri="{FF2B5EF4-FFF2-40B4-BE49-F238E27FC236}">
                <a16:creationId xmlns:a16="http://schemas.microsoft.com/office/drawing/2014/main" id="{2E5B8D76-0C23-78B7-2A72-999DF5ED7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>
            <a:extLst>
              <a:ext uri="{FF2B5EF4-FFF2-40B4-BE49-F238E27FC236}">
                <a16:creationId xmlns:a16="http://schemas.microsoft.com/office/drawing/2014/main" id="{7DA3F797-BB00-9517-84A2-113B5CFBF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175C9DC-AB9E-C829-4178-11D5FB6113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/>
              <a:t>Dirección Comercial. Curso 2009-2010.</a:t>
            </a:r>
          </a:p>
        </p:txBody>
      </p:sp>
      <p:sp>
        <p:nvSpPr>
          <p:cNvPr id="177155" name="Rectangle 7">
            <a:extLst>
              <a:ext uri="{FF2B5EF4-FFF2-40B4-BE49-F238E27FC236}">
                <a16:creationId xmlns:a16="http://schemas.microsoft.com/office/drawing/2014/main" id="{8E29DD71-859F-00F0-16AB-437C338E0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3D8DB-EFEF-40C6-B2DE-FAD14D8B30ED}" type="slidenum">
              <a:rPr lang="es-ES" altLang="es-EC"/>
              <a:pPr eaLnBrk="1" hangingPunct="1"/>
              <a:t>14</a:t>
            </a:fld>
            <a:endParaRPr lang="es-ES" altLang="es-EC"/>
          </a:p>
        </p:txBody>
      </p:sp>
      <p:sp>
        <p:nvSpPr>
          <p:cNvPr id="177156" name="Rectangle 2">
            <a:extLst>
              <a:ext uri="{FF2B5EF4-FFF2-40B4-BE49-F238E27FC236}">
                <a16:creationId xmlns:a16="http://schemas.microsoft.com/office/drawing/2014/main" id="{59018950-B788-DD6B-262D-A777F9BC9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7" name="Rectangle 3">
            <a:extLst>
              <a:ext uri="{FF2B5EF4-FFF2-40B4-BE49-F238E27FC236}">
                <a16:creationId xmlns:a16="http://schemas.microsoft.com/office/drawing/2014/main" id="{E0291FEE-DB22-F143-9C93-F0E87C4E2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86C7EFBC-A7DD-CA58-71AB-6B6DE59B22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07" tIns="48204" rIns="96407" bIns="48204" anchor="b"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463826-3243-4088-BED9-1514CCF5869B}" type="slidenum">
              <a:rPr lang="es-ES" altLang="es-EC" sz="1200"/>
              <a:pPr algn="r" eaLnBrk="1" hangingPunct="1"/>
              <a:t>15</a:t>
            </a:fld>
            <a:endParaRPr lang="es-ES" altLang="es-EC" sz="1200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0328053E-DCD2-A6D4-F310-36AA4C241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CC761215-1BBD-00B0-59C6-D691F3F9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C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7EE19D68-89E0-460C-772C-613B5E7AB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390D989B-5558-760E-873C-14E4DAF2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8124B1B6-711E-48CA-5FE1-243C1EEE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BE8AEED-DB0D-6A38-6AE0-BD6C6814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6477000" cy="1981200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E0F163-2AF2-A147-3B17-6B04BF26D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44D6BC-1890-35F1-C239-89BE7CE3E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Introducción al Marketing - Curso 2012/2013</a:t>
            </a:r>
          </a:p>
        </p:txBody>
      </p:sp>
    </p:spTree>
    <p:extLst>
      <p:ext uri="{BB962C8B-B14F-4D97-AF65-F5344CB8AC3E}">
        <p14:creationId xmlns:p14="http://schemas.microsoft.com/office/powerpoint/2010/main" val="6160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992FD5-346A-B2C0-301D-F9759A735F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4614A-C565-4249-A06C-42BD8CD3656C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9936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265DAC9A-6336-1050-2DBF-86C86CBA9EF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264275" y="15875"/>
            <a:ext cx="2916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/>
              <a:t>Introducción al Marketing - Curso 2012/2013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3CA85-10A4-8977-527C-A58BDB862C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BCEA45-F14C-4EA0-8512-C5E22CB73D0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1706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F9109A2-CC53-4117-A3C8-22E468ABD5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9FAAA-12F0-4A74-A6C1-8A78402AF96D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8850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813" y="333375"/>
            <a:ext cx="7440612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11188" y="1916113"/>
            <a:ext cx="4027487" cy="4537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91075" y="1916113"/>
            <a:ext cx="4029075" cy="4537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E57DC3-A487-5DBE-C35F-9909E7D4EB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E59460-95CA-4AE4-9C87-7DFB3669B6F1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31662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11188" y="333375"/>
            <a:ext cx="8377237" cy="61198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01930C2-0F7D-DC29-A96F-4F2FFBC24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902A04-9B39-418E-BD23-CB3653C03BB2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54642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813" y="333375"/>
            <a:ext cx="7440612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11188" y="1916113"/>
            <a:ext cx="8208962" cy="45370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914B83-16E2-7455-104A-FFEC4EA432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A14822-0320-40E1-A2D6-BFE96E712B34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21801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813" y="333375"/>
            <a:ext cx="7440612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11188" y="1916113"/>
            <a:ext cx="8208962" cy="45370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AFE0DF-AA6A-DEF7-9DFA-5FCF7C9239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F7480-E6D6-4399-96A2-C94561D4AD2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2128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369758-27B9-5B0F-6250-09B79DDA3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7440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cambiar el estilo de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E8BDEC-752E-91FA-6A6D-9ACA36F66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16113"/>
            <a:ext cx="82089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</a:p>
        </p:txBody>
      </p:sp>
      <p:sp>
        <p:nvSpPr>
          <p:cNvPr id="651269" name="Rectangle 5">
            <a:extLst>
              <a:ext uri="{FF2B5EF4-FFF2-40B4-BE49-F238E27FC236}">
                <a16:creationId xmlns:a16="http://schemas.microsoft.com/office/drawing/2014/main" id="{CF153B6A-745E-6FC1-70FE-F4EF6F8AFD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97650"/>
            <a:ext cx="4175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Introducción al Marketing - Curso 2012/2013</a:t>
            </a:r>
          </a:p>
        </p:txBody>
      </p:sp>
      <p:sp>
        <p:nvSpPr>
          <p:cNvPr id="651270" name="Rectangle 6">
            <a:extLst>
              <a:ext uri="{FF2B5EF4-FFF2-40B4-BE49-F238E27FC236}">
                <a16:creationId xmlns:a16="http://schemas.microsoft.com/office/drawing/2014/main" id="{E2223188-0C26-A42A-A781-F663414984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63" y="571500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DD43AF3-E864-4B21-A004-89AED78ED123}" type="slidenum">
              <a:rPr lang="es-ES" altLang="es-EC"/>
              <a:pPr/>
              <a:t>‹Nº›</a:t>
            </a:fld>
            <a:endParaRPr lang="es-ES" altLang="es-EC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D06A6053-F604-2435-220E-69A214617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31" name="Oval 8">
            <a:extLst>
              <a:ext uri="{FF2B5EF4-FFF2-40B4-BE49-F238E27FC236}">
                <a16:creationId xmlns:a16="http://schemas.microsoft.com/office/drawing/2014/main" id="{5952E24B-1F00-0A88-0264-B64DE5EE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  <p:sp>
        <p:nvSpPr>
          <p:cNvPr id="1032" name="Oval 9">
            <a:extLst>
              <a:ext uri="{FF2B5EF4-FFF2-40B4-BE49-F238E27FC236}">
                <a16:creationId xmlns:a16="http://schemas.microsoft.com/office/drawing/2014/main" id="{446BBB9C-E818-98E7-C576-0AC4BEF0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  <p:sp>
        <p:nvSpPr>
          <p:cNvPr id="1033" name="Oval 10">
            <a:extLst>
              <a:ext uri="{FF2B5EF4-FFF2-40B4-BE49-F238E27FC236}">
                <a16:creationId xmlns:a16="http://schemas.microsoft.com/office/drawing/2014/main" id="{894F3B87-1C6D-E071-0583-C33195F7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defRPr sz="26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2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6331-E29F-DCEE-BA9E-37F7C2341D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957" y="2132856"/>
            <a:ext cx="8547100" cy="2063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4400" dirty="0"/>
              <a:t>EMPRENDIMIENTO PARA EL DESARROLLO INTEGRAL DEL PROFESIONAL</a:t>
            </a:r>
            <a:endParaRPr lang="es-EC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6240C6-4A45-989C-0278-F8177DED2A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31950" y="3875744"/>
            <a:ext cx="6477000" cy="1981200"/>
          </a:xfrm>
        </p:spPr>
        <p:txBody>
          <a:bodyPr/>
          <a:lstStyle/>
          <a:p>
            <a:endParaRPr lang="es-ES" sz="18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ES" sz="18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Día 3 - </a:t>
            </a:r>
            <a:r>
              <a:rPr lang="es-ES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Planificación Estratégica de Marketing</a:t>
            </a:r>
            <a:endParaRPr lang="es-EC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1B1133-4F5E-8A85-C46F-F9F19C2A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54" y="351631"/>
            <a:ext cx="2667000" cy="1047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EADDF5-9EA4-6A26-F59F-07A047D3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193" t="59902" r="19577" b="29631"/>
          <a:stretch/>
        </p:blipFill>
        <p:spPr>
          <a:xfrm>
            <a:off x="717452" y="5884034"/>
            <a:ext cx="7709096" cy="7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Marcador de número de diapositiva">
            <a:extLst>
              <a:ext uri="{FF2B5EF4-FFF2-40B4-BE49-F238E27FC236}">
                <a16:creationId xmlns:a16="http://schemas.microsoft.com/office/drawing/2014/main" id="{2896AD70-69F6-5640-B565-A23A4B8413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0A5451-7BFF-4D50-8D9C-EC7D16CCD74F}" type="slidenum">
              <a:rPr lang="es-ES" altLang="es-EC"/>
              <a:pPr eaLnBrk="1" hangingPunct="1"/>
              <a:t>10</a:t>
            </a:fld>
            <a:endParaRPr lang="es-ES" altLang="es-EC"/>
          </a:p>
        </p:txBody>
      </p:sp>
      <p:graphicFrame>
        <p:nvGraphicFramePr>
          <p:cNvPr id="58371" name="Object 6">
            <a:extLst>
              <a:ext uri="{FF2B5EF4-FFF2-40B4-BE49-F238E27FC236}">
                <a16:creationId xmlns:a16="http://schemas.microsoft.com/office/drawing/2014/main" id="{C55FF728-C2CD-A36A-55D0-22C3965AAB8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060575"/>
          <a:ext cx="6624637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3" imgW="4571967" imgH="3429093" progId="PowerPoint.Slide.8">
                  <p:embed/>
                </p:oleObj>
              </mc:Choice>
              <mc:Fallback>
                <p:oleObj name="Diapositiva" r:id="rId3" imgW="4571967" imgH="3429093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6624637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3">
            <a:extLst>
              <a:ext uri="{FF2B5EF4-FFF2-40B4-BE49-F238E27FC236}">
                <a16:creationId xmlns:a16="http://schemas.microsoft.com/office/drawing/2014/main" id="{A53B23EB-5313-F6D1-0F2F-2D42A8C976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8208963" cy="1152525"/>
          </a:xfrm>
          <a:noFill/>
        </p:spPr>
        <p:txBody>
          <a:bodyPr/>
          <a:lstStyle/>
          <a:p>
            <a:pPr marL="6350" indent="38100" algn="ctr" eaLnBrk="1" hangingPunct="1"/>
            <a:r>
              <a:rPr lang="es-ES" altLang="es-EC" sz="2000" i="1"/>
              <a:t>“</a:t>
            </a:r>
            <a:r>
              <a:rPr kumimoji="1" lang="es-ES" altLang="es-EC" sz="2000" i="1"/>
              <a:t>Conjunto de actividades que las personas desarrollan cuando buscan, compran, evalúan, usan y disponen de los bienes</a:t>
            </a:r>
            <a:r>
              <a:rPr kumimoji="1" lang="es-ES_tradnl" altLang="es-EC" sz="2000" i="1"/>
              <a:t>,</a:t>
            </a:r>
            <a:r>
              <a:rPr kumimoji="1" lang="es-ES" altLang="es-EC" sz="2000" i="1"/>
              <a:t> con el objeto de satisfacer sus necesidades y deseos”</a:t>
            </a:r>
            <a:r>
              <a:rPr kumimoji="1" lang="es-ES" altLang="es-EC" sz="2000"/>
              <a:t> </a:t>
            </a:r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5F0C34D7-B978-B723-8F3C-FE3214C3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16338"/>
            <a:ext cx="6553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C" sz="2000"/>
          </a:p>
          <a:p>
            <a:pPr eaLnBrk="1" hangingPunct="1">
              <a:spcBef>
                <a:spcPct val="50000"/>
              </a:spcBef>
            </a:pPr>
            <a:endParaRPr lang="es-ES" altLang="es-EC" sz="2000"/>
          </a:p>
        </p:txBody>
      </p:sp>
      <p:sp>
        <p:nvSpPr>
          <p:cNvPr id="58374" name="Rectangle 9">
            <a:extLst>
              <a:ext uri="{FF2B5EF4-FFF2-40B4-BE49-F238E27FC236}">
                <a16:creationId xmlns:a16="http://schemas.microsoft.com/office/drawing/2014/main" id="{3149381F-1BAD-F190-AF72-2FBF7D244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marL="720725" indent="-720725" eaLnBrk="1" hangingPunct="1"/>
            <a:r>
              <a:rPr lang="es-ES" altLang="es-EC" dirty="0"/>
              <a:t>El proceso de decisión de compra del consumidor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Marcador de número de diapositiva">
            <a:extLst>
              <a:ext uri="{FF2B5EF4-FFF2-40B4-BE49-F238E27FC236}">
                <a16:creationId xmlns:a16="http://schemas.microsoft.com/office/drawing/2014/main" id="{1F5B5D91-62FA-D2F2-7553-B5BBD25E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6BEE55-09C4-4B3D-8815-ACB72FE1F786}" type="slidenum">
              <a:rPr lang="es-ES" altLang="es-EC"/>
              <a:pPr eaLnBrk="1" hangingPunct="1"/>
              <a:t>11</a:t>
            </a:fld>
            <a:endParaRPr lang="es-ES" altLang="es-EC"/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0285444E-6007-DD58-A859-74CB708E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Tipos de decisiones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grpSp>
        <p:nvGrpSpPr>
          <p:cNvPr id="59396" name="Group 11">
            <a:extLst>
              <a:ext uri="{FF2B5EF4-FFF2-40B4-BE49-F238E27FC236}">
                <a16:creationId xmlns:a16="http://schemas.microsoft.com/office/drawing/2014/main" id="{40B36748-7E86-60E9-2636-ECB3831ADA7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492375"/>
            <a:ext cx="7848600" cy="3109913"/>
            <a:chOff x="340" y="1570"/>
            <a:chExt cx="4944" cy="1959"/>
          </a:xfrm>
        </p:grpSpPr>
        <p:sp>
          <p:nvSpPr>
            <p:cNvPr id="59398" name="Text Box 3">
              <a:extLst>
                <a:ext uri="{FF2B5EF4-FFF2-40B4-BE49-F238E27FC236}">
                  <a16:creationId xmlns:a16="http://schemas.microsoft.com/office/drawing/2014/main" id="{C5725CB0-6A9F-DE2B-F054-B062084BD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570"/>
              <a:ext cx="2304" cy="40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</p:spPr>
          <p:txBody>
            <a:bodyPr>
              <a:spAutoFit/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b="1">
                  <a:solidFill>
                    <a:schemeClr val="tx2"/>
                  </a:solidFill>
                </a:rPr>
                <a:t>Baja complejidad/implicación</a:t>
              </a:r>
              <a:endParaRPr kumimoji="1" lang="en-US" altLang="es-EC" b="1">
                <a:solidFill>
                  <a:schemeClr val="tx2"/>
                </a:solidFill>
              </a:endParaRPr>
            </a:p>
            <a:p>
              <a:pPr algn="ctr"/>
              <a:r>
                <a:rPr kumimoji="1" lang="es-ES_tradnl" altLang="es-EC">
                  <a:solidFill>
                    <a:schemeClr val="tx2"/>
                  </a:solidFill>
                </a:rPr>
                <a:t>(proceso de inercia, hábito, rutina)</a:t>
              </a:r>
              <a:endParaRPr kumimoji="1" lang="es-ES" altLang="es-EC">
                <a:solidFill>
                  <a:schemeClr val="tx2"/>
                </a:solidFill>
              </a:endParaRPr>
            </a:p>
          </p:txBody>
        </p:sp>
        <p:sp>
          <p:nvSpPr>
            <p:cNvPr id="59399" name="Text Box 4">
              <a:extLst>
                <a:ext uri="{FF2B5EF4-FFF2-40B4-BE49-F238E27FC236}">
                  <a16:creationId xmlns:a16="http://schemas.microsoft.com/office/drawing/2014/main" id="{AB6AE485-D3C2-7BE1-E080-20F1ECB9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1570"/>
              <a:ext cx="2304" cy="40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</p:spPr>
          <p:txBody>
            <a:bodyPr>
              <a:spAutoFit/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s-ES_tradnl" altLang="es-EC" b="1">
                  <a:solidFill>
                    <a:schemeClr val="tx2"/>
                  </a:solidFill>
                </a:rPr>
                <a:t>Alta complejidad/implicación </a:t>
              </a:r>
              <a:endParaRPr kumimoji="1" lang="en-US" altLang="es-EC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>
                  <a:solidFill>
                    <a:schemeClr val="tx2"/>
                  </a:solidFill>
                </a:rPr>
                <a:t>(proceso laborioso/largo)</a:t>
              </a:r>
              <a:endParaRPr kumimoji="1" lang="es-ES" altLang="es-EC">
                <a:solidFill>
                  <a:schemeClr val="tx2"/>
                </a:solidFill>
              </a:endParaRPr>
            </a:p>
          </p:txBody>
        </p:sp>
        <p:sp>
          <p:nvSpPr>
            <p:cNvPr id="59400" name="Text Box 5">
              <a:extLst>
                <a:ext uri="{FF2B5EF4-FFF2-40B4-BE49-F238E27FC236}">
                  <a16:creationId xmlns:a16="http://schemas.microsoft.com/office/drawing/2014/main" id="{C03D7995-C45E-6EDE-7344-7DEC119F1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098"/>
              <a:ext cx="2304" cy="92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b="1">
                  <a:solidFill>
                    <a:schemeClr val="tx2"/>
                  </a:solidFill>
                </a:rPr>
                <a:t>Compra repetitiva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frecuente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por impulso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de producto de precio/riesgo bajo</a:t>
              </a:r>
              <a:endParaRPr kumimoji="1" lang="es-ES" altLang="es-EC" b="1">
                <a:solidFill>
                  <a:schemeClr val="tx2"/>
                </a:solidFill>
              </a:endParaRPr>
            </a:p>
          </p:txBody>
        </p:sp>
        <p:sp>
          <p:nvSpPr>
            <p:cNvPr id="59401" name="Text Box 6">
              <a:extLst>
                <a:ext uri="{FF2B5EF4-FFF2-40B4-BE49-F238E27FC236}">
                  <a16:creationId xmlns:a16="http://schemas.microsoft.com/office/drawing/2014/main" id="{0D0C4C38-D9AF-D768-0626-03122AEB7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2098"/>
              <a:ext cx="2304" cy="92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18900000" algn="ctr" rotWithShape="0">
                <a:schemeClr val="accent2"/>
              </a:outer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s-ES_tradnl" altLang="es-EC" b="1">
                  <a:solidFill>
                    <a:schemeClr val="tx2"/>
                  </a:solidFill>
                </a:rPr>
                <a:t>Primera compra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esporádica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razonada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s-ES_tradnl" altLang="es-EC" b="1">
                  <a:solidFill>
                    <a:schemeClr val="tx2"/>
                  </a:solidFill>
                </a:rPr>
                <a:t>Compra de producto de alto precio/riesgo</a:t>
              </a:r>
              <a:endParaRPr kumimoji="1" lang="en-US" altLang="es-EC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9402" name="Group 7">
              <a:extLst>
                <a:ext uri="{FF2B5EF4-FFF2-40B4-BE49-F238E27FC236}">
                  <a16:creationId xmlns:a16="http://schemas.microsoft.com/office/drawing/2014/main" id="{AB87B2DA-DA74-BCF3-F6D0-1433D5A48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" y="3202"/>
              <a:ext cx="4560" cy="327"/>
              <a:chOff x="912" y="3504"/>
              <a:chExt cx="4560" cy="327"/>
            </a:xfrm>
          </p:grpSpPr>
          <p:sp>
            <p:nvSpPr>
              <p:cNvPr id="59403" name="AutoShape 8">
                <a:extLst>
                  <a:ext uri="{FF2B5EF4-FFF2-40B4-BE49-F238E27FC236}">
                    <a16:creationId xmlns:a16="http://schemas.microsoft.com/office/drawing/2014/main" id="{ED0D3A8A-AC27-605C-E21E-8FCC97989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504"/>
                <a:ext cx="4560" cy="297"/>
              </a:xfrm>
              <a:custGeom>
                <a:avLst/>
                <a:gdLst>
                  <a:gd name="T0" fmla="*/ 34 w 21600"/>
                  <a:gd name="T1" fmla="*/ 0 h 21600"/>
                  <a:gd name="T2" fmla="*/ 0 w 21600"/>
                  <a:gd name="T3" fmla="*/ 0 h 21600"/>
                  <a:gd name="T4" fmla="*/ 34 w 21600"/>
                  <a:gd name="T5" fmla="*/ 0 h 21600"/>
                  <a:gd name="T6" fmla="*/ 4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5382 h 21600"/>
                  <a:gd name="T14" fmla="*/ 19483 w 21600"/>
                  <a:gd name="T15" fmla="*/ 162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363" y="0"/>
                    </a:moveTo>
                    <a:lnTo>
                      <a:pt x="17363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7363" y="16200"/>
                    </a:lnTo>
                    <a:lnTo>
                      <a:pt x="17363" y="21600"/>
                    </a:lnTo>
                    <a:lnTo>
                      <a:pt x="21600" y="10800"/>
                    </a:lnTo>
                    <a:lnTo>
                      <a:pt x="17363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59404" name="Text Box 9">
                <a:extLst>
                  <a:ext uri="{FF2B5EF4-FFF2-40B4-BE49-F238E27FC236}">
                    <a16:creationId xmlns:a16="http://schemas.microsoft.com/office/drawing/2014/main" id="{C8E76E13-14C5-CCE9-7199-E4FBBB5F7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600"/>
                <a:ext cx="2304" cy="231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>
                <a:spAutoFit/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s-ES_tradnl" altLang="es-EC" b="1">
                    <a:solidFill>
                      <a:schemeClr val="tx2"/>
                    </a:solidFill>
                  </a:rPr>
                  <a:t>Complejidad/implicación media</a:t>
                </a:r>
                <a:endParaRPr kumimoji="1" lang="es-ES" altLang="es-EC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9397" name="Rectangle 13">
            <a:extLst>
              <a:ext uri="{FF2B5EF4-FFF2-40B4-BE49-F238E27FC236}">
                <a16:creationId xmlns:a16="http://schemas.microsoft.com/office/drawing/2014/main" id="{73880005-BF2E-6598-85C6-5CCC012D6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eaLnBrk="1" hangingPunct="1"/>
            <a:r>
              <a:rPr lang="es-ES" altLang="es-EC" dirty="0"/>
              <a:t>El proceso de decisión de compra del consumidor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Marcador de número de diapositiva">
            <a:extLst>
              <a:ext uri="{FF2B5EF4-FFF2-40B4-BE49-F238E27FC236}">
                <a16:creationId xmlns:a16="http://schemas.microsoft.com/office/drawing/2014/main" id="{FE46AF37-6511-E8EF-A831-F4803FEF0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4B80C4-386A-470E-8D1D-FF2E385B907D}" type="slidenum">
              <a:rPr lang="es-ES" altLang="es-EC"/>
              <a:pPr eaLnBrk="1" hangingPunct="1"/>
              <a:t>12</a:t>
            </a:fld>
            <a:endParaRPr lang="es-ES" altLang="es-EC"/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FDC5F4C4-D645-5641-28D6-ADB436A0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000" b="1">
                <a:solidFill>
                  <a:schemeClr val="tx2"/>
                </a:solidFill>
              </a:rPr>
              <a:t>Etapa 1. El reconocimiento del problema</a:t>
            </a:r>
            <a:endParaRPr kumimoji="1" lang="es-ES" altLang="es-EC" sz="2000" b="1">
              <a:solidFill>
                <a:schemeClr val="tx2"/>
              </a:solidFill>
            </a:endParaRP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D0866547-E022-F4A4-3029-9C81BCF6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9728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000" b="1">
                <a:solidFill>
                  <a:schemeClr val="tx2"/>
                </a:solidFill>
              </a:rPr>
              <a:t>Etapa 3. La evaluación de las alternativas</a:t>
            </a:r>
            <a:endParaRPr kumimoji="1" lang="es-ES" altLang="es-EC" sz="2000" b="1">
              <a:solidFill>
                <a:schemeClr val="tx2"/>
              </a:solidFill>
            </a:endParaRPr>
          </a:p>
        </p:txBody>
      </p:sp>
      <p:sp>
        <p:nvSpPr>
          <p:cNvPr id="60421" name="Text Box 7">
            <a:extLst>
              <a:ext uri="{FF2B5EF4-FFF2-40B4-BE49-F238E27FC236}">
                <a16:creationId xmlns:a16="http://schemas.microsoft.com/office/drawing/2014/main" id="{F6A8C517-DB80-8F9E-B58E-DF703062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7178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000" b="1">
                <a:solidFill>
                  <a:schemeClr val="tx2"/>
                </a:solidFill>
              </a:rPr>
              <a:t>Etapa 2. La búsqueda de información</a:t>
            </a:r>
            <a:endParaRPr kumimoji="1" lang="es-ES" altLang="es-EC" sz="2000" b="1">
              <a:solidFill>
                <a:schemeClr val="tx2"/>
              </a:solidFill>
            </a:endParaRPr>
          </a:p>
        </p:txBody>
      </p:sp>
      <p:sp>
        <p:nvSpPr>
          <p:cNvPr id="60422" name="Text Box 8">
            <a:extLst>
              <a:ext uri="{FF2B5EF4-FFF2-40B4-BE49-F238E27FC236}">
                <a16:creationId xmlns:a16="http://schemas.microsoft.com/office/drawing/2014/main" id="{964687F4-22FF-7C29-4331-8D8279E3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2278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000" b="1">
                <a:solidFill>
                  <a:schemeClr val="tx2"/>
                </a:solidFill>
              </a:rPr>
              <a:t>Etapa 4. La toma de decisión </a:t>
            </a:r>
            <a:endParaRPr kumimoji="1" lang="es-ES" altLang="es-EC" sz="2000" b="1">
              <a:solidFill>
                <a:schemeClr val="tx2"/>
              </a:solidFill>
            </a:endParaRPr>
          </a:p>
        </p:txBody>
      </p:sp>
      <p:sp>
        <p:nvSpPr>
          <p:cNvPr id="60423" name="Text Box 9">
            <a:extLst>
              <a:ext uri="{FF2B5EF4-FFF2-40B4-BE49-F238E27FC236}">
                <a16:creationId xmlns:a16="http://schemas.microsoft.com/office/drawing/2014/main" id="{36B71CF5-5F62-5DEF-2AA0-2CCA33AA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4828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000" b="1">
                <a:solidFill>
                  <a:schemeClr val="tx2"/>
                </a:solidFill>
              </a:rPr>
              <a:t>Etapa 5. La evaluación postcompra</a:t>
            </a:r>
            <a:endParaRPr kumimoji="1" lang="es-ES" altLang="es-EC" sz="2000" b="1">
              <a:solidFill>
                <a:schemeClr val="tx2"/>
              </a:solidFill>
            </a:endParaRPr>
          </a:p>
        </p:txBody>
      </p:sp>
      <p:sp>
        <p:nvSpPr>
          <p:cNvPr id="60424" name="Text Box 12">
            <a:extLst>
              <a:ext uri="{FF2B5EF4-FFF2-40B4-BE49-F238E27FC236}">
                <a16:creationId xmlns:a16="http://schemas.microsoft.com/office/drawing/2014/main" id="{497F7F49-CAA1-84C0-CC5C-F705248E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El proceso de decisión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sp>
        <p:nvSpPr>
          <p:cNvPr id="60425" name="Rectangle 13">
            <a:extLst>
              <a:ext uri="{FF2B5EF4-FFF2-40B4-BE49-F238E27FC236}">
                <a16:creationId xmlns:a16="http://schemas.microsoft.com/office/drawing/2014/main" id="{D9F61015-D4E0-28B3-3080-1B9F6C098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marL="720725" indent="-720725" eaLnBrk="1" hangingPunct="1"/>
            <a:r>
              <a:rPr lang="es-ES" altLang="es-EC" dirty="0"/>
              <a:t>El proceso de decisión de compra del consumidor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Marcador de número de diapositiva">
            <a:extLst>
              <a:ext uri="{FF2B5EF4-FFF2-40B4-BE49-F238E27FC236}">
                <a16:creationId xmlns:a16="http://schemas.microsoft.com/office/drawing/2014/main" id="{2E959760-4241-84A5-279D-DDB065E6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DE9873-891D-4551-96BC-6E619CBBD0C2}" type="slidenum">
              <a:rPr lang="es-ES" altLang="es-EC"/>
              <a:pPr eaLnBrk="1" hangingPunct="1"/>
              <a:t>13</a:t>
            </a:fld>
            <a:endParaRPr lang="es-ES" altLang="es-EC"/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BBFC2F3A-EA6C-A0E9-8A4E-685056711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9138"/>
            <a:ext cx="6324600" cy="5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/>
              <a:t>Etapa 1. Reconocimiento del problema</a:t>
            </a:r>
            <a:endParaRPr kumimoji="1" lang="es-ES" altLang="es-EC" sz="2400" b="1"/>
          </a:p>
        </p:txBody>
      </p:sp>
      <p:sp>
        <p:nvSpPr>
          <p:cNvPr id="590851" name="Text Box 3">
            <a:extLst>
              <a:ext uri="{FF2B5EF4-FFF2-40B4-BE49-F238E27FC236}">
                <a16:creationId xmlns:a16="http://schemas.microsoft.com/office/drawing/2014/main" id="{1A1B1DA2-4F25-2A25-3FDE-1B76B8756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89363"/>
            <a:ext cx="6477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_tradnl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Activación del reconocimiento del problema:</a:t>
            </a:r>
            <a:endParaRPr kumimoji="1" lang="es-E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45" name="Text Box 4">
            <a:extLst>
              <a:ext uri="{FF2B5EF4-FFF2-40B4-BE49-F238E27FC236}">
                <a16:creationId xmlns:a16="http://schemas.microsoft.com/office/drawing/2014/main" id="{F4DCDD63-AB6C-EB20-4C78-78D24209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94213"/>
            <a:ext cx="53276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1" lang="es-ES_tradnl" altLang="es-EC" sz="2000">
                <a:solidFill>
                  <a:schemeClr val="tx2"/>
                </a:solidFill>
              </a:rPr>
              <a:t> Magnitud de la discrepancia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1" lang="es-ES_tradnl" altLang="es-EC" sz="2000">
                <a:solidFill>
                  <a:schemeClr val="tx2"/>
                </a:solidFill>
              </a:rPr>
              <a:t> </a:t>
            </a:r>
            <a:r>
              <a:rPr kumimoji="1" lang="es-ES_tradnl" altLang="es-EC" sz="2000" b="1" i="1">
                <a:solidFill>
                  <a:schemeClr val="tx2"/>
                </a:solidFill>
              </a:rPr>
              <a:t>Importancia del problema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1" lang="es-ES_tradnl" altLang="es-EC" sz="2000" b="1" i="1">
                <a:solidFill>
                  <a:schemeClr val="tx2"/>
                </a:solidFill>
              </a:rPr>
              <a:t> Urgencia para resolver el problema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1" lang="es-ES_tradnl" altLang="es-EC" sz="2000">
                <a:solidFill>
                  <a:schemeClr val="tx2"/>
                </a:solidFill>
              </a:rPr>
              <a:t> Previsibilidad del problema</a:t>
            </a:r>
            <a:endParaRPr kumimoji="1" lang="es-ES" altLang="es-EC" sz="2000">
              <a:solidFill>
                <a:schemeClr val="tx2"/>
              </a:solidFill>
            </a:endParaRPr>
          </a:p>
        </p:txBody>
      </p:sp>
      <p:sp>
        <p:nvSpPr>
          <p:cNvPr id="61446" name="Text Box 5">
            <a:extLst>
              <a:ext uri="{FF2B5EF4-FFF2-40B4-BE49-F238E27FC236}">
                <a16:creationId xmlns:a16="http://schemas.microsoft.com/office/drawing/2014/main" id="{52F05F96-B26B-5FDE-6F97-EEF34B03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606925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s-ES_tradnl" altLang="es-EC" sz="2400" i="1">
                <a:solidFill>
                  <a:schemeClr val="tx2"/>
                </a:solidFill>
              </a:rPr>
              <a:t>Ordinarios</a:t>
            </a:r>
          </a:p>
          <a:p>
            <a:pPr algn="ctr" eaLnBrk="1" hangingPunct="1"/>
            <a:r>
              <a:rPr kumimoji="1" lang="es-ES_tradnl" altLang="es-EC" sz="2400" i="1">
                <a:solidFill>
                  <a:schemeClr val="tx2"/>
                </a:solidFill>
              </a:rPr>
              <a:t>Urgentes</a:t>
            </a:r>
          </a:p>
          <a:p>
            <a:pPr algn="ctr" eaLnBrk="1" hangingPunct="1"/>
            <a:r>
              <a:rPr kumimoji="1" lang="es-ES_tradnl" altLang="es-EC" sz="2400" i="1">
                <a:solidFill>
                  <a:schemeClr val="tx2"/>
                </a:solidFill>
              </a:rPr>
              <a:t>De planeación</a:t>
            </a:r>
          </a:p>
          <a:p>
            <a:pPr algn="ctr" eaLnBrk="1" hangingPunct="1"/>
            <a:r>
              <a:rPr kumimoji="1" lang="es-ES_tradnl" altLang="es-EC" sz="2400" i="1">
                <a:solidFill>
                  <a:schemeClr val="tx2"/>
                </a:solidFill>
              </a:rPr>
              <a:t>Cambiantes</a:t>
            </a:r>
            <a:endParaRPr kumimoji="1" lang="es-ES" altLang="es-EC" sz="2400" i="1">
              <a:solidFill>
                <a:schemeClr val="tx2"/>
              </a:solidFill>
            </a:endParaRPr>
          </a:p>
        </p:txBody>
      </p:sp>
      <p:sp>
        <p:nvSpPr>
          <p:cNvPr id="61447" name="AutoShape 6">
            <a:extLst>
              <a:ext uri="{FF2B5EF4-FFF2-40B4-BE49-F238E27FC236}">
                <a16:creationId xmlns:a16="http://schemas.microsoft.com/office/drawing/2014/main" id="{972679FE-AF55-3821-E0A4-DCB341AEB4A5}"/>
              </a:ext>
            </a:extLst>
          </p:cNvPr>
          <p:cNvSpPr>
            <a:spLocks/>
          </p:cNvSpPr>
          <p:nvPr/>
        </p:nvSpPr>
        <p:spPr bwMode="auto">
          <a:xfrm>
            <a:off x="5795963" y="4995863"/>
            <a:ext cx="360362" cy="835025"/>
          </a:xfrm>
          <a:prstGeom prst="rightBrace">
            <a:avLst>
              <a:gd name="adj1" fmla="val 19310"/>
              <a:gd name="adj2" fmla="val 46199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grpSp>
        <p:nvGrpSpPr>
          <p:cNvPr id="61448" name="Group 9">
            <a:extLst>
              <a:ext uri="{FF2B5EF4-FFF2-40B4-BE49-F238E27FC236}">
                <a16:creationId xmlns:a16="http://schemas.microsoft.com/office/drawing/2014/main" id="{0D0711A0-4F2B-FD58-D58B-F8EA3D774FFA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781300"/>
            <a:ext cx="6553200" cy="792163"/>
            <a:chOff x="528" y="1752"/>
            <a:chExt cx="4128" cy="499"/>
          </a:xfrm>
        </p:grpSpPr>
        <p:grpSp>
          <p:nvGrpSpPr>
            <p:cNvPr id="61451" name="Group 10">
              <a:extLst>
                <a:ext uri="{FF2B5EF4-FFF2-40B4-BE49-F238E27FC236}">
                  <a16:creationId xmlns:a16="http://schemas.microsoft.com/office/drawing/2014/main" id="{AA808939-81CA-4FD8-B274-CD6382A9D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776"/>
              <a:ext cx="4128" cy="432"/>
              <a:chOff x="528" y="1776"/>
              <a:chExt cx="4128" cy="432"/>
            </a:xfrm>
          </p:grpSpPr>
          <p:sp>
            <p:nvSpPr>
              <p:cNvPr id="61454" name="Text Box 11">
                <a:extLst>
                  <a:ext uri="{FF2B5EF4-FFF2-40B4-BE49-F238E27FC236}">
                    <a16:creationId xmlns:a16="http://schemas.microsoft.com/office/drawing/2014/main" id="{F9EB600B-208A-4C00-6284-6D54B8043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824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s-ES_tradnl" altLang="es-EC" sz="2400">
                    <a:solidFill>
                      <a:schemeClr val="tx2"/>
                    </a:solidFill>
                  </a:rPr>
                  <a:t>Estado real</a:t>
                </a:r>
                <a:endParaRPr kumimoji="1" lang="es-ES" altLang="es-EC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55" name="Text Box 12">
                <a:extLst>
                  <a:ext uri="{FF2B5EF4-FFF2-40B4-BE49-F238E27FC236}">
                    <a16:creationId xmlns:a16="http://schemas.microsoft.com/office/drawing/2014/main" id="{AE78190B-3549-0ADB-A3EF-222B662AF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824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s-ES_tradnl" altLang="es-EC" sz="2400">
                    <a:solidFill>
                      <a:schemeClr val="tx2"/>
                    </a:solidFill>
                  </a:rPr>
                  <a:t>Estado ideal</a:t>
                </a:r>
                <a:endParaRPr kumimoji="1" lang="es-ES" altLang="es-EC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56" name="AutoShape 13">
                <a:extLst>
                  <a:ext uri="{FF2B5EF4-FFF2-40B4-BE49-F238E27FC236}">
                    <a16:creationId xmlns:a16="http://schemas.microsoft.com/office/drawing/2014/main" id="{CD6F289A-2766-7434-B113-2F1815520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672" cy="432"/>
              </a:xfrm>
              <a:prstGeom prst="irregularSeal1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sp>
            <p:nvSpPr>
              <p:cNvPr id="61457" name="Line 14">
                <a:extLst>
                  <a:ext uri="{FF2B5EF4-FFF2-40B4-BE49-F238E27FC236}">
                    <a16:creationId xmlns:a16="http://schemas.microsoft.com/office/drawing/2014/main" id="{4E7B7352-EB3F-2F5B-6915-DD3E24C5A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968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61452" name="Oval 15">
              <a:extLst>
                <a:ext uri="{FF2B5EF4-FFF2-40B4-BE49-F238E27FC236}">
                  <a16:creationId xmlns:a16="http://schemas.microsoft.com/office/drawing/2014/main" id="{C72E951F-A43D-6826-AA8B-08A6FD5CD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52"/>
              <a:ext cx="1270" cy="453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/>
            </a:p>
          </p:txBody>
        </p:sp>
        <p:sp>
          <p:nvSpPr>
            <p:cNvPr id="61453" name="Oval 16">
              <a:extLst>
                <a:ext uri="{FF2B5EF4-FFF2-40B4-BE49-F238E27FC236}">
                  <a16:creationId xmlns:a16="http://schemas.microsoft.com/office/drawing/2014/main" id="{2D75569F-E7B2-12CA-034B-E3D7D22FA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752"/>
              <a:ext cx="1406" cy="499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/>
            </a:p>
          </p:txBody>
        </p:sp>
      </p:grpSp>
      <p:sp>
        <p:nvSpPr>
          <p:cNvPr id="61449" name="Text Box 21">
            <a:extLst>
              <a:ext uri="{FF2B5EF4-FFF2-40B4-BE49-F238E27FC236}">
                <a16:creationId xmlns:a16="http://schemas.microsoft.com/office/drawing/2014/main" id="{52819004-50E9-7958-DDFF-6838086B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El proceso de decisión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sp>
        <p:nvSpPr>
          <p:cNvPr id="61450" name="Rectangle 22">
            <a:extLst>
              <a:ext uri="{FF2B5EF4-FFF2-40B4-BE49-F238E27FC236}">
                <a16:creationId xmlns:a16="http://schemas.microsoft.com/office/drawing/2014/main" id="{788393DB-CD0E-9FA8-4BBF-BF7D0310E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marL="720725" indent="-720725" eaLnBrk="1" hangingPunct="1"/>
            <a:r>
              <a:rPr lang="es-ES" altLang="es-EC" dirty="0"/>
              <a:t>El proceso de decisión de compra del consumidor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4 Marcador de número de diapositiva">
            <a:extLst>
              <a:ext uri="{FF2B5EF4-FFF2-40B4-BE49-F238E27FC236}">
                <a16:creationId xmlns:a16="http://schemas.microsoft.com/office/drawing/2014/main" id="{57A3D451-AE8F-8E06-0613-BB591DC4C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036465-D34A-4465-A269-BCA971285077}" type="slidenum">
              <a:rPr lang="es-ES" altLang="es-EC"/>
              <a:pPr eaLnBrk="1" hangingPunct="1"/>
              <a:t>14</a:t>
            </a:fld>
            <a:endParaRPr lang="es-ES" altLang="es-EC"/>
          </a:p>
        </p:txBody>
      </p:sp>
      <p:graphicFrame>
        <p:nvGraphicFramePr>
          <p:cNvPr id="592902" name="Group 6">
            <a:extLst>
              <a:ext uri="{FF2B5EF4-FFF2-40B4-BE49-F238E27FC236}">
                <a16:creationId xmlns:a16="http://schemas.microsoft.com/office/drawing/2014/main" id="{255FDCAF-787D-C2C6-DEE9-560FD0175F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570288"/>
          <a:ext cx="8218488" cy="2965756"/>
        </p:xfrm>
        <a:graphic>
          <a:graphicData uri="http://schemas.openxmlformats.org/drawingml/2006/table">
            <a:tbl>
              <a:tblPr/>
              <a:tblGrid>
                <a:gridCol w="106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1006475" algn="l"/>
                        </a:tabLst>
                      </a:pPr>
                      <a:r>
                        <a:rPr kumimoji="0" lang="es-ES_tradnl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Tipo de riesgo</a:t>
                      </a: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Compradores más sensibles al riesgo / Riesgo principal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Compras más sujetas a riesgo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Monetario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Individuos con ingresos y riqueza escasos / El dinero y la propiedad.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Artículos de precio elevado.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Funcional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Consumidores prácticos /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Que la marca no funcione adecuadamente o que falle por completo.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Productos cuya compra y uso requieren el compromiso exclusivo del comprador.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Físico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Personas de edad avanzada, débiles o enfermas /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El vigor físico, la salud y la vitalidad.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Productos mecánicos o eléctricos, tratamientos médicos, alimentos y bebidas.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Social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Personas que no se respetan a sí mismas o que son poco atractivas ante los demás /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Las relaciones y las condiciones sociales.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Productos simbólicos o visibles socialmente, como la ropa, joyas, automóviles, etc.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Psicológico</a:t>
                      </a: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Individuos inseguros /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La autoestima y autoconfianza.</a:t>
                      </a: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Productos personales lujosos y caros que pueden generar sentimientos de culpa, productos duraderos, etc.</a:t>
                      </a: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394" marB="4539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497" name="Text Box 40">
            <a:extLst>
              <a:ext uri="{FF2B5EF4-FFF2-40B4-BE49-F238E27FC236}">
                <a16:creationId xmlns:a16="http://schemas.microsoft.com/office/drawing/2014/main" id="{0A6D7AF3-6CE5-0D73-9840-82B3BAA91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 El proceso de decisión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sp>
        <p:nvSpPr>
          <p:cNvPr id="62498" name="Rectangle 41">
            <a:extLst>
              <a:ext uri="{FF2B5EF4-FFF2-40B4-BE49-F238E27FC236}">
                <a16:creationId xmlns:a16="http://schemas.microsoft.com/office/drawing/2014/main" id="{C2E66014-F979-510F-88DB-557D4530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marL="720725" indent="-720725" eaLnBrk="1" hangingPunct="1"/>
            <a:r>
              <a:rPr lang="es-ES" altLang="es-EC" dirty="0"/>
              <a:t>El proceso de decisión de compra del consumidor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384F2C1D-C72B-2A81-5F08-70226313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6324600" cy="530225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s-ES_tradnl" sz="2400" b="1">
                <a:latin typeface="Arial" charset="0"/>
                <a:ea typeface="ＭＳ Ｐゴシック" charset="-128"/>
                <a:cs typeface="Arial" charset="0"/>
              </a:rPr>
              <a:t>Etapa 2. Búsqueda de información</a:t>
            </a:r>
            <a:endParaRPr kumimoji="1" lang="es-ES" sz="2400" b="1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2500" name="Text Box 3">
            <a:extLst>
              <a:ext uri="{FF2B5EF4-FFF2-40B4-BE49-F238E27FC236}">
                <a16:creationId xmlns:a16="http://schemas.microsoft.com/office/drawing/2014/main" id="{B0F990AE-75EB-CF4B-65CE-1EAAFEFF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63813"/>
            <a:ext cx="7056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C" b="1">
                <a:solidFill>
                  <a:schemeClr val="tx2"/>
                </a:solidFill>
              </a:rPr>
              <a:t> Búsqueda interna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C" b="1">
                <a:solidFill>
                  <a:schemeClr val="tx2"/>
                </a:solidFill>
              </a:rPr>
              <a:t> Búsqueda externa</a:t>
            </a:r>
          </a:p>
        </p:txBody>
      </p:sp>
      <p:sp>
        <p:nvSpPr>
          <p:cNvPr id="62501" name="AutoShape 36">
            <a:extLst>
              <a:ext uri="{FF2B5EF4-FFF2-40B4-BE49-F238E27FC236}">
                <a16:creationId xmlns:a16="http://schemas.microsoft.com/office/drawing/2014/main" id="{894800BE-1F58-D41B-9BD9-4E90267056AD}"/>
              </a:ext>
            </a:extLst>
          </p:cNvPr>
          <p:cNvSpPr>
            <a:spLocks/>
          </p:cNvSpPr>
          <p:nvPr/>
        </p:nvSpPr>
        <p:spPr bwMode="auto">
          <a:xfrm>
            <a:off x="2987675" y="2563813"/>
            <a:ext cx="504825" cy="865187"/>
          </a:xfrm>
          <a:prstGeom prst="rightBrace">
            <a:avLst>
              <a:gd name="adj1" fmla="val 142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es-EC"/>
          </a:p>
        </p:txBody>
      </p:sp>
      <p:sp>
        <p:nvSpPr>
          <p:cNvPr id="62502" name="Text Box 41">
            <a:extLst>
              <a:ext uri="{FF2B5EF4-FFF2-40B4-BE49-F238E27FC236}">
                <a16:creationId xmlns:a16="http://schemas.microsoft.com/office/drawing/2014/main" id="{540E6084-8716-9A04-F65E-67B1E609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563813"/>
            <a:ext cx="4392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C">
                <a:solidFill>
                  <a:schemeClr val="tx2"/>
                </a:solidFill>
              </a:rPr>
              <a:t> Tipo de compra (implicación)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C">
                <a:solidFill>
                  <a:schemeClr val="tx2"/>
                </a:solidFill>
              </a:rPr>
              <a:t> Riesgo percibido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número de diapositiva 4">
            <a:extLst>
              <a:ext uri="{FF2B5EF4-FFF2-40B4-BE49-F238E27FC236}">
                <a16:creationId xmlns:a16="http://schemas.microsoft.com/office/drawing/2014/main" id="{DCAFECDC-CC5F-A862-0168-FDFED5B16F13}"/>
              </a:ext>
            </a:extLst>
          </p:cNvPr>
          <p:cNvSpPr txBox="1">
            <a:spLocks noGrp="1"/>
          </p:cNvSpPr>
          <p:nvPr/>
        </p:nvSpPr>
        <p:spPr bwMode="auto">
          <a:xfrm>
            <a:off x="455613" y="558800"/>
            <a:ext cx="3952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AA3F37-C14F-4D58-8D64-6DBEFC4F6715}" type="slidenum">
              <a:rPr lang="es-ES" altLang="es-EC" sz="1200"/>
              <a:pPr algn="r" eaLnBrk="1" hangingPunct="1"/>
              <a:t>15</a:t>
            </a:fld>
            <a:endParaRPr lang="es-ES" altLang="es-EC" sz="1200"/>
          </a:p>
        </p:txBody>
      </p:sp>
      <p:sp>
        <p:nvSpPr>
          <p:cNvPr id="345090" name="Text Box 2">
            <a:extLst>
              <a:ext uri="{FF2B5EF4-FFF2-40B4-BE49-F238E27FC236}">
                <a16:creationId xmlns:a16="http://schemas.microsoft.com/office/drawing/2014/main" id="{CE895C6C-3B3D-E0CA-31E1-FA2F3598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6324600" cy="968375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s-ES_tradnl" sz="2400" b="1">
                <a:latin typeface="Arial" charset="0"/>
                <a:ea typeface="ＭＳ Ｐゴシック" charset="-128"/>
                <a:cs typeface="Arial" charset="0"/>
              </a:rPr>
              <a:t>Estrategias de marketing basadas en la búsqueda de información</a:t>
            </a:r>
            <a:endParaRPr kumimoji="1" lang="es-ES" sz="2400" b="1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46149" name="Text Box 37">
            <a:extLst>
              <a:ext uri="{FF2B5EF4-FFF2-40B4-BE49-F238E27FC236}">
                <a16:creationId xmlns:a16="http://schemas.microsoft.com/office/drawing/2014/main" id="{8ADE1350-AA7E-7345-C523-F7B82598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099050"/>
            <a:ext cx="5329238" cy="715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s-ES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Conjunto de marcas: </a:t>
            </a:r>
          </a:p>
          <a:p>
            <a:pPr algn="ctr">
              <a:spcBef>
                <a:spcPct val="25000"/>
              </a:spcBef>
              <a:defRPr/>
            </a:pPr>
            <a:r>
              <a:rPr lang="es-ES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total, conocido, en consideración, de elección</a:t>
            </a:r>
          </a:p>
        </p:txBody>
      </p:sp>
      <p:sp>
        <p:nvSpPr>
          <p:cNvPr id="63493" name="Text Box 6">
            <a:extLst>
              <a:ext uri="{FF2B5EF4-FFF2-40B4-BE49-F238E27FC236}">
                <a16:creationId xmlns:a16="http://schemas.microsoft.com/office/drawing/2014/main" id="{210535C5-CCBB-9C99-D9FB-25EE92E2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80645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altLang="es-EC" sz="2000">
                <a:solidFill>
                  <a:schemeClr val="tx2"/>
                </a:solidFill>
              </a:rPr>
              <a:t> Conocer las fuentes de información que consultan los consumidores (para la categoría de producto y para la marca)</a:t>
            </a:r>
          </a:p>
          <a:p>
            <a:pPr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altLang="es-EC" sz="2000">
                <a:solidFill>
                  <a:schemeClr val="tx2"/>
                </a:solidFill>
              </a:rPr>
              <a:t> Clasificar las fuentes de información según su eficacia</a:t>
            </a:r>
          </a:p>
          <a:p>
            <a:pPr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altLang="es-EC" sz="2000">
                <a:solidFill>
                  <a:schemeClr val="tx2"/>
                </a:solidFill>
              </a:rPr>
              <a:t> Diseñar la estrategia comercial para cubrir todas las fuentes de información relevantes (ej., redes sociales, página web, revistas especializadas, foros de discusión, venta personal, folletos, publicidad, etc.)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4 Marcador de número de diapositiva">
            <a:extLst>
              <a:ext uri="{FF2B5EF4-FFF2-40B4-BE49-F238E27FC236}">
                <a16:creationId xmlns:a16="http://schemas.microsoft.com/office/drawing/2014/main" id="{979952A2-7E48-E467-F255-4406E8DFE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27B39-316C-41E7-B05A-7B7DF5452D38}" type="slidenum">
              <a:rPr lang="es-ES" altLang="es-EC"/>
              <a:pPr eaLnBrk="1" hangingPunct="1"/>
              <a:t>16</a:t>
            </a:fld>
            <a:endParaRPr lang="es-ES" altLang="es-EC"/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70623A51-EDF4-234B-3A31-402D3E33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6324600" cy="5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/>
              <a:t>Etapa 3. Evaluación de alternativas</a:t>
            </a:r>
            <a:endParaRPr kumimoji="1" lang="es-ES" altLang="es-EC" sz="2400" b="1"/>
          </a:p>
        </p:txBody>
      </p:sp>
      <p:sp>
        <p:nvSpPr>
          <p:cNvPr id="64516" name="Text Box 5">
            <a:extLst>
              <a:ext uri="{FF2B5EF4-FFF2-40B4-BE49-F238E27FC236}">
                <a16:creationId xmlns:a16="http://schemas.microsoft.com/office/drawing/2014/main" id="{F2B49A20-3C93-D5AE-8146-CC368343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85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s-ES_tradnl" altLang="es-EC" b="1" i="1">
                <a:solidFill>
                  <a:schemeClr val="tx2"/>
                </a:solidFill>
                <a:cs typeface="Times New Roman" panose="02020603050405020304" pitchFamily="18" charset="0"/>
              </a:rPr>
              <a:t>“</a:t>
            </a:r>
            <a:r>
              <a:rPr lang="es-ES" altLang="es-EC" b="1">
                <a:solidFill>
                  <a:schemeClr val="tx2"/>
                </a:solidFill>
                <a:cs typeface="Times New Roman" panose="02020603050405020304" pitchFamily="18" charset="0"/>
              </a:rPr>
              <a:t>las diversas características (objetivas y/o subjetivas) que un consumidor busca en un producto en respuesta a un tipo particular de problema</a:t>
            </a:r>
            <a:r>
              <a:rPr lang="es-ES_tradnl" altLang="es-EC" b="1" i="1">
                <a:solidFill>
                  <a:schemeClr val="tx2"/>
                </a:solidFill>
                <a:cs typeface="Times New Roman" panose="02020603050405020304" pitchFamily="18" charset="0"/>
              </a:rPr>
              <a:t>”</a:t>
            </a:r>
            <a:endParaRPr lang="es-ES" altLang="es-EC" b="1" i="1">
              <a:solidFill>
                <a:schemeClr val="tx2"/>
              </a:solidFill>
            </a:endParaRPr>
          </a:p>
        </p:txBody>
      </p:sp>
      <p:sp>
        <p:nvSpPr>
          <p:cNvPr id="594950" name="Text Box 6">
            <a:extLst>
              <a:ext uri="{FF2B5EF4-FFF2-40B4-BE49-F238E27FC236}">
                <a16:creationId xmlns:a16="http://schemas.microsoft.com/office/drawing/2014/main" id="{3C86CB62-082B-9155-9143-F0AA88EB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81300"/>
            <a:ext cx="464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ES_tradn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Criterios de evaluación</a:t>
            </a:r>
            <a:endParaRPr kumimoji="1" lang="es-ES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4518" name="Text Box 7">
            <a:extLst>
              <a:ext uri="{FF2B5EF4-FFF2-40B4-BE49-F238E27FC236}">
                <a16:creationId xmlns:a16="http://schemas.microsoft.com/office/drawing/2014/main" id="{525D4EAE-2C32-F957-2878-27816E7E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1167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s-ES_tradnl" altLang="es-EC" sz="2400">
                <a:solidFill>
                  <a:schemeClr val="tx2"/>
                </a:solidFill>
              </a:rPr>
              <a:t>Compensatorias </a:t>
            </a:r>
            <a:endParaRPr kumimoji="1" lang="es-ES" altLang="es-EC" sz="2400">
              <a:solidFill>
                <a:schemeClr val="tx2"/>
              </a:solidFill>
            </a:endParaRPr>
          </a:p>
        </p:txBody>
      </p:sp>
      <p:sp>
        <p:nvSpPr>
          <p:cNvPr id="64519" name="Text Box 8">
            <a:extLst>
              <a:ext uri="{FF2B5EF4-FFF2-40B4-BE49-F238E27FC236}">
                <a16:creationId xmlns:a16="http://schemas.microsoft.com/office/drawing/2014/main" id="{8EA0DE23-A98F-ECE2-01D1-54131AC3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97475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s-ES_tradnl" altLang="es-EC" sz="2400">
                <a:solidFill>
                  <a:schemeClr val="tx2"/>
                </a:solidFill>
              </a:rPr>
              <a:t>No Compensatorias </a:t>
            </a:r>
            <a:endParaRPr kumimoji="1" lang="es-ES" altLang="es-EC" sz="2400">
              <a:solidFill>
                <a:schemeClr val="tx2"/>
              </a:solidFill>
            </a:endParaRPr>
          </a:p>
        </p:txBody>
      </p:sp>
      <p:grpSp>
        <p:nvGrpSpPr>
          <p:cNvPr id="64520" name="Group 9">
            <a:extLst>
              <a:ext uri="{FF2B5EF4-FFF2-40B4-BE49-F238E27FC236}">
                <a16:creationId xmlns:a16="http://schemas.microsoft.com/office/drawing/2014/main" id="{8054828E-20F7-D0D2-4FC8-93BB4348617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11675"/>
            <a:ext cx="4038600" cy="1466850"/>
            <a:chOff x="384" y="3120"/>
            <a:chExt cx="2544" cy="924"/>
          </a:xfrm>
        </p:grpSpPr>
        <p:sp>
          <p:nvSpPr>
            <p:cNvPr id="594954" name="Text Box 10">
              <a:extLst>
                <a:ext uri="{FF2B5EF4-FFF2-40B4-BE49-F238E27FC236}">
                  <a16:creationId xmlns:a16="http://schemas.microsoft.com/office/drawing/2014/main" id="{7CF6D2D0-AEC0-ECBB-A2A2-E2AF69106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254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s-ES_tradnl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REGLAS DE DECISIÓN</a:t>
              </a:r>
              <a:endParaRPr kumimoji="1"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64524" name="Picture 11" descr="dados">
              <a:extLst>
                <a:ext uri="{FF2B5EF4-FFF2-40B4-BE49-F238E27FC236}">
                  <a16:creationId xmlns:a16="http://schemas.microsoft.com/office/drawing/2014/main" id="{92D58433-D917-DB02-C25F-047689FD3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456"/>
              <a:ext cx="1253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21" name="Text Box 18">
            <a:extLst>
              <a:ext uri="{FF2B5EF4-FFF2-40B4-BE49-F238E27FC236}">
                <a16:creationId xmlns:a16="http://schemas.microsoft.com/office/drawing/2014/main" id="{2A3D1CA8-5615-F4CA-0114-7D9D43F8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 El proceso de decisión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sp>
        <p:nvSpPr>
          <p:cNvPr id="64522" name="Rectangle 19">
            <a:extLst>
              <a:ext uri="{FF2B5EF4-FFF2-40B4-BE49-F238E27FC236}">
                <a16:creationId xmlns:a16="http://schemas.microsoft.com/office/drawing/2014/main" id="{CC21D0FB-463B-9B3D-D672-0902BBEBA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931862"/>
          </a:xfrm>
          <a:noFill/>
        </p:spPr>
        <p:txBody>
          <a:bodyPr anchor="b"/>
          <a:lstStyle/>
          <a:p>
            <a:pPr marL="720725" indent="-720725" eaLnBrk="1" hangingPunct="1"/>
            <a:r>
              <a:rPr lang="es-ES" altLang="es-EC" dirty="0"/>
              <a:t>El proceso de decisión de compra del consumidor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número de diapositiva 4">
            <a:extLst>
              <a:ext uri="{FF2B5EF4-FFF2-40B4-BE49-F238E27FC236}">
                <a16:creationId xmlns:a16="http://schemas.microsoft.com/office/drawing/2014/main" id="{35323A97-28C0-BC6C-D292-02417BD51306}"/>
              </a:ext>
            </a:extLst>
          </p:cNvPr>
          <p:cNvSpPr txBox="1">
            <a:spLocks noGrp="1"/>
          </p:cNvSpPr>
          <p:nvPr/>
        </p:nvSpPr>
        <p:spPr bwMode="auto">
          <a:xfrm>
            <a:off x="423863" y="549275"/>
            <a:ext cx="466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BF67D9B-8EF3-4F40-823B-0240B7A41ED7}" type="slidenum">
              <a:rPr lang="es-ES" altLang="es-EC" sz="1200"/>
              <a:pPr algn="ctr" eaLnBrk="1" hangingPunct="1"/>
              <a:t>17</a:t>
            </a:fld>
            <a:endParaRPr lang="es-ES" altLang="es-EC" sz="1200"/>
          </a:p>
        </p:txBody>
      </p:sp>
      <p:sp>
        <p:nvSpPr>
          <p:cNvPr id="345090" name="Text Box 2">
            <a:extLst>
              <a:ext uri="{FF2B5EF4-FFF2-40B4-BE49-F238E27FC236}">
                <a16:creationId xmlns:a16="http://schemas.microsoft.com/office/drawing/2014/main" id="{D68A3381-0F37-6A93-8C4D-010599DD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6324600" cy="968375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s-ES_tradnl" sz="2400" b="1">
                <a:latin typeface="Arial" charset="0"/>
                <a:ea typeface="ＭＳ Ｐゴシック" charset="-128"/>
                <a:cs typeface="Arial" charset="0"/>
              </a:rPr>
              <a:t>Estrategias de marketing basadas en la fase de evaluación de alternativas</a:t>
            </a:r>
            <a:endParaRPr kumimoji="1" lang="es-ES" sz="2400" b="1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ECF3579-0394-59A5-4DE0-AAACF45E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2804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Influir en el conjunto evocado</a:t>
            </a:r>
            <a:r>
              <a:rPr lang="es-ES" sz="20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conseguir que la marca aparezca en la mejor posición entre las alternativas del conjunto evocado.</a:t>
            </a:r>
          </a:p>
          <a:p>
            <a:pPr algn="just">
              <a:lnSpc>
                <a:spcPct val="150000"/>
              </a:lnSpc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Influir en la evaluación de las opciones</a:t>
            </a:r>
            <a:r>
              <a:rPr lang="es-ES" sz="20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una vez conocidos los criterios y métodos de evaluación de la categoría de producto, diseñar la estrategia de marketing que coloque a la marca entre las mejores candidatas para la decisión final (resaltar puntos fuertes, minimizar puntos débiles), e incluso tratar de cambiar la percepción de los criterios si no son favorables.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4 Marcador de número de diapositiva">
            <a:extLst>
              <a:ext uri="{FF2B5EF4-FFF2-40B4-BE49-F238E27FC236}">
                <a16:creationId xmlns:a16="http://schemas.microsoft.com/office/drawing/2014/main" id="{6CEEE964-C319-260B-59EE-1FD78E228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53FBF4-5FF3-4E0E-AE06-3248A2020C7E}" type="slidenum">
              <a:rPr lang="es-ES" altLang="es-EC"/>
              <a:pPr eaLnBrk="1" hangingPunct="1"/>
              <a:t>18</a:t>
            </a:fld>
            <a:endParaRPr lang="es-ES" altLang="es-EC"/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AE750CB3-51C7-472A-2B17-3ADDED63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4319588" cy="5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/>
              <a:t>Etapa 4. Toma de decisión</a:t>
            </a:r>
            <a:endParaRPr kumimoji="1" lang="es-ES" altLang="es-EC" sz="2400" b="1"/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AC96D5BD-7AE3-3E96-A723-FF300DDD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773238"/>
            <a:ext cx="41767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C">
                <a:solidFill>
                  <a:schemeClr val="tx2"/>
                </a:solidFill>
              </a:rPr>
              <a:t> Elección del establecimiento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C">
                <a:solidFill>
                  <a:schemeClr val="tx2"/>
                </a:solidFill>
              </a:rPr>
              <a:t> Compra en el hogar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C">
                <a:solidFill>
                  <a:schemeClr val="tx2"/>
                </a:solidFill>
              </a:rPr>
              <a:t> Compra fuera del hogar y fuera del establecimiento</a:t>
            </a:r>
          </a:p>
        </p:txBody>
      </p:sp>
      <p:sp>
        <p:nvSpPr>
          <p:cNvPr id="66565" name="Text Box 6">
            <a:extLst>
              <a:ext uri="{FF2B5EF4-FFF2-40B4-BE49-F238E27FC236}">
                <a16:creationId xmlns:a16="http://schemas.microsoft.com/office/drawing/2014/main" id="{9993EDBD-F23C-3619-1FF4-914E81A9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0575"/>
            <a:ext cx="6324600" cy="5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/>
              <a:t>Etapa 5. Evaluación postcompra</a:t>
            </a:r>
            <a:endParaRPr kumimoji="1" lang="es-ES" altLang="es-EC" sz="2400" b="1"/>
          </a:p>
        </p:txBody>
      </p:sp>
      <p:grpSp>
        <p:nvGrpSpPr>
          <p:cNvPr id="66566" name="Group 7">
            <a:extLst>
              <a:ext uri="{FF2B5EF4-FFF2-40B4-BE49-F238E27FC236}">
                <a16:creationId xmlns:a16="http://schemas.microsoft.com/office/drawing/2014/main" id="{BF4D7A91-C285-9475-A4CB-216D9DC840F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076700"/>
            <a:ext cx="7391400" cy="2225675"/>
            <a:chOff x="768" y="1776"/>
            <a:chExt cx="4656" cy="1402"/>
          </a:xfrm>
        </p:grpSpPr>
        <p:sp>
          <p:nvSpPr>
            <p:cNvPr id="66569" name="Text Box 8">
              <a:extLst>
                <a:ext uri="{FF2B5EF4-FFF2-40B4-BE49-F238E27FC236}">
                  <a16:creationId xmlns:a16="http://schemas.microsoft.com/office/drawing/2014/main" id="{BA7461FB-AC79-0565-A8C6-2953482B1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776"/>
              <a:ext cx="1728" cy="44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sz="2000" b="1">
                  <a:solidFill>
                    <a:schemeClr val="tx2"/>
                  </a:solidFill>
                </a:rPr>
                <a:t>Expectativas previas a la compra</a:t>
              </a:r>
              <a:endParaRPr kumimoji="1" lang="es-ES" altLang="es-EC" sz="2000" b="1">
                <a:solidFill>
                  <a:schemeClr val="tx2"/>
                </a:solidFill>
              </a:endParaRPr>
            </a:p>
          </p:txBody>
        </p:sp>
        <p:sp>
          <p:nvSpPr>
            <p:cNvPr id="66570" name="Text Box 9">
              <a:extLst>
                <a:ext uri="{FF2B5EF4-FFF2-40B4-BE49-F238E27FC236}">
                  <a16:creationId xmlns:a16="http://schemas.microsoft.com/office/drawing/2014/main" id="{4C966387-77D3-9FEA-5E98-63A58B98B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776"/>
              <a:ext cx="2496" cy="44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sz="2000" b="1">
                  <a:solidFill>
                    <a:schemeClr val="tx2"/>
                  </a:solidFill>
                </a:rPr>
                <a:t>Percepciones postcompra del resultado del producto</a:t>
              </a:r>
              <a:endParaRPr kumimoji="1" lang="es-ES" altLang="es-EC" sz="2000" b="1">
                <a:solidFill>
                  <a:schemeClr val="tx2"/>
                </a:solidFill>
              </a:endParaRPr>
            </a:p>
          </p:txBody>
        </p:sp>
        <p:sp>
          <p:nvSpPr>
            <p:cNvPr id="66571" name="Line 10">
              <a:extLst>
                <a:ext uri="{FF2B5EF4-FFF2-40B4-BE49-F238E27FC236}">
                  <a16:creationId xmlns:a16="http://schemas.microsoft.com/office/drawing/2014/main" id="{3C721939-9C39-7420-84F9-264055853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68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2" name="Text Box 11">
              <a:extLst>
                <a:ext uri="{FF2B5EF4-FFF2-40B4-BE49-F238E27FC236}">
                  <a16:creationId xmlns:a16="http://schemas.microsoft.com/office/drawing/2014/main" id="{B9C84D01-7F58-26A4-77CE-357275633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448"/>
              <a:ext cx="1728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sz="2000" b="1" i="1">
                  <a:solidFill>
                    <a:schemeClr val="tx2"/>
                  </a:solidFill>
                </a:rPr>
                <a:t>Des/confirmación</a:t>
              </a:r>
              <a:endParaRPr kumimoji="1" lang="es-ES" altLang="es-EC" sz="2000" b="1" i="1">
                <a:solidFill>
                  <a:schemeClr val="tx2"/>
                </a:solidFill>
              </a:endParaRPr>
            </a:p>
          </p:txBody>
        </p:sp>
        <p:sp>
          <p:nvSpPr>
            <p:cNvPr id="66573" name="Text Box 12">
              <a:extLst>
                <a:ext uri="{FF2B5EF4-FFF2-40B4-BE49-F238E27FC236}">
                  <a16:creationId xmlns:a16="http://schemas.microsoft.com/office/drawing/2014/main" id="{890FD0BC-3CA2-2CDB-2B85-EEECBFE51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928"/>
              <a:ext cx="2736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s-ES_tradnl" altLang="es-EC" sz="2000" b="1"/>
                <a:t>IN / SATISFACCIÓN</a:t>
              </a:r>
              <a:endParaRPr kumimoji="1" lang="es-ES" altLang="es-EC" sz="2000"/>
            </a:p>
          </p:txBody>
        </p:sp>
        <p:sp>
          <p:nvSpPr>
            <p:cNvPr id="66574" name="Line 13">
              <a:extLst>
                <a:ext uri="{FF2B5EF4-FFF2-40B4-BE49-F238E27FC236}">
                  <a16:creationId xmlns:a16="http://schemas.microsoft.com/office/drawing/2014/main" id="{E617A14D-BAE2-CBAE-816C-EC026EABF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688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5" name="Line 14">
              <a:extLst>
                <a:ext uri="{FF2B5EF4-FFF2-40B4-BE49-F238E27FC236}">
                  <a16:creationId xmlns:a16="http://schemas.microsoft.com/office/drawing/2014/main" id="{5B6DD9CF-ABC3-D6AB-3A37-72871171D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08"/>
              <a:ext cx="0" cy="8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6" name="Line 15">
              <a:extLst>
                <a:ext uri="{FF2B5EF4-FFF2-40B4-BE49-F238E27FC236}">
                  <a16:creationId xmlns:a16="http://schemas.microsoft.com/office/drawing/2014/main" id="{04EB35EE-BCAF-4D65-4136-624C71802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7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7" name="Line 16">
              <a:extLst>
                <a:ext uri="{FF2B5EF4-FFF2-40B4-BE49-F238E27FC236}">
                  <a16:creationId xmlns:a16="http://schemas.microsoft.com/office/drawing/2014/main" id="{E8DA37D8-1971-43B2-ED2A-BC60C23CF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8" name="Line 17">
              <a:extLst>
                <a:ext uri="{FF2B5EF4-FFF2-40B4-BE49-F238E27FC236}">
                  <a16:creationId xmlns:a16="http://schemas.microsoft.com/office/drawing/2014/main" id="{C9E4A3DE-29A4-56AB-1343-A5A93B895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592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79" name="Line 18">
              <a:extLst>
                <a:ext uri="{FF2B5EF4-FFF2-40B4-BE49-F238E27FC236}">
                  <a16:creationId xmlns:a16="http://schemas.microsoft.com/office/drawing/2014/main" id="{3EE07E7F-FB6F-8E2F-2504-5B2ADC604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208"/>
              <a:ext cx="0" cy="8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80" name="Line 19">
              <a:extLst>
                <a:ext uri="{FF2B5EF4-FFF2-40B4-BE49-F238E27FC236}">
                  <a16:creationId xmlns:a16="http://schemas.microsoft.com/office/drawing/2014/main" id="{40681C02-A8C3-565F-09A3-377C2A9C6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7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81" name="Line 20">
              <a:extLst>
                <a:ext uri="{FF2B5EF4-FFF2-40B4-BE49-F238E27FC236}">
                  <a16:creationId xmlns:a16="http://schemas.microsoft.com/office/drawing/2014/main" id="{3BEE2E1A-F5C3-C8AD-62F6-4AE25835C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208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6582" name="Line 21">
              <a:extLst>
                <a:ext uri="{FF2B5EF4-FFF2-40B4-BE49-F238E27FC236}">
                  <a16:creationId xmlns:a16="http://schemas.microsoft.com/office/drawing/2014/main" id="{EFE1E528-663C-3EDC-B905-963E70314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592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3" name="Text Box 18">
            <a:extLst>
              <a:ext uri="{FF2B5EF4-FFF2-40B4-BE49-F238E27FC236}">
                <a16:creationId xmlns:a16="http://schemas.microsoft.com/office/drawing/2014/main" id="{6D65AD62-1D7F-CCFC-1F7E-1F87BBF5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6683375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s-ES_tradnl" altLang="es-EC" sz="2400" b="1" dirty="0">
                <a:solidFill>
                  <a:schemeClr val="bg2"/>
                </a:solidFill>
              </a:rPr>
              <a:t> El proceso de decisión de compra</a:t>
            </a:r>
            <a:endParaRPr kumimoji="1" lang="es-ES" altLang="es-EC" sz="2400" b="1" dirty="0">
              <a:solidFill>
                <a:schemeClr val="bg2"/>
              </a:solidFill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D4EC9C9-131E-B7D0-275F-BF48D995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4813"/>
            <a:ext cx="7440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20725" indent="-720725" eaLnBrk="1" hangingPunct="1"/>
            <a:r>
              <a:rPr lang="es-ES" altLang="es-EC" kern="0" dirty="0"/>
              <a:t>El proceso de decisión de compra del consumidor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B41DB-F922-B959-1EDF-D0F4F16E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37CA6-C931-2C45-6D0C-1C38249E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D19152-A389-A81D-6D59-CB5D1D9B3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4614A-C565-4249-A06C-42BD8CD3656C}" type="slidenum">
              <a:rPr lang="es-ES" altLang="es-EC" smtClean="0"/>
              <a:pPr/>
              <a:t>19</a:t>
            </a:fld>
            <a:endParaRPr lang="es-ES" alt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3F8422-9857-1997-9455-19B322F91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9" t="10107" r="6392" b="2873"/>
          <a:stretch/>
        </p:blipFill>
        <p:spPr>
          <a:xfrm>
            <a:off x="611188" y="328611"/>
            <a:ext cx="8208962" cy="51528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013BA3-5BF9-3D24-1EA3-88FF1BB6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10" y="4437112"/>
            <a:ext cx="3232440" cy="18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41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0A1F1E-A904-1B82-69A9-51B8F0AA9758}"/>
              </a:ext>
            </a:extLst>
          </p:cNvPr>
          <p:cNvSpPr txBox="1"/>
          <p:nvPr/>
        </p:nvSpPr>
        <p:spPr>
          <a:xfrm>
            <a:off x="410818" y="1638660"/>
            <a:ext cx="7593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dirty="0">
              <a:ea typeface="Times New Roman" panose="02020603050405020304" pitchFamily="18" charset="0"/>
            </a:endParaRPr>
          </a:p>
          <a:p>
            <a:r>
              <a:rPr lang="es-ES" b="1" dirty="0">
                <a:ea typeface="Times New Roman" panose="02020603050405020304" pitchFamily="18" charset="0"/>
                <a:cs typeface="Arial" panose="020B0604020202020204" pitchFamily="34" charset="0"/>
              </a:rPr>
              <a:t>Claves para un Estudio de Mercado</a:t>
            </a:r>
            <a:endParaRPr lang="es-EC" dirty="0">
              <a:ea typeface="Times New Roman" panose="02020603050405020304" pitchFamily="18" charset="0"/>
            </a:endParaRPr>
          </a:p>
          <a:p>
            <a:r>
              <a:rPr lang="es-ES" b="1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Tema 2: Comercialización - Marketing</a:t>
            </a:r>
            <a:endParaRPr lang="es-EC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Precio del bien y/o servicio</a:t>
            </a:r>
            <a:endParaRPr lang="es-EC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s-ES" dirty="0" err="1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P's</a:t>
            </a: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del marketing </a:t>
            </a:r>
            <a:r>
              <a:rPr lang="es-ES" dirty="0" err="1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mix</a:t>
            </a:r>
            <a:endParaRPr lang="es-EC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s-ES" dirty="0" err="1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P's</a:t>
            </a: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del marketing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  <a:r>
              <a:rPr lang="es-ES" dirty="0" err="1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P's</a:t>
            </a:r>
            <a:r>
              <a:rPr lang="es-ES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del Marketing Offline y Online</a:t>
            </a:r>
            <a:endParaRPr lang="es-EC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7B985-F7D8-AAA4-AB92-73A7D2AA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07" y="1379521"/>
            <a:ext cx="3515144" cy="33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2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número de diapositiva 4">
            <a:extLst>
              <a:ext uri="{FF2B5EF4-FFF2-40B4-BE49-F238E27FC236}">
                <a16:creationId xmlns:a16="http://schemas.microsoft.com/office/drawing/2014/main" id="{CF778F65-E582-9D90-C41E-98848234D230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8" y="576263"/>
            <a:ext cx="466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BC6B878-A543-456D-9258-9728A13837F4}" type="slidenum">
              <a:rPr lang="es-ES" altLang="es-EC" sz="1200"/>
              <a:pPr algn="ctr" eaLnBrk="1" hangingPunct="1"/>
              <a:t>20</a:t>
            </a:fld>
            <a:endParaRPr lang="es-ES" altLang="es-EC" sz="1200"/>
          </a:p>
        </p:txBody>
      </p:sp>
      <p:sp>
        <p:nvSpPr>
          <p:cNvPr id="345090" name="Text Box 2">
            <a:extLst>
              <a:ext uri="{FF2B5EF4-FFF2-40B4-BE49-F238E27FC236}">
                <a16:creationId xmlns:a16="http://schemas.microsoft.com/office/drawing/2014/main" id="{4C9927A8-D430-99E3-ADB9-853A5D55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4813"/>
            <a:ext cx="6324600" cy="968375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s-ES_tradnl" sz="2400" b="1">
                <a:latin typeface="Arial" charset="0"/>
                <a:ea typeface="ＭＳ Ｐゴシック" charset="-128"/>
                <a:cs typeface="Arial" charset="0"/>
              </a:rPr>
              <a:t>Estrategias de marketing basadas en el punto de venta</a:t>
            </a:r>
            <a:endParaRPr kumimoji="1" lang="es-ES" sz="2400" b="1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CE95466-E181-14B6-47BD-31F467CC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3900"/>
            <a:ext cx="8280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Aspectos relacionados con el producto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el envase puede actuar como un “vendedor silencioso”; la marca blanca vs. marca de fabricante.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Aspectos relacionados con el precio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el uso de promociones o las estrategias de “siempre precios bajos”.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Aspectos relacionados con el espacio físico (establecimiento)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técnicas de </a:t>
            </a:r>
            <a:r>
              <a:rPr lang="es-ES" sz="210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merchandising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 (ej. letreros, exhibiciones, disposición del mobiliario, etc.).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Aspectos relacionados con la comunicación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el personal de ventas puede ser determinante.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número de diapositiva 4">
            <a:extLst>
              <a:ext uri="{FF2B5EF4-FFF2-40B4-BE49-F238E27FC236}">
                <a16:creationId xmlns:a16="http://schemas.microsoft.com/office/drawing/2014/main" id="{E1B6DF82-0274-C84F-B1EC-B97893F70ED3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8" y="576263"/>
            <a:ext cx="466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E02F14C-6C3C-45DA-9D98-CD4BCBE29D77}" type="slidenum">
              <a:rPr lang="es-ES" altLang="es-EC" sz="1200"/>
              <a:pPr algn="ctr" eaLnBrk="1" hangingPunct="1"/>
              <a:t>21</a:t>
            </a:fld>
            <a:endParaRPr lang="es-ES" altLang="es-EC" sz="1200"/>
          </a:p>
        </p:txBody>
      </p:sp>
      <p:sp>
        <p:nvSpPr>
          <p:cNvPr id="345090" name="Text Box 2">
            <a:extLst>
              <a:ext uri="{FF2B5EF4-FFF2-40B4-BE49-F238E27FC236}">
                <a16:creationId xmlns:a16="http://schemas.microsoft.com/office/drawing/2014/main" id="{E9BB86CD-46C1-D737-050A-085A34B6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4813"/>
            <a:ext cx="6324600" cy="97790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s-ES_tradnl" sz="2400" b="1" dirty="0">
                <a:latin typeface="Arial" charset="0"/>
                <a:ea typeface="ＭＳ Ｐゴシック" charset="-128"/>
                <a:cs typeface="Arial" charset="0"/>
              </a:rPr>
              <a:t>Estrategias de marketing basadas en la evaluación </a:t>
            </a:r>
            <a:r>
              <a:rPr kumimoji="1" lang="es-ES_tradnl" sz="2400" b="1" dirty="0" err="1">
                <a:latin typeface="Arial" charset="0"/>
                <a:ea typeface="ＭＳ Ｐゴシック" charset="-128"/>
                <a:cs typeface="Arial" charset="0"/>
              </a:rPr>
              <a:t>postcompra</a:t>
            </a:r>
            <a:endParaRPr kumimoji="1" lang="es-ES" sz="24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F854A2-6394-9734-C409-763824B2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5950"/>
            <a:ext cx="82804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Departamentos de atención al cliente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desarrollados para atender cualquier incidencia relacionada con la compra y/o consumo del producto.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Políticas de devolución de productos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contribuyen a minimizar la posibilidad de que aparezca insatisfacción con la compra derivada del “arrepentimiento” del cliente.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Estrategias de </a:t>
            </a:r>
            <a:r>
              <a:rPr lang="es-ES" sz="21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fidelización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encaminadas a lograr niveles elevados de satisfacción e incrementar la probabilidad de compras futuras.</a:t>
            </a:r>
          </a:p>
          <a:p>
            <a:pPr algn="just">
              <a:spcBef>
                <a:spcPct val="80000"/>
              </a:spcBef>
              <a:buFont typeface="Wingdings" pitchFamily="2" charset="2"/>
              <a:buChar char="Ø"/>
              <a:defRPr/>
            </a:pPr>
            <a:r>
              <a:rPr lang="es-E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Mecanismos de comunicación con el cliente</a:t>
            </a:r>
            <a:r>
              <a:rPr lang="es-ES" sz="21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: emails, chats, teléfonos de atención al cliente, redes sociales, etc.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4 Marcador de número de diapositiva">
            <a:extLst>
              <a:ext uri="{FF2B5EF4-FFF2-40B4-BE49-F238E27FC236}">
                <a16:creationId xmlns:a16="http://schemas.microsoft.com/office/drawing/2014/main" id="{90237B67-12C3-DB29-70A4-222A6AB45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680B5D-525C-49A8-86A6-1D552B1F247B}" type="slidenum">
              <a:rPr lang="es-ES" altLang="es-EC"/>
              <a:pPr eaLnBrk="1" hangingPunct="1"/>
              <a:t>22</a:t>
            </a:fld>
            <a:endParaRPr lang="es-ES" altLang="es-EC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CC6DD3A-66C1-C8AF-B75F-C630F0F5B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832" y="1557338"/>
            <a:ext cx="7281863" cy="44116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ES" altLang="es-EC" sz="2200" b="1" dirty="0"/>
              <a:t>Influencias del macroentorno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C" sz="2200" b="1" dirty="0"/>
              <a:t>Estímulos de marketing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C" sz="2200" b="1" dirty="0"/>
              <a:t>Entorno social</a:t>
            </a:r>
          </a:p>
          <a:p>
            <a:pPr lvl="1" eaLnBrk="1" hangingPunct="1">
              <a:lnSpc>
                <a:spcPct val="130000"/>
              </a:lnSpc>
            </a:pPr>
            <a:r>
              <a:rPr lang="es-ES" altLang="es-EC" sz="2400" dirty="0"/>
              <a:t>Cultura y subculturas</a:t>
            </a:r>
          </a:p>
          <a:p>
            <a:pPr lvl="1" eaLnBrk="1" hangingPunct="1">
              <a:lnSpc>
                <a:spcPct val="130000"/>
              </a:lnSpc>
            </a:pPr>
            <a:r>
              <a:rPr lang="es-ES" altLang="es-EC" sz="2400" dirty="0"/>
              <a:t>Clase social</a:t>
            </a:r>
          </a:p>
          <a:p>
            <a:pPr lvl="1" eaLnBrk="1" hangingPunct="1">
              <a:lnSpc>
                <a:spcPct val="130000"/>
              </a:lnSpc>
            </a:pPr>
            <a:r>
              <a:rPr lang="es-ES" altLang="es-EC" sz="2400" dirty="0"/>
              <a:t>Grupos sociales</a:t>
            </a:r>
          </a:p>
          <a:p>
            <a:pPr lvl="1" eaLnBrk="1" hangingPunct="1">
              <a:lnSpc>
                <a:spcPct val="130000"/>
              </a:lnSpc>
            </a:pPr>
            <a:r>
              <a:rPr lang="es-ES" altLang="es-EC" sz="2400" dirty="0"/>
              <a:t>Familia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C" sz="2200" b="1" dirty="0"/>
              <a:t>Factores situacionales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F306B2E-6950-6391-F8B4-F58F0975B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3" y="333375"/>
            <a:ext cx="7153275" cy="1223963"/>
          </a:xfrm>
          <a:noFill/>
        </p:spPr>
        <p:txBody>
          <a:bodyPr lIns="92075" tIns="46038" rIns="92075" bIns="46038"/>
          <a:lstStyle/>
          <a:p>
            <a:pPr marL="476250" indent="-476250" algn="just" eaLnBrk="1" hangingPunct="1"/>
            <a:r>
              <a:rPr lang="es-ES_tradnl" altLang="es-EC" dirty="0"/>
              <a:t>Factores externos</a:t>
            </a:r>
            <a:endParaRPr lang="es-ES" altLang="es-EC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4 Marcador de número de diapositiva">
            <a:extLst>
              <a:ext uri="{FF2B5EF4-FFF2-40B4-BE49-F238E27FC236}">
                <a16:creationId xmlns:a16="http://schemas.microsoft.com/office/drawing/2014/main" id="{88B2C8A9-10C8-7714-658B-E9DFAFE56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AACF31-FE8F-44A8-8BD9-B9902B9E193D}" type="slidenum">
              <a:rPr lang="es-ES" altLang="es-EC"/>
              <a:pPr eaLnBrk="1" hangingPunct="1"/>
              <a:t>23</a:t>
            </a:fld>
            <a:endParaRPr lang="es-ES" altLang="es-EC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E3C26BB-4DEF-70E2-2755-AF20149B3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488238" cy="1368425"/>
          </a:xfrm>
        </p:spPr>
        <p:txBody>
          <a:bodyPr/>
          <a:lstStyle/>
          <a:p>
            <a:pPr eaLnBrk="1" hangingPunct="1"/>
            <a:r>
              <a:rPr lang="es-ES" altLang="es-EC" dirty="0"/>
              <a:t>ESTRATEGIAS DE MARKETING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22C23AA-D5CD-CB2E-B94E-8D917D05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08962" cy="3998913"/>
          </a:xfrm>
        </p:spPr>
        <p:txBody>
          <a:bodyPr/>
          <a:lstStyle/>
          <a:p>
            <a:pPr marL="722313" indent="-722313" eaLnBrk="1" hangingPunct="1">
              <a:lnSpc>
                <a:spcPct val="130000"/>
              </a:lnSpc>
              <a:spcBef>
                <a:spcPts val="2400"/>
              </a:spcBef>
            </a:pPr>
            <a:r>
              <a:rPr lang="es-ES" altLang="es-EC" dirty="0"/>
              <a:t>Decisiones sobre producto</a:t>
            </a:r>
          </a:p>
          <a:p>
            <a:pPr marL="722313" indent="-722313" eaLnBrk="1" hangingPunct="1">
              <a:lnSpc>
                <a:spcPct val="130000"/>
              </a:lnSpc>
              <a:spcBef>
                <a:spcPts val="2400"/>
              </a:spcBef>
            </a:pPr>
            <a:r>
              <a:rPr lang="es-ES" altLang="es-EC" dirty="0"/>
              <a:t>Decisiones sobre precio</a:t>
            </a:r>
          </a:p>
          <a:p>
            <a:pPr marL="722313" indent="-722313" eaLnBrk="1" hangingPunct="1">
              <a:lnSpc>
                <a:spcPct val="130000"/>
              </a:lnSpc>
              <a:spcBef>
                <a:spcPts val="2400"/>
              </a:spcBef>
            </a:pPr>
            <a:r>
              <a:rPr lang="es-ES" altLang="es-EC" dirty="0"/>
              <a:t>Decisiones sobre distribución</a:t>
            </a:r>
          </a:p>
          <a:p>
            <a:pPr marL="722313" indent="-722313" eaLnBrk="1" hangingPunct="1">
              <a:lnSpc>
                <a:spcPct val="130000"/>
              </a:lnSpc>
              <a:spcBef>
                <a:spcPts val="2400"/>
              </a:spcBef>
            </a:pPr>
            <a:r>
              <a:rPr lang="es-ES" altLang="es-EC" dirty="0"/>
              <a:t>Decisiones sobre comunicación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828D29-88F5-CF19-6620-994AA1AC6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24</a:t>
            </a:fld>
            <a:endParaRPr lang="es-ES" altLang="es-EC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D0ADE6-E5C4-CB98-DED9-6FE00298B828}"/>
              </a:ext>
            </a:extLst>
          </p:cNvPr>
          <p:cNvSpPr txBox="1">
            <a:spLocks noChangeArrowheads="1"/>
          </p:cNvSpPr>
          <p:nvPr/>
        </p:nvSpPr>
        <p:spPr>
          <a:xfrm>
            <a:off x="-1188640" y="269069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sz="2400" b="1">
                <a:latin typeface="Arial Black" panose="020B0A04020102020204" pitchFamily="34" charset="0"/>
              </a:defRPr>
            </a:lvl1pPr>
          </a:lstStyle>
          <a:p>
            <a:r>
              <a:rPr lang="es-ES" altLang="es-EC" dirty="0"/>
              <a:t>Marketing MIX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5BEDC8C-4B57-2D3E-19FD-7F12DDBFD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29777"/>
              </p:ext>
            </p:extLst>
          </p:nvPr>
        </p:nvGraphicFramePr>
        <p:xfrm>
          <a:off x="217715" y="1804362"/>
          <a:ext cx="3562198" cy="21107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1957">
                  <a:extLst>
                    <a:ext uri="{9D8B030D-6E8A-4147-A177-3AD203B41FA5}">
                      <a16:colId xmlns:a16="http://schemas.microsoft.com/office/drawing/2014/main" val="4132648686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979843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effectLst/>
                        </a:rPr>
                        <a:t>4Ps</a:t>
                      </a:r>
                      <a:endParaRPr lang="es-EC" dirty="0">
                        <a:effectLst/>
                      </a:endParaRPr>
                    </a:p>
                  </a:txBody>
                  <a:tcPr marL="76200" marR="76200" marT="19050" marB="190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effectLst/>
                        </a:rPr>
                        <a:t>4Cs</a:t>
                      </a:r>
                      <a:endParaRPr lang="es-EC" dirty="0">
                        <a:effectLst/>
                      </a:endParaRPr>
                    </a:p>
                  </a:txBody>
                  <a:tcPr marL="76200" marR="76200" marT="19050" marB="190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effectLst/>
                        </a:rPr>
                        <a:t>Producto</a:t>
                      </a: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effectLst/>
                        </a:rPr>
                        <a:t>Cliente (solución a sus necesidades)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326176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>
                          <a:effectLst/>
                        </a:rPr>
                        <a:t>Precio</a:t>
                      </a: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>
                          <a:effectLst/>
                        </a:rPr>
                        <a:t>Costo para el cliente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120650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effectLst/>
                        </a:rPr>
                        <a:t>Plaza</a:t>
                      </a: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>
                          <a:effectLst/>
                        </a:rPr>
                        <a:t>Conveniencia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413594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effectLst/>
                        </a:rPr>
                        <a:t>Promoción</a:t>
                      </a:r>
                    </a:p>
                  </a:txBody>
                  <a:tcPr marL="76200" marR="7620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effectLst/>
                        </a:rPr>
                        <a:t>Comunicación</a:t>
                      </a:r>
                    </a:p>
                  </a:txBody>
                  <a:tcPr marL="76200" marR="76200" marT="19050" marB="19050" anchor="ctr"/>
                </a:tc>
                <a:extLst>
                  <a:ext uri="{0D108BD9-81ED-4DB2-BD59-A6C34878D82A}">
                    <a16:rowId xmlns:a16="http://schemas.microsoft.com/office/drawing/2014/main" val="381842735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DA32EDE-E848-BF6B-0A51-52EE42219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20601"/>
          <a:stretch/>
        </p:blipFill>
        <p:spPr>
          <a:xfrm>
            <a:off x="3849729" y="864096"/>
            <a:ext cx="5076556" cy="57332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14E8F8-15A4-C3E1-890A-49E9F5B635A6}"/>
              </a:ext>
            </a:extLst>
          </p:cNvPr>
          <p:cNvSpPr txBox="1"/>
          <p:nvPr/>
        </p:nvSpPr>
        <p:spPr>
          <a:xfrm>
            <a:off x="410445" y="4988730"/>
            <a:ext cx="2554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https://www.youtube.com/watch?v=8eiXiL4JktY</a:t>
            </a:r>
          </a:p>
        </p:txBody>
      </p:sp>
    </p:spTree>
    <p:extLst>
      <p:ext uri="{BB962C8B-B14F-4D97-AF65-F5344CB8AC3E}">
        <p14:creationId xmlns:p14="http://schemas.microsoft.com/office/powerpoint/2010/main" val="393826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4 Marcador de número de diapositiva">
            <a:extLst>
              <a:ext uri="{FF2B5EF4-FFF2-40B4-BE49-F238E27FC236}">
                <a16:creationId xmlns:a16="http://schemas.microsoft.com/office/drawing/2014/main" id="{6F55C497-12BB-8E5A-D791-2E3B88B74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0813EC-EE6D-4744-BDB3-87AA94F13990}" type="slidenum">
              <a:rPr lang="es-ES" altLang="es-EC"/>
              <a:pPr eaLnBrk="1" hangingPunct="1"/>
              <a:t>25</a:t>
            </a:fld>
            <a:endParaRPr lang="es-ES" altLang="es-EC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B86A4DA-601D-27C8-6EDD-2D7FD380D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1650"/>
            <a:ext cx="8496300" cy="2233613"/>
          </a:xfrm>
        </p:spPr>
        <p:txBody>
          <a:bodyPr/>
          <a:lstStyle/>
          <a:p>
            <a:pPr marL="0" indent="0" algn="just" eaLnBrk="1" hangingPunct="1">
              <a:spcBef>
                <a:spcPts val="1200"/>
              </a:spcBef>
            </a:pPr>
            <a:r>
              <a:rPr lang="es-ES" altLang="es-EC" sz="2000" b="1" dirty="0">
                <a:solidFill>
                  <a:schemeClr val="bg2"/>
                </a:solidFill>
              </a:rPr>
              <a:t>PRODUCTO</a:t>
            </a:r>
          </a:p>
          <a:p>
            <a:pPr marL="0" indent="0" algn="just" eaLnBrk="1" hangingPunct="1">
              <a:spcBef>
                <a:spcPts val="1200"/>
              </a:spcBef>
            </a:pPr>
            <a:r>
              <a:rPr lang="es-ES" altLang="es-EC" sz="2000" dirty="0"/>
              <a:t>Variable comercial [ESTRATÉGICA] que puede ser controlada por la empresa y que constituye el punto de partida de la estrategia comercial.</a:t>
            </a:r>
          </a:p>
          <a:p>
            <a:pPr marL="0" indent="0" algn="just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C" sz="2000" dirty="0"/>
              <a:t>“Cualquier bien, servicio o idea que posea valor para el consumidor o usuario y sea susceptible de satisfacer una necesidad o un deseo”.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2DDB8053-AC9C-09AE-61A4-B401727F0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738" y="188913"/>
            <a:ext cx="7437437" cy="1368425"/>
          </a:xfrm>
          <a:noFill/>
        </p:spPr>
        <p:txBody>
          <a:bodyPr anchor="b"/>
          <a:lstStyle/>
          <a:p>
            <a:pPr marL="533400" indent="-533400" eaLnBrk="1" hangingPunct="1"/>
            <a:r>
              <a:rPr lang="es-ES" altLang="es-EC" dirty="0"/>
              <a:t>Decisiones sobre producto</a:t>
            </a:r>
            <a:br>
              <a:rPr lang="es-ES" altLang="es-EC" sz="2400" dirty="0"/>
            </a:br>
            <a:r>
              <a:rPr lang="es-ES" altLang="es-EC" sz="2400" b="1" dirty="0">
                <a:solidFill>
                  <a:schemeClr val="bg2"/>
                </a:solidFill>
              </a:rPr>
              <a:t>Dimensiones del producto</a:t>
            </a:r>
          </a:p>
        </p:txBody>
      </p:sp>
      <p:sp>
        <p:nvSpPr>
          <p:cNvPr id="97285" name="Text Box 17">
            <a:extLst>
              <a:ext uri="{FF2B5EF4-FFF2-40B4-BE49-F238E27FC236}">
                <a16:creationId xmlns:a16="http://schemas.microsoft.com/office/drawing/2014/main" id="{3ADB6F74-7396-E0E2-F839-AD8358F4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860800"/>
            <a:ext cx="37449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63525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Forma, color y diseño</a:t>
            </a:r>
          </a:p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Calidad</a:t>
            </a:r>
          </a:p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Garantía</a:t>
            </a:r>
          </a:p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Envase</a:t>
            </a:r>
          </a:p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Etiqueta</a:t>
            </a:r>
          </a:p>
          <a:p>
            <a:pPr lvl="2"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altLang="es-EC" sz="2000" b="1">
                <a:solidFill>
                  <a:schemeClr val="tx2"/>
                </a:solidFill>
              </a:rPr>
              <a:t> Marca</a:t>
            </a:r>
            <a:endParaRPr lang="es-ES" altLang="es-EC" sz="2000">
              <a:solidFill>
                <a:schemeClr val="tx2"/>
              </a:solidFill>
            </a:endParaRPr>
          </a:p>
        </p:txBody>
      </p:sp>
      <p:sp>
        <p:nvSpPr>
          <p:cNvPr id="609298" name="Text Box 18">
            <a:extLst>
              <a:ext uri="{FF2B5EF4-FFF2-40B4-BE49-F238E27FC236}">
                <a16:creationId xmlns:a16="http://schemas.microsoft.com/office/drawing/2014/main" id="{76E3971E-4129-C1CA-89C2-7AC8428E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3529012" cy="7016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>
                <a:solidFill>
                  <a:schemeClr val="tx2"/>
                </a:solidFill>
                <a:latin typeface="Arial" charset="0"/>
                <a:cs typeface="Arial" charset="0"/>
              </a:rPr>
              <a:t>DIMENSIONES DEL PRODUCTO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4 Marcador de número de diapositiva">
            <a:extLst>
              <a:ext uri="{FF2B5EF4-FFF2-40B4-BE49-F238E27FC236}">
                <a16:creationId xmlns:a16="http://schemas.microsoft.com/office/drawing/2014/main" id="{E648C532-B308-BB75-86BB-32F714AE2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CF55BF-2321-4D77-BDD9-CF9AF6D614ED}" type="slidenum">
              <a:rPr lang="es-ES" altLang="es-EC"/>
              <a:pPr eaLnBrk="1" hangingPunct="1"/>
              <a:t>26</a:t>
            </a:fld>
            <a:endParaRPr lang="es-ES" altLang="es-EC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3AD7171-5700-498E-B1EA-5AAE8B55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3350"/>
            <a:ext cx="10588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98308" name="AutoShape 4">
            <a:extLst>
              <a:ext uri="{FF2B5EF4-FFF2-40B4-BE49-F238E27FC236}">
                <a16:creationId xmlns:a16="http://schemas.microsoft.com/office/drawing/2014/main" id="{902BAF81-C845-68B2-2418-5FD88A6D9AA9}"/>
              </a:ext>
            </a:extLst>
          </p:cNvPr>
          <p:cNvSpPr>
            <a:spLocks/>
          </p:cNvSpPr>
          <p:nvPr/>
        </p:nvSpPr>
        <p:spPr bwMode="auto">
          <a:xfrm>
            <a:off x="1752600" y="1628775"/>
            <a:ext cx="442913" cy="4824413"/>
          </a:xfrm>
          <a:prstGeom prst="leftBrace">
            <a:avLst>
              <a:gd name="adj1" fmla="val 144628"/>
              <a:gd name="adj2" fmla="val 3592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3B79BE1E-1F40-1A42-44AB-CBF166B2D95B}"/>
              </a:ext>
            </a:extLst>
          </p:cNvPr>
          <p:cNvSpPr>
            <a:spLocks/>
          </p:cNvSpPr>
          <p:nvPr/>
        </p:nvSpPr>
        <p:spPr bwMode="auto">
          <a:xfrm>
            <a:off x="4067175" y="1484313"/>
            <a:ext cx="433388" cy="2592387"/>
          </a:xfrm>
          <a:prstGeom prst="leftBrace">
            <a:avLst>
              <a:gd name="adj1" fmla="val 47992"/>
              <a:gd name="adj2" fmla="val 1969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98310" name="AutoShape 6">
            <a:extLst>
              <a:ext uri="{FF2B5EF4-FFF2-40B4-BE49-F238E27FC236}">
                <a16:creationId xmlns:a16="http://schemas.microsoft.com/office/drawing/2014/main" id="{933123D5-B329-1B32-A4DF-5D212EBC8654}"/>
              </a:ext>
            </a:extLst>
          </p:cNvPr>
          <p:cNvSpPr>
            <a:spLocks/>
          </p:cNvSpPr>
          <p:nvPr/>
        </p:nvSpPr>
        <p:spPr bwMode="auto">
          <a:xfrm>
            <a:off x="4211638" y="4868863"/>
            <a:ext cx="360362" cy="792162"/>
          </a:xfrm>
          <a:prstGeom prst="leftBrace">
            <a:avLst>
              <a:gd name="adj1" fmla="val 21718"/>
              <a:gd name="adj2" fmla="val 3972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98311" name="AutoShape 7">
            <a:extLst>
              <a:ext uri="{FF2B5EF4-FFF2-40B4-BE49-F238E27FC236}">
                <a16:creationId xmlns:a16="http://schemas.microsoft.com/office/drawing/2014/main" id="{F837727C-E0C9-6BC5-D6B7-690FF9ECEA20}"/>
              </a:ext>
            </a:extLst>
          </p:cNvPr>
          <p:cNvSpPr>
            <a:spLocks/>
          </p:cNvSpPr>
          <p:nvPr/>
        </p:nvSpPr>
        <p:spPr bwMode="auto">
          <a:xfrm>
            <a:off x="5651500" y="1557338"/>
            <a:ext cx="360363" cy="1008062"/>
          </a:xfrm>
          <a:prstGeom prst="leftBrace">
            <a:avLst>
              <a:gd name="adj1" fmla="val 41028"/>
              <a:gd name="adj2" fmla="val 391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graphicFrame>
        <p:nvGraphicFramePr>
          <p:cNvPr id="625672" name="Group 8">
            <a:extLst>
              <a:ext uri="{FF2B5EF4-FFF2-40B4-BE49-F238E27FC236}">
                <a16:creationId xmlns:a16="http://schemas.microsoft.com/office/drawing/2014/main" id="{AA8C5CE9-00AF-4674-DCEF-E86881147049}"/>
              </a:ext>
            </a:extLst>
          </p:cNvPr>
          <p:cNvGraphicFramePr>
            <a:graphicFrameLocks noGrp="1"/>
          </p:cNvGraphicFramePr>
          <p:nvPr/>
        </p:nvGraphicFramePr>
        <p:xfrm>
          <a:off x="430213" y="1557338"/>
          <a:ext cx="8534400" cy="5040311"/>
        </p:xfrm>
        <a:graphic>
          <a:graphicData uri="http://schemas.openxmlformats.org/drawingml/2006/table">
            <a:tbl>
              <a:tblPr/>
              <a:tblGrid>
                <a:gridCol w="182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098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Estrategias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marca</a:t>
                      </a:r>
                    </a:p>
                  </a:txBody>
                  <a:tcPr marL="91441" marR="91441" marT="45718" marB="457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El fabricante decide marcar el producto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 del fabricante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 familiar o marca única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 específica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Segundas marcas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Marcas derivadas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Licencia de marca (</a:t>
                      </a:r>
                      <a:r>
                        <a:rPr kumimoji="0" lang="es-E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licensing</a:t>
                      </a: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)</a:t>
                      </a: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Alianza de marca</a:t>
                      </a: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9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El distribuidor decide marcar el producto</a:t>
                      </a: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 genérica (de distribuidor o blanca)</a:t>
                      </a: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 privada o exclusiva</a:t>
                      </a: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Marcas utilizadas por varias empresas: marca colectiva y marca de garantía</a:t>
                      </a:r>
                      <a:endParaRPr kumimoji="0" lang="es-E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327" name="Rectangle 3">
            <a:extLst>
              <a:ext uri="{FF2B5EF4-FFF2-40B4-BE49-F238E27FC236}">
                <a16:creationId xmlns:a16="http://schemas.microsoft.com/office/drawing/2014/main" id="{3629C50E-0379-F4B8-C96A-3999B25C9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738" y="188913"/>
            <a:ext cx="7437437" cy="1223962"/>
          </a:xfrm>
          <a:noFill/>
        </p:spPr>
        <p:txBody>
          <a:bodyPr anchor="b"/>
          <a:lstStyle/>
          <a:p>
            <a:pPr marL="533400" indent="-533400" eaLnBrk="1" hangingPunct="1"/>
            <a:r>
              <a:rPr lang="es-ES" altLang="es-EC" dirty="0"/>
              <a:t>Decisiones sobre producto</a:t>
            </a:r>
            <a:br>
              <a:rPr lang="es-ES" altLang="es-EC" sz="2400" dirty="0"/>
            </a:br>
            <a:r>
              <a:rPr lang="es-ES" altLang="es-EC" sz="2400" b="1" dirty="0">
                <a:solidFill>
                  <a:schemeClr val="bg2"/>
                </a:solidFill>
              </a:rPr>
              <a:t>Dimensiones del producto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4 Marcador de número de diapositiva">
            <a:extLst>
              <a:ext uri="{FF2B5EF4-FFF2-40B4-BE49-F238E27FC236}">
                <a16:creationId xmlns:a16="http://schemas.microsoft.com/office/drawing/2014/main" id="{C8CC33FD-3EFD-47C5-4C66-9EB97582A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50FFAB-664F-4A51-B1A9-9A203644F2DF}" type="slidenum">
              <a:rPr lang="es-ES" altLang="es-EC"/>
              <a:pPr eaLnBrk="1" hangingPunct="1"/>
              <a:t>27</a:t>
            </a:fld>
            <a:endParaRPr lang="es-ES" altLang="es-EC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B5F96D4-E237-2F08-1EB4-14BC6EAF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5976938" cy="504825"/>
          </a:xfrm>
        </p:spPr>
        <p:txBody>
          <a:bodyPr/>
          <a:lstStyle/>
          <a:p>
            <a:pPr eaLnBrk="1" hangingPunct="1"/>
            <a:r>
              <a:rPr lang="es-ES" altLang="es-EC" sz="2400" b="1">
                <a:solidFill>
                  <a:schemeClr val="bg2"/>
                </a:solidFill>
              </a:rPr>
              <a:t>CONCEPTO DE NUEVO PRODUCTO</a:t>
            </a:r>
          </a:p>
        </p:txBody>
      </p:sp>
      <p:sp>
        <p:nvSpPr>
          <p:cNvPr id="640004" name="Text Box 4">
            <a:extLst>
              <a:ext uri="{FF2B5EF4-FFF2-40B4-BE49-F238E27FC236}">
                <a16:creationId xmlns:a16="http://schemas.microsoft.com/office/drawing/2014/main" id="{CEEB9787-CE1E-DB24-D636-1492A9BA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9138"/>
            <a:ext cx="835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Para que un producto sea aceptado como nuevo por el mercado debe presentar alguna </a:t>
            </a: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diferencia significativa respecto a los ya existentes</a:t>
            </a: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, es decir, debe satisfacer alguna necesidad o deseo total o parcialmente no atendido. </a:t>
            </a:r>
          </a:p>
        </p:txBody>
      </p:sp>
      <p:sp>
        <p:nvSpPr>
          <p:cNvPr id="640005" name="Text Box 5">
            <a:extLst>
              <a:ext uri="{FF2B5EF4-FFF2-40B4-BE49-F238E27FC236}">
                <a16:creationId xmlns:a16="http://schemas.microsoft.com/office/drawing/2014/main" id="{3B378960-F86B-8757-2829-E0ACFB8B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3213100"/>
            <a:ext cx="70564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638" indent="-274638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MODIFICACIÓN</a:t>
            </a: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: productos que la empresa ya fabrica y que modifica.</a:t>
            </a:r>
          </a:p>
          <a:p>
            <a:pPr marL="274638" indent="-274638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NUEVO MERCADO</a:t>
            </a: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: productos que la empresa ya fabrica y que no se vendían a determinados consumidores.</a:t>
            </a:r>
          </a:p>
          <a:p>
            <a:pPr marL="274638" indent="-274638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IMITACIÓN DE LA COMPETENCIA</a:t>
            </a: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: productos que la empresa no fabricaba pero que el mercado ya conoce (los fabrican los competidores)</a:t>
            </a:r>
          </a:p>
          <a:p>
            <a:pPr marL="274638" indent="-274638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INNOVACIÓN</a:t>
            </a:r>
            <a:r>
              <a:rPr lang="es-ES" dirty="0">
                <a:solidFill>
                  <a:schemeClr val="tx2"/>
                </a:solidFill>
                <a:latin typeface="Arial" charset="0"/>
                <a:cs typeface="Arial" charset="0"/>
              </a:rPr>
              <a:t>: productos que la empresa no fabricaba y desconocidos por el mercado </a:t>
            </a:r>
          </a:p>
        </p:txBody>
      </p:sp>
      <p:grpSp>
        <p:nvGrpSpPr>
          <p:cNvPr id="100358" name="Group 6">
            <a:extLst>
              <a:ext uri="{FF2B5EF4-FFF2-40B4-BE49-F238E27FC236}">
                <a16:creationId xmlns:a16="http://schemas.microsoft.com/office/drawing/2014/main" id="{9EDBDE88-4DAA-CE1B-5CB8-6FCED0BA030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068638"/>
            <a:ext cx="573088" cy="3168650"/>
            <a:chOff x="387" y="2205"/>
            <a:chExt cx="361" cy="1996"/>
          </a:xfrm>
        </p:grpSpPr>
        <p:sp>
          <p:nvSpPr>
            <p:cNvPr id="100360" name="Text Box 7">
              <a:extLst>
                <a:ext uri="{FF2B5EF4-FFF2-40B4-BE49-F238E27FC236}">
                  <a16:creationId xmlns:a16="http://schemas.microsoft.com/office/drawing/2014/main" id="{A6E2562E-7349-F5C4-3E95-3C974F18C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205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sz="2000" b="1">
                  <a:solidFill>
                    <a:srgbClr val="FF3300"/>
                  </a:solidFill>
                </a:rPr>
                <a:t>-</a:t>
              </a:r>
            </a:p>
          </p:txBody>
        </p:sp>
        <p:sp>
          <p:nvSpPr>
            <p:cNvPr id="100361" name="Line 8">
              <a:extLst>
                <a:ext uri="{FF2B5EF4-FFF2-40B4-BE49-F238E27FC236}">
                  <a16:creationId xmlns:a16="http://schemas.microsoft.com/office/drawing/2014/main" id="{771FC918-2B11-2B6B-3BCE-6AA89C575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296"/>
              <a:ext cx="0" cy="176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00362" name="Text Box 9">
              <a:extLst>
                <a:ext uri="{FF2B5EF4-FFF2-40B4-BE49-F238E27FC236}">
                  <a16:creationId xmlns:a16="http://schemas.microsoft.com/office/drawing/2014/main" id="{BE5EE312-9824-ECFE-9F9F-6F512F8E3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951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sz="2000" b="1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00363" name="Text Box 10">
              <a:extLst>
                <a:ext uri="{FF2B5EF4-FFF2-40B4-BE49-F238E27FC236}">
                  <a16:creationId xmlns:a16="http://schemas.microsoft.com/office/drawing/2014/main" id="{DEE6D624-0FB4-365C-2517-F4ED9334D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223" y="3042"/>
              <a:ext cx="14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b="1">
                  <a:solidFill>
                    <a:srgbClr val="FF3300"/>
                  </a:solidFill>
                </a:rPr>
                <a:t>INCERTIDUMBRE</a:t>
              </a:r>
            </a:p>
          </p:txBody>
        </p:sp>
      </p:grpSp>
      <p:sp>
        <p:nvSpPr>
          <p:cNvPr id="100359" name="Rectangle 3">
            <a:extLst>
              <a:ext uri="{FF2B5EF4-FFF2-40B4-BE49-F238E27FC236}">
                <a16:creationId xmlns:a16="http://schemas.microsoft.com/office/drawing/2014/main" id="{0E51D7EF-7E7F-0FE5-5BBD-12116C6B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738" y="188913"/>
            <a:ext cx="7437437" cy="1152525"/>
          </a:xfrm>
          <a:noFill/>
        </p:spPr>
        <p:txBody>
          <a:bodyPr anchor="b"/>
          <a:lstStyle/>
          <a:p>
            <a:pPr marL="533400" indent="-533400" eaLnBrk="1" hangingPunct="1"/>
            <a:r>
              <a:rPr lang="es-ES" altLang="es-EC" dirty="0"/>
              <a:t>Decisiones sobre producto</a:t>
            </a:r>
            <a:br>
              <a:rPr lang="es-ES" altLang="es-EC" sz="2400" dirty="0"/>
            </a:br>
            <a:r>
              <a:rPr lang="es-ES" altLang="es-EC" sz="2400" b="1" dirty="0">
                <a:solidFill>
                  <a:schemeClr val="bg2"/>
                </a:solidFill>
              </a:rPr>
              <a:t>Creación de nuevos productos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4 Marcador de número de diapositiva">
            <a:extLst>
              <a:ext uri="{FF2B5EF4-FFF2-40B4-BE49-F238E27FC236}">
                <a16:creationId xmlns:a16="http://schemas.microsoft.com/office/drawing/2014/main" id="{DDAE2182-093D-985C-E14A-E3100394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07F39F-E6BA-4382-90E7-68478A4736E4}" type="slidenum">
              <a:rPr lang="es-ES" altLang="es-EC"/>
              <a:pPr eaLnBrk="1" hangingPunct="1"/>
              <a:t>28</a:t>
            </a:fld>
            <a:endParaRPr lang="es-ES" altLang="es-EC"/>
          </a:p>
        </p:txBody>
      </p:sp>
      <p:graphicFrame>
        <p:nvGraphicFramePr>
          <p:cNvPr id="646146" name="Group 2">
            <a:extLst>
              <a:ext uri="{FF2B5EF4-FFF2-40B4-BE49-F238E27FC236}">
                <a16:creationId xmlns:a16="http://schemas.microsoft.com/office/drawing/2014/main" id="{C15B67E6-763E-7EDC-B5C9-79BE6C7DA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76076"/>
              </p:ext>
            </p:extLst>
          </p:nvPr>
        </p:nvGraphicFramePr>
        <p:xfrm>
          <a:off x="250701" y="1519238"/>
          <a:ext cx="8713787" cy="5005415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Ciclo de vida del producto ideal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INTRODUCCIÓN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CRECIMIENTO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MADUREZ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DECLIVE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VENTAS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BAJAS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LLEGAN AL MÁX. Y DECRECEN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COSTES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ELEVADOS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DECRECEN LOS DE COMUNICAC. Y CRECEN PCCON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MANTIENEN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RECORTAN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BENEFICIOS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BAJOS O CERO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LLEGAN AL MÁX. Y DECRECEN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CLIENTES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INNOVADORES, POCOS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PRIMEROS ADOPTANTES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PRIMERA MAYORÍA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REZAGADOS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COMPETIDORES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NINGUNO O POCOS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CRECEN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MUCHOS, AUNQUE ALGUNOS SE RETIRAN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DISMINUYEN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OBJETIVOS DE MARKETING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 A CONOCER EL PTO Y ESTIMULAR LA DEMANDA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CONSOLIDAR EL PTO EN EL MERCADO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RECORDAR LA EXISTENCIA Y MANTENER CUOTA DE MERCADO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SALIDA POCO COSTOSA Y BUSCAR SUSTITUTO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453" name="Freeform 53">
            <a:extLst>
              <a:ext uri="{FF2B5EF4-FFF2-40B4-BE49-F238E27FC236}">
                <a16:creationId xmlns:a16="http://schemas.microsoft.com/office/drawing/2014/main" id="{C24F01E4-EB7E-932D-BC8F-F606355E5592}"/>
              </a:ext>
            </a:extLst>
          </p:cNvPr>
          <p:cNvSpPr>
            <a:spLocks/>
          </p:cNvSpPr>
          <p:nvPr/>
        </p:nvSpPr>
        <p:spPr bwMode="auto">
          <a:xfrm>
            <a:off x="1941513" y="2992438"/>
            <a:ext cx="6880225" cy="2560637"/>
          </a:xfrm>
          <a:custGeom>
            <a:avLst/>
            <a:gdLst>
              <a:gd name="T0" fmla="*/ 0 w 4334"/>
              <a:gd name="T1" fmla="*/ 2147483647 h 1613"/>
              <a:gd name="T2" fmla="*/ 2147483647 w 4334"/>
              <a:gd name="T3" fmla="*/ 2147483647 h 1613"/>
              <a:gd name="T4" fmla="*/ 2147483647 w 4334"/>
              <a:gd name="T5" fmla="*/ 2147483647 h 1613"/>
              <a:gd name="T6" fmla="*/ 2147483647 w 4334"/>
              <a:gd name="T7" fmla="*/ 2147483647 h 1613"/>
              <a:gd name="T8" fmla="*/ 2147483647 w 4334"/>
              <a:gd name="T9" fmla="*/ 2147483647 h 1613"/>
              <a:gd name="T10" fmla="*/ 2147483647 w 4334"/>
              <a:gd name="T11" fmla="*/ 2147483647 h 16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34"/>
              <a:gd name="T19" fmla="*/ 0 h 1613"/>
              <a:gd name="T20" fmla="*/ 4334 w 4334"/>
              <a:gd name="T21" fmla="*/ 1613 h 16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34" h="1613">
                <a:moveTo>
                  <a:pt x="0" y="1613"/>
                </a:moveTo>
                <a:cubicBezTo>
                  <a:pt x="294" y="1588"/>
                  <a:pt x="589" y="1563"/>
                  <a:pt x="878" y="1413"/>
                </a:cubicBezTo>
                <a:cubicBezTo>
                  <a:pt x="1167" y="1263"/>
                  <a:pt x="1456" y="948"/>
                  <a:pt x="1734" y="713"/>
                </a:cubicBezTo>
                <a:cubicBezTo>
                  <a:pt x="2012" y="478"/>
                  <a:pt x="2256" y="4"/>
                  <a:pt x="2545" y="2"/>
                </a:cubicBezTo>
                <a:cubicBezTo>
                  <a:pt x="2834" y="0"/>
                  <a:pt x="3169" y="483"/>
                  <a:pt x="3467" y="702"/>
                </a:cubicBezTo>
                <a:cubicBezTo>
                  <a:pt x="3765" y="921"/>
                  <a:pt x="4202" y="1215"/>
                  <a:pt x="4334" y="1313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454" name="AutoShape 54">
            <a:extLst>
              <a:ext uri="{FF2B5EF4-FFF2-40B4-BE49-F238E27FC236}">
                <a16:creationId xmlns:a16="http://schemas.microsoft.com/office/drawing/2014/main" id="{F1C7C188-B851-5906-FC87-642373E31909}"/>
              </a:ext>
            </a:extLst>
          </p:cNvPr>
          <p:cNvSpPr>
            <a:spLocks noChangeArrowheads="1"/>
          </p:cNvSpPr>
          <p:nvPr/>
        </p:nvSpPr>
        <p:spPr bwMode="auto">
          <a:xfrm rot="-1126416">
            <a:off x="8553450" y="5051425"/>
            <a:ext cx="268288" cy="444500"/>
          </a:xfrm>
          <a:prstGeom prst="parallelogram">
            <a:avLst>
              <a:gd name="adj" fmla="val 56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102455" name="Rectangle 3">
            <a:extLst>
              <a:ext uri="{FF2B5EF4-FFF2-40B4-BE49-F238E27FC236}">
                <a16:creationId xmlns:a16="http://schemas.microsoft.com/office/drawing/2014/main" id="{793CD59A-F7E4-9B3E-4552-3501A2D40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738" y="188913"/>
            <a:ext cx="7437437" cy="1152525"/>
          </a:xfrm>
          <a:noFill/>
        </p:spPr>
        <p:txBody>
          <a:bodyPr anchor="b"/>
          <a:lstStyle/>
          <a:p>
            <a:pPr marL="533400" indent="-533400" eaLnBrk="1" hangingPunct="1"/>
            <a:r>
              <a:rPr lang="es-ES" altLang="es-EC" dirty="0"/>
              <a:t>Decisiones sobre producto</a:t>
            </a:r>
            <a:br>
              <a:rPr lang="es-ES" altLang="es-EC" sz="2400" dirty="0"/>
            </a:br>
            <a:r>
              <a:rPr lang="es-ES" altLang="es-EC" sz="2400" b="1" dirty="0">
                <a:solidFill>
                  <a:schemeClr val="bg2"/>
                </a:solidFill>
              </a:rPr>
              <a:t>El ciclo de vida del producto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número de diapositiva 4">
            <a:extLst>
              <a:ext uri="{FF2B5EF4-FFF2-40B4-BE49-F238E27FC236}">
                <a16:creationId xmlns:a16="http://schemas.microsoft.com/office/drawing/2014/main" id="{F1A02395-5A34-BE37-8EAF-1CE0078EF37D}"/>
              </a:ext>
            </a:extLst>
          </p:cNvPr>
          <p:cNvSpPr txBox="1">
            <a:spLocks noGrp="1"/>
          </p:cNvSpPr>
          <p:nvPr/>
        </p:nvSpPr>
        <p:spPr bwMode="auto">
          <a:xfrm>
            <a:off x="352425" y="555625"/>
            <a:ext cx="6111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B494DC9-8BC7-4825-88EE-52BF26966E29}" type="slidenum">
              <a:rPr lang="es-ES" altLang="es-EC" sz="1200"/>
              <a:pPr algn="ctr" eaLnBrk="1" hangingPunct="1"/>
              <a:t>29</a:t>
            </a:fld>
            <a:endParaRPr lang="es-ES" altLang="es-EC" sz="1200"/>
          </a:p>
        </p:txBody>
      </p:sp>
      <p:sp>
        <p:nvSpPr>
          <p:cNvPr id="103427" name="Oval 2">
            <a:extLst>
              <a:ext uri="{FF2B5EF4-FFF2-40B4-BE49-F238E27FC236}">
                <a16:creationId xmlns:a16="http://schemas.microsoft.com/office/drawing/2014/main" id="{02AD9144-9345-43DF-A4C6-EDC5E7907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835150"/>
            <a:ext cx="5106987" cy="1655763"/>
          </a:xfrm>
          <a:prstGeom prst="ellipse">
            <a:avLst/>
          </a:prstGeom>
          <a:gradFill rotWithShape="1">
            <a:gsLst>
              <a:gs pos="0">
                <a:srgbClr val="FFFFE0"/>
              </a:gs>
              <a:gs pos="64999">
                <a:srgbClr val="FFFFB2"/>
              </a:gs>
              <a:gs pos="100000">
                <a:srgbClr val="FFFF9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es-EC">
              <a:solidFill>
                <a:srgbClr val="000000"/>
              </a:solidFill>
            </a:endParaRPr>
          </a:p>
        </p:txBody>
      </p:sp>
      <p:sp>
        <p:nvSpPr>
          <p:cNvPr id="103428" name="Text Box 5">
            <a:extLst>
              <a:ext uri="{FF2B5EF4-FFF2-40B4-BE49-F238E27FC236}">
                <a16:creationId xmlns:a16="http://schemas.microsoft.com/office/drawing/2014/main" id="{9D3599E4-8CED-9CF7-9FB0-BC77F3E8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1797050"/>
            <a:ext cx="43799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C"/>
          </a:p>
          <a:p>
            <a:pPr algn="ctr" eaLnBrk="1" hangingPunct="1"/>
            <a:r>
              <a:rPr lang="es-ES" altLang="es-EC" b="1"/>
              <a:t>Valor que el consumidor otorga a la UTILIDAD que recibe en un INTERCAMBIO</a:t>
            </a:r>
          </a:p>
          <a:p>
            <a:pPr algn="ctr" eaLnBrk="1" hangingPunct="1"/>
            <a:r>
              <a:rPr lang="es-ES" altLang="es-EC" b="1"/>
              <a:t>“</a:t>
            </a:r>
            <a:r>
              <a:rPr lang="es-ES" altLang="es-EC" b="1" i="1">
                <a:solidFill>
                  <a:srgbClr val="CC0000"/>
                </a:solidFill>
              </a:rPr>
              <a:t>value for money</a:t>
            </a:r>
            <a:r>
              <a:rPr lang="es-ES" altLang="es-EC" b="1"/>
              <a:t>"</a:t>
            </a:r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id="{2D211F93-0816-D9E1-F472-D32CD579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76438"/>
            <a:ext cx="2232025" cy="1296987"/>
          </a:xfrm>
          <a:prstGeom prst="chevron">
            <a:avLst>
              <a:gd name="adj" fmla="val 50003"/>
            </a:avLst>
          </a:prstGeom>
          <a:solidFill>
            <a:schemeClr val="accent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103430" name="Text Box 7">
            <a:extLst>
              <a:ext uri="{FF2B5EF4-FFF2-40B4-BE49-F238E27FC236}">
                <a16:creationId xmlns:a16="http://schemas.microsoft.com/office/drawing/2014/main" id="{69E05DE9-DB2C-4CBD-E867-A9910144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57438"/>
            <a:ext cx="1225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sz="2400" b="1">
                <a:solidFill>
                  <a:schemeClr val="bg1"/>
                </a:solidFill>
                <a:latin typeface="Times New Roman" panose="02020603050405020304" pitchFamily="18" charset="0"/>
              </a:rPr>
              <a:t>Precio</a:t>
            </a:r>
            <a:endParaRPr lang="es-ES" altLang="es-EC" sz="2400">
              <a:solidFill>
                <a:schemeClr val="bg1"/>
              </a:solidFill>
            </a:endParaRPr>
          </a:p>
        </p:txBody>
      </p:sp>
      <p:sp>
        <p:nvSpPr>
          <p:cNvPr id="103431" name="Rectangle 8">
            <a:extLst>
              <a:ext uri="{FF2B5EF4-FFF2-40B4-BE49-F238E27FC236}">
                <a16:creationId xmlns:a16="http://schemas.microsoft.com/office/drawing/2014/main" id="{D597698D-1F5E-4A52-E5F4-653F1DA0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92275"/>
            <a:ext cx="7921625" cy="2160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es-EC"/>
          </a:p>
        </p:txBody>
      </p:sp>
      <p:sp>
        <p:nvSpPr>
          <p:cNvPr id="492554" name="Rectangle 10">
            <a:extLst>
              <a:ext uri="{FF2B5EF4-FFF2-40B4-BE49-F238E27FC236}">
                <a16:creationId xmlns:a16="http://schemas.microsoft.com/office/drawing/2014/main" id="{E96AEC96-6DD5-2AA9-611F-66AFD12CD3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4147268"/>
            <a:ext cx="7848600" cy="23749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Desde un punto de vista económico</a:t>
            </a:r>
            <a:r>
              <a:rPr lang="es-ES" sz="1800" dirty="0"/>
              <a:t>:</a:t>
            </a:r>
          </a:p>
          <a:p>
            <a:pPr marL="0" indent="0" algn="just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s-ES" sz="1800" i="1" dirty="0"/>
              <a:t>“cantidad de dinero que se precisa para adquirir una determinada cantidad de producto”</a:t>
            </a:r>
          </a:p>
          <a:p>
            <a:pPr marL="0" indent="0" algn="just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s-ES" sz="18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Desde un punto de vista de marketing</a:t>
            </a:r>
            <a:r>
              <a:rPr lang="es-ES" sz="1800" dirty="0"/>
              <a:t>:</a:t>
            </a:r>
          </a:p>
          <a:p>
            <a:pPr marL="0" indent="0" algn="just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s-ES" sz="1800" i="1" dirty="0"/>
              <a:t>“conjunto de esfuerzos y sacrificios, </a:t>
            </a:r>
            <a:r>
              <a:rPr lang="es-ES" sz="1800" b="1" i="1" dirty="0">
                <a:solidFill>
                  <a:srgbClr val="FF0000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</a:rPr>
              <a:t>monetarios y no monetarios</a:t>
            </a:r>
            <a:r>
              <a:rPr lang="es-ES" sz="1800" i="1" dirty="0"/>
              <a:t>, que un comprador debe realizar como contrapartida de la obtención de un determinado nivel de utilidad”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DF5E87D-1532-ED83-F367-0E16C271547B}"/>
              </a:ext>
            </a:extLst>
          </p:cNvPr>
          <p:cNvSpPr txBox="1">
            <a:spLocks noChangeArrowheads="1"/>
          </p:cNvSpPr>
          <p:nvPr/>
        </p:nvSpPr>
        <p:spPr>
          <a:xfrm>
            <a:off x="1455738" y="188913"/>
            <a:ext cx="7437437" cy="1439862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533400" indent="-533400">
              <a:defRPr/>
            </a:pPr>
            <a:r>
              <a:rPr lang="es-ES" sz="3000" kern="0" dirty="0">
                <a:latin typeface="+mj-lt"/>
                <a:ea typeface="+mj-ea"/>
                <a:cs typeface="+mj-cs"/>
              </a:rPr>
              <a:t>Decisiones sobre precio</a:t>
            </a:r>
            <a:endParaRPr lang="es-ES" sz="24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9582F-2381-9A79-BFC9-345F7A9D3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716338"/>
            <a:ext cx="7772400" cy="1362075"/>
          </a:xfrm>
        </p:spPr>
        <p:txBody>
          <a:bodyPr/>
          <a:lstStyle/>
          <a:p>
            <a:pPr algn="ctr"/>
            <a:r>
              <a:rPr lang="es-ES" dirty="0"/>
              <a:t>Comercialización - Marketing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F4206-10FB-EBBB-2842-C2C76B13B4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95536" y="4149080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endParaRPr lang="es-ES" dirty="0">
              <a:solidFill>
                <a:schemeClr val="accent2"/>
              </a:solidFill>
            </a:endParaRPr>
          </a:p>
          <a:p>
            <a:pPr algn="ctr"/>
            <a:r>
              <a:rPr lang="es-ES" dirty="0">
                <a:solidFill>
                  <a:schemeClr val="accent2"/>
                </a:solidFill>
              </a:rPr>
              <a:t>Precio del bien y/o servicio               </a:t>
            </a:r>
          </a:p>
          <a:p>
            <a:pPr algn="ctr"/>
            <a:r>
              <a:rPr lang="es-ES" dirty="0">
                <a:solidFill>
                  <a:schemeClr val="accent2"/>
                </a:solidFill>
              </a:rPr>
              <a:t>4 </a:t>
            </a:r>
            <a:r>
              <a:rPr lang="es-ES" dirty="0" err="1">
                <a:solidFill>
                  <a:schemeClr val="accent2"/>
                </a:solidFill>
              </a:rPr>
              <a:t>P's</a:t>
            </a:r>
            <a:r>
              <a:rPr lang="es-ES" dirty="0">
                <a:solidFill>
                  <a:schemeClr val="accent2"/>
                </a:solidFill>
              </a:rPr>
              <a:t> del marketing </a:t>
            </a:r>
            <a:r>
              <a:rPr lang="es-ES" dirty="0" err="1">
                <a:solidFill>
                  <a:schemeClr val="accent2"/>
                </a:solidFill>
              </a:rPr>
              <a:t>mix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8B06E7-6214-F6BA-3400-63EC95E4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85220"/>
            <a:ext cx="4896544" cy="2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número de diapositiva 5">
            <a:extLst>
              <a:ext uri="{FF2B5EF4-FFF2-40B4-BE49-F238E27FC236}">
                <a16:creationId xmlns:a16="http://schemas.microsoft.com/office/drawing/2014/main" id="{8BE2FC59-9B22-8137-0D4F-CA846A0D774E}"/>
              </a:ext>
            </a:extLst>
          </p:cNvPr>
          <p:cNvSpPr txBox="1">
            <a:spLocks noGrp="1"/>
          </p:cNvSpPr>
          <p:nvPr/>
        </p:nvSpPr>
        <p:spPr bwMode="auto">
          <a:xfrm>
            <a:off x="311150" y="558800"/>
            <a:ext cx="7016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D26C2DF-80E2-4633-8CB4-116436FB67E4}" type="slidenum">
              <a:rPr lang="es-ES" altLang="es-EC" sz="1200"/>
              <a:pPr algn="ctr" eaLnBrk="1" hangingPunct="1"/>
              <a:t>30</a:t>
            </a:fld>
            <a:endParaRPr lang="es-ES" altLang="es-EC" sz="12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25E4448-A0BA-4F7F-495D-7839DB067F3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349500"/>
            <a:ext cx="8713788" cy="1584325"/>
          </a:xfrm>
        </p:spPr>
        <p:txBody>
          <a:bodyPr/>
          <a:lstStyle/>
          <a:p>
            <a:pPr marL="361950" indent="-361950" eaLnBrk="1" hangingPunct="1">
              <a:spcBef>
                <a:spcPct val="60000"/>
              </a:spcBef>
              <a:buClrTx/>
              <a:buFont typeface="Wingdings" panose="05000000000000000000" pitchFamily="2" charset="2"/>
              <a:buChar char="q"/>
            </a:pPr>
            <a:r>
              <a:rPr lang="es-ES" altLang="es-EC" sz="1800" b="1">
                <a:ea typeface="ＭＳ Ｐゴシック" panose="020B0600070205080204" pitchFamily="34" charset="-128"/>
              </a:rPr>
              <a:t> ES UN INSTRUMENTO A CORTO PLAZO</a:t>
            </a:r>
          </a:p>
          <a:p>
            <a:pPr marL="361950" indent="-361950" algn="just" eaLnBrk="1" hangingPunct="1">
              <a:spcBef>
                <a:spcPct val="60000"/>
              </a:spcBef>
              <a:buClrTx/>
              <a:buFont typeface="Wingdings" panose="05000000000000000000" pitchFamily="2" charset="2"/>
              <a:buChar char="ü"/>
            </a:pPr>
            <a:r>
              <a:rPr lang="es-ES" altLang="es-EC" sz="1800">
                <a:ea typeface="ＭＳ Ｐゴシック" panose="020B0600070205080204" pitchFamily="34" charset="-128"/>
              </a:rPr>
              <a:t>Es el elemento más fácil de ajustar del programa de marketing, puesto que modificar las características del producto, los canales de distribución e incluso la comunicación, lleva más tiempo.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66B15D5-32F6-C1BF-A64D-B3397794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87137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s-ES" altLang="es-EC" b="1">
                <a:solidFill>
                  <a:schemeClr val="tx2"/>
                </a:solidFill>
              </a:rPr>
              <a:t>CONSTITUYE MUCHAS VECES LA ÚNICA INFORMACIÓN DISPONIBLE</a:t>
            </a:r>
          </a:p>
          <a:p>
            <a:pPr algn="just" eaLnBrk="1" hangingPunct="1"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EC">
                <a:solidFill>
                  <a:schemeClr val="tx2"/>
                </a:solidFill>
              </a:rPr>
              <a:t>Ante la gran cantidad de ofertas y tipos de establecimientos, el precio se convierte en un poderoso elemento competitivo y de diferenciación.</a:t>
            </a:r>
          </a:p>
          <a:p>
            <a:pPr algn="just" eaLnBrk="1" hangingPunct="1">
              <a:spcBef>
                <a:spcPct val="10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s-ES" altLang="es-EC" b="1">
                <a:solidFill>
                  <a:schemeClr val="tx2"/>
                </a:solidFill>
              </a:rPr>
              <a:t>TIENE IMPORTANTES REPERCUSIONES PSICOLÓGICAS SOBRE EL CONSUMIDOR</a:t>
            </a:r>
            <a:endParaRPr lang="es-ES" altLang="es-EC" i="1">
              <a:solidFill>
                <a:schemeClr val="tx2"/>
              </a:solidFill>
            </a:endParaRPr>
          </a:p>
          <a:p>
            <a:pPr algn="just" eaLnBrk="1" hangingPunct="1"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EC">
                <a:solidFill>
                  <a:schemeClr val="tx2"/>
                </a:solidFill>
              </a:rPr>
              <a:t>Se percibe como un signo de calidad, prestigio e imagen de marca.</a:t>
            </a:r>
          </a:p>
        </p:txBody>
      </p:sp>
      <p:sp>
        <p:nvSpPr>
          <p:cNvPr id="104453" name="Text Box 9">
            <a:extLst>
              <a:ext uri="{FF2B5EF4-FFF2-40B4-BE49-F238E27FC236}">
                <a16:creationId xmlns:a16="http://schemas.microsoft.com/office/drawing/2014/main" id="{BF4164A5-6073-3483-3312-6D74DD34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3887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C" sz="2200" b="1">
                <a:solidFill>
                  <a:schemeClr val="bg2"/>
                </a:solidFill>
              </a:rPr>
              <a:t>CARACTERÍSTICAS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FE0941-BE08-31F2-0EDF-8A8AAD55241C}"/>
              </a:ext>
            </a:extLst>
          </p:cNvPr>
          <p:cNvSpPr txBox="1">
            <a:spLocks noChangeArrowheads="1"/>
          </p:cNvSpPr>
          <p:nvPr/>
        </p:nvSpPr>
        <p:spPr>
          <a:xfrm>
            <a:off x="1455738" y="188913"/>
            <a:ext cx="7437437" cy="1439862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533400" indent="-533400">
              <a:defRPr/>
            </a:pPr>
            <a:r>
              <a:rPr lang="es-ES" sz="3000" kern="0" dirty="0">
                <a:latin typeface="+mj-lt"/>
                <a:ea typeface="+mj-ea"/>
                <a:cs typeface="+mj-cs"/>
              </a:rPr>
              <a:t>Decisiones sobre precio</a:t>
            </a:r>
            <a:endParaRPr lang="es-ES" sz="24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5 Marcador de número de diapositiva">
            <a:extLst>
              <a:ext uri="{FF2B5EF4-FFF2-40B4-BE49-F238E27FC236}">
                <a16:creationId xmlns:a16="http://schemas.microsoft.com/office/drawing/2014/main" id="{6D5FB319-A0EA-44AF-013A-6822772C7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F8BC10-82D9-407D-9D0C-FB40DFB61DCE}" type="slidenum">
              <a:rPr lang="es-ES" altLang="es-EC"/>
              <a:pPr eaLnBrk="1" hangingPunct="1"/>
              <a:t>31</a:t>
            </a:fld>
            <a:endParaRPr lang="es-ES" altLang="es-EC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EDC305FA-5925-9F37-C69C-AD1824F7A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C" dirty="0"/>
              <a:t>Decisiones sobre precio</a:t>
            </a:r>
            <a:br>
              <a:rPr lang="es-ES" altLang="es-EC" sz="2000" dirty="0"/>
            </a:br>
            <a:r>
              <a:rPr lang="es-ES" altLang="es-EC" sz="2400" b="1" dirty="0">
                <a:solidFill>
                  <a:schemeClr val="bg2"/>
                </a:solidFill>
              </a:rPr>
              <a:t> Políticas y estrategias de fijación de precios  </a:t>
            </a:r>
          </a:p>
        </p:txBody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B561D0C0-07FB-A9FD-BC1A-23819BE0B4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4188"/>
            <a:ext cx="8507413" cy="4411662"/>
          </a:xfrm>
        </p:spPr>
        <p:txBody>
          <a:bodyPr/>
          <a:lstStyle/>
          <a:p>
            <a:pPr marL="1527175" indent="-1527175" eaLnBrk="1" hangingPunct="1">
              <a:lnSpc>
                <a:spcPct val="110000"/>
              </a:lnSpc>
              <a:defRPr/>
            </a:pPr>
            <a:r>
              <a:rPr lang="es-ES" sz="2200" dirty="0">
                <a:solidFill>
                  <a:schemeClr val="bg2"/>
                </a:solidFill>
              </a:rPr>
              <a:t>OBJETIVO:</a:t>
            </a:r>
            <a:r>
              <a:rPr lang="es-ES" sz="1800" dirty="0">
                <a:solidFill>
                  <a:schemeClr val="bg2"/>
                </a:solidFill>
              </a:rPr>
              <a:t> </a:t>
            </a:r>
            <a:r>
              <a:rPr lang="es-ES" sz="1800" dirty="0"/>
              <a:t>Precio alto para cubrir costes y obtener beneficios, pero bajo para ser competitivo y estimular la demanda. </a:t>
            </a:r>
          </a:p>
          <a:p>
            <a:pPr marL="1441450" indent="-1441450" eaLnBrk="1" hangingPunct="1">
              <a:lnSpc>
                <a:spcPct val="110000"/>
              </a:lnSpc>
              <a:defRPr/>
            </a:pPr>
            <a:endParaRPr lang="es-ES" sz="1800" b="1" dirty="0"/>
          </a:p>
        </p:txBody>
      </p:sp>
      <p:pic>
        <p:nvPicPr>
          <p:cNvPr id="105477" name="Picture 4">
            <a:extLst>
              <a:ext uri="{FF2B5EF4-FFF2-40B4-BE49-F238E27FC236}">
                <a16:creationId xmlns:a16="http://schemas.microsoft.com/office/drawing/2014/main" id="{AC00F6AF-DF77-2A0C-0212-F373A1A0C4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838" y="2565400"/>
            <a:ext cx="5580062" cy="381635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3">
            <a:extLst>
              <a:ext uri="{FF2B5EF4-FFF2-40B4-BE49-F238E27FC236}">
                <a16:creationId xmlns:a16="http://schemas.microsoft.com/office/drawing/2014/main" id="{18DF5149-784E-8EF0-98FC-4077AA88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7122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bg2"/>
                </a:solidFill>
              </a:rPr>
              <a:t>FACTORES INTERNOS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Objetivos de Mk:</a:t>
            </a:r>
            <a:r>
              <a:rPr lang="es-ES" altLang="es-EC">
                <a:solidFill>
                  <a:schemeClr val="tx2"/>
                </a:solidFill>
              </a:rPr>
              <a:t> Mercado objetivo y posicionamiento.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Estrategia de mk-mix:</a:t>
            </a:r>
            <a:r>
              <a:rPr lang="es-ES" altLang="es-EC">
                <a:solidFill>
                  <a:schemeClr val="tx2"/>
                </a:solidFill>
              </a:rPr>
              <a:t> Coherencia entre elementos de la estrategia.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Costes:</a:t>
            </a:r>
            <a:r>
              <a:rPr lang="es-ES" altLang="es-EC">
                <a:solidFill>
                  <a:schemeClr val="tx2"/>
                </a:solidFill>
              </a:rPr>
              <a:t> Beneficio empresarial y normativa legal.</a:t>
            </a:r>
          </a:p>
          <a:p>
            <a:pPr eaLnBrk="1" hangingPunct="1">
              <a:spcBef>
                <a:spcPts val="2400"/>
              </a:spcBef>
            </a:pPr>
            <a:r>
              <a:rPr lang="es-ES" altLang="es-EC" b="1">
                <a:solidFill>
                  <a:schemeClr val="bg2"/>
                </a:solidFill>
              </a:rPr>
              <a:t>FACTORES EXTERNOS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Mercado y demanda:</a:t>
            </a:r>
            <a:r>
              <a:rPr lang="es-ES" altLang="es-EC">
                <a:solidFill>
                  <a:schemeClr val="tx2"/>
                </a:solidFill>
              </a:rPr>
              <a:t> Elasticidad, max. de utilidad, </a:t>
            </a:r>
            <a:r>
              <a:rPr lang="es-ES" altLang="es-EC" i="1">
                <a:solidFill>
                  <a:schemeClr val="tx2"/>
                </a:solidFill>
              </a:rPr>
              <a:t>value for money</a:t>
            </a:r>
            <a:r>
              <a:rPr lang="es-ES" altLang="es-EC">
                <a:solidFill>
                  <a:schemeClr val="tx2"/>
                </a:solidFill>
              </a:rPr>
              <a:t>, etc.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Estructura competitiva:</a:t>
            </a:r>
            <a:r>
              <a:rPr lang="es-ES" altLang="es-EC">
                <a:solidFill>
                  <a:schemeClr val="tx2"/>
                </a:solidFill>
              </a:rPr>
              <a:t> Grado de competencia, rivalidad, etc.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Ciclo de vida:</a:t>
            </a:r>
            <a:r>
              <a:rPr lang="es-ES" altLang="es-EC">
                <a:solidFill>
                  <a:schemeClr val="tx2"/>
                </a:solidFill>
              </a:rPr>
              <a:t> Introducción, madurez, aprendizaje del consumidor, etc.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Comportamiento de las partes:</a:t>
            </a:r>
            <a:r>
              <a:rPr lang="es-ES" altLang="es-EC">
                <a:solidFill>
                  <a:schemeClr val="tx2"/>
                </a:solidFill>
              </a:rPr>
              <a:t> Socios, Asoc. de consumidores, etc.</a:t>
            </a:r>
          </a:p>
          <a:p>
            <a:pPr lvl="1" eaLnBrk="1" hangingPunct="1">
              <a:spcBef>
                <a:spcPts val="1200"/>
              </a:spcBef>
            </a:pPr>
            <a:r>
              <a:rPr lang="es-ES" altLang="es-EC" b="1">
                <a:solidFill>
                  <a:schemeClr val="tx2"/>
                </a:solidFill>
              </a:rPr>
              <a:t>Marco legal:</a:t>
            </a:r>
            <a:r>
              <a:rPr lang="es-ES" altLang="es-EC">
                <a:solidFill>
                  <a:schemeClr val="tx2"/>
                </a:solidFill>
              </a:rPr>
              <a:t> LOCM (Ley 7/1996) y LDC (Ley 15/2007)</a:t>
            </a: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F5C526B-ADA5-D4C2-76AD-C8FCD470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0350"/>
            <a:ext cx="66944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C" sz="3000" dirty="0"/>
              <a:t>Decisiones sobre precio</a:t>
            </a:r>
            <a:br>
              <a:rPr lang="es-ES" altLang="es-EC" sz="2800" b="1" dirty="0">
                <a:solidFill>
                  <a:schemeClr val="tx2"/>
                </a:solidFill>
              </a:rPr>
            </a:br>
            <a:r>
              <a:rPr lang="es-ES" altLang="es-EC" sz="2800" b="1" dirty="0">
                <a:solidFill>
                  <a:schemeClr val="tx2"/>
                </a:solidFill>
              </a:rPr>
              <a:t>	</a:t>
            </a:r>
            <a:r>
              <a:rPr lang="es-ES" altLang="es-EC" sz="2400" b="1" dirty="0">
                <a:solidFill>
                  <a:schemeClr val="bg2"/>
                </a:solidFill>
              </a:rPr>
              <a:t>Factores determinantes</a:t>
            </a:r>
          </a:p>
        </p:txBody>
      </p:sp>
      <p:sp>
        <p:nvSpPr>
          <p:cNvPr id="106500" name="5 Marcador de número de diapositiva">
            <a:extLst>
              <a:ext uri="{FF2B5EF4-FFF2-40B4-BE49-F238E27FC236}">
                <a16:creationId xmlns:a16="http://schemas.microsoft.com/office/drawing/2014/main" id="{4E4750B2-1984-64D8-15A5-6A26DB143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460B33-B453-4C37-946D-1F3718F81264}" type="slidenum">
              <a:rPr lang="es-ES" altLang="es-EC"/>
              <a:pPr eaLnBrk="1" hangingPunct="1"/>
              <a:t>32</a:t>
            </a:fld>
            <a:endParaRPr lang="es-ES" altLang="es-EC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5 Marcador de número de diapositiva">
            <a:extLst>
              <a:ext uri="{FF2B5EF4-FFF2-40B4-BE49-F238E27FC236}">
                <a16:creationId xmlns:a16="http://schemas.microsoft.com/office/drawing/2014/main" id="{882AA4F4-F3B7-0CFF-0B05-590B8044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4D9CF6-6235-4BFD-BC83-0AB9432C90CC}" type="slidenum">
              <a:rPr lang="es-ES" altLang="es-EC"/>
              <a:pPr eaLnBrk="1" hangingPunct="1"/>
              <a:t>33</a:t>
            </a:fld>
            <a:endParaRPr lang="es-ES" altLang="es-EC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52499D6-2874-6967-9B05-4300D94EDC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259262" cy="5040313"/>
          </a:xfrm>
        </p:spPr>
        <p:txBody>
          <a:bodyPr/>
          <a:lstStyle/>
          <a:p>
            <a:pPr marL="0" indent="0" eaLnBrk="1" hangingPunct="1">
              <a:lnSpc>
                <a:spcPct val="230000"/>
              </a:lnSpc>
            </a:pPr>
            <a:endParaRPr lang="es-ES" altLang="es-EC" sz="1500" b="1"/>
          </a:p>
          <a:p>
            <a:pPr marL="0" indent="0" eaLnBrk="1" hangingPunct="1">
              <a:lnSpc>
                <a:spcPct val="230000"/>
              </a:lnSpc>
            </a:pPr>
            <a:endParaRPr lang="es-ES" altLang="es-EC" sz="1500" b="1"/>
          </a:p>
          <a:p>
            <a:pPr marL="0" indent="0" eaLnBrk="1" hangingPunct="1">
              <a:lnSpc>
                <a:spcPct val="230000"/>
              </a:lnSpc>
            </a:pPr>
            <a:endParaRPr lang="es-ES" altLang="es-EC" sz="1500" b="1"/>
          </a:p>
          <a:p>
            <a:pPr marL="0" indent="0" eaLnBrk="1" hangingPunct="1">
              <a:lnSpc>
                <a:spcPct val="330000"/>
              </a:lnSpc>
            </a:pPr>
            <a:endParaRPr lang="es-ES" altLang="es-EC" sz="1500" b="1"/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B7A7AE27-2093-1884-AE74-FB4BDC07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51013"/>
            <a:ext cx="86407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8775" indent="-3429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de selección o primado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Descremación, tamizado o desnatado gradual del mercado</a:t>
            </a: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de introducción o penetración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único (para todos los productos de la cartera)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Precios en dos partes (servicios: cuota fija y consumo variable)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Descuentos aleatorios (ofertas)</a:t>
            </a: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acostumbrado o habitual (compartido por todas las marcas)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redondeado (precio par) (imagen de mayor calidad y prestigio)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impar (imagen de precio más bajo)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Precios profesionales (estandarizados por los servicios prestados)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Precios éticos (discriminación de precios con un fin social)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Descuentos periódicos (rebajas) (legisladas)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Descuentos en segundo mercado (discriminación de precios x caract. cons.)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Descuentos por pronto pago (si no se aplaza el pago)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Descuentos por volumen (por periodos: rappels comerciales, o sobre cada compra)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Estrategia de líder en pérdidas (uno o varios productos actúan de reclamo)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 de paquete</a:t>
            </a:r>
            <a:endParaRPr lang="es-ES" altLang="es-EC" sz="170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s-ES_tradnl" altLang="es-EC" sz="1700">
                <a:solidFill>
                  <a:schemeClr val="tx2"/>
                </a:solidFill>
              </a:rPr>
              <a:t>Precios de productos cautivos (pto ppal precio bajo y complementarios alto)</a:t>
            </a:r>
            <a:endParaRPr lang="es-ES" altLang="es-EC" sz="170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FF582-0095-6366-E9E8-DEBD3C0662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7440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C" kern="0" dirty="0"/>
              <a:t>Decisiones sobre precio</a:t>
            </a:r>
            <a:br>
              <a:rPr lang="es-ES" altLang="es-EC" sz="2000" kern="0" dirty="0"/>
            </a:br>
            <a:r>
              <a:rPr lang="es-ES" altLang="es-EC" sz="2000" kern="0" dirty="0"/>
              <a:t>	</a:t>
            </a:r>
            <a:r>
              <a:rPr lang="es-ES" altLang="es-EC" sz="2400" b="1" kern="0" dirty="0">
                <a:solidFill>
                  <a:schemeClr val="bg2"/>
                </a:solidFill>
              </a:rPr>
              <a:t>Estrategias de fijación de precios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941A427-7B6C-4176-9246-4684ADB9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FC6DAD-0659-43C1-8FF7-AF5146BC07B1}" type="slidenum">
              <a:rPr lang="en-US" smtClean="0"/>
              <a:pPr/>
              <a:t>34</a:t>
            </a:fld>
            <a:endParaRPr lang="es-ES" altLang="es-EC" sz="1050">
              <a:solidFill>
                <a:srgbClr val="33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FE5941A-7D2A-48F1-9367-B4C567333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620688"/>
            <a:ext cx="7543800" cy="53091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altLang="es-EC" b="1" dirty="0">
                <a:latin typeface="Arial Black" panose="020B0A04020102020204" pitchFamily="34" charset="0"/>
                <a:ea typeface="+mn-ea"/>
                <a:cs typeface="+mn-cs"/>
              </a:rPr>
              <a:t>El precio: costos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D0B71831-FB1D-461C-AC92-DA8691C8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C" sz="2100" dirty="0"/>
              <a:t>Hay que conocer detalladamente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Costos fijos [CF]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Maquinas,… independiente de la cantidad producida</a:t>
            </a:r>
          </a:p>
          <a:p>
            <a:pPr lvl="1" eaLnBrk="1" hangingPunct="1">
              <a:lnSpc>
                <a:spcPct val="90000"/>
              </a:lnSpc>
            </a:pPr>
            <a:endParaRPr lang="es-ES" altLang="es-EC" sz="1800" dirty="0"/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Costos variables (el escandallo) [CV]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Costo de las materias primas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Costo de fabricación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Tiempo y personal utilizado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Costo de empaquetado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Costo de almacenaje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Promoción y </a:t>
            </a:r>
            <a:r>
              <a:rPr lang="es-ES" altLang="es-EC" sz="1500" dirty="0" err="1"/>
              <a:t>pre-venta</a:t>
            </a:r>
            <a:endParaRPr lang="es-ES" altLang="es-EC" sz="1500" dirty="0"/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Distribución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C" sz="1500" dirty="0"/>
              <a:t>Coste de postventa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BEAF329-6C44-412E-AC8D-F4DDC99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FC6DAD-0659-43C1-8FF7-AF5146BC07B1}" type="slidenum">
              <a:rPr lang="en-US" smtClean="0"/>
              <a:pPr/>
              <a:t>35</a:t>
            </a:fld>
            <a:endParaRPr lang="es-ES" altLang="es-EC" sz="1050">
              <a:solidFill>
                <a:srgbClr val="33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CA2B062-DDB8-46BD-81CD-6DAD9446A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5580459" cy="53091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altLang="es-EC" b="1" dirty="0">
                <a:latin typeface="Arial Black" panose="020B0A04020102020204" pitchFamily="34" charset="0"/>
                <a:ea typeface="+mn-ea"/>
                <a:cs typeface="+mn-cs"/>
              </a:rPr>
              <a:t>El precio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DB334D-0D55-91C6-BCF7-7B191EA8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03" y="971299"/>
            <a:ext cx="7067550" cy="3390900"/>
          </a:xfrm>
          <a:prstGeom prst="rect">
            <a:avLst/>
          </a:prstGeom>
        </p:spPr>
      </p:pic>
      <p:sp>
        <p:nvSpPr>
          <p:cNvPr id="29701" name="Rectangle 3">
            <a:extLst>
              <a:ext uri="{FF2B5EF4-FFF2-40B4-BE49-F238E27FC236}">
                <a16:creationId xmlns:a16="http://schemas.microsoft.com/office/drawing/2014/main" id="{5090A4E2-DC52-4197-874B-ED4F54D7E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191251"/>
            <a:ext cx="8208962" cy="4537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C" sz="2100" dirty="0"/>
              <a:t>Métodos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Costo más margen.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Valor de mercado.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C" sz="2100" dirty="0"/>
              <a:t>Prácticas: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Precio alto con descuentos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Precio ligeramente inferior a una cifra redonda.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C" sz="1800" dirty="0"/>
              <a:t>Rebajas proporcionales (elasticidad de la demanda)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0F3AA84-C602-4A4B-A79C-0000519C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FC6DAD-0659-43C1-8FF7-AF5146BC07B1}" type="slidenum">
              <a:rPr lang="en-US" smtClean="0"/>
              <a:pPr/>
              <a:t>36</a:t>
            </a:fld>
            <a:endParaRPr lang="es-ES" altLang="es-EC" sz="1050">
              <a:solidFill>
                <a:srgbClr val="33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99BE06B-8C0D-41D5-8545-D85DD43B4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543800" cy="53091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altLang="es-EC" b="1" dirty="0">
                <a:latin typeface="Arial Black" panose="020B0A04020102020204" pitchFamily="34" charset="0"/>
                <a:ea typeface="+mn-ea"/>
                <a:cs typeface="+mn-cs"/>
              </a:rPr>
              <a:t>Cálculo del precio según costos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3173E436-5F46-4342-AD75-DB5F9B6E9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5656" y="1922714"/>
            <a:ext cx="8208962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C" sz="2400" dirty="0"/>
              <a:t>PV = CU x (1+ M)</a:t>
            </a:r>
          </a:p>
          <a:p>
            <a:pPr lvl="1" eaLnBrk="1" hangingPunct="1"/>
            <a:r>
              <a:rPr lang="es-ES" altLang="es-EC" sz="2100" dirty="0"/>
              <a:t>PV es el precio de venta</a:t>
            </a:r>
          </a:p>
          <a:p>
            <a:pPr lvl="1" eaLnBrk="1" hangingPunct="1"/>
            <a:r>
              <a:rPr lang="es-ES" altLang="es-EC" sz="2100" dirty="0"/>
              <a:t>CU es el coste por unidad</a:t>
            </a:r>
          </a:p>
          <a:p>
            <a:pPr lvl="1" eaLnBrk="1" hangingPunct="1"/>
            <a:r>
              <a:rPr lang="es-ES" altLang="es-EC" sz="2100" dirty="0"/>
              <a:t>M es el margen a aplicar sobre costes en %.</a:t>
            </a:r>
          </a:p>
          <a:p>
            <a:pPr lvl="1" eaLnBrk="1" hangingPunct="1"/>
            <a:r>
              <a:rPr lang="es-ES" altLang="es-EC" sz="2100" dirty="0"/>
              <a:t>CU se calcula:</a:t>
            </a:r>
          </a:p>
          <a:p>
            <a:pPr lvl="2" eaLnBrk="1" hangingPunct="1"/>
            <a:r>
              <a:rPr lang="es-ES" altLang="es-EC" sz="1800" dirty="0"/>
              <a:t>CU = CV + (CF/Q)</a:t>
            </a:r>
          </a:p>
          <a:p>
            <a:pPr lvl="2" eaLnBrk="1" hangingPunct="1"/>
            <a:r>
              <a:rPr lang="es-ES" altLang="es-EC" sz="1800" dirty="0"/>
              <a:t>CV es el coste Variable</a:t>
            </a:r>
          </a:p>
          <a:p>
            <a:pPr lvl="2" eaLnBrk="1" hangingPunct="1"/>
            <a:r>
              <a:rPr lang="es-ES" altLang="es-EC" sz="1800" dirty="0"/>
              <a:t>CF es el coste Fijo</a:t>
            </a:r>
          </a:p>
          <a:p>
            <a:pPr lvl="2" eaLnBrk="1" hangingPunct="1"/>
            <a:r>
              <a:rPr lang="es-ES" altLang="es-EC" sz="1800" dirty="0"/>
              <a:t>Q es la cantidad producida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25A48CA-66E3-46A4-9446-01AEFE87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FC6DAD-0659-43C1-8FF7-AF5146BC07B1}" type="slidenum">
              <a:rPr lang="en-US" smtClean="0"/>
              <a:pPr/>
              <a:t>37</a:t>
            </a:fld>
            <a:endParaRPr lang="es-ES" altLang="es-EC" sz="1050">
              <a:solidFill>
                <a:srgbClr val="33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45E737C6-0A4C-4EC3-B619-AC90ED3EC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7543800" cy="53091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altLang="es-EC" b="1" dirty="0">
                <a:latin typeface="Arial Black" panose="020B0A04020102020204" pitchFamily="34" charset="0"/>
                <a:ea typeface="+mn-ea"/>
                <a:cs typeface="+mn-cs"/>
              </a:rPr>
              <a:t>Cálculo de costes por beneficio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17A800A-F2C2-4903-8EF6-CD3F472E3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8208962" cy="1917207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C" sz="2000" dirty="0"/>
              <a:t>Partimos del beneficio que queremos obtener “B”</a:t>
            </a:r>
          </a:p>
          <a:p>
            <a:pPr eaLnBrk="1" hangingPunct="1"/>
            <a:endParaRPr lang="es-ES" altLang="es-EC" sz="2000" dirty="0"/>
          </a:p>
          <a:p>
            <a:pPr eaLnBrk="1" hangingPunct="1"/>
            <a:r>
              <a:rPr lang="es-ES" altLang="es-EC" sz="2000" dirty="0"/>
              <a:t>PV = CU + [(CF + B)/Q]</a:t>
            </a:r>
          </a:p>
          <a:p>
            <a:pPr eaLnBrk="1" hangingPunct="1"/>
            <a:endParaRPr lang="es-ES" altLang="es-EC" sz="2000" dirty="0"/>
          </a:p>
          <a:p>
            <a:pPr eaLnBrk="1" hangingPunct="1"/>
            <a:r>
              <a:rPr lang="es-ES" altLang="es-EC" sz="2000" dirty="0"/>
              <a:t>La Q es la cantidad que venderemos.</a:t>
            </a:r>
          </a:p>
          <a:p>
            <a:pPr eaLnBrk="1" hangingPunct="1"/>
            <a:endParaRPr lang="es-ES" altLang="es-EC" sz="2000" dirty="0"/>
          </a:p>
          <a:p>
            <a:pPr eaLnBrk="1" hangingPunct="1"/>
            <a:r>
              <a:rPr lang="es-ES" altLang="es-EC" sz="2000" dirty="0"/>
              <a:t>Empezaremos a tener beneficios a partir de vender:</a:t>
            </a:r>
          </a:p>
          <a:p>
            <a:pPr lvl="1" eaLnBrk="1" hangingPunct="1"/>
            <a:r>
              <a:rPr lang="es-ES" altLang="es-EC" sz="1800" dirty="0"/>
              <a:t>Q = CF / (PV – CU)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5 Marcador de número de diapositiva">
            <a:extLst>
              <a:ext uri="{FF2B5EF4-FFF2-40B4-BE49-F238E27FC236}">
                <a16:creationId xmlns:a16="http://schemas.microsoft.com/office/drawing/2014/main" id="{19306639-F798-156A-70BE-53B88611B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976639-FB00-48F3-B33A-11C5937C58B0}" type="slidenum">
              <a:rPr lang="es-ES" altLang="es-EC"/>
              <a:pPr eaLnBrk="1" hangingPunct="1"/>
              <a:t>38</a:t>
            </a:fld>
            <a:endParaRPr lang="es-ES" altLang="es-EC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D56D013-F850-D701-D229-A94E37118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440612" cy="863600"/>
          </a:xfrm>
        </p:spPr>
        <p:txBody>
          <a:bodyPr/>
          <a:lstStyle/>
          <a:p>
            <a:pPr eaLnBrk="1" hangingPunct="1"/>
            <a:r>
              <a:rPr lang="es-ES" altLang="es-EC" dirty="0"/>
              <a:t>Decisiones sobre distribución 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70CE6F8-3D5E-50EA-5A7C-2824B41B5C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8785225" cy="4894262"/>
          </a:xfrm>
        </p:spPr>
        <p:txBody>
          <a:bodyPr/>
          <a:lstStyle/>
          <a:p>
            <a:pPr marL="185738" indent="-185738" eaLnBrk="1" hangingPunct="1">
              <a:lnSpc>
                <a:spcPct val="170000"/>
              </a:lnSpc>
            </a:pPr>
            <a:r>
              <a:rPr lang="es-ES" altLang="es-EC" sz="1800" b="1"/>
              <a:t>	</a:t>
            </a:r>
            <a:r>
              <a:rPr lang="es-ES" altLang="es-EC" sz="2200" b="1">
                <a:solidFill>
                  <a:schemeClr val="bg2"/>
                </a:solidFill>
              </a:rPr>
              <a:t>Distribución:</a:t>
            </a:r>
            <a:r>
              <a:rPr lang="es-ES" altLang="es-EC" sz="1800" b="1">
                <a:solidFill>
                  <a:schemeClr val="bg2"/>
                </a:solidFill>
              </a:rPr>
              <a:t> </a:t>
            </a:r>
          </a:p>
          <a:p>
            <a:pPr marL="763588" lvl="1" indent="-220663" eaLnBrk="1" hangingPunct="1">
              <a:lnSpc>
                <a:spcPct val="140000"/>
              </a:lnSpc>
            </a:pPr>
            <a:r>
              <a:rPr lang="es-ES" altLang="es-EC" sz="1800"/>
              <a:t>Instrumento que relaciona la producción con el consumo.</a:t>
            </a:r>
          </a:p>
          <a:p>
            <a:pPr marL="763588" lvl="1" indent="-220663" eaLnBrk="1" hangingPunct="1">
              <a:lnSpc>
                <a:spcPct val="140000"/>
              </a:lnSpc>
            </a:pPr>
            <a:r>
              <a:rPr lang="es-ES" altLang="es-EC" sz="1800"/>
              <a:t>Tiene como finalidad poner los productos fabricados por las empresas a disposición del consumidor final en la cantidad demandada, en el momento en que los necesite y en el lugar donde desee adquirirlos.</a:t>
            </a:r>
          </a:p>
          <a:p>
            <a:pPr marL="185738" indent="-185738" eaLnBrk="1" hangingPunct="1">
              <a:lnSpc>
                <a:spcPct val="140000"/>
              </a:lnSpc>
            </a:pPr>
            <a:r>
              <a:rPr lang="es-ES" altLang="es-EC" sz="1800" b="1"/>
              <a:t>	</a:t>
            </a:r>
            <a:r>
              <a:rPr lang="es-ES" altLang="es-EC" sz="2400" b="1">
                <a:solidFill>
                  <a:schemeClr val="bg2"/>
                </a:solidFill>
              </a:rPr>
              <a:t>Canal de distribución:</a:t>
            </a:r>
            <a:endParaRPr lang="es-ES" altLang="es-EC" sz="2400">
              <a:solidFill>
                <a:schemeClr val="bg2"/>
              </a:solidFill>
            </a:endParaRPr>
          </a:p>
          <a:p>
            <a:pPr marL="763588" lvl="1" indent="-220663" eaLnBrk="1" hangingPunct="1">
              <a:lnSpc>
                <a:spcPct val="140000"/>
              </a:lnSpc>
            </a:pPr>
            <a:r>
              <a:rPr lang="es-ES" altLang="es-EC" sz="1800"/>
              <a:t>Estructura formada por los intermediarios que facilitan la distribución.</a:t>
            </a:r>
          </a:p>
          <a:p>
            <a:pPr marL="763588" lvl="1" indent="-220663" eaLnBrk="1" hangingPunct="1">
              <a:lnSpc>
                <a:spcPct val="140000"/>
              </a:lnSpc>
            </a:pPr>
            <a:r>
              <a:rPr lang="es-ES" altLang="es-EC" sz="1800"/>
              <a:t>Constituido</a:t>
            </a:r>
            <a:r>
              <a:rPr lang="es-ES_tradnl" altLang="es-EC" sz="1800"/>
              <a:t> por todo el conjunto de personas y entidades (intermediarios) que facilitan la circulación del producto elaborado desde el fabricante hasta el consumidor o usuario</a:t>
            </a:r>
            <a:r>
              <a:rPr lang="es-ES" altLang="es-EC" sz="180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5 Marcador de número de diapositiva">
            <a:extLst>
              <a:ext uri="{FF2B5EF4-FFF2-40B4-BE49-F238E27FC236}">
                <a16:creationId xmlns:a16="http://schemas.microsoft.com/office/drawing/2014/main" id="{EEB5B4D9-FAC3-6774-284B-F9F866B11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DA86C3-FC38-4DBD-813F-F1FE813E45D5}" type="slidenum">
              <a:rPr lang="es-ES" altLang="es-EC"/>
              <a:pPr eaLnBrk="1" hangingPunct="1"/>
              <a:t>39</a:t>
            </a:fld>
            <a:endParaRPr lang="es-ES" altLang="es-EC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612986A-C131-3346-F755-806756ACA7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4188"/>
            <a:ext cx="8507413" cy="4411662"/>
          </a:xfrm>
        </p:spPr>
        <p:txBody>
          <a:bodyPr/>
          <a:lstStyle/>
          <a:p>
            <a:pPr marL="495300" indent="-495300" eaLnBrk="1" hangingPunct="1">
              <a:lnSpc>
                <a:spcPct val="170000"/>
              </a:lnSpc>
            </a:pPr>
            <a:r>
              <a:rPr lang="es-ES" altLang="es-EC" sz="2000"/>
              <a:t> </a:t>
            </a:r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EFF41941-86DC-01A1-E7B9-4175A16FC3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534380" y="1196752"/>
            <a:ext cx="8075240" cy="5327873"/>
          </a:xfrm>
          <a:noFill/>
        </p:spPr>
      </p:pic>
      <p:sp>
        <p:nvSpPr>
          <p:cNvPr id="109573" name="Rectangle 6">
            <a:extLst>
              <a:ext uri="{FF2B5EF4-FFF2-40B4-BE49-F238E27FC236}">
                <a16:creationId xmlns:a16="http://schemas.microsoft.com/office/drawing/2014/main" id="{38B5A9C4-1E86-C99A-A706-925DA5B00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543800" cy="129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C" dirty="0"/>
              <a:t>Decisiones sobre distribución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número de diapositiva">
            <a:extLst>
              <a:ext uri="{FF2B5EF4-FFF2-40B4-BE49-F238E27FC236}">
                <a16:creationId xmlns:a16="http://schemas.microsoft.com/office/drawing/2014/main" id="{389655DC-A3F1-81A2-52EF-5E02FDF3D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233F11-DD27-44B7-83EB-D83896DA3113}" type="slidenum">
              <a:rPr lang="es-ES" altLang="es-EC"/>
              <a:pPr eaLnBrk="1" hangingPunct="1"/>
              <a:t>4</a:t>
            </a:fld>
            <a:endParaRPr lang="es-ES" altLang="es-EC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CE23D32-A1A7-AE78-E0E0-56BCF8E1C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405408"/>
            <a:ext cx="7440612" cy="1295400"/>
          </a:xfrm>
        </p:spPr>
        <p:txBody>
          <a:bodyPr/>
          <a:lstStyle/>
          <a:p>
            <a:pPr eaLnBrk="1" hangingPunct="1"/>
            <a:r>
              <a:rPr lang="es-ES" altLang="es-EC" dirty="0"/>
              <a:t>Introducción al marketing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085E601-0CCF-6A75-22BE-6A9B6A86E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08962" cy="1008062"/>
          </a:xfrm>
        </p:spPr>
        <p:txBody>
          <a:bodyPr/>
          <a:lstStyle/>
          <a:p>
            <a:pPr eaLnBrk="1" hangingPunct="1"/>
            <a:r>
              <a:rPr lang="es-ES" altLang="es-EC" sz="2400"/>
              <a:t>Confusión sobre el concepto de marketing </a:t>
            </a:r>
          </a:p>
          <a:p>
            <a:pPr eaLnBrk="1" hangingPunct="1"/>
            <a:r>
              <a:rPr lang="es-ES" altLang="es-EC" sz="2400"/>
              <a:t>Objeto de estudio de MK 	  	Relación de intercambio</a:t>
            </a:r>
          </a:p>
          <a:p>
            <a:pPr eaLnBrk="1" hangingPunct="1">
              <a:lnSpc>
                <a:spcPct val="130000"/>
              </a:lnSpc>
            </a:pPr>
            <a:endParaRPr lang="es-ES" altLang="es-EC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6E452A03-C2C1-7C84-E006-3A4D65B5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317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754693" name="Rectangle 5">
            <a:extLst>
              <a:ext uri="{FF2B5EF4-FFF2-40B4-BE49-F238E27FC236}">
                <a16:creationId xmlns:a16="http://schemas.microsoft.com/office/drawing/2014/main" id="{581E48A1-EC7D-A494-76F1-17270C0B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8229600" cy="106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s-E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RELACIÓN DE INTERCAMBIO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s-ES" sz="1700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s-ES" sz="1700" i="1">
                <a:solidFill>
                  <a:schemeClr val="tx2"/>
                </a:solidFill>
                <a:latin typeface="Arial" charset="0"/>
                <a:cs typeface="Arial" charset="0"/>
              </a:rPr>
              <a:t>acto de comunicación entre dos o más partes, en las que éstas se entregan mútuamente algo valioso y útil para ambos</a:t>
            </a:r>
            <a:r>
              <a:rPr lang="es-ES" sz="1700">
                <a:solidFill>
                  <a:schemeClr val="tx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F3BF4223-D9B1-FF3E-1E83-2835E28E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860800"/>
            <a:ext cx="18002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C37C586D-F975-9B6C-4BCB-AF98B532B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67188"/>
            <a:ext cx="26638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 sz="2000" b="1">
                <a:solidFill>
                  <a:schemeClr val="tx2"/>
                </a:solidFill>
              </a:rPr>
              <a:t>MARKETING COMO FILOSOFÍA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8850AA08-3FA6-6E30-7625-5FB7D27B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4148138"/>
            <a:ext cx="26638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 sz="2000" b="1">
                <a:solidFill>
                  <a:schemeClr val="tx2"/>
                </a:solidFill>
              </a:rPr>
              <a:t>MARKETING COMO TÉCNICA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BA308FAD-F34C-B15C-E4B3-A47E28A7B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940300"/>
            <a:ext cx="41767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 i="1">
                <a:solidFill>
                  <a:schemeClr val="tx2"/>
                </a:solidFill>
              </a:rPr>
              <a:t>Modo específico de ejecutar la relación de intercambio</a:t>
            </a: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03AC0B18-BC1A-6BB7-CEED-964DBB2E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0300"/>
            <a:ext cx="4032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 i="1">
                <a:solidFill>
                  <a:schemeClr val="tx2"/>
                </a:solidFill>
              </a:rPr>
              <a:t>“Postura mental”, forma de concebir la relación de intercambio</a:t>
            </a:r>
          </a:p>
        </p:txBody>
      </p:sp>
      <p:sp>
        <p:nvSpPr>
          <p:cNvPr id="12300" name="AutoShape 11">
            <a:extLst>
              <a:ext uri="{FF2B5EF4-FFF2-40B4-BE49-F238E27FC236}">
                <a16:creationId xmlns:a16="http://schemas.microsoft.com/office/drawing/2014/main" id="{A618EBC8-3508-C10E-17B0-67A8AA39AF46}"/>
              </a:ext>
            </a:extLst>
          </p:cNvPr>
          <p:cNvSpPr>
            <a:spLocks/>
          </p:cNvSpPr>
          <p:nvPr/>
        </p:nvSpPr>
        <p:spPr bwMode="auto">
          <a:xfrm rot="-5400000">
            <a:off x="4175125" y="3609976"/>
            <a:ext cx="288925" cy="4248150"/>
          </a:xfrm>
          <a:prstGeom prst="leftBrace">
            <a:avLst>
              <a:gd name="adj1" fmla="val 122527"/>
              <a:gd name="adj2" fmla="val 5000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12301" name="Text Box 12">
            <a:extLst>
              <a:ext uri="{FF2B5EF4-FFF2-40B4-BE49-F238E27FC236}">
                <a16:creationId xmlns:a16="http://schemas.microsoft.com/office/drawing/2014/main" id="{BD469336-DFF4-E84B-C91D-193ECB9B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929313"/>
            <a:ext cx="4537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>
                <a:solidFill>
                  <a:schemeClr val="tx2"/>
                </a:solidFill>
              </a:rPr>
              <a:t>ENTRE DOS O MÁS PARTES</a:t>
            </a:r>
          </a:p>
        </p:txBody>
      </p:sp>
      <p:sp>
        <p:nvSpPr>
          <p:cNvPr id="12302" name="Text Box 13">
            <a:extLst>
              <a:ext uri="{FF2B5EF4-FFF2-40B4-BE49-F238E27FC236}">
                <a16:creationId xmlns:a16="http://schemas.microsoft.com/office/drawing/2014/main" id="{02B2ADDD-A633-C88B-C85D-E29DA07D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4164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C" b="1"/>
              <a:t>EMPRESA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5 Marcador de número de diapositiva">
            <a:extLst>
              <a:ext uri="{FF2B5EF4-FFF2-40B4-BE49-F238E27FC236}">
                <a16:creationId xmlns:a16="http://schemas.microsoft.com/office/drawing/2014/main" id="{EAF0D145-12CA-C89D-BC20-DBB6DB74E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308107-5CD8-4860-AE3A-C46C221E8A5B}" type="slidenum">
              <a:rPr lang="es-ES" altLang="es-EC"/>
              <a:pPr eaLnBrk="1" hangingPunct="1"/>
              <a:t>40</a:t>
            </a:fld>
            <a:endParaRPr lang="es-ES" altLang="es-EC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C4D199-887F-BEAE-C1C8-6826EC9B70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8507413" cy="4895850"/>
          </a:xfrm>
        </p:spPr>
        <p:txBody>
          <a:bodyPr/>
          <a:lstStyle/>
          <a:p>
            <a:pPr marL="495300" indent="-495300" eaLnBrk="1" hangingPunct="1">
              <a:lnSpc>
                <a:spcPct val="150000"/>
              </a:lnSpc>
            </a:pPr>
            <a:r>
              <a:rPr lang="es-ES" altLang="es-EC" sz="2000" b="1">
                <a:solidFill>
                  <a:schemeClr val="bg2"/>
                </a:solidFill>
              </a:rPr>
              <a:t>Mayorista</a:t>
            </a:r>
            <a:r>
              <a:rPr lang="es-ES" altLang="es-EC" sz="1900" b="1">
                <a:solidFill>
                  <a:schemeClr val="bg2"/>
                </a:solidFill>
              </a:rPr>
              <a:t>:</a:t>
            </a:r>
          </a:p>
          <a:p>
            <a:pPr marL="1093788" lvl="2" indent="-179388" eaLnBrk="1" hangingPunct="1">
              <a:lnSpc>
                <a:spcPct val="110000"/>
              </a:lnSpc>
            </a:pPr>
            <a:r>
              <a:rPr lang="es-ES" altLang="es-EC" sz="1900"/>
              <a:t>Intermediario que compra los productos al fabricante o a otros intermediarios (mayoristas) para su reventa a otros intermediarios (mayoristas o minoristas). </a:t>
            </a:r>
          </a:p>
          <a:p>
            <a:pPr marL="1093788" lvl="2" indent="-179388" eaLnBrk="1" hangingPunct="1">
              <a:lnSpc>
                <a:spcPct val="110000"/>
              </a:lnSpc>
            </a:pPr>
            <a:r>
              <a:rPr lang="es-ES" altLang="es-EC" sz="1900"/>
              <a:t>No puede vender sus productos al consumidor final.</a:t>
            </a:r>
          </a:p>
          <a:p>
            <a:pPr marL="495300" indent="-495300" eaLnBrk="1" hangingPunct="1">
              <a:lnSpc>
                <a:spcPct val="170000"/>
              </a:lnSpc>
            </a:pPr>
            <a:r>
              <a:rPr lang="es-ES" altLang="es-EC" sz="2000" b="1">
                <a:solidFill>
                  <a:schemeClr val="bg2"/>
                </a:solidFill>
              </a:rPr>
              <a:t>Comerciante detallista o minorista:</a:t>
            </a:r>
          </a:p>
          <a:p>
            <a:pPr marL="1093788" lvl="2" indent="-179388" eaLnBrk="1" hangingPunct="1">
              <a:lnSpc>
                <a:spcPct val="90000"/>
              </a:lnSpc>
            </a:pPr>
            <a:r>
              <a:rPr lang="es-ES" altLang="es-EC" sz="1900"/>
              <a:t>Intermediario que interviene directamente en la venta de productos a los consumidores finales para su uso personal. </a:t>
            </a:r>
          </a:p>
          <a:p>
            <a:pPr marL="1093788" lvl="2" indent="-179388" eaLnBrk="1" hangingPunct="1">
              <a:lnSpc>
                <a:spcPct val="90000"/>
              </a:lnSpc>
            </a:pPr>
            <a:r>
              <a:rPr lang="es-ES" altLang="es-EC" sz="1900"/>
              <a:t>Puede vender también a intermediarios. </a:t>
            </a:r>
          </a:p>
          <a:p>
            <a:pPr marL="495300" indent="-495300" eaLnBrk="1" hangingPunct="1">
              <a:lnSpc>
                <a:spcPct val="140000"/>
              </a:lnSpc>
            </a:pPr>
            <a:r>
              <a:rPr lang="es-ES" altLang="es-EC" sz="2000" b="1">
                <a:solidFill>
                  <a:schemeClr val="bg2"/>
                </a:solidFill>
              </a:rPr>
              <a:t>Agente (</a:t>
            </a:r>
            <a:r>
              <a:rPr lang="es-ES" altLang="es-EC" sz="2000" b="1" i="1">
                <a:solidFill>
                  <a:schemeClr val="bg2"/>
                </a:solidFill>
              </a:rPr>
              <a:t>brokers</a:t>
            </a:r>
            <a:r>
              <a:rPr lang="es-ES" altLang="es-EC" sz="2000" b="1">
                <a:solidFill>
                  <a:schemeClr val="bg2"/>
                </a:solidFill>
              </a:rPr>
              <a:t>):</a:t>
            </a:r>
            <a:r>
              <a:rPr lang="es-ES" altLang="es-EC" sz="2400">
                <a:solidFill>
                  <a:schemeClr val="bg2"/>
                </a:solidFill>
              </a:rPr>
              <a:t> </a:t>
            </a:r>
          </a:p>
          <a:p>
            <a:pPr marL="1093788" lvl="2" indent="-179388" eaLnBrk="1" hangingPunct="1">
              <a:lnSpc>
                <a:spcPct val="90000"/>
              </a:lnSpc>
            </a:pPr>
            <a:r>
              <a:rPr lang="es-ES" altLang="es-EC" sz="1900"/>
              <a:t>Intermediario que no asume la propiedad de los productos.</a:t>
            </a:r>
          </a:p>
          <a:p>
            <a:pPr marL="1093788" lvl="2" indent="-179388" eaLnBrk="1" hangingPunct="1">
              <a:lnSpc>
                <a:spcPct val="90000"/>
              </a:lnSpc>
            </a:pPr>
            <a:r>
              <a:rPr lang="es-ES" altLang="es-EC" sz="1900"/>
              <a:t>Su principal función es ayudar y facilitar la compraventa de los productos a lo largo del proceso de comercialización. 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108E69E3-F9E2-23AC-BA81-AED0D409A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543800" cy="13684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C" dirty="0"/>
              <a:t>Decisiones sobre distribución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5 Marcador de número de diapositiva">
            <a:extLst>
              <a:ext uri="{FF2B5EF4-FFF2-40B4-BE49-F238E27FC236}">
                <a16:creationId xmlns:a16="http://schemas.microsoft.com/office/drawing/2014/main" id="{BEAC4B67-8ADF-D480-20F2-CD4EDA765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435B4A-67BC-429F-9354-D4BE52A2C7BB}" type="slidenum">
              <a:rPr lang="es-ES" altLang="es-EC"/>
              <a:pPr eaLnBrk="1" hangingPunct="1"/>
              <a:t>41</a:t>
            </a:fld>
            <a:endParaRPr lang="es-ES" altLang="es-EC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D7EC4E9-070F-3D52-8CA4-F09DCD4D7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543800" cy="1295400"/>
          </a:xfrm>
        </p:spPr>
        <p:txBody>
          <a:bodyPr/>
          <a:lstStyle/>
          <a:p>
            <a:pPr eaLnBrk="1" hangingPunct="1"/>
            <a:r>
              <a:rPr lang="es-ES" altLang="es-EC" dirty="0"/>
              <a:t>Decisiones sobre distribución</a:t>
            </a:r>
            <a:br>
              <a:rPr lang="es-ES" altLang="es-EC" sz="2000" dirty="0"/>
            </a:br>
            <a:r>
              <a:rPr lang="es-ES" altLang="es-EC" sz="2400" b="1" dirty="0">
                <a:solidFill>
                  <a:schemeClr val="bg2"/>
                </a:solidFill>
              </a:rPr>
              <a:t>Decisiones relacionadas con la gestión</a:t>
            </a:r>
          </a:p>
        </p:txBody>
      </p:sp>
      <p:grpSp>
        <p:nvGrpSpPr>
          <p:cNvPr id="111620" name="Group 3">
            <a:extLst>
              <a:ext uri="{FF2B5EF4-FFF2-40B4-BE49-F238E27FC236}">
                <a16:creationId xmlns:a16="http://schemas.microsoft.com/office/drawing/2014/main" id="{4295507B-16E1-3DB9-CC10-4A3CDE0719B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90738"/>
            <a:ext cx="7777163" cy="576262"/>
            <a:chOff x="340" y="1253"/>
            <a:chExt cx="4899" cy="363"/>
          </a:xfrm>
        </p:grpSpPr>
        <p:sp>
          <p:nvSpPr>
            <p:cNvPr id="111629" name="Text Box 4">
              <a:extLst>
                <a:ext uri="{FF2B5EF4-FFF2-40B4-BE49-F238E27FC236}">
                  <a16:creationId xmlns:a16="http://schemas.microsoft.com/office/drawing/2014/main" id="{4253ACB3-31A6-949A-CF91-BB4DF2AD4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298"/>
              <a:ext cx="4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b="1">
                  <a:solidFill>
                    <a:schemeClr val="tx2"/>
                  </a:solidFill>
                </a:rPr>
                <a:t>ETAPA 1: Definición de los objetivos del canal de distribución</a:t>
              </a:r>
            </a:p>
          </p:txBody>
        </p:sp>
        <p:sp>
          <p:nvSpPr>
            <p:cNvPr id="111630" name="Rectangle 5">
              <a:extLst>
                <a:ext uri="{FF2B5EF4-FFF2-40B4-BE49-F238E27FC236}">
                  <a16:creationId xmlns:a16="http://schemas.microsoft.com/office/drawing/2014/main" id="{195FCD45-040B-4C31-99F3-59CDDCA8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253"/>
              <a:ext cx="4899" cy="3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>
                <a:solidFill>
                  <a:schemeClr val="tx2"/>
                </a:solidFill>
              </a:endParaRPr>
            </a:p>
          </p:txBody>
        </p:sp>
      </p:grpSp>
      <p:sp>
        <p:nvSpPr>
          <p:cNvPr id="111621" name="Text Box 7">
            <a:extLst>
              <a:ext uri="{FF2B5EF4-FFF2-40B4-BE49-F238E27FC236}">
                <a16:creationId xmlns:a16="http://schemas.microsoft.com/office/drawing/2014/main" id="{13F8A3D8-AA2C-6E36-B860-2C6191B7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41675"/>
            <a:ext cx="7777163" cy="70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ES" altLang="es-EC" b="1">
                <a:solidFill>
                  <a:schemeClr val="tx2"/>
                </a:solidFill>
              </a:rPr>
              <a:t>ETAPA 2: Análisis de las alternativas de distribución existentes y diseño y selección del canal de distribución</a:t>
            </a:r>
          </a:p>
        </p:txBody>
      </p:sp>
      <p:grpSp>
        <p:nvGrpSpPr>
          <p:cNvPr id="111622" name="Group 9">
            <a:extLst>
              <a:ext uri="{FF2B5EF4-FFF2-40B4-BE49-F238E27FC236}">
                <a16:creationId xmlns:a16="http://schemas.microsoft.com/office/drawing/2014/main" id="{58CFA6C1-D1AD-A4A7-BBFB-EA1307CFE60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465638"/>
            <a:ext cx="7777163" cy="576262"/>
            <a:chOff x="340" y="2251"/>
            <a:chExt cx="4899" cy="363"/>
          </a:xfrm>
        </p:grpSpPr>
        <p:sp>
          <p:nvSpPr>
            <p:cNvPr id="111627" name="Text Box 10">
              <a:extLst>
                <a:ext uri="{FF2B5EF4-FFF2-40B4-BE49-F238E27FC236}">
                  <a16:creationId xmlns:a16="http://schemas.microsoft.com/office/drawing/2014/main" id="{6D9E8959-42D0-5361-F613-954AB9E6F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318"/>
              <a:ext cx="4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b="1">
                  <a:solidFill>
                    <a:schemeClr val="tx2"/>
                  </a:solidFill>
                </a:rPr>
                <a:t>ETAPA 3: Implantación y gestión del sistema de distribución</a:t>
              </a:r>
            </a:p>
          </p:txBody>
        </p:sp>
        <p:sp>
          <p:nvSpPr>
            <p:cNvPr id="111628" name="Rectangle 11">
              <a:extLst>
                <a:ext uri="{FF2B5EF4-FFF2-40B4-BE49-F238E27FC236}">
                  <a16:creationId xmlns:a16="http://schemas.microsoft.com/office/drawing/2014/main" id="{2712D211-E81B-2BE0-03DF-67A3B6B0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51"/>
              <a:ext cx="4899" cy="3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>
                <a:solidFill>
                  <a:schemeClr val="tx2"/>
                </a:solidFill>
              </a:endParaRPr>
            </a:p>
          </p:txBody>
        </p:sp>
      </p:grpSp>
      <p:sp>
        <p:nvSpPr>
          <p:cNvPr id="111623" name="AutoShape 13">
            <a:extLst>
              <a:ext uri="{FF2B5EF4-FFF2-40B4-BE49-F238E27FC236}">
                <a16:creationId xmlns:a16="http://schemas.microsoft.com/office/drawing/2014/main" id="{A4B31ED1-8F1A-0A49-F5D5-9DDB9CB5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809875"/>
            <a:ext cx="503238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>
              <a:solidFill>
                <a:schemeClr val="tx2"/>
              </a:solidFill>
            </a:endParaRPr>
          </a:p>
        </p:txBody>
      </p:sp>
      <p:sp>
        <p:nvSpPr>
          <p:cNvPr id="111624" name="AutoShape 14">
            <a:extLst>
              <a:ext uri="{FF2B5EF4-FFF2-40B4-BE49-F238E27FC236}">
                <a16:creationId xmlns:a16="http://schemas.microsoft.com/office/drawing/2014/main" id="{DAD00FB9-6110-34C7-C6DA-7ED87FB73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05275"/>
            <a:ext cx="503238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>
              <a:solidFill>
                <a:schemeClr val="tx2"/>
              </a:solidFill>
            </a:endParaRPr>
          </a:p>
        </p:txBody>
      </p:sp>
      <p:sp>
        <p:nvSpPr>
          <p:cNvPr id="111625" name="Text Box 19">
            <a:extLst>
              <a:ext uri="{FF2B5EF4-FFF2-40B4-BE49-F238E27FC236}">
                <a16:creationId xmlns:a16="http://schemas.microsoft.com/office/drawing/2014/main" id="{A5A6D2A5-0022-7D91-1145-DDE9D66B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18163"/>
            <a:ext cx="7777163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ES" altLang="es-EC" b="1">
                <a:solidFill>
                  <a:schemeClr val="tx2"/>
                </a:solidFill>
              </a:rPr>
              <a:t>ETAPA 4: Evaluación de las actividades y modificación de acuerdos</a:t>
            </a:r>
          </a:p>
        </p:txBody>
      </p:sp>
      <p:sp>
        <p:nvSpPr>
          <p:cNvPr id="111626" name="AutoShape 20">
            <a:extLst>
              <a:ext uri="{FF2B5EF4-FFF2-40B4-BE49-F238E27FC236}">
                <a16:creationId xmlns:a16="http://schemas.microsoft.com/office/drawing/2014/main" id="{6E321E86-29A7-4D80-DA6D-388015F6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186363"/>
            <a:ext cx="503238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1399208" y="1916832"/>
            <a:ext cx="6035110" cy="3673078"/>
          </a:xfrm>
        </p:spPr>
        <p:txBody>
          <a:bodyPr>
            <a:noAutofit/>
          </a:bodyPr>
          <a:lstStyle/>
          <a:p>
            <a:pPr marL="0" indent="0" algn="ctr"/>
            <a:r>
              <a:rPr lang="es-EC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INTERMEDIARIOS DE LOS CANALES DE MARKETING</a:t>
            </a:r>
          </a:p>
          <a:p>
            <a:pPr marL="0" indent="0" algn="just"/>
            <a:r>
              <a:rPr lang="es-EC" sz="2100" b="1" dirty="0">
                <a:latin typeface="Arial" panose="020B0604020202020204" pitchFamily="34" charset="0"/>
                <a:cs typeface="Arial" panose="020B0604020202020204" pitchFamily="34" charset="0"/>
              </a:rPr>
              <a:t>1. Intermediarios del mercado: </a:t>
            </a: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es un grupo constituido por todos los mayoristas y los minoristas, que compran, se hacen con la propiedad y, revenden la mercancía.</a:t>
            </a:r>
          </a:p>
          <a:p>
            <a:pPr marL="0" indent="0" algn="just"/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E1673D-00A5-495A-A602-53DD173A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4131079"/>
            <a:ext cx="3807619" cy="1050131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BAEEBF51-7654-03EB-0DFE-11AB293C3B7E}"/>
              </a:ext>
            </a:extLst>
          </p:cNvPr>
          <p:cNvSpPr txBox="1">
            <a:spLocks/>
          </p:cNvSpPr>
          <p:nvPr/>
        </p:nvSpPr>
        <p:spPr>
          <a:xfrm>
            <a:off x="1399208" y="441806"/>
            <a:ext cx="4862513" cy="735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MARKETING</a:t>
            </a:r>
            <a:endParaRPr lang="es-E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99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1493658" y="1902619"/>
            <a:ext cx="6480720" cy="3052763"/>
          </a:xfrm>
        </p:spPr>
        <p:txBody>
          <a:bodyPr>
            <a:noAutofit/>
          </a:bodyPr>
          <a:lstStyle/>
          <a:p>
            <a:pPr marL="0" indent="0" algn="just"/>
            <a:r>
              <a:rPr lang="es-EC" sz="2100" b="1" dirty="0">
                <a:latin typeface="Arial" panose="020B0604020202020204" pitchFamily="34" charset="0"/>
                <a:cs typeface="Arial" panose="020B0604020202020204" pitchFamily="34" charset="0"/>
              </a:rPr>
              <a:t>2. Agentes:</a:t>
            </a: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 este grupo de intermediarios está constituido por comisionistas, representantes de fabricantes y agentes de ventas; se reconocen pues buscan clientes y pueden negociar en representación del fabricante.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3A790-A08E-494E-9365-AB0DA40F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41" y="3879403"/>
            <a:ext cx="4188632" cy="2151958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0771B376-C9A8-1F32-5198-BBDA1D81B180}"/>
              </a:ext>
            </a:extLst>
          </p:cNvPr>
          <p:cNvSpPr txBox="1">
            <a:spLocks/>
          </p:cNvSpPr>
          <p:nvPr/>
        </p:nvSpPr>
        <p:spPr>
          <a:xfrm>
            <a:off x="1187624" y="458736"/>
            <a:ext cx="4862513" cy="735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241781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1004274" y="1916832"/>
            <a:ext cx="7135453" cy="3871883"/>
          </a:xfrm>
        </p:spPr>
        <p:txBody>
          <a:bodyPr>
            <a:noAutofit/>
          </a:bodyPr>
          <a:lstStyle/>
          <a:p>
            <a:pPr marL="0" indent="0" algn="just"/>
            <a:r>
              <a:rPr lang="es-EC" sz="2100" b="1" dirty="0">
                <a:latin typeface="Arial" panose="020B0604020202020204" pitchFamily="34" charset="0"/>
                <a:cs typeface="Arial" panose="020B0604020202020204" pitchFamily="34" charset="0"/>
              </a:rPr>
              <a:t>3. Proveedores de servicios: </a:t>
            </a: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son todas aquellas organizaciones como empresas de transporte, almacenistas independientes, bancos y agencias de publicidad, que colaboran en el acto de distribuir sin comprar ni revender.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6854EB-BC40-409D-A0ED-082ED34D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852773"/>
            <a:ext cx="3564396" cy="2385716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93EFD6E6-881A-FF5D-D305-61A64F1B8425}"/>
              </a:ext>
            </a:extLst>
          </p:cNvPr>
          <p:cNvSpPr txBox="1">
            <a:spLocks/>
          </p:cNvSpPr>
          <p:nvPr/>
        </p:nvSpPr>
        <p:spPr>
          <a:xfrm>
            <a:off x="1259632" y="532954"/>
            <a:ext cx="4862513" cy="735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2692207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E2A25D-782E-6073-B6AF-148192C7244A}"/>
              </a:ext>
            </a:extLst>
          </p:cNvPr>
          <p:cNvSpPr txBox="1"/>
          <p:nvPr/>
        </p:nvSpPr>
        <p:spPr>
          <a:xfrm>
            <a:off x="629562" y="1988840"/>
            <a:ext cx="788487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7030A0"/>
                </a:solidFill>
              </a:rPr>
              <a:t>Sus funciones son: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Recoger información de clientes actuales y potenciales, competidores y demás actores y fuerzas del entorno de marketing.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Crear y publicitar comunicaciones persuasivas que estimulen la compra.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Conseguir acuerdos finales de precios y otros aspectos, que faciliten la transmisión de la propiedad o posesión.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Realizar los pedidos a los fabricantes.</a:t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>Adquirir los fondos requeridos para financiar los inventarios a distintos niveles del canal de marketing.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Asumir los riesgos propios del desarrollo de las actividades del canal.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Encargarse del almacenamiento sucesivo y transporte de los productos.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Remunerar las facturas a los vendedores mediante los bancos e instituciones financieras.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Transferir la propiedad desde una organización o persona a otra.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DE868AC8-B131-45E4-7BED-0185D817E2C2}"/>
              </a:ext>
            </a:extLst>
          </p:cNvPr>
          <p:cNvSpPr txBox="1">
            <a:spLocks/>
          </p:cNvSpPr>
          <p:nvPr/>
        </p:nvSpPr>
        <p:spPr>
          <a:xfrm>
            <a:off x="1259632" y="504204"/>
            <a:ext cx="4862513" cy="735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2337110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5769F-7690-8873-387E-90CE14508E28}"/>
              </a:ext>
            </a:extLst>
          </p:cNvPr>
          <p:cNvSpPr txBox="1"/>
          <p:nvPr/>
        </p:nvSpPr>
        <p:spPr>
          <a:xfrm>
            <a:off x="3815917" y="2024844"/>
            <a:ext cx="459050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500" dirty="0">
                <a:solidFill>
                  <a:schemeClr val="tx2"/>
                </a:solidFill>
              </a:rPr>
              <a:t>Estas funciones pueden generar diferentes </a:t>
            </a:r>
            <a:r>
              <a:rPr lang="es-ES" sz="1500" b="1" dirty="0">
                <a:solidFill>
                  <a:schemeClr val="tx2"/>
                </a:solidFill>
              </a:rPr>
              <a:t>tipos de flujos</a:t>
            </a:r>
            <a:r>
              <a:rPr lang="es-ES" sz="1500" dirty="0">
                <a:solidFill>
                  <a:schemeClr val="tx2"/>
                </a:solidFill>
              </a:rPr>
              <a:t>, los cuales son:</a:t>
            </a:r>
          </a:p>
          <a:p>
            <a:pPr algn="just"/>
            <a:endParaRPr lang="es-ES" sz="15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2"/>
                </a:solidFill>
              </a:rPr>
              <a:t>Flujo hacia delante: </a:t>
            </a:r>
            <a:r>
              <a:rPr lang="es-ES" sz="1500" dirty="0">
                <a:solidFill>
                  <a:schemeClr val="tx2"/>
                </a:solidFill>
              </a:rPr>
              <a:t>es el flujo que va desde la empresa hasta el cliente, tal como la propiedad, la posesión física, y la promoción).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2"/>
                </a:solidFill>
              </a:rPr>
              <a:t>Flujo hacia atrás: </a:t>
            </a:r>
            <a:r>
              <a:rPr lang="es-ES" sz="1500" dirty="0">
                <a:solidFill>
                  <a:schemeClr val="tx2"/>
                </a:solidFill>
              </a:rPr>
              <a:t>son aquellos que van desde el cliente a la empresa, tal como los pedidos y el pago.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2"/>
                </a:solidFill>
              </a:rPr>
              <a:t>Flujos mixtos</a:t>
            </a:r>
            <a:r>
              <a:rPr lang="es-ES" sz="1500" dirty="0">
                <a:solidFill>
                  <a:schemeClr val="tx2"/>
                </a:solidFill>
              </a:rPr>
              <a:t>: son aquellos que se mueven en ambas direcciones, por ejemplo la información, la negociación, financiación y asunción del riesgo.</a:t>
            </a:r>
            <a:br>
              <a:rPr lang="es-ES" sz="1500" dirty="0">
                <a:solidFill>
                  <a:schemeClr val="tx2"/>
                </a:solidFill>
              </a:rPr>
            </a:br>
            <a:endParaRPr lang="es-ES" sz="1500" dirty="0">
              <a:solidFill>
                <a:schemeClr val="tx2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FA5EE822-E318-A1C9-D205-A1862FE75919}"/>
              </a:ext>
            </a:extLst>
          </p:cNvPr>
          <p:cNvSpPr txBox="1">
            <a:spLocks/>
          </p:cNvSpPr>
          <p:nvPr/>
        </p:nvSpPr>
        <p:spPr>
          <a:xfrm>
            <a:off x="1248658" y="524151"/>
            <a:ext cx="4862513" cy="735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MARKETING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B77B0E-37B5-9223-7996-92D0CE221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8" t="10157" r="13119" b="1708"/>
          <a:stretch/>
        </p:blipFill>
        <p:spPr>
          <a:xfrm>
            <a:off x="521550" y="2456892"/>
            <a:ext cx="2995745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386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4 Marcador de número de diapositiva">
            <a:extLst>
              <a:ext uri="{FF2B5EF4-FFF2-40B4-BE49-F238E27FC236}">
                <a16:creationId xmlns:a16="http://schemas.microsoft.com/office/drawing/2014/main" id="{60892BB3-F104-71FC-9D88-151A4E65D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954844-E015-457E-8E7F-C707A1E09294}" type="slidenum">
              <a:rPr lang="es-ES" altLang="es-EC"/>
              <a:pPr eaLnBrk="1" hangingPunct="1"/>
              <a:t>47</a:t>
            </a:fld>
            <a:endParaRPr lang="es-ES" altLang="es-EC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D2259474-D82B-19BF-F573-0240426D3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7440612" cy="1223963"/>
          </a:xfrm>
        </p:spPr>
        <p:txBody>
          <a:bodyPr/>
          <a:lstStyle/>
          <a:p>
            <a:pPr algn="just" eaLnBrk="1" hangingPunct="1"/>
            <a:r>
              <a:rPr lang="es-ES" altLang="es-EC" dirty="0"/>
              <a:t>Decisiones sobre comunicación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22D9A22F-948D-9B14-A0D6-F6E6D58DA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846263"/>
            <a:ext cx="7991475" cy="4030662"/>
          </a:xfrm>
        </p:spPr>
        <p:txBody>
          <a:bodyPr/>
          <a:lstStyle/>
          <a:p>
            <a:pPr eaLnBrk="1" hangingPunct="1">
              <a:spcBef>
                <a:spcPct val="70000"/>
              </a:spcBef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de comunicación (</a:t>
            </a:r>
            <a:r>
              <a:rPr lang="es-E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mix</a:t>
            </a: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comunicación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s-ES" sz="2000" dirty="0"/>
              <a:t>:</a:t>
            </a:r>
          </a:p>
          <a:p>
            <a:pPr lvl="1" algn="just" eaLnBrk="1" hangingPunct="1">
              <a:spcBef>
                <a:spcPct val="70000"/>
              </a:spcBef>
              <a:buClr>
                <a:schemeClr val="tx2"/>
              </a:buClr>
              <a:defRPr/>
            </a:pPr>
            <a:r>
              <a:rPr lang="es-ES" sz="2000" dirty="0"/>
              <a:t>Venta personal, promoción de ventas, relaciones públicas, publicidad, otros instrumentos</a:t>
            </a:r>
          </a:p>
          <a:p>
            <a:pPr algn="just" eaLnBrk="1" hangingPunct="1">
              <a:spcBef>
                <a:spcPts val="2400"/>
              </a:spcBef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</a:p>
          <a:p>
            <a:pPr lvl="1" algn="just" eaLnBrk="1" hangingPunct="1">
              <a:spcBef>
                <a:spcPct val="70000"/>
              </a:spcBef>
              <a:buClr>
                <a:schemeClr val="tx2"/>
              </a:buClr>
              <a:defRPr/>
            </a:pPr>
            <a:r>
              <a:rPr lang="es-ES" sz="2000" dirty="0"/>
              <a:t>Estimular la demanda</a:t>
            </a:r>
          </a:p>
          <a:p>
            <a:pPr lvl="1" algn="just" eaLnBrk="1" hangingPunct="1">
              <a:spcBef>
                <a:spcPct val="70000"/>
              </a:spcBef>
              <a:buClr>
                <a:schemeClr val="tx2"/>
              </a:buClr>
              <a:defRPr/>
            </a:pPr>
            <a:r>
              <a:rPr lang="es-ES" sz="2000" dirty="0"/>
              <a:t>Informar</a:t>
            </a:r>
          </a:p>
          <a:p>
            <a:pPr lvl="1" algn="just" eaLnBrk="1" hangingPunct="1">
              <a:spcBef>
                <a:spcPct val="70000"/>
              </a:spcBef>
              <a:buClr>
                <a:schemeClr val="tx2"/>
              </a:buClr>
              <a:defRPr/>
            </a:pPr>
            <a:r>
              <a:rPr lang="es-ES" sz="2000" dirty="0"/>
              <a:t>Persuadir</a:t>
            </a:r>
          </a:p>
          <a:p>
            <a:pPr lvl="1" algn="just" eaLnBrk="1" hangingPunct="1">
              <a:spcBef>
                <a:spcPct val="70000"/>
              </a:spcBef>
              <a:buClr>
                <a:schemeClr val="tx2"/>
              </a:buClr>
              <a:defRPr/>
            </a:pPr>
            <a:r>
              <a:rPr lang="es-ES" sz="2000" dirty="0"/>
              <a:t>Recordar la existencia del producto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4 Marcador de número de diapositiva">
            <a:extLst>
              <a:ext uri="{FF2B5EF4-FFF2-40B4-BE49-F238E27FC236}">
                <a16:creationId xmlns:a16="http://schemas.microsoft.com/office/drawing/2014/main" id="{EBA619F3-CFA1-1C84-223C-225E6F5CE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604E4-7208-4268-8E8E-F4664AFB324E}" type="slidenum">
              <a:rPr lang="es-ES" altLang="es-EC"/>
              <a:pPr eaLnBrk="1" hangingPunct="1"/>
              <a:t>48</a:t>
            </a:fld>
            <a:endParaRPr lang="es-ES" altLang="es-EC"/>
          </a:p>
        </p:txBody>
      </p:sp>
      <p:grpSp>
        <p:nvGrpSpPr>
          <p:cNvPr id="117763" name="Group 3">
            <a:extLst>
              <a:ext uri="{FF2B5EF4-FFF2-40B4-BE49-F238E27FC236}">
                <a16:creationId xmlns:a16="http://schemas.microsoft.com/office/drawing/2014/main" id="{108455E5-80C7-F39F-76D7-1897BC8278BD}"/>
              </a:ext>
            </a:extLst>
          </p:cNvPr>
          <p:cNvGrpSpPr>
            <a:grpSpLocks/>
          </p:cNvGrpSpPr>
          <p:nvPr/>
        </p:nvGrpSpPr>
        <p:grpSpPr bwMode="auto">
          <a:xfrm>
            <a:off x="0" y="2565400"/>
            <a:ext cx="9002713" cy="3024188"/>
            <a:chOff x="0" y="935"/>
            <a:chExt cx="5671" cy="1905"/>
          </a:xfrm>
        </p:grpSpPr>
        <p:grpSp>
          <p:nvGrpSpPr>
            <p:cNvPr id="117768" name="Group 4">
              <a:extLst>
                <a:ext uri="{FF2B5EF4-FFF2-40B4-BE49-F238E27FC236}">
                  <a16:creationId xmlns:a16="http://schemas.microsoft.com/office/drawing/2014/main" id="{62494B27-F164-2120-96F6-233336203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661"/>
              <a:ext cx="1112" cy="635"/>
              <a:chOff x="90" y="1797"/>
              <a:chExt cx="1112" cy="635"/>
            </a:xfrm>
          </p:grpSpPr>
          <p:sp>
            <p:nvSpPr>
              <p:cNvPr id="267269" name="Text Box 5">
                <a:extLst>
                  <a:ext uri="{FF2B5EF4-FFF2-40B4-BE49-F238E27FC236}">
                    <a16:creationId xmlns:a16="http://schemas.microsoft.com/office/drawing/2014/main" id="{C1411405-27DB-2326-4F33-A59AC6F2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892"/>
                <a:ext cx="8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EMISOR (empresa)</a:t>
                </a:r>
              </a:p>
            </p:txBody>
          </p:sp>
          <p:sp>
            <p:nvSpPr>
              <p:cNvPr id="117784" name="Oval 6">
                <a:extLst>
                  <a:ext uri="{FF2B5EF4-FFF2-40B4-BE49-F238E27FC236}">
                    <a16:creationId xmlns:a16="http://schemas.microsoft.com/office/drawing/2014/main" id="{7976701F-B0F3-0AD8-33A7-93F8BD68F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797"/>
                <a:ext cx="1112" cy="635"/>
              </a:xfrm>
              <a:prstGeom prst="ellips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7271" name="Text Box 7">
              <a:extLst>
                <a:ext uri="{FF2B5EF4-FFF2-40B4-BE49-F238E27FC236}">
                  <a16:creationId xmlns:a16="http://schemas.microsoft.com/office/drawing/2014/main" id="{76E4BE8D-9F5D-DADA-4063-E4C72D228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" y="1751"/>
              <a:ext cx="1360" cy="422"/>
            </a:xfrm>
            <a:prstGeom prst="rect">
              <a:avLst/>
            </a:prstGeom>
            <a:noFill/>
            <a:ln w="2857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MENSAJE </a:t>
              </a:r>
            </a:p>
            <a:p>
              <a:pPr algn="ctr">
                <a:defRPr/>
              </a:pPr>
              <a:r>
                <a:rPr lang="es-E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(idea a transmitir)</a:t>
              </a:r>
            </a:p>
          </p:txBody>
        </p:sp>
        <p:sp>
          <p:nvSpPr>
            <p:cNvPr id="117770" name="AutoShape 8">
              <a:extLst>
                <a:ext uri="{FF2B5EF4-FFF2-40B4-BE49-F238E27FC236}">
                  <a16:creationId xmlns:a16="http://schemas.microsoft.com/office/drawing/2014/main" id="{E83BB805-9B69-8C56-31A1-31A02BB96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798"/>
              <a:ext cx="227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30 h 21600"/>
                <a:gd name="T14" fmla="*/ 18936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7273" name="Text Box 9">
              <a:extLst>
                <a:ext uri="{FF2B5EF4-FFF2-40B4-BE49-F238E27FC236}">
                  <a16:creationId xmlns:a16="http://schemas.microsoft.com/office/drawing/2014/main" id="{64DDC116-E110-4617-64C4-903F992F1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" y="1615"/>
              <a:ext cx="1179" cy="595"/>
            </a:xfrm>
            <a:prstGeom prst="rect">
              <a:avLst/>
            </a:prstGeom>
            <a:noFill/>
            <a:ln w="2857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MEDIO</a:t>
              </a:r>
            </a:p>
            <a:p>
              <a:pPr algn="ctr">
                <a:defRPr/>
              </a:pPr>
              <a:r>
                <a:rPr lang="es-E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(canal comunicación)</a:t>
              </a:r>
            </a:p>
          </p:txBody>
        </p:sp>
        <p:sp>
          <p:nvSpPr>
            <p:cNvPr id="117772" name="AutoShape 10">
              <a:extLst>
                <a:ext uri="{FF2B5EF4-FFF2-40B4-BE49-F238E27FC236}">
                  <a16:creationId xmlns:a16="http://schemas.microsoft.com/office/drawing/2014/main" id="{501F1ADA-38A4-8497-6F63-E51B287B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751"/>
              <a:ext cx="227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3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7773" name="Group 11">
              <a:extLst>
                <a:ext uri="{FF2B5EF4-FFF2-40B4-BE49-F238E27FC236}">
                  <a16:creationId xmlns:a16="http://schemas.microsoft.com/office/drawing/2014/main" id="{259FBD69-B12B-4DFB-76F6-B769F19BD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1615"/>
              <a:ext cx="1225" cy="681"/>
              <a:chOff x="4468" y="1706"/>
              <a:chExt cx="1225" cy="681"/>
            </a:xfrm>
          </p:grpSpPr>
          <p:sp>
            <p:nvSpPr>
              <p:cNvPr id="267276" name="Text Box 12">
                <a:extLst>
                  <a:ext uri="{FF2B5EF4-FFF2-40B4-BE49-F238E27FC236}">
                    <a16:creationId xmlns:a16="http://schemas.microsoft.com/office/drawing/2014/main" id="{476C7A8F-0CAE-E68F-EAF6-D3EE6CC4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" y="1847"/>
                <a:ext cx="10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RECEPTOR (consumidor)</a:t>
                </a:r>
              </a:p>
            </p:txBody>
          </p:sp>
          <p:sp>
            <p:nvSpPr>
              <p:cNvPr id="117782" name="Oval 13">
                <a:extLst>
                  <a:ext uri="{FF2B5EF4-FFF2-40B4-BE49-F238E27FC236}">
                    <a16:creationId xmlns:a16="http://schemas.microsoft.com/office/drawing/2014/main" id="{BEB19580-03A9-7789-C10B-964757FE1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1706"/>
                <a:ext cx="1225" cy="681"/>
              </a:xfrm>
              <a:prstGeom prst="ellips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7774" name="AutoShape 14">
              <a:extLst>
                <a:ext uri="{FF2B5EF4-FFF2-40B4-BE49-F238E27FC236}">
                  <a16:creationId xmlns:a16="http://schemas.microsoft.com/office/drawing/2014/main" id="{22721C4F-9EAB-E11B-1D01-BE31DA5A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706"/>
              <a:ext cx="227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388 h 21600"/>
                <a:gd name="T14" fmla="*/ 18936 w 21600"/>
                <a:gd name="T15" fmla="*/ 162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7775" name="AutoShape 15">
              <a:extLst>
                <a:ext uri="{FF2B5EF4-FFF2-40B4-BE49-F238E27FC236}">
                  <a16:creationId xmlns:a16="http://schemas.microsoft.com/office/drawing/2014/main" id="{0F2BAF01-0E2C-131E-EB04-987D5884E0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4" y="17"/>
              <a:ext cx="499" cy="5148"/>
            </a:xfrm>
            <a:prstGeom prst="curvedLeftArrow">
              <a:avLst>
                <a:gd name="adj1" fmla="val 109375"/>
                <a:gd name="adj2" fmla="val 31570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>
                <a:solidFill>
                  <a:schemeClr val="tx2"/>
                </a:solidFill>
              </a:endParaRPr>
            </a:p>
          </p:txBody>
        </p:sp>
        <p:sp>
          <p:nvSpPr>
            <p:cNvPr id="267280" name="Text Box 16">
              <a:extLst>
                <a:ext uri="{FF2B5EF4-FFF2-40B4-BE49-F238E27FC236}">
                  <a16:creationId xmlns:a16="http://schemas.microsoft.com/office/drawing/2014/main" id="{04C7B70C-796C-3348-01DE-383B76363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564"/>
              <a:ext cx="19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RESPUESTA</a:t>
              </a:r>
            </a:p>
          </p:txBody>
        </p:sp>
        <p:sp>
          <p:nvSpPr>
            <p:cNvPr id="117777" name="Line 17">
              <a:extLst>
                <a:ext uri="{FF2B5EF4-FFF2-40B4-BE49-F238E27FC236}">
                  <a16:creationId xmlns:a16="http://schemas.microsoft.com/office/drawing/2014/main" id="{C7D74FF7-B791-1632-8093-E6F2E4CD0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525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7778" name="Line 18">
              <a:extLst>
                <a:ext uri="{FF2B5EF4-FFF2-40B4-BE49-F238E27FC236}">
                  <a16:creationId xmlns:a16="http://schemas.microsoft.com/office/drawing/2014/main" id="{907B05AE-19A4-ADD4-289B-748146F17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1524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67283" name="Text Box 19">
              <a:extLst>
                <a:ext uri="{FF2B5EF4-FFF2-40B4-BE49-F238E27FC236}">
                  <a16:creationId xmlns:a16="http://schemas.microsoft.com/office/drawing/2014/main" id="{685C2391-A45E-BA2A-5BF5-2B1DB6402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981"/>
              <a:ext cx="158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CODIFICACIÓN</a:t>
              </a:r>
            </a:p>
            <a:p>
              <a:pPr algn="ctr">
                <a:defRPr/>
              </a:pPr>
              <a:r>
                <a:rPr lang="es-ES" b="1" i="1">
                  <a:solidFill>
                    <a:schemeClr val="tx2"/>
                  </a:solidFill>
                  <a:latin typeface="Arial" charset="0"/>
                  <a:cs typeface="Arial" charset="0"/>
                </a:rPr>
                <a:t>(conversión de ideas en mensaje)</a:t>
              </a:r>
            </a:p>
          </p:txBody>
        </p:sp>
        <p:sp>
          <p:nvSpPr>
            <p:cNvPr id="267284" name="Text Box 20">
              <a:extLst>
                <a:ext uri="{FF2B5EF4-FFF2-40B4-BE49-F238E27FC236}">
                  <a16:creationId xmlns:a16="http://schemas.microsoft.com/office/drawing/2014/main" id="{50FBA465-300F-C984-59EE-412AC82EA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935"/>
              <a:ext cx="17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DECODIFICACIÓN</a:t>
              </a:r>
            </a:p>
            <a:p>
              <a:pPr algn="ctr">
                <a:defRPr/>
              </a:pPr>
              <a:r>
                <a:rPr lang="es-ES" b="1" i="1">
                  <a:solidFill>
                    <a:schemeClr val="tx2"/>
                  </a:solidFill>
                  <a:latin typeface="Arial" charset="0"/>
                  <a:cs typeface="Arial" charset="0"/>
                </a:rPr>
                <a:t>(interpretación del mensaje)</a:t>
              </a:r>
            </a:p>
          </p:txBody>
        </p:sp>
      </p:grpSp>
      <p:grpSp>
        <p:nvGrpSpPr>
          <p:cNvPr id="117764" name="Group 21">
            <a:extLst>
              <a:ext uri="{FF2B5EF4-FFF2-40B4-BE49-F238E27FC236}">
                <a16:creationId xmlns:a16="http://schemas.microsoft.com/office/drawing/2014/main" id="{6A9E2C37-87AD-87DE-9580-B9F674657B4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917700"/>
            <a:ext cx="2233613" cy="1412875"/>
            <a:chOff x="2064" y="1026"/>
            <a:chExt cx="1407" cy="890"/>
          </a:xfrm>
        </p:grpSpPr>
        <p:sp>
          <p:nvSpPr>
            <p:cNvPr id="117766" name="AutoShape 22">
              <a:extLst>
                <a:ext uri="{FF2B5EF4-FFF2-40B4-BE49-F238E27FC236}">
                  <a16:creationId xmlns:a16="http://schemas.microsoft.com/office/drawing/2014/main" id="{B7322401-075F-308B-702B-E42DB9A3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026"/>
              <a:ext cx="1407" cy="890"/>
            </a:xfrm>
            <a:prstGeom prst="irregularSeal1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>
                <a:solidFill>
                  <a:schemeClr val="tx2"/>
                </a:solidFill>
              </a:endParaRPr>
            </a:p>
          </p:txBody>
        </p:sp>
        <p:sp>
          <p:nvSpPr>
            <p:cNvPr id="267287" name="Text Box 23">
              <a:extLst>
                <a:ext uri="{FF2B5EF4-FFF2-40B4-BE49-F238E27FC236}">
                  <a16:creationId xmlns:a16="http://schemas.microsoft.com/office/drawing/2014/main" id="{6A8A44FC-97AF-C943-A4C0-50E749EEA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1339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RUIDO</a:t>
              </a:r>
            </a:p>
          </p:txBody>
        </p:sp>
      </p:grpSp>
      <p:sp>
        <p:nvSpPr>
          <p:cNvPr id="117765" name="Rectangle 27">
            <a:extLst>
              <a:ext uri="{FF2B5EF4-FFF2-40B4-BE49-F238E27FC236}">
                <a16:creationId xmlns:a16="http://schemas.microsoft.com/office/drawing/2014/main" id="{2C0F7EC1-E8FC-67DC-1EE0-C890C59A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7440612" cy="1223963"/>
          </a:xfrm>
          <a:noFill/>
        </p:spPr>
        <p:txBody>
          <a:bodyPr/>
          <a:lstStyle/>
          <a:p>
            <a:pPr algn="just" eaLnBrk="1" hangingPunct="1"/>
            <a:r>
              <a:rPr lang="es-ES" altLang="es-EC" dirty="0"/>
              <a:t>Decisiones sobre comunicación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5 Marcador de número de diapositiva">
            <a:extLst>
              <a:ext uri="{FF2B5EF4-FFF2-40B4-BE49-F238E27FC236}">
                <a16:creationId xmlns:a16="http://schemas.microsoft.com/office/drawing/2014/main" id="{99CDA43E-90BA-EE14-87D6-A1595519A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A105D5-411F-4041-839D-CC629DF8E92F}" type="slidenum">
              <a:rPr lang="es-ES" altLang="es-EC"/>
              <a:pPr eaLnBrk="1" hangingPunct="1"/>
              <a:t>49</a:t>
            </a:fld>
            <a:endParaRPr lang="es-ES" altLang="es-EC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C04FA064-637F-3285-C2E7-D7426ADD6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391275" cy="1295400"/>
          </a:xfrm>
        </p:spPr>
        <p:txBody>
          <a:bodyPr/>
          <a:lstStyle/>
          <a:p>
            <a:pPr marL="274638" indent="-274638" eaLnBrk="1" hangingPunct="1"/>
            <a:r>
              <a:rPr lang="es-ES" altLang="es-EC" dirty="0"/>
              <a:t>Decisiones sobre comunicación</a:t>
            </a:r>
            <a:br>
              <a:rPr lang="es-ES" altLang="es-EC" sz="2100" dirty="0"/>
            </a:br>
            <a:r>
              <a:rPr lang="es-ES" altLang="es-EC" sz="2400" b="1" dirty="0">
                <a:solidFill>
                  <a:schemeClr val="bg2"/>
                </a:solidFill>
              </a:rPr>
              <a:t>La venta personal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57889B1B-1FDB-9722-369C-B3F00569FC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52625"/>
            <a:ext cx="8218488" cy="109855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defRPr/>
            </a:pPr>
            <a:r>
              <a:rPr lang="es-E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Concepto</a:t>
            </a:r>
            <a:r>
              <a:rPr lang="es-ES" sz="2200"/>
              <a:t>: </a:t>
            </a:r>
            <a:r>
              <a:rPr lang="es-ES" sz="2200" i="1"/>
              <a:t>una forma de comunicación personal e interactiva entre vendedor y comprador</a:t>
            </a:r>
            <a:r>
              <a:rPr lang="es-ES" sz="2200"/>
              <a:t>.</a:t>
            </a:r>
          </a:p>
        </p:txBody>
      </p:sp>
      <p:graphicFrame>
        <p:nvGraphicFramePr>
          <p:cNvPr id="269347" name="Group 35">
            <a:extLst>
              <a:ext uri="{FF2B5EF4-FFF2-40B4-BE49-F238E27FC236}">
                <a16:creationId xmlns:a16="http://schemas.microsoft.com/office/drawing/2014/main" id="{4D4148D4-1659-475F-A01C-8477A09A482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23850" y="2960688"/>
          <a:ext cx="8569325" cy="3205162"/>
        </p:xfrm>
        <a:graphic>
          <a:graphicData uri="http://schemas.openxmlformats.org/drawingml/2006/table">
            <a:tbl>
              <a:tblPr/>
              <a:tblGrid>
                <a:gridCol w="428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Ventajas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Desventajas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0975" algn="l"/>
                          <a:tab pos="630238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 flexible: el vendedor puede reaccionar de forma inmediata ante las respuestas de los consumidores. La presentación y argumentación se puede adaptar a cada situación específica.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0975" algn="l"/>
                          <a:tab pos="630238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 completa: a través de la venta personal se puede abarcar un ciclo comercial completo (reconocer necesidades, mostrar el producto, explicar su funcionamiento, venderlo, entregarlo y cobrarlo y hacer un seguimiento).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0975" algn="l"/>
                          <a:tab pos="630238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 selectiva: se puede seleccionar el público objetivo.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0975" algn="l"/>
                          <a:tab pos="630238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 interactiva: permite a la empresa transmitir información al mercado y obtenerla del mismo.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Elevado coste: relativos a la formación y remuneración de vendedores.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01613" algn="l"/>
                        </a:tabLst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Lentitud: se tarda mucho tiempo en llegar a un número elevado de consumidores.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>
            <a:extLst>
              <a:ext uri="{FF2B5EF4-FFF2-40B4-BE49-F238E27FC236}">
                <a16:creationId xmlns:a16="http://schemas.microsoft.com/office/drawing/2014/main" id="{3DCE683B-CB44-EC1B-D006-EDBBBD879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9838BF-57C3-4C50-9392-0FF999C93346}" type="slidenum">
              <a:rPr lang="es-ES" altLang="es-EC"/>
              <a:pPr eaLnBrk="1" hangingPunct="1"/>
              <a:t>5</a:t>
            </a:fld>
            <a:endParaRPr lang="es-ES" altLang="es-EC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0BED25F-9F6F-DEC3-6BBD-D0F7CC7D1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7440612" cy="792163"/>
          </a:xfrm>
        </p:spPr>
        <p:txBody>
          <a:bodyPr/>
          <a:lstStyle/>
          <a:p>
            <a:pPr eaLnBrk="1" hangingPunct="1"/>
            <a:r>
              <a:rPr lang="es-ES" altLang="es-EC" dirty="0"/>
              <a:t>La satisfacción de las necesidades en marketing  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F28C2938-186E-4766-9DF5-DBE7B85ABE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6624637" cy="4967287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4 Marcador de número de diapositiva">
            <a:extLst>
              <a:ext uri="{FF2B5EF4-FFF2-40B4-BE49-F238E27FC236}">
                <a16:creationId xmlns:a16="http://schemas.microsoft.com/office/drawing/2014/main" id="{071823FE-4C34-19DC-6414-3122A70D0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DFDE0F-B50F-4E2B-8BB8-BBA841BE6FF3}" type="slidenum">
              <a:rPr lang="es-ES" altLang="es-EC"/>
              <a:pPr eaLnBrk="1" hangingPunct="1"/>
              <a:t>50</a:t>
            </a:fld>
            <a:endParaRPr lang="es-ES" altLang="es-EC"/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60A15EB2-837A-54D5-43C5-B6DABAD62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07413" cy="4752975"/>
          </a:xfrm>
        </p:spPr>
        <p:txBody>
          <a:bodyPr/>
          <a:lstStyle/>
          <a:p>
            <a:pPr marL="0" indent="0" algn="just" eaLnBrk="1" hangingPunct="1"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Concepto</a:t>
            </a:r>
            <a:r>
              <a:rPr lang="es-ES" sz="2000" dirty="0"/>
              <a:t>: </a:t>
            </a:r>
            <a:r>
              <a:rPr lang="es-ES" sz="2000" i="1" dirty="0"/>
              <a:t>incentivos a corto plazo que refuerzan y vigorizan la oferta normal de la empresa y afectan el comportamiento de los clientes de la misma</a:t>
            </a:r>
            <a:r>
              <a:rPr lang="es-ES" sz="2000" dirty="0"/>
              <a:t>.</a:t>
            </a:r>
          </a:p>
          <a:p>
            <a:pPr marL="0" indent="0" algn="just" eaLnBrk="1" hangingPunct="1">
              <a:spcBef>
                <a:spcPts val="2400"/>
              </a:spcBef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básicos</a:t>
            </a:r>
            <a:r>
              <a:rPr lang="es-ES" sz="2000" dirty="0"/>
              <a:t>:</a:t>
            </a:r>
          </a:p>
          <a:p>
            <a:pPr marL="801688" lvl="1" indent="-347663" algn="just" eaLnBrk="1" hangingPunct="1">
              <a:buSzTx/>
              <a:defRPr/>
            </a:pPr>
            <a:r>
              <a:rPr lang="es-ES" sz="2000" b="1" dirty="0">
                <a:solidFill>
                  <a:schemeClr val="bg2"/>
                </a:solidFill>
              </a:rPr>
              <a:t>Incentivo</a:t>
            </a:r>
            <a:r>
              <a:rPr lang="es-ES" sz="2000" dirty="0"/>
              <a:t>: debe modificar o reforzar el comportamiento.</a:t>
            </a:r>
          </a:p>
          <a:p>
            <a:pPr marL="801688" lvl="1" indent="-347663" algn="just" eaLnBrk="1" hangingPunct="1">
              <a:buSzTx/>
              <a:defRPr/>
            </a:pPr>
            <a:r>
              <a:rPr lang="es-ES" sz="2000" b="1" dirty="0">
                <a:solidFill>
                  <a:schemeClr val="bg2"/>
                </a:solidFill>
              </a:rPr>
              <a:t>Plus</a:t>
            </a:r>
            <a:r>
              <a:rPr lang="es-ES" sz="2000" dirty="0"/>
              <a:t>: debe incluir un plus a la oferta típica del producto que incentive, sea posible de alcanzar, conocido y comprendido.</a:t>
            </a:r>
          </a:p>
          <a:p>
            <a:pPr marL="801688" lvl="1" indent="-347663" algn="just" eaLnBrk="1" hangingPunct="1">
              <a:buSzTx/>
              <a:defRPr/>
            </a:pPr>
            <a:r>
              <a:rPr lang="es-ES" sz="2000" b="1" dirty="0">
                <a:solidFill>
                  <a:schemeClr val="bg2"/>
                </a:solidFill>
              </a:rPr>
              <a:t>Tiempo</a:t>
            </a:r>
            <a:r>
              <a:rPr lang="es-ES" sz="2000" dirty="0"/>
              <a:t>: es un instrumento a corto plazo, su duración está relacionada con el ritmo de compra (tiempo que transcurre entre dos compras).</a:t>
            </a:r>
          </a:p>
          <a:p>
            <a:pPr marL="801688" lvl="1" indent="-347663" algn="just" eaLnBrk="1" hangingPunct="1">
              <a:buSzTx/>
              <a:defRPr/>
            </a:pPr>
            <a:r>
              <a:rPr lang="es-ES" sz="2000" b="1" dirty="0">
                <a:solidFill>
                  <a:schemeClr val="bg2"/>
                </a:solidFill>
              </a:rPr>
              <a:t>Objetivo principal</a:t>
            </a:r>
            <a:r>
              <a:rPr lang="es-ES" sz="2000" dirty="0"/>
              <a:t>: incrementar las ventas a corto plazo.</a:t>
            </a:r>
          </a:p>
        </p:txBody>
      </p:sp>
      <p:sp>
        <p:nvSpPr>
          <p:cNvPr id="119812" name="Rectangle 5">
            <a:extLst>
              <a:ext uri="{FF2B5EF4-FFF2-40B4-BE49-F238E27FC236}">
                <a16:creationId xmlns:a16="http://schemas.microsoft.com/office/drawing/2014/main" id="{7141767F-BF87-17BA-334F-11A9E1E9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391275" cy="1223963"/>
          </a:xfrm>
          <a:noFill/>
        </p:spPr>
        <p:txBody>
          <a:bodyPr anchor="b"/>
          <a:lstStyle/>
          <a:p>
            <a:pPr marL="274638" indent="-274638" eaLnBrk="1" hangingPunct="1"/>
            <a:r>
              <a:rPr lang="es-ES" altLang="es-EC" dirty="0"/>
              <a:t>Decisiones sobre comunicación</a:t>
            </a:r>
            <a:br>
              <a:rPr lang="es-ES" altLang="es-EC" dirty="0"/>
            </a:br>
            <a:r>
              <a:rPr lang="es-ES" altLang="es-EC" sz="2400" b="1" dirty="0">
                <a:solidFill>
                  <a:schemeClr val="bg2"/>
                </a:solidFill>
              </a:rPr>
              <a:t>La promoción de ventas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4 Marcador de número de diapositiva">
            <a:extLst>
              <a:ext uri="{FF2B5EF4-FFF2-40B4-BE49-F238E27FC236}">
                <a16:creationId xmlns:a16="http://schemas.microsoft.com/office/drawing/2014/main" id="{5408FDA6-4B7A-BA4F-D557-980F8992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BAED11-C74A-48F6-84B2-00A1C0AD14CF}" type="slidenum">
              <a:rPr lang="es-ES" altLang="es-EC"/>
              <a:pPr eaLnBrk="1" hangingPunct="1"/>
              <a:t>51</a:t>
            </a:fld>
            <a:endParaRPr lang="es-ES" altLang="es-EC"/>
          </a:p>
        </p:txBody>
      </p:sp>
      <p:sp>
        <p:nvSpPr>
          <p:cNvPr id="120835" name="Text Box 5">
            <a:extLst>
              <a:ext uri="{FF2B5EF4-FFF2-40B4-BE49-F238E27FC236}">
                <a16:creationId xmlns:a16="http://schemas.microsoft.com/office/drawing/2014/main" id="{AB5E6D72-FA2C-6F0C-BFFD-A98C4E2C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8813"/>
            <a:ext cx="83518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80000"/>
              </a:spcBef>
              <a:buFontTx/>
              <a:buAutoNum type="alphaLcParenR"/>
            </a:pPr>
            <a:r>
              <a:rPr lang="es-ES" altLang="es-EC" sz="2000" b="1" i="1">
                <a:solidFill>
                  <a:schemeClr val="tx2"/>
                </a:solidFill>
              </a:rPr>
              <a:t>Promociones dirigidas a los consumidores</a:t>
            </a:r>
            <a:r>
              <a:rPr lang="es-ES" altLang="es-EC" sz="2000">
                <a:solidFill>
                  <a:schemeClr val="tx2"/>
                </a:solidFill>
              </a:rPr>
              <a:t>. Incluyen, entre otras: reducciones del precio de venta unitario, paquete económico, paquete múltiple, ventas conjuntas, muestras, cupones, ofertas de devolución de dinero,etc. </a:t>
            </a:r>
          </a:p>
          <a:p>
            <a:pPr algn="just" eaLnBrk="1" hangingPunct="1">
              <a:spcBef>
                <a:spcPct val="80000"/>
              </a:spcBef>
              <a:buFontTx/>
              <a:buAutoNum type="alphaLcParenR"/>
            </a:pPr>
            <a:r>
              <a:rPr lang="es-ES" altLang="es-EC" sz="2000" b="1" i="1">
                <a:solidFill>
                  <a:schemeClr val="tx2"/>
                </a:solidFill>
              </a:rPr>
              <a:t>Promociones dirigidas a los distribuidores</a:t>
            </a:r>
            <a:r>
              <a:rPr lang="es-ES" altLang="es-EC" sz="2000">
                <a:solidFill>
                  <a:schemeClr val="tx2"/>
                </a:solidFill>
              </a:rPr>
              <a:t>. Incluyen entre otras: ofertas de pruebas de nuevos productos, ampliación del crédito, descuentos, bonificaciones, etc. </a:t>
            </a:r>
          </a:p>
          <a:p>
            <a:pPr algn="just" eaLnBrk="1" hangingPunct="1">
              <a:spcBef>
                <a:spcPct val="80000"/>
              </a:spcBef>
              <a:buFontTx/>
              <a:buAutoNum type="alphaLcParenR"/>
            </a:pPr>
            <a:r>
              <a:rPr lang="es-ES" altLang="es-EC" sz="2000" b="1" i="1">
                <a:solidFill>
                  <a:schemeClr val="tx2"/>
                </a:solidFill>
              </a:rPr>
              <a:t>Promociones dirigidas a los prescriptores</a:t>
            </a:r>
            <a:r>
              <a:rPr lang="es-ES" altLang="es-EC" sz="2000">
                <a:solidFill>
                  <a:schemeClr val="tx2"/>
                </a:solidFill>
              </a:rPr>
              <a:t>. Incluyen entre otras: muestras gratuitas, viajes y visitas a fábrica, etc.</a:t>
            </a:r>
          </a:p>
          <a:p>
            <a:pPr algn="just" eaLnBrk="1" hangingPunct="1">
              <a:spcBef>
                <a:spcPct val="80000"/>
              </a:spcBef>
              <a:buFontTx/>
              <a:buAutoNum type="alphaLcParenR"/>
            </a:pPr>
            <a:r>
              <a:rPr lang="es-ES" altLang="es-EC" sz="2000" b="1" i="1">
                <a:solidFill>
                  <a:schemeClr val="tx2"/>
                </a:solidFill>
              </a:rPr>
              <a:t>Promociones dirigidas a los vendedores</a:t>
            </a:r>
            <a:r>
              <a:rPr lang="es-ES" altLang="es-EC" sz="2000">
                <a:solidFill>
                  <a:schemeClr val="tx2"/>
                </a:solidFill>
              </a:rPr>
              <a:t> de la empresa. Incluyen entre otras: primas y gratificaciones por ventas, convenciones y reuniones, concursos de ventas, etc. </a:t>
            </a:r>
          </a:p>
        </p:txBody>
      </p:sp>
      <p:sp>
        <p:nvSpPr>
          <p:cNvPr id="120836" name="Rectangle 5">
            <a:extLst>
              <a:ext uri="{FF2B5EF4-FFF2-40B4-BE49-F238E27FC236}">
                <a16:creationId xmlns:a16="http://schemas.microsoft.com/office/drawing/2014/main" id="{498C52D2-4FBC-0B3C-BCBD-5C2E65DC5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391275" cy="1223963"/>
          </a:xfrm>
          <a:noFill/>
        </p:spPr>
        <p:txBody>
          <a:bodyPr anchor="b"/>
          <a:lstStyle/>
          <a:p>
            <a:pPr marL="274638" indent="-274638" eaLnBrk="1" hangingPunct="1"/>
            <a:r>
              <a:rPr lang="es-ES" altLang="es-EC" dirty="0"/>
              <a:t>Decisiones sobre comunicación</a:t>
            </a:r>
            <a:br>
              <a:rPr lang="es-ES" altLang="es-EC" dirty="0"/>
            </a:br>
            <a:r>
              <a:rPr lang="es-ES" altLang="es-EC" sz="2400" b="1" dirty="0">
                <a:solidFill>
                  <a:schemeClr val="bg2"/>
                </a:solidFill>
              </a:rPr>
              <a:t>La promoción de ventas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4 Marcador de número de diapositiva">
            <a:extLst>
              <a:ext uri="{FF2B5EF4-FFF2-40B4-BE49-F238E27FC236}">
                <a16:creationId xmlns:a16="http://schemas.microsoft.com/office/drawing/2014/main" id="{57D20F4D-4210-AEE6-D6FA-B95105A5CB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B770C-234A-4966-A001-10C1E759DEB1}" type="slidenum">
              <a:rPr lang="es-ES" altLang="es-EC"/>
              <a:pPr eaLnBrk="1" hangingPunct="1"/>
              <a:t>52</a:t>
            </a:fld>
            <a:endParaRPr lang="es-ES" altLang="es-EC"/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E8AC939B-BE4C-FA1C-BB84-E59F89E80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135937" cy="4635500"/>
          </a:xfrm>
        </p:spPr>
        <p:txBody>
          <a:bodyPr/>
          <a:lstStyle/>
          <a:p>
            <a:pPr marL="0" indent="0" algn="just" eaLnBrk="1" hangingPunct="1">
              <a:defRPr/>
            </a:pPr>
            <a:r>
              <a:rPr lang="es-ES" sz="1900" i="1" dirty="0"/>
              <a:t>Actividades llevadas a cabo por la empresa con el fin genérico de mantener o proteger la </a:t>
            </a:r>
            <a:r>
              <a:rPr lang="es-ES" sz="1900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imagen</a:t>
            </a:r>
            <a:r>
              <a:rPr lang="es-ES" sz="1900" i="1" dirty="0"/>
              <a:t> de un producto o de la propia empresa y, en general, favorecer las </a:t>
            </a:r>
            <a:r>
              <a:rPr lang="es-ES" sz="1900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relaciones</a:t>
            </a:r>
            <a:r>
              <a:rPr lang="es-ES" sz="1900" i="1" dirty="0"/>
              <a:t> de la empresa con todos los elementos de su entorno.</a:t>
            </a:r>
            <a:endParaRPr lang="es-ES" sz="1900" dirty="0"/>
          </a:p>
          <a:p>
            <a:pPr marL="0" indent="0" algn="just" eaLnBrk="1" hangingPunct="1">
              <a:spcBef>
                <a:spcPct val="80000"/>
              </a:spcBef>
              <a:defRPr/>
            </a:pPr>
            <a:r>
              <a:rPr lang="es-ES" sz="1900" b="1" dirty="0"/>
              <a:t>Características</a:t>
            </a:r>
            <a:r>
              <a:rPr lang="es-ES" sz="1900" dirty="0"/>
              <a:t>: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Actividad habitual y planificada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Persigue la confianza del público al que se dirige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Se dirige a públicos muy distintos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Mensaje sutil y creíble</a:t>
            </a:r>
          </a:p>
          <a:p>
            <a:pPr marL="0" indent="0" algn="just" eaLnBrk="1" hangingPunct="1">
              <a:spcBef>
                <a:spcPct val="80000"/>
              </a:spcBef>
              <a:defRPr/>
            </a:pPr>
            <a:r>
              <a:rPr lang="es-ES" sz="1900" b="1" dirty="0"/>
              <a:t>Tipos: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Relaciones públicas internas</a:t>
            </a:r>
          </a:p>
          <a:p>
            <a:pPr marL="400050" lvl="1" indent="0" algn="just" eaLnBrk="1" hangingPunct="1">
              <a:buSzTx/>
              <a:defRPr/>
            </a:pPr>
            <a:r>
              <a:rPr lang="es-ES" sz="1700" dirty="0"/>
              <a:t> Relaciones públicas externas</a:t>
            </a:r>
          </a:p>
        </p:txBody>
      </p:sp>
      <p:sp>
        <p:nvSpPr>
          <p:cNvPr id="121860" name="Rectangle 5">
            <a:extLst>
              <a:ext uri="{FF2B5EF4-FFF2-40B4-BE49-F238E27FC236}">
                <a16:creationId xmlns:a16="http://schemas.microsoft.com/office/drawing/2014/main" id="{207C3D63-C3AA-6668-ED6D-92BE5797B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391275" cy="1223963"/>
          </a:xfrm>
          <a:noFill/>
        </p:spPr>
        <p:txBody>
          <a:bodyPr anchor="b"/>
          <a:lstStyle/>
          <a:p>
            <a:pPr marL="274638" indent="-274638" eaLnBrk="1" hangingPunct="1"/>
            <a:r>
              <a:rPr lang="es-ES" altLang="es-EC" dirty="0"/>
              <a:t>Decisiones sobre comunicación</a:t>
            </a:r>
            <a:br>
              <a:rPr lang="es-ES" altLang="es-EC" sz="2100" dirty="0"/>
            </a:br>
            <a:r>
              <a:rPr lang="es-ES" altLang="es-EC" sz="2400" b="1" dirty="0">
                <a:solidFill>
                  <a:schemeClr val="bg2"/>
                </a:solidFill>
              </a:rPr>
              <a:t>Las relaciones públicas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4 Marcador de número de diapositiva">
            <a:extLst>
              <a:ext uri="{FF2B5EF4-FFF2-40B4-BE49-F238E27FC236}">
                <a16:creationId xmlns:a16="http://schemas.microsoft.com/office/drawing/2014/main" id="{9C6169D6-D01C-A342-5E9A-1849409B4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3456F0-A118-4450-BAF7-14C2B42FB04B}" type="slidenum">
              <a:rPr lang="es-ES" altLang="es-EC"/>
              <a:pPr eaLnBrk="1" hangingPunct="1"/>
              <a:t>53</a:t>
            </a:fld>
            <a:endParaRPr lang="es-ES" altLang="es-EC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9146567-FFB5-F4AF-49AE-06CDB0272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103687"/>
          </a:xfrm>
        </p:spPr>
        <p:txBody>
          <a:bodyPr/>
          <a:lstStyle/>
          <a:p>
            <a:pPr marL="0" indent="0" algn="just" eaLnBrk="1" hangingPunct="1">
              <a:spcBef>
                <a:spcPct val="40000"/>
              </a:spcBef>
            </a:pPr>
            <a:r>
              <a:rPr lang="es-ES" altLang="es-EC" sz="1900" i="1" dirty="0"/>
              <a:t>Instrumento de comunicación unilateral, impersonal y remunerado, que emplea los medios de comunicación de masas para transmitir un mensaje pagado y controlado por el emisor (vendedor). </a:t>
            </a:r>
          </a:p>
          <a:p>
            <a:pPr marL="0" indent="0" algn="just" eaLnBrk="1" hangingPunct="1">
              <a:spcBef>
                <a:spcPct val="80000"/>
              </a:spcBef>
            </a:pPr>
            <a:r>
              <a:rPr lang="es-ES" altLang="es-EC" sz="1900" b="1" dirty="0"/>
              <a:t>Características</a:t>
            </a:r>
            <a:r>
              <a:rPr lang="es-ES" altLang="es-EC" sz="1900" dirty="0"/>
              <a:t>:</a:t>
            </a:r>
          </a:p>
          <a:p>
            <a:pPr marL="801688" lvl="1" indent="-347663" algn="just" eaLnBrk="1" hangingPunct="1">
              <a:spcBef>
                <a:spcPct val="40000"/>
              </a:spcBef>
              <a:buSzTx/>
            </a:pPr>
            <a:r>
              <a:rPr lang="es-ES" altLang="es-EC" sz="2100" dirty="0"/>
              <a:t>El público no está identificado, es anónimo (incluso es un público o audiencia no buscado/a)</a:t>
            </a:r>
          </a:p>
          <a:p>
            <a:pPr marL="801688" lvl="1" indent="-347663" algn="just" eaLnBrk="1" hangingPunct="1">
              <a:spcBef>
                <a:spcPct val="40000"/>
              </a:spcBef>
              <a:buSzTx/>
            </a:pPr>
            <a:r>
              <a:rPr lang="es-ES" altLang="es-EC" sz="2100" dirty="0"/>
              <a:t>La comunicación es en un único sentido (“monólogo”)</a:t>
            </a:r>
          </a:p>
          <a:p>
            <a:pPr marL="801688" lvl="1" indent="-347663" algn="just" eaLnBrk="1" hangingPunct="1">
              <a:spcBef>
                <a:spcPct val="40000"/>
              </a:spcBef>
              <a:buSzTx/>
            </a:pPr>
            <a:r>
              <a:rPr lang="es-ES" altLang="es-EC" sz="2100" dirty="0"/>
              <a:t>El anunciante se hace cargo de los gastos ocasionados</a:t>
            </a:r>
          </a:p>
          <a:p>
            <a:pPr marL="801688" lvl="1" indent="-347663" algn="just" eaLnBrk="1" hangingPunct="1">
              <a:spcBef>
                <a:spcPct val="40000"/>
              </a:spcBef>
              <a:buSzTx/>
            </a:pPr>
            <a:r>
              <a:rPr lang="es-ES" altLang="es-EC" sz="2100" dirty="0"/>
              <a:t>Es comunicación impersonal (“medios de masas”)</a:t>
            </a:r>
          </a:p>
          <a:p>
            <a:pPr marL="801688" lvl="1" indent="-347663" algn="just" eaLnBrk="1" hangingPunct="1">
              <a:spcBef>
                <a:spcPct val="40000"/>
              </a:spcBef>
              <a:buSzTx/>
            </a:pPr>
            <a:r>
              <a:rPr lang="es-ES" altLang="es-EC" sz="2100" dirty="0"/>
              <a:t>El mensaje está controlado por el anunciante</a:t>
            </a:r>
          </a:p>
        </p:txBody>
      </p:sp>
      <p:sp>
        <p:nvSpPr>
          <p:cNvPr id="122884" name="Rectangle 5">
            <a:extLst>
              <a:ext uri="{FF2B5EF4-FFF2-40B4-BE49-F238E27FC236}">
                <a16:creationId xmlns:a16="http://schemas.microsoft.com/office/drawing/2014/main" id="{3A40AD7C-9677-6E04-74D2-B7FD79A55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391275" cy="1295400"/>
          </a:xfrm>
          <a:noFill/>
        </p:spPr>
        <p:txBody>
          <a:bodyPr/>
          <a:lstStyle/>
          <a:p>
            <a:pPr marL="274638" indent="-274638" eaLnBrk="1" hangingPunct="1"/>
            <a:r>
              <a:rPr lang="es-ES" altLang="es-EC" dirty="0"/>
              <a:t>Decisiones sobre comunicación</a:t>
            </a:r>
            <a:br>
              <a:rPr lang="es-ES" altLang="es-EC" dirty="0"/>
            </a:br>
            <a:r>
              <a:rPr lang="es-ES" altLang="es-EC" sz="2400" b="1" dirty="0">
                <a:solidFill>
                  <a:schemeClr val="bg2"/>
                </a:solidFill>
              </a:rPr>
              <a:t>La publicidad</a:t>
            </a:r>
          </a:p>
        </p:txBody>
      </p:sp>
      <p:sp>
        <p:nvSpPr>
          <p:cNvPr id="122885" name="Rectangle 6">
            <a:extLst>
              <a:ext uri="{FF2B5EF4-FFF2-40B4-BE49-F238E27FC236}">
                <a16:creationId xmlns:a16="http://schemas.microsoft.com/office/drawing/2014/main" id="{0DC6D0E1-359D-46B4-912F-3A51D0C9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984875"/>
            <a:ext cx="727075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sz="2000" b="1"/>
              <a:t>Objetivos </a:t>
            </a:r>
            <a:r>
              <a:rPr lang="es-ES" altLang="es-EC" sz="2000" b="1">
                <a:sym typeface="Wingdings" panose="05000000000000000000" pitchFamily="2" charset="2"/>
              </a:rPr>
              <a:t></a:t>
            </a:r>
            <a:r>
              <a:rPr lang="es-ES" altLang="es-EC" sz="2000" b="1"/>
              <a:t> Presupuesto </a:t>
            </a:r>
            <a:r>
              <a:rPr lang="es-ES" altLang="es-EC" sz="2000" b="1">
                <a:sym typeface="Wingdings" panose="05000000000000000000" pitchFamily="2" charset="2"/>
              </a:rPr>
              <a:t></a:t>
            </a:r>
            <a:r>
              <a:rPr lang="es-ES" altLang="es-EC" sz="2000" b="1"/>
              <a:t> Mensaje </a:t>
            </a:r>
            <a:r>
              <a:rPr lang="es-ES" altLang="es-EC" sz="2000" b="1">
                <a:sym typeface="Wingdings" panose="05000000000000000000" pitchFamily="2" charset="2"/>
              </a:rPr>
              <a:t></a:t>
            </a:r>
            <a:r>
              <a:rPr lang="es-ES" altLang="es-EC" sz="2000" b="1"/>
              <a:t> Medios </a:t>
            </a:r>
            <a:r>
              <a:rPr lang="es-ES" altLang="es-EC" sz="2000" b="1">
                <a:sym typeface="Wingdings" panose="05000000000000000000" pitchFamily="2" charset="2"/>
              </a:rPr>
              <a:t></a:t>
            </a:r>
            <a:r>
              <a:rPr lang="es-ES" altLang="es-EC" sz="2000" b="1"/>
              <a:t> Eficacia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4D4699-3D87-BBB3-2A10-7DC6FCD94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54</a:t>
            </a:fld>
            <a:endParaRPr lang="es-ES" altLang="es-EC"/>
          </a:p>
        </p:txBody>
      </p:sp>
      <p:pic>
        <p:nvPicPr>
          <p:cNvPr id="1026" name="Picture 2" descr="Marketing Mix 7P - Smartbound">
            <a:extLst>
              <a:ext uri="{FF2B5EF4-FFF2-40B4-BE49-F238E27FC236}">
                <a16:creationId xmlns:a16="http://schemas.microsoft.com/office/drawing/2014/main" id="{508B4573-636F-56C1-1669-C4C66E04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3870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1785BE-825A-59FA-1768-4326BB064E2B}"/>
              </a:ext>
            </a:extLst>
          </p:cNvPr>
          <p:cNvSpPr txBox="1"/>
          <p:nvPr/>
        </p:nvSpPr>
        <p:spPr>
          <a:xfrm>
            <a:off x="5652120" y="1340768"/>
            <a:ext cx="3013607" cy="151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9472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DAF832-B32E-761F-0F07-04B7B8F0C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55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271698-7175-76B2-A4DD-7351DBEE98C0}"/>
              </a:ext>
            </a:extLst>
          </p:cNvPr>
          <p:cNvSpPr txBox="1"/>
          <p:nvPr/>
        </p:nvSpPr>
        <p:spPr>
          <a:xfrm>
            <a:off x="1530896" y="428535"/>
            <a:ext cx="568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Decisiones sobre el proceso</a:t>
            </a:r>
            <a:endParaRPr lang="es-EC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2B8821-4FAA-B90F-9A94-BA4915158A75}"/>
              </a:ext>
            </a:extLst>
          </p:cNvPr>
          <p:cNvSpPr txBox="1"/>
          <p:nvPr/>
        </p:nvSpPr>
        <p:spPr>
          <a:xfrm>
            <a:off x="1259632" y="2136338"/>
            <a:ext cx="69847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403F3D"/>
                </a:solidFill>
                <a:effectLst/>
                <a:latin typeface="Open Sans" panose="020B0606030504020204" pitchFamily="34" charset="0"/>
              </a:rPr>
              <a:t>Cuando hablamos de procesos, hacemos referencia a la atención al cliente.</a:t>
            </a:r>
          </a:p>
          <a:p>
            <a:pPr algn="just"/>
            <a:endParaRPr lang="es-ES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b="0" i="0" dirty="0">
                <a:solidFill>
                  <a:srgbClr val="403F3D"/>
                </a:solidFill>
                <a:effectLst/>
                <a:latin typeface="Open Sans" panose="020B0606030504020204" pitchFamily="34" charset="0"/>
              </a:rPr>
              <a:t> Se basan en la comunicación directa entre el consumidor y la marca, esa retroalimentación que puede ser positiva o negativa, de acuerdo a la efectividad con la que se lleven a cabo. </a:t>
            </a:r>
          </a:p>
          <a:p>
            <a:pPr algn="just"/>
            <a:endParaRPr lang="es-ES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b="0" i="0" dirty="0">
                <a:solidFill>
                  <a:srgbClr val="403F3D"/>
                </a:solidFill>
                <a:effectLst/>
                <a:latin typeface="Open Sans" panose="020B0606030504020204" pitchFamily="34" charset="0"/>
              </a:rPr>
              <a:t>Incluyen las respuestas a email, llamadas, la información que se ofrece así como el trato al cliente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CF6778-9960-E413-39D3-9DEF81C4BB37}"/>
              </a:ext>
            </a:extLst>
          </p:cNvPr>
          <p:cNvSpPr txBox="1"/>
          <p:nvPr/>
        </p:nvSpPr>
        <p:spPr>
          <a:xfrm>
            <a:off x="1530896" y="9517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Atención al cliente</a:t>
            </a:r>
            <a:endParaRPr lang="es-EC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4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FC9E-9000-80C6-2861-099162461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A2A2F1-94BD-EFD7-F057-345D73072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56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E602E0-28E8-7516-DB96-AB259E8D750A}"/>
              </a:ext>
            </a:extLst>
          </p:cNvPr>
          <p:cNvSpPr txBox="1"/>
          <p:nvPr/>
        </p:nvSpPr>
        <p:spPr>
          <a:xfrm>
            <a:off x="1530896" y="428535"/>
            <a:ext cx="7145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Decisiones sobre evidencia física </a:t>
            </a:r>
            <a:endParaRPr lang="es-EC" sz="2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F5FEEA-A8C8-7536-A60C-EC1D6DE4A635}"/>
              </a:ext>
            </a:extLst>
          </p:cNvPr>
          <p:cNvSpPr txBox="1"/>
          <p:nvPr/>
        </p:nvSpPr>
        <p:spPr>
          <a:xfrm>
            <a:off x="1530896" y="9517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Percepción del cliente</a:t>
            </a:r>
            <a:endParaRPr lang="es-EC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C79491-AE39-60A4-46E5-6C9C04A08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143097"/>
            <a:ext cx="71455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Puede ayudar a darle forma a las percepciones que del servicio tengan los clientes.</a:t>
            </a:r>
          </a:p>
          <a:p>
            <a:pPr algn="just"/>
            <a:endParaRPr lang="es-EC" altLang="es-EC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C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Y es que los clientes se forman impresiones sobre una empresa de servicios en parte a través de evidencias físicas como locales, accesorios, disposición, color y bienes asociados con el servicio como material de papelería, folletos, rótulos, etc.</a:t>
            </a:r>
          </a:p>
          <a:p>
            <a:pPr algn="just"/>
            <a:endParaRPr lang="es-EC" altLang="es-EC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C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El diseño y creación de un «ambiente» debe ser una acción bien planificada para una empresa de servicios y cuando hablamos del «ambiente» nos referimos al contexto, físico y no físico, en que se realiza un servicio y en que </a:t>
            </a:r>
            <a:r>
              <a:rPr lang="es-EC" altLang="es-EC" dirty="0" err="1">
                <a:solidFill>
                  <a:srgbClr val="403F3D"/>
                </a:solidFill>
                <a:latin typeface="Open Sans" panose="020B0606030504020204" pitchFamily="34" charset="0"/>
              </a:rPr>
              <a:t>interactuan</a:t>
            </a:r>
            <a:r>
              <a:rPr lang="es-EC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 la empresa y el cliente. </a:t>
            </a:r>
          </a:p>
        </p:txBody>
      </p:sp>
    </p:spTree>
    <p:extLst>
      <p:ext uri="{BB962C8B-B14F-4D97-AF65-F5344CB8AC3E}">
        <p14:creationId xmlns:p14="http://schemas.microsoft.com/office/powerpoint/2010/main" val="3811591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C2B3E-DAD6-2AEE-907F-C7612BBDE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02F2E8-391B-47DD-CE8E-41AE64F06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57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5AFDC3-1B6F-B8CE-9589-3CB8247EB3D8}"/>
              </a:ext>
            </a:extLst>
          </p:cNvPr>
          <p:cNvSpPr txBox="1"/>
          <p:nvPr/>
        </p:nvSpPr>
        <p:spPr>
          <a:xfrm>
            <a:off x="1530896" y="428535"/>
            <a:ext cx="7145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Decisiones sobre personas</a:t>
            </a:r>
            <a:endParaRPr lang="es-EC" sz="2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6442EB-428F-C978-C728-CF3F7777D4BE}"/>
              </a:ext>
            </a:extLst>
          </p:cNvPr>
          <p:cNvSpPr txBox="1"/>
          <p:nvPr/>
        </p:nvSpPr>
        <p:spPr>
          <a:xfrm>
            <a:off x="1530896" y="9517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Cliente y empleados</a:t>
            </a:r>
            <a:endParaRPr lang="es-EC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08CEAF-8194-F058-1A30-E846CC68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143097"/>
            <a:ext cx="7145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El diseño de un producto, el precio que se le asigne, la forma de promocionarlo y la plaza donde se venda giran en torno a los clientes, o lo que es lo mismo: las personas. </a:t>
            </a:r>
          </a:p>
          <a:p>
            <a:pPr algn="just"/>
            <a:endParaRPr lang="es-ES" altLang="es-EC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Esta P también incluye a las personas que trabajan dentro de la empresa, porque son responsables de garantizar la completa satisfacción del cliente.</a:t>
            </a:r>
          </a:p>
          <a:p>
            <a:pPr algn="just"/>
            <a:endParaRPr lang="es-ES" altLang="es-EC" dirty="0">
              <a:solidFill>
                <a:srgbClr val="403F3D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altLang="es-EC" dirty="0">
                <a:solidFill>
                  <a:srgbClr val="403F3D"/>
                </a:solidFill>
                <a:latin typeface="Open Sans" panose="020B0606030504020204" pitchFamily="34" charset="0"/>
              </a:rPr>
              <a:t>Es crucial reclutar a las personas correctas que se ajusten a la cultura de la empresa y compartan sus valores. Sin embargo, también es igual de importante que, una vez dentro, se les asigne al lugar adecuado según sus capacidades. </a:t>
            </a:r>
            <a:endParaRPr lang="es-EC" altLang="es-EC" dirty="0">
              <a:solidFill>
                <a:srgbClr val="403F3D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2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34A321-CAAC-B6A7-E364-0F9571297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4163" y="571500"/>
            <a:ext cx="752475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DB9FAAA-12F0-4A74-A6C1-8A78402AF96D}" type="slidenum">
              <a:rPr lang="es-ES" altLang="es-EC" smtClean="0"/>
              <a:pPr>
                <a:spcAft>
                  <a:spcPts val="600"/>
                </a:spcAft>
              </a:pPr>
              <a:t>58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5DDBA4-CA25-36CE-5DFA-52EFB06E5E90}"/>
              </a:ext>
            </a:extLst>
          </p:cNvPr>
          <p:cNvSpPr txBox="1"/>
          <p:nvPr/>
        </p:nvSpPr>
        <p:spPr>
          <a:xfrm>
            <a:off x="1475656" y="486976"/>
            <a:ext cx="7145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Marketing digital</a:t>
            </a:r>
            <a:endParaRPr lang="es-EC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57E831-9EE9-48E9-14EF-F595A5482D7F}"/>
              </a:ext>
            </a:extLst>
          </p:cNvPr>
          <p:cNvSpPr txBox="1"/>
          <p:nvPr/>
        </p:nvSpPr>
        <p:spPr>
          <a:xfrm>
            <a:off x="1619672" y="10287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Tendencias del Marketing Digital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231C81-9120-0D5B-F7CD-EA7936B0A118}"/>
              </a:ext>
            </a:extLst>
          </p:cNvPr>
          <p:cNvSpPr txBox="1"/>
          <p:nvPr/>
        </p:nvSpPr>
        <p:spPr>
          <a:xfrm>
            <a:off x="660400" y="1777783"/>
            <a:ext cx="7961245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F1F1F"/>
                </a:solidFill>
                <a:latin typeface="+mn-lt"/>
              </a:rPr>
              <a:t>I</a:t>
            </a: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nteligencia Artificial (IA):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Personalización y automatización a otro nivel.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Realidad Aumentada (RA) y Realidad Virtual (RV):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Experiencias inmersivas que atraen y convierten.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Marketing de </a:t>
            </a:r>
            <a:r>
              <a:rPr lang="es-ES" b="1" i="0" dirty="0" err="1">
                <a:solidFill>
                  <a:srgbClr val="1F1F1F"/>
                </a:solidFill>
                <a:effectLst/>
                <a:latin typeface="+mn-lt"/>
              </a:rPr>
              <a:t>influencers</a:t>
            </a: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Relaciones auténticas con tu público objetivo.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Comercio social: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Compras sin salir de tus redes sociales favoritas.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Búsqueda por voz: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Optimiza tu contenido para la voz.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Video marketing: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El contenido rey en formato audiovisual.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Marketing de contenidos: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Sigue siendo la base del éxito.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Analítica de datos: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Toma decisiones estratégicas basadas en datos.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Optimización del motor de búsqueda (SEO):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Posicionamiento web para mayor visibilidad.</a:t>
            </a:r>
          </a:p>
        </p:txBody>
      </p:sp>
    </p:spTree>
    <p:extLst>
      <p:ext uri="{BB962C8B-B14F-4D97-AF65-F5344CB8AC3E}">
        <p14:creationId xmlns:p14="http://schemas.microsoft.com/office/powerpoint/2010/main" val="2751528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CEA1-4569-C19D-0260-C053AAA3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15E6E51-6940-B0D2-4BC4-705B67C0A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4163" y="571500"/>
            <a:ext cx="752475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DB9FAAA-12F0-4A74-A6C1-8A78402AF96D}" type="slidenum">
              <a:rPr lang="es-ES" altLang="es-EC" smtClean="0"/>
              <a:pPr>
                <a:spcAft>
                  <a:spcPts val="600"/>
                </a:spcAft>
              </a:pPr>
              <a:t>59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4458E5-BAA5-6845-303C-CC476CEFE271}"/>
              </a:ext>
            </a:extLst>
          </p:cNvPr>
          <p:cNvSpPr txBox="1"/>
          <p:nvPr/>
        </p:nvSpPr>
        <p:spPr>
          <a:xfrm>
            <a:off x="1475656" y="486976"/>
            <a:ext cx="7145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Marketing digital</a:t>
            </a:r>
            <a:endParaRPr lang="es-EC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BE180F-B693-1502-CF8B-74FEC46D928D}"/>
              </a:ext>
            </a:extLst>
          </p:cNvPr>
          <p:cNvSpPr txBox="1"/>
          <p:nvPr/>
        </p:nvSpPr>
        <p:spPr>
          <a:xfrm>
            <a:off x="1475656" y="1772816"/>
            <a:ext cx="6575896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Elementos visuales:</a:t>
            </a:r>
          </a:p>
          <a:p>
            <a:pPr algn="just">
              <a:lnSpc>
                <a:spcPct val="150000"/>
              </a:lnSpc>
            </a:pPr>
            <a:endParaRPr lang="es-ES" b="0" i="0" dirty="0">
              <a:solidFill>
                <a:srgbClr val="1F1F1F"/>
              </a:solidFill>
              <a:effectLst/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Gráficos que representen el crecimiento de las tendencias mencionadas.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Imágenes o videos que ilustren las diferentes estrategias.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Iconos llamativos para cada tendencia.</a:t>
            </a:r>
          </a:p>
        </p:txBody>
      </p:sp>
    </p:spTree>
    <p:extLst>
      <p:ext uri="{BB962C8B-B14F-4D97-AF65-F5344CB8AC3E}">
        <p14:creationId xmlns:p14="http://schemas.microsoft.com/office/powerpoint/2010/main" val="5478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Marcador de número de diapositiva">
            <a:extLst>
              <a:ext uri="{FF2B5EF4-FFF2-40B4-BE49-F238E27FC236}">
                <a16:creationId xmlns:a16="http://schemas.microsoft.com/office/drawing/2014/main" id="{8F8C9033-44A7-96B5-2638-4D2E46093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FE786D-F18D-4ECB-BD63-4968CEF1D1D9}" type="slidenum">
              <a:rPr lang="es-ES" altLang="es-EC"/>
              <a:pPr eaLnBrk="1" hangingPunct="1"/>
              <a:t>6</a:t>
            </a:fld>
            <a:endParaRPr lang="es-ES" altLang="es-EC"/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7CABBC87-2E9F-530A-EB0E-B159A2CD6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241675"/>
            <a:ext cx="8435975" cy="3282950"/>
          </a:xfrm>
        </p:spPr>
        <p:txBody>
          <a:bodyPr/>
          <a:lstStyle/>
          <a:p>
            <a:pPr lvl="1" algn="just" eaLnBrk="1" hangingPunct="1">
              <a:lnSpc>
                <a:spcPct val="110000"/>
              </a:lnSpc>
              <a:buClr>
                <a:schemeClr val="tx1"/>
              </a:buClr>
              <a:buSzTx/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Bien</a:t>
            </a:r>
            <a:r>
              <a:rPr lang="es-ES" sz="2000" dirty="0"/>
              <a:t>: Un objeto físico, tangible, que se puede ver y tocar y, en general, percibir por los sentidos y que bien puede destruirse por el consumo o bien puede ser duradero, y permitir un uso continuado.</a:t>
            </a:r>
            <a:endParaRPr lang="es-ES" sz="2000" u="sng" dirty="0"/>
          </a:p>
          <a:p>
            <a:pPr lvl="1" algn="just" eaLnBrk="1" hangingPunct="1">
              <a:lnSpc>
                <a:spcPct val="110000"/>
              </a:lnSpc>
              <a:buClr>
                <a:schemeClr val="tx1"/>
              </a:buClr>
              <a:buSzTx/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Servicio</a:t>
            </a:r>
            <a:r>
              <a:rPr lang="es-ES" sz="2000" dirty="0"/>
              <a:t>: Consiste en la aplicación de esfuerzos humanos o mecánicos a personas, animales o cosas. </a:t>
            </a:r>
            <a:endParaRPr lang="es-ES" sz="2000" u="sng" dirty="0"/>
          </a:p>
          <a:p>
            <a:pPr lvl="1" algn="just" eaLnBrk="1" hangingPunct="1">
              <a:lnSpc>
                <a:spcPct val="110000"/>
              </a:lnSpc>
              <a:buClr>
                <a:schemeClr val="tx1"/>
              </a:buClr>
              <a:buSzTx/>
              <a:defRPr/>
            </a:pPr>
            <a:r>
              <a:rPr lang="es-E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Idea</a:t>
            </a:r>
            <a:r>
              <a:rPr lang="es-ES" sz="2000" dirty="0"/>
              <a:t>: Es un concepto, una filosofía, una opinión,... que al igual que los servicios, son intangibles.</a:t>
            </a: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D33B8AEC-53F8-378C-B0C2-AF7F5C79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38325"/>
            <a:ext cx="83518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ES" sz="23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PRODUCTO</a:t>
            </a:r>
            <a:r>
              <a:rPr lang="es-ES" sz="2300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r>
              <a:rPr lang="es-ES" sz="2300" dirty="0">
                <a:latin typeface="Arial" charset="0"/>
                <a:cs typeface="Arial" charset="0"/>
              </a:rPr>
              <a:t> </a:t>
            </a:r>
            <a:r>
              <a:rPr lang="es-ES" sz="2300" i="1" dirty="0">
                <a:latin typeface="Arial" charset="0"/>
                <a:cs typeface="Arial" charset="0"/>
              </a:rPr>
              <a:t>Cualquier bien material, servicio o idea que posea valor para el consumidor y sea susceptible de satisfacer una necesidad</a:t>
            </a:r>
            <a:r>
              <a:rPr lang="es-ES" sz="2300" dirty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7A4499E-252D-9BB3-B2AE-513E392E2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7440612" cy="792163"/>
          </a:xfrm>
        </p:spPr>
        <p:txBody>
          <a:bodyPr/>
          <a:lstStyle/>
          <a:p>
            <a:pPr eaLnBrk="1" hangingPunct="1"/>
            <a:r>
              <a:rPr lang="es-ES" altLang="es-EC" dirty="0"/>
              <a:t>La satisfacción de las necesidades en marketing 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7A75-C37B-ED67-5051-B159005F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0B7084-6002-99BF-817D-F18D4F66D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4163" y="571500"/>
            <a:ext cx="752475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DB9FAAA-12F0-4A74-A6C1-8A78402AF96D}" type="slidenum">
              <a:rPr lang="es-ES" altLang="es-EC" smtClean="0"/>
              <a:pPr>
                <a:spcAft>
                  <a:spcPts val="600"/>
                </a:spcAft>
              </a:pPr>
              <a:t>60</a:t>
            </a:fld>
            <a:endParaRPr lang="es-ES" alt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DD4C0D-6B0D-5CAC-E44E-B5B810115FE8}"/>
              </a:ext>
            </a:extLst>
          </p:cNvPr>
          <p:cNvSpPr txBox="1"/>
          <p:nvPr/>
        </p:nvSpPr>
        <p:spPr>
          <a:xfrm>
            <a:off x="1475656" y="486976"/>
            <a:ext cx="7145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C" sz="2800" b="1" dirty="0"/>
              <a:t>Marketing digital</a:t>
            </a:r>
            <a:endParaRPr lang="es-EC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4016D-6597-3EB8-58BC-DC51057F496F}"/>
              </a:ext>
            </a:extLst>
          </p:cNvPr>
          <p:cNvSpPr txBox="1"/>
          <p:nvPr/>
        </p:nvSpPr>
        <p:spPr>
          <a:xfrm>
            <a:off x="1619672" y="10287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Estrategias de Marketing Digital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E1BAAA-EC0E-6E81-527F-A7827FF360DD}"/>
              </a:ext>
            </a:extLst>
          </p:cNvPr>
          <p:cNvSpPr txBox="1"/>
          <p:nvPr/>
        </p:nvSpPr>
        <p:spPr>
          <a:xfrm>
            <a:off x="660400" y="1777783"/>
            <a:ext cx="7961245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Define tu público objetivo: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Conócelos a fondo para conectar con ellos.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Crea una presencia digital sólida: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Sitio web optimizado, redes sociales activas.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Desarrolla contenido atractivo: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Blog, </a:t>
            </a:r>
            <a:r>
              <a:rPr lang="es-ES" b="0" i="0" dirty="0" err="1">
                <a:solidFill>
                  <a:srgbClr val="1F1F1F"/>
                </a:solidFill>
                <a:effectLst/>
                <a:latin typeface="+mn-lt"/>
              </a:rPr>
              <a:t>ebooks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, infografías, videos.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Implementa campañas de publicidad online: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Google </a:t>
            </a:r>
            <a:r>
              <a:rPr lang="es-ES" b="0" i="0" dirty="0" err="1">
                <a:solidFill>
                  <a:srgbClr val="1F1F1F"/>
                </a:solidFill>
                <a:effectLst/>
                <a:latin typeface="+mn-lt"/>
              </a:rPr>
              <a:t>Ads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, Facebook </a:t>
            </a:r>
            <a:r>
              <a:rPr lang="es-ES" b="0" i="0" dirty="0" err="1">
                <a:solidFill>
                  <a:srgbClr val="1F1F1F"/>
                </a:solidFill>
                <a:effectLst/>
                <a:latin typeface="+mn-lt"/>
              </a:rPr>
              <a:t>Ads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, etc.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Fomenta el </a:t>
            </a:r>
            <a:r>
              <a:rPr lang="es-ES" b="1" i="0" dirty="0" err="1">
                <a:solidFill>
                  <a:srgbClr val="1F1F1F"/>
                </a:solidFill>
                <a:effectLst/>
                <a:latin typeface="+mn-lt"/>
              </a:rPr>
              <a:t>engagement</a:t>
            </a: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 con tu audiencia: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Interacción y respuestas a comentarios.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Mide y analiza tus resultados: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Adapta y mejora tus estrategias.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1F1F1F"/>
                </a:solidFill>
                <a:effectLst/>
                <a:latin typeface="+mn-lt"/>
              </a:rPr>
              <a:t>Mantente actualizado:</a:t>
            </a:r>
            <a:r>
              <a:rPr lang="es-ES" b="0" i="0" dirty="0">
                <a:solidFill>
                  <a:srgbClr val="1F1F1F"/>
                </a:solidFill>
                <a:effectLst/>
                <a:latin typeface="+mn-lt"/>
              </a:rPr>
              <a:t> Sigue las últimas tendencias y tecnologías.</a:t>
            </a:r>
          </a:p>
        </p:txBody>
      </p:sp>
    </p:spTree>
    <p:extLst>
      <p:ext uri="{BB962C8B-B14F-4D97-AF65-F5344CB8AC3E}">
        <p14:creationId xmlns:p14="http://schemas.microsoft.com/office/powerpoint/2010/main" val="491491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64F126-C9EB-98CD-F490-F4D2CEB5B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61</a:t>
            </a:fld>
            <a:endParaRPr lang="es-ES" alt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5663BB-595D-C920-DE98-A84FED50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33" y="332657"/>
            <a:ext cx="2646940" cy="20162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61B8A3-5276-945A-1A39-24ECBC51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0"/>
            <a:ext cx="9003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5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69B9CE-AB2A-007F-10F0-18F19E7E6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FAAA-12F0-4A74-A6C1-8A78402AF96D}" type="slidenum">
              <a:rPr lang="es-ES" altLang="es-EC" smtClean="0"/>
              <a:pPr/>
              <a:t>62</a:t>
            </a:fld>
            <a:endParaRPr lang="es-ES" alt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AF21F3-4404-F6F9-7B14-CB19DE732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51"/>
          <a:stretch/>
        </p:blipFill>
        <p:spPr>
          <a:xfrm>
            <a:off x="827584" y="35045"/>
            <a:ext cx="7848872" cy="68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1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E01D76-B711-8727-4B09-7A8D0509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</a:t>
            </a:r>
            <a:endParaRPr lang="es-EC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D814D5-8C71-78A3-49AB-92C86998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628775"/>
            <a:ext cx="4343648" cy="4895850"/>
          </a:xfrm>
        </p:spPr>
        <p:txBody>
          <a:bodyPr numCol="1"/>
          <a:lstStyle/>
          <a:p>
            <a:pPr>
              <a:spcAft>
                <a:spcPts val="800"/>
              </a:spcAft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MARKETING	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 del plan de marketing	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Investigación del mercado.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Público Objetivo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Resultados de la encuesta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Estrategias de Marketing </a:t>
            </a:r>
            <a:r>
              <a:rPr lang="es-E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mix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+mj-lt"/>
              <a:buAutoNum type="arabicPeriod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Producto 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+mj-lt"/>
              <a:buAutoNum type="arabicPeriod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Precio	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+mj-lt"/>
              <a:buAutoNum type="arabicPeriod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Comunicación – Promoción 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+mj-lt"/>
              <a:buAutoNum type="arabicPeriod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Distribución - Plaza 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Presupuesto del Plan de Marketing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E74468F-8291-E22E-9342-5B82710BA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02A04-9B39-418E-BD23-CB3653C03BB2}" type="slidenum">
              <a:rPr lang="es-ES" altLang="es-EC" smtClean="0"/>
              <a:pPr/>
              <a:t>63</a:t>
            </a:fld>
            <a:endParaRPr lang="es-ES" alt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2EC59B-572C-5060-A95F-B311FC287B33}"/>
              </a:ext>
            </a:extLst>
          </p:cNvPr>
          <p:cNvSpPr txBox="1"/>
          <p:nvPr/>
        </p:nvSpPr>
        <p:spPr>
          <a:xfrm>
            <a:off x="3491880" y="333375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Crear un plan de marketing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643AA9-AD6C-3DAD-15DE-0A43983C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625080"/>
            <a:ext cx="4343648" cy="39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el marketing 1.0 al marketing 4.0 según Kotler #infografia #infographic # marketing - TICs y Formación">
            <a:extLst>
              <a:ext uri="{FF2B5EF4-FFF2-40B4-BE49-F238E27FC236}">
                <a16:creationId xmlns:a16="http://schemas.microsoft.com/office/drawing/2014/main" id="{D6874957-122B-F1D0-345C-E2EC9EA1A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/>
        </p:blipFill>
        <p:spPr bwMode="auto">
          <a:xfrm>
            <a:off x="482600" y="332656"/>
            <a:ext cx="837723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8FE077-ED74-13FE-B021-32B361D7C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4163" y="571500"/>
            <a:ext cx="752475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FE59460-95CA-4AE4-9C87-7DFB3669B6F1}" type="slidenum">
              <a:rPr lang="es-ES" altLang="es-EC" smtClean="0"/>
              <a:pPr>
                <a:spcAft>
                  <a:spcPts val="600"/>
                </a:spcAft>
              </a:pPr>
              <a:t>7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4103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24493C3-B192-B02F-0806-6FD8B61C7367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8E65EE7-8CC4-4177-D9E3-2F8F6359D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02A04-9B39-418E-BD23-CB3653C03BB2}" type="slidenum">
              <a:rPr lang="es-ES" altLang="es-EC" smtClean="0"/>
              <a:pPr/>
              <a:t>8</a:t>
            </a:fld>
            <a:endParaRPr lang="es-ES" alt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9AA6BB-71B2-CF69-1311-3C91B53CF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92" r="-483" b="3768"/>
          <a:stretch/>
        </p:blipFill>
        <p:spPr>
          <a:xfrm>
            <a:off x="728194" y="563860"/>
            <a:ext cx="8143223" cy="54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Marcador de número de diapositiva">
            <a:extLst>
              <a:ext uri="{FF2B5EF4-FFF2-40B4-BE49-F238E27FC236}">
                <a16:creationId xmlns:a16="http://schemas.microsoft.com/office/drawing/2014/main" id="{B88D2124-B142-EAA6-9E57-5D798FCE5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9FD0D-6904-409E-A414-4752401AFEE6}" type="slidenum">
              <a:rPr lang="es-ES" altLang="es-EC"/>
              <a:pPr eaLnBrk="1" hangingPunct="1"/>
              <a:t>9</a:t>
            </a:fld>
            <a:endParaRPr lang="es-ES" altLang="es-EC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577430DA-BED7-A54B-3479-C898AB36D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6734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Mercado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es-ES" sz="2600"/>
              <a:t>Podemos definir el mercado a través de los elementos que determinan su existencia: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ES" sz="2600"/>
              <a:t> Un conjunto de consumidores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ES" sz="2600"/>
              <a:t> Que necesitan un producto determinado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ES" sz="2600"/>
              <a:t> Que desean o pueden desear comprarlo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ES" sz="2600"/>
              <a:t> Que tienen capacidad de compra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ES" sz="2600"/>
              <a:t> Que están dispuestos a comprar</a:t>
            </a:r>
          </a:p>
        </p:txBody>
      </p:sp>
      <p:sp>
        <p:nvSpPr>
          <p:cNvPr id="52228" name="AutoShape 3">
            <a:extLst>
              <a:ext uri="{FF2B5EF4-FFF2-40B4-BE49-F238E27FC236}">
                <a16:creationId xmlns:a16="http://schemas.microsoft.com/office/drawing/2014/main" id="{1EEEB29D-D649-1EB8-13CD-CF1C6958775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56100" y="1485901"/>
            <a:ext cx="358775" cy="7702550"/>
          </a:xfrm>
          <a:prstGeom prst="leftBrace">
            <a:avLst>
              <a:gd name="adj1" fmla="val 1789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08970708-B042-47D2-3A77-EC72C3C9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8569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 EXTERIORIZACIÓN O REALIZACIÓN DE ESTAS CARACTERÍSTICAS SE MIDE A TRAVÉS DE LA 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DEMANDA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*Público objetivo*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05CC6F05-2130-C4E2-D994-5AED611F2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158037" cy="1296988"/>
          </a:xfrm>
          <a:noFill/>
        </p:spPr>
        <p:txBody>
          <a:bodyPr/>
          <a:lstStyle/>
          <a:p>
            <a:pPr eaLnBrk="1" hangingPunct="1"/>
            <a:r>
              <a:rPr lang="es-ES" altLang="es-EC" dirty="0"/>
              <a:t>Concepto de mercado y demanda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2496</TotalTime>
  <Words>4483</Words>
  <Application>Microsoft Office PowerPoint</Application>
  <PresentationFormat>Presentación en pantalla (4:3)</PresentationFormat>
  <Paragraphs>640</Paragraphs>
  <Slides>63</Slides>
  <Notes>36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6" baseType="lpstr">
      <vt:lpstr>ＭＳ Ｐゴシック</vt:lpstr>
      <vt:lpstr>Arial</vt:lpstr>
      <vt:lpstr>Arial Black</vt:lpstr>
      <vt:lpstr>Calibri</vt:lpstr>
      <vt:lpstr>Century Gothic</vt:lpstr>
      <vt:lpstr>Comic Sans MS</vt:lpstr>
      <vt:lpstr>Garamond</vt:lpstr>
      <vt:lpstr>Open Sans</vt:lpstr>
      <vt:lpstr>Symbol</vt:lpstr>
      <vt:lpstr>Times New Roman</vt:lpstr>
      <vt:lpstr>Wingdings</vt:lpstr>
      <vt:lpstr>Eco</vt:lpstr>
      <vt:lpstr>Diapositiva</vt:lpstr>
      <vt:lpstr>EMPRENDIMIENTO PARA EL DESARROLLO INTEGRAL DEL PROFESIONAL</vt:lpstr>
      <vt:lpstr>Presentación de PowerPoint</vt:lpstr>
      <vt:lpstr>Comercialización - Marketing</vt:lpstr>
      <vt:lpstr>Introducción al marketing</vt:lpstr>
      <vt:lpstr>La satisfacción de las necesidades en marketing  </vt:lpstr>
      <vt:lpstr>La satisfacción de las necesidades en marketing  </vt:lpstr>
      <vt:lpstr>Presentación de PowerPoint</vt:lpstr>
      <vt:lpstr>Presentación de PowerPoint</vt:lpstr>
      <vt:lpstr>Concepto de mercado y demanda</vt:lpstr>
      <vt:lpstr>El proceso de decisión de compra del consumidor</vt:lpstr>
      <vt:lpstr>El proceso de decisión de compra del consumidor</vt:lpstr>
      <vt:lpstr>El proceso de decisión de compra del consumidor</vt:lpstr>
      <vt:lpstr>El proceso de decisión de compra del consumidor</vt:lpstr>
      <vt:lpstr>El proceso de decisión de compra del consumidor</vt:lpstr>
      <vt:lpstr>Presentación de PowerPoint</vt:lpstr>
      <vt:lpstr>El proceso de decisión de compra del consumidor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externos</vt:lpstr>
      <vt:lpstr>ESTRATEGIAS DE MARKETING</vt:lpstr>
      <vt:lpstr>Presentación de PowerPoint</vt:lpstr>
      <vt:lpstr>Decisiones sobre producto Dimensiones del producto</vt:lpstr>
      <vt:lpstr>Decisiones sobre producto Dimensiones del producto</vt:lpstr>
      <vt:lpstr>Decisiones sobre producto Creación de nuevos productos</vt:lpstr>
      <vt:lpstr>Decisiones sobre producto El ciclo de vida del producto</vt:lpstr>
      <vt:lpstr>Presentación de PowerPoint</vt:lpstr>
      <vt:lpstr>Presentación de PowerPoint</vt:lpstr>
      <vt:lpstr>Decisiones sobre precio  Políticas y estrategias de fijación de precios  </vt:lpstr>
      <vt:lpstr>Presentación de PowerPoint</vt:lpstr>
      <vt:lpstr>Decisiones sobre precio  Estrategias de fijación de precios </vt:lpstr>
      <vt:lpstr>El precio: costos</vt:lpstr>
      <vt:lpstr>El precio</vt:lpstr>
      <vt:lpstr>Cálculo del precio según costos</vt:lpstr>
      <vt:lpstr>Cálculo de costes por beneficio</vt:lpstr>
      <vt:lpstr>Decisiones sobre distribución </vt:lpstr>
      <vt:lpstr>Decisiones sobre distribución</vt:lpstr>
      <vt:lpstr>Decisiones sobre distribución</vt:lpstr>
      <vt:lpstr>Decisiones sobre distribución Decisiones relacionadas con la gestión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Decisiones sobre comunicación</vt:lpstr>
      <vt:lpstr>Decisiones sobre comunicación</vt:lpstr>
      <vt:lpstr>Decisiones sobre comunicación La venta personal</vt:lpstr>
      <vt:lpstr>Decisiones sobre comunicación La promoción de ventas</vt:lpstr>
      <vt:lpstr>Decisiones sobre comunicación La promoción de ventas</vt:lpstr>
      <vt:lpstr>Decisiones sobre comunicación Las relaciones públicas</vt:lpstr>
      <vt:lpstr>Decisiones sobre comunicación La publicidad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INTRODUCCIÓN AL MARKETING</dc:title>
  <dc:creator>Ana.Casado</dc:creator>
  <cp:lastModifiedBy>Karina Alexandra Alvarez Basantes</cp:lastModifiedBy>
  <cp:revision>474</cp:revision>
  <dcterms:created xsi:type="dcterms:W3CDTF">2005-09-26T12:51:38Z</dcterms:created>
  <dcterms:modified xsi:type="dcterms:W3CDTF">2024-03-13T12:53:05Z</dcterms:modified>
</cp:coreProperties>
</file>