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8" r:id="rId2"/>
    <p:sldId id="410" r:id="rId3"/>
    <p:sldId id="280" r:id="rId4"/>
    <p:sldId id="267" r:id="rId5"/>
    <p:sldId id="306" r:id="rId6"/>
    <p:sldId id="331" r:id="rId7"/>
    <p:sldId id="332" r:id="rId8"/>
    <p:sldId id="333" r:id="rId9"/>
    <p:sldId id="334" r:id="rId10"/>
    <p:sldId id="382" r:id="rId11"/>
    <p:sldId id="336" r:id="rId12"/>
    <p:sldId id="307" r:id="rId13"/>
    <p:sldId id="339" r:id="rId14"/>
    <p:sldId id="340" r:id="rId15"/>
    <p:sldId id="343" r:id="rId16"/>
    <p:sldId id="344" r:id="rId17"/>
    <p:sldId id="310" r:id="rId18"/>
    <p:sldId id="427" r:id="rId19"/>
    <p:sldId id="428" r:id="rId20"/>
    <p:sldId id="421" r:id="rId21"/>
    <p:sldId id="337" r:id="rId22"/>
    <p:sldId id="422" r:id="rId23"/>
    <p:sldId id="338" r:id="rId24"/>
    <p:sldId id="413" r:id="rId25"/>
    <p:sldId id="414" r:id="rId26"/>
    <p:sldId id="415" r:id="rId27"/>
    <p:sldId id="416" r:id="rId28"/>
    <p:sldId id="417" r:id="rId29"/>
    <p:sldId id="418" r:id="rId30"/>
    <p:sldId id="419" r:id="rId31"/>
    <p:sldId id="420" r:id="rId32"/>
    <p:sldId id="424" r:id="rId33"/>
    <p:sldId id="425" r:id="rId34"/>
    <p:sldId id="314" r:id="rId35"/>
    <p:sldId id="423" r:id="rId36"/>
    <p:sldId id="311" r:id="rId37"/>
    <p:sldId id="429" r:id="rId38"/>
    <p:sldId id="431" r:id="rId39"/>
    <p:sldId id="430" r:id="rId40"/>
    <p:sldId id="432" r:id="rId41"/>
    <p:sldId id="438" r:id="rId42"/>
    <p:sldId id="433" r:id="rId43"/>
    <p:sldId id="456" r:id="rId44"/>
    <p:sldId id="463" r:id="rId45"/>
    <p:sldId id="457" r:id="rId46"/>
    <p:sldId id="458" r:id="rId47"/>
    <p:sldId id="459" r:id="rId48"/>
    <p:sldId id="460" r:id="rId49"/>
    <p:sldId id="461" r:id="rId50"/>
    <p:sldId id="462" r:id="rId51"/>
    <p:sldId id="439" r:id="rId52"/>
    <p:sldId id="442" r:id="rId53"/>
    <p:sldId id="445" r:id="rId54"/>
    <p:sldId id="444" r:id="rId55"/>
    <p:sldId id="447" r:id="rId56"/>
    <p:sldId id="446" r:id="rId57"/>
    <p:sldId id="448" r:id="rId58"/>
    <p:sldId id="437" r:id="rId59"/>
    <p:sldId id="440" r:id="rId6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2" autoAdjust="0"/>
    <p:restoredTop sz="94671" autoAdjust="0"/>
  </p:normalViewPr>
  <p:slideViewPr>
    <p:cSldViewPr>
      <p:cViewPr>
        <p:scale>
          <a:sx n="50" d="100"/>
          <a:sy n="50" d="100"/>
        </p:scale>
        <p:origin x="-1812" y="-4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A236E2-2F5C-44D8-9B57-568B34E60F73}" type="datetimeFigureOut">
              <a:rPr lang="es-ES" smtClean="0"/>
              <a:t>14/07/2020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1C8503-8555-4E86-A816-8C5E1D64A3B9}" type="slidenum">
              <a:rPr lang="es-ES" smtClean="0"/>
              <a:t>‹Nº›</a:t>
            </a:fld>
            <a:endParaRPr lang="es-ES"/>
          </a:p>
        </p:txBody>
      </p:sp>
    </p:spTree>
    <p:extLst>
      <p:ext uri="{BB962C8B-B14F-4D97-AF65-F5344CB8AC3E}">
        <p14:creationId xmlns:p14="http://schemas.microsoft.com/office/powerpoint/2010/main" val="3873520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s-ES">
                <a:solidFill>
                  <a:prstClr val="black"/>
                </a:solidFill>
              </a:rPr>
              <a:t>DR. SALINAS</a:t>
            </a:r>
          </a:p>
        </p:txBody>
      </p:sp>
      <p:sp>
        <p:nvSpPr>
          <p:cNvPr id="7" name="Rectangle 7"/>
          <p:cNvSpPr>
            <a:spLocks noGrp="1" noChangeArrowheads="1"/>
          </p:cNvSpPr>
          <p:nvPr>
            <p:ph type="sldNum" sz="quarter" idx="5"/>
          </p:nvPr>
        </p:nvSpPr>
        <p:spPr>
          <a:ln/>
        </p:spPr>
        <p:txBody>
          <a:bodyPr/>
          <a:lstStyle/>
          <a:p>
            <a:fld id="{89F1E765-755D-4F2F-BCE8-5D2D4A0B4C31}" type="slidenum">
              <a:rPr lang="es-ES">
                <a:solidFill>
                  <a:prstClr val="black"/>
                </a:solidFill>
              </a:rPr>
              <a:pPr/>
              <a:t>14</a:t>
            </a:fld>
            <a:endParaRPr lang="es-ES">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s-P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3584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9B89416-6BE7-4902-8656-8BF25FD63648}" type="slidenum">
              <a:rPr lang="es-ES" smtClean="0"/>
              <a:pPr>
                <a:defRPr/>
              </a:pPr>
              <a:t>32</a:t>
            </a:fld>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3686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D8DC6E0-4B67-485E-BFEA-729F7D34C53E}" type="slidenum">
              <a:rPr lang="es-ES" smtClean="0"/>
              <a:pPr>
                <a:defRPr/>
              </a:pPr>
              <a:t>33</a:t>
            </a:fld>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3482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CCD8FBF-D3E9-4128-9D74-6FF87FB66F84}" type="slidenum">
              <a:rPr lang="es-ES" smtClean="0"/>
              <a:pPr>
                <a:defRPr/>
              </a:pPr>
              <a:t>36</a:t>
            </a:fld>
            <a:endParaRPr 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4198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C63C4A3-4B41-417F-838B-647C7F42B444}" type="slidenum">
              <a:rPr lang="es-ES" smtClean="0"/>
              <a:pPr>
                <a:defRPr/>
              </a:pPr>
              <a:t>46</a:t>
            </a:fld>
            <a:endParaRPr 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4301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6455C00-C30E-46AB-939C-F4257FE795E6}" type="slidenum">
              <a:rPr lang="es-ES" smtClean="0"/>
              <a:pPr>
                <a:defRPr/>
              </a:pPr>
              <a:t>48</a:t>
            </a:fld>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3482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CCD8FBF-D3E9-4128-9D74-6FF87FB66F84}" type="slidenum">
              <a:rPr lang="es-ES" smtClean="0"/>
              <a:pPr>
                <a:defRPr/>
              </a:pPr>
              <a:t>20</a:t>
            </a:fld>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337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E3B9846-9FDE-420C-BBBE-C4429A38CA03}" type="slidenum">
              <a:rPr lang="es-ES" smtClean="0"/>
              <a:pPr>
                <a:defRPr/>
              </a:pPr>
              <a:t>23</a:t>
            </a:fld>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337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E3B9846-9FDE-420C-BBBE-C4429A38CA03}" type="slidenum">
              <a:rPr lang="es-ES" smtClean="0"/>
              <a:pPr>
                <a:defRPr/>
              </a:pPr>
              <a:t>24</a:t>
            </a:fld>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337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E3B9846-9FDE-420C-BBBE-C4429A38CA03}" type="slidenum">
              <a:rPr lang="es-ES" smtClean="0"/>
              <a:pPr>
                <a:defRPr/>
              </a:pPr>
              <a:t>25</a:t>
            </a:fld>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337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E3B9846-9FDE-420C-BBBE-C4429A38CA03}" type="slidenum">
              <a:rPr lang="es-ES" smtClean="0"/>
              <a:pPr>
                <a:defRPr/>
              </a:pPr>
              <a:t>26</a:t>
            </a:fld>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337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E3B9846-9FDE-420C-BBBE-C4429A38CA03}" type="slidenum">
              <a:rPr lang="es-ES" smtClean="0"/>
              <a:pPr>
                <a:defRPr/>
              </a:pPr>
              <a:t>27</a:t>
            </a:fld>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337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E3B9846-9FDE-420C-BBBE-C4429A38CA03}" type="slidenum">
              <a:rPr lang="es-ES" smtClean="0"/>
              <a:pPr>
                <a:defRPr/>
              </a:pPr>
              <a:t>28</a:t>
            </a:fld>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337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E3B9846-9FDE-420C-BBBE-C4429A38CA03}" type="slidenum">
              <a:rPr lang="es-ES" smtClean="0"/>
              <a:pPr>
                <a:defRPr/>
              </a:pPr>
              <a:t>29</a:t>
            </a:fld>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6D24D1A-6395-46E4-AFB8-3EEBB4FD3D46}" type="datetime1">
              <a:rPr lang="es-ES" smtClean="0"/>
              <a:t>14/07/2020</a:t>
            </a:fld>
            <a:endParaRPr lang="es-ES"/>
          </a:p>
        </p:txBody>
      </p:sp>
      <p:sp>
        <p:nvSpPr>
          <p:cNvPr id="5" name="4 Marcador de pie de página"/>
          <p:cNvSpPr>
            <a:spLocks noGrp="1"/>
          </p:cNvSpPr>
          <p:nvPr>
            <p:ph type="ftr" sz="quarter" idx="11"/>
          </p:nvPr>
        </p:nvSpPr>
        <p:spPr/>
        <p:txBody>
          <a:bodyPr/>
          <a:lstStyle/>
          <a:p>
            <a:r>
              <a:rPr lang="es-ES" smtClean="0"/>
              <a:t>PhD. Gabith Quispe Fernandez</a:t>
            </a:r>
            <a:endParaRPr lang="es-ES"/>
          </a:p>
        </p:txBody>
      </p:sp>
      <p:sp>
        <p:nvSpPr>
          <p:cNvPr id="6" name="5 Marcador de número de diapositiva"/>
          <p:cNvSpPr>
            <a:spLocks noGrp="1"/>
          </p:cNvSpPr>
          <p:nvPr>
            <p:ph type="sldNum" sz="quarter" idx="12"/>
          </p:nvPr>
        </p:nvSpPr>
        <p:spPr/>
        <p:txBody>
          <a:bodyPr/>
          <a:lstStyle/>
          <a:p>
            <a:fld id="{D7F0021B-11F2-4908-B8B4-06E2285B7814}" type="slidenum">
              <a:rPr lang="es-ES" smtClean="0"/>
              <a:t>‹Nº›</a:t>
            </a:fld>
            <a:endParaRPr lang="es-ES"/>
          </a:p>
        </p:txBody>
      </p:sp>
    </p:spTree>
    <p:extLst>
      <p:ext uri="{BB962C8B-B14F-4D97-AF65-F5344CB8AC3E}">
        <p14:creationId xmlns:p14="http://schemas.microsoft.com/office/powerpoint/2010/main" val="551102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0489358-F3A9-4D67-B8BD-D0C900F2D6F7}" type="datetime1">
              <a:rPr lang="es-ES" smtClean="0"/>
              <a:t>14/07/2020</a:t>
            </a:fld>
            <a:endParaRPr lang="es-ES"/>
          </a:p>
        </p:txBody>
      </p:sp>
      <p:sp>
        <p:nvSpPr>
          <p:cNvPr id="5" name="4 Marcador de pie de página"/>
          <p:cNvSpPr>
            <a:spLocks noGrp="1"/>
          </p:cNvSpPr>
          <p:nvPr>
            <p:ph type="ftr" sz="quarter" idx="11"/>
          </p:nvPr>
        </p:nvSpPr>
        <p:spPr/>
        <p:txBody>
          <a:bodyPr/>
          <a:lstStyle/>
          <a:p>
            <a:r>
              <a:rPr lang="es-ES" smtClean="0"/>
              <a:t>PhD. Gabith Quispe Fernandez</a:t>
            </a:r>
            <a:endParaRPr lang="es-ES"/>
          </a:p>
        </p:txBody>
      </p:sp>
      <p:sp>
        <p:nvSpPr>
          <p:cNvPr id="6" name="5 Marcador de número de diapositiva"/>
          <p:cNvSpPr>
            <a:spLocks noGrp="1"/>
          </p:cNvSpPr>
          <p:nvPr>
            <p:ph type="sldNum" sz="quarter" idx="12"/>
          </p:nvPr>
        </p:nvSpPr>
        <p:spPr/>
        <p:txBody>
          <a:bodyPr/>
          <a:lstStyle/>
          <a:p>
            <a:fld id="{D7F0021B-11F2-4908-B8B4-06E2285B7814}" type="slidenum">
              <a:rPr lang="es-ES" smtClean="0"/>
              <a:t>‹Nº›</a:t>
            </a:fld>
            <a:endParaRPr lang="es-ES"/>
          </a:p>
        </p:txBody>
      </p:sp>
    </p:spTree>
    <p:extLst>
      <p:ext uri="{BB962C8B-B14F-4D97-AF65-F5344CB8AC3E}">
        <p14:creationId xmlns:p14="http://schemas.microsoft.com/office/powerpoint/2010/main" val="3624546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81F0A0B-DFB0-4656-980F-D73E50930F92}" type="datetime1">
              <a:rPr lang="es-ES" smtClean="0"/>
              <a:t>14/07/2020</a:t>
            </a:fld>
            <a:endParaRPr lang="es-ES"/>
          </a:p>
        </p:txBody>
      </p:sp>
      <p:sp>
        <p:nvSpPr>
          <p:cNvPr id="5" name="4 Marcador de pie de página"/>
          <p:cNvSpPr>
            <a:spLocks noGrp="1"/>
          </p:cNvSpPr>
          <p:nvPr>
            <p:ph type="ftr" sz="quarter" idx="11"/>
          </p:nvPr>
        </p:nvSpPr>
        <p:spPr/>
        <p:txBody>
          <a:bodyPr/>
          <a:lstStyle/>
          <a:p>
            <a:r>
              <a:rPr lang="es-ES" smtClean="0"/>
              <a:t>PhD. Gabith Quispe Fernandez</a:t>
            </a:r>
            <a:endParaRPr lang="es-ES"/>
          </a:p>
        </p:txBody>
      </p:sp>
      <p:sp>
        <p:nvSpPr>
          <p:cNvPr id="6" name="5 Marcador de número de diapositiva"/>
          <p:cNvSpPr>
            <a:spLocks noGrp="1"/>
          </p:cNvSpPr>
          <p:nvPr>
            <p:ph type="sldNum" sz="quarter" idx="12"/>
          </p:nvPr>
        </p:nvSpPr>
        <p:spPr/>
        <p:txBody>
          <a:bodyPr/>
          <a:lstStyle/>
          <a:p>
            <a:fld id="{D7F0021B-11F2-4908-B8B4-06E2285B7814}" type="slidenum">
              <a:rPr lang="es-ES" smtClean="0"/>
              <a:t>‹Nº›</a:t>
            </a:fld>
            <a:endParaRPr lang="es-ES"/>
          </a:p>
        </p:txBody>
      </p:sp>
    </p:spTree>
    <p:extLst>
      <p:ext uri="{BB962C8B-B14F-4D97-AF65-F5344CB8AC3E}">
        <p14:creationId xmlns:p14="http://schemas.microsoft.com/office/powerpoint/2010/main" val="2415670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E810D4C-1DF3-4734-A73D-5309BFEBEC54}" type="datetime1">
              <a:rPr lang="es-ES" smtClean="0"/>
              <a:t>14/07/2020</a:t>
            </a:fld>
            <a:endParaRPr lang="es-ES"/>
          </a:p>
        </p:txBody>
      </p:sp>
      <p:sp>
        <p:nvSpPr>
          <p:cNvPr id="5" name="4 Marcador de pie de página"/>
          <p:cNvSpPr>
            <a:spLocks noGrp="1"/>
          </p:cNvSpPr>
          <p:nvPr>
            <p:ph type="ftr" sz="quarter" idx="11"/>
          </p:nvPr>
        </p:nvSpPr>
        <p:spPr/>
        <p:txBody>
          <a:bodyPr/>
          <a:lstStyle/>
          <a:p>
            <a:r>
              <a:rPr lang="es-ES" smtClean="0"/>
              <a:t>PhD. Gabith Quispe Fernandez</a:t>
            </a:r>
            <a:endParaRPr lang="es-ES"/>
          </a:p>
        </p:txBody>
      </p:sp>
      <p:sp>
        <p:nvSpPr>
          <p:cNvPr id="6" name="5 Marcador de número de diapositiva"/>
          <p:cNvSpPr>
            <a:spLocks noGrp="1"/>
          </p:cNvSpPr>
          <p:nvPr>
            <p:ph type="sldNum" sz="quarter" idx="12"/>
          </p:nvPr>
        </p:nvSpPr>
        <p:spPr/>
        <p:txBody>
          <a:bodyPr/>
          <a:lstStyle/>
          <a:p>
            <a:fld id="{D7F0021B-11F2-4908-B8B4-06E2285B7814}" type="slidenum">
              <a:rPr lang="es-ES" smtClean="0"/>
              <a:t>‹Nº›</a:t>
            </a:fld>
            <a:endParaRPr lang="es-ES"/>
          </a:p>
        </p:txBody>
      </p:sp>
    </p:spTree>
    <p:extLst>
      <p:ext uri="{BB962C8B-B14F-4D97-AF65-F5344CB8AC3E}">
        <p14:creationId xmlns:p14="http://schemas.microsoft.com/office/powerpoint/2010/main" val="296447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B0EC227-B036-499C-B198-600AC726AE0A}" type="datetime1">
              <a:rPr lang="es-ES" smtClean="0"/>
              <a:t>14/07/2020</a:t>
            </a:fld>
            <a:endParaRPr lang="es-ES"/>
          </a:p>
        </p:txBody>
      </p:sp>
      <p:sp>
        <p:nvSpPr>
          <p:cNvPr id="5" name="4 Marcador de pie de página"/>
          <p:cNvSpPr>
            <a:spLocks noGrp="1"/>
          </p:cNvSpPr>
          <p:nvPr>
            <p:ph type="ftr" sz="quarter" idx="11"/>
          </p:nvPr>
        </p:nvSpPr>
        <p:spPr/>
        <p:txBody>
          <a:bodyPr/>
          <a:lstStyle/>
          <a:p>
            <a:r>
              <a:rPr lang="es-ES" smtClean="0"/>
              <a:t>PhD. Gabith Quispe Fernandez</a:t>
            </a:r>
            <a:endParaRPr lang="es-ES"/>
          </a:p>
        </p:txBody>
      </p:sp>
      <p:sp>
        <p:nvSpPr>
          <p:cNvPr id="6" name="5 Marcador de número de diapositiva"/>
          <p:cNvSpPr>
            <a:spLocks noGrp="1"/>
          </p:cNvSpPr>
          <p:nvPr>
            <p:ph type="sldNum" sz="quarter" idx="12"/>
          </p:nvPr>
        </p:nvSpPr>
        <p:spPr/>
        <p:txBody>
          <a:bodyPr/>
          <a:lstStyle/>
          <a:p>
            <a:fld id="{D7F0021B-11F2-4908-B8B4-06E2285B7814}" type="slidenum">
              <a:rPr lang="es-ES" smtClean="0"/>
              <a:t>‹Nº›</a:t>
            </a:fld>
            <a:endParaRPr lang="es-ES"/>
          </a:p>
        </p:txBody>
      </p:sp>
    </p:spTree>
    <p:extLst>
      <p:ext uri="{BB962C8B-B14F-4D97-AF65-F5344CB8AC3E}">
        <p14:creationId xmlns:p14="http://schemas.microsoft.com/office/powerpoint/2010/main" val="218205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5ABBB41-62A9-4B9B-8CB4-F0B631F9D5C8}" type="datetime1">
              <a:rPr lang="es-ES" smtClean="0"/>
              <a:t>14/07/2020</a:t>
            </a:fld>
            <a:endParaRPr lang="es-ES"/>
          </a:p>
        </p:txBody>
      </p:sp>
      <p:sp>
        <p:nvSpPr>
          <p:cNvPr id="6" name="5 Marcador de pie de página"/>
          <p:cNvSpPr>
            <a:spLocks noGrp="1"/>
          </p:cNvSpPr>
          <p:nvPr>
            <p:ph type="ftr" sz="quarter" idx="11"/>
          </p:nvPr>
        </p:nvSpPr>
        <p:spPr/>
        <p:txBody>
          <a:bodyPr/>
          <a:lstStyle/>
          <a:p>
            <a:r>
              <a:rPr lang="es-ES" smtClean="0"/>
              <a:t>PhD. Gabith Quispe Fernandez</a:t>
            </a:r>
            <a:endParaRPr lang="es-ES"/>
          </a:p>
        </p:txBody>
      </p:sp>
      <p:sp>
        <p:nvSpPr>
          <p:cNvPr id="7" name="6 Marcador de número de diapositiva"/>
          <p:cNvSpPr>
            <a:spLocks noGrp="1"/>
          </p:cNvSpPr>
          <p:nvPr>
            <p:ph type="sldNum" sz="quarter" idx="12"/>
          </p:nvPr>
        </p:nvSpPr>
        <p:spPr/>
        <p:txBody>
          <a:bodyPr/>
          <a:lstStyle/>
          <a:p>
            <a:fld id="{D7F0021B-11F2-4908-B8B4-06E2285B7814}" type="slidenum">
              <a:rPr lang="es-ES" smtClean="0"/>
              <a:t>‹Nº›</a:t>
            </a:fld>
            <a:endParaRPr lang="es-ES"/>
          </a:p>
        </p:txBody>
      </p:sp>
    </p:spTree>
    <p:extLst>
      <p:ext uri="{BB962C8B-B14F-4D97-AF65-F5344CB8AC3E}">
        <p14:creationId xmlns:p14="http://schemas.microsoft.com/office/powerpoint/2010/main" val="3682047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D28B882-4627-4E44-AD1F-51C918D72473}" type="datetime1">
              <a:rPr lang="es-ES" smtClean="0"/>
              <a:t>14/07/2020</a:t>
            </a:fld>
            <a:endParaRPr lang="es-ES"/>
          </a:p>
        </p:txBody>
      </p:sp>
      <p:sp>
        <p:nvSpPr>
          <p:cNvPr id="8" name="7 Marcador de pie de página"/>
          <p:cNvSpPr>
            <a:spLocks noGrp="1"/>
          </p:cNvSpPr>
          <p:nvPr>
            <p:ph type="ftr" sz="quarter" idx="11"/>
          </p:nvPr>
        </p:nvSpPr>
        <p:spPr/>
        <p:txBody>
          <a:bodyPr/>
          <a:lstStyle/>
          <a:p>
            <a:r>
              <a:rPr lang="es-ES" smtClean="0"/>
              <a:t>PhD. Gabith Quispe Fernandez</a:t>
            </a:r>
            <a:endParaRPr lang="es-ES"/>
          </a:p>
        </p:txBody>
      </p:sp>
      <p:sp>
        <p:nvSpPr>
          <p:cNvPr id="9" name="8 Marcador de número de diapositiva"/>
          <p:cNvSpPr>
            <a:spLocks noGrp="1"/>
          </p:cNvSpPr>
          <p:nvPr>
            <p:ph type="sldNum" sz="quarter" idx="12"/>
          </p:nvPr>
        </p:nvSpPr>
        <p:spPr/>
        <p:txBody>
          <a:bodyPr/>
          <a:lstStyle/>
          <a:p>
            <a:fld id="{D7F0021B-11F2-4908-B8B4-06E2285B7814}" type="slidenum">
              <a:rPr lang="es-ES" smtClean="0"/>
              <a:t>‹Nº›</a:t>
            </a:fld>
            <a:endParaRPr lang="es-ES"/>
          </a:p>
        </p:txBody>
      </p:sp>
    </p:spTree>
    <p:extLst>
      <p:ext uri="{BB962C8B-B14F-4D97-AF65-F5344CB8AC3E}">
        <p14:creationId xmlns:p14="http://schemas.microsoft.com/office/powerpoint/2010/main" val="1249204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C6CD21B-346B-4D52-87FE-31664B5C93F8}" type="datetime1">
              <a:rPr lang="es-ES" smtClean="0"/>
              <a:t>14/07/2020</a:t>
            </a:fld>
            <a:endParaRPr lang="es-ES"/>
          </a:p>
        </p:txBody>
      </p:sp>
      <p:sp>
        <p:nvSpPr>
          <p:cNvPr id="4" name="3 Marcador de pie de página"/>
          <p:cNvSpPr>
            <a:spLocks noGrp="1"/>
          </p:cNvSpPr>
          <p:nvPr>
            <p:ph type="ftr" sz="quarter" idx="11"/>
          </p:nvPr>
        </p:nvSpPr>
        <p:spPr/>
        <p:txBody>
          <a:bodyPr/>
          <a:lstStyle/>
          <a:p>
            <a:r>
              <a:rPr lang="es-ES" smtClean="0"/>
              <a:t>PhD. Gabith Quispe Fernandez</a:t>
            </a:r>
            <a:endParaRPr lang="es-ES"/>
          </a:p>
        </p:txBody>
      </p:sp>
      <p:sp>
        <p:nvSpPr>
          <p:cNvPr id="5" name="4 Marcador de número de diapositiva"/>
          <p:cNvSpPr>
            <a:spLocks noGrp="1"/>
          </p:cNvSpPr>
          <p:nvPr>
            <p:ph type="sldNum" sz="quarter" idx="12"/>
          </p:nvPr>
        </p:nvSpPr>
        <p:spPr/>
        <p:txBody>
          <a:bodyPr/>
          <a:lstStyle/>
          <a:p>
            <a:fld id="{D7F0021B-11F2-4908-B8B4-06E2285B7814}" type="slidenum">
              <a:rPr lang="es-ES" smtClean="0"/>
              <a:t>‹Nº›</a:t>
            </a:fld>
            <a:endParaRPr lang="es-ES"/>
          </a:p>
        </p:txBody>
      </p:sp>
    </p:spTree>
    <p:extLst>
      <p:ext uri="{BB962C8B-B14F-4D97-AF65-F5344CB8AC3E}">
        <p14:creationId xmlns:p14="http://schemas.microsoft.com/office/powerpoint/2010/main" val="1109306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3C3420F-A9BF-46B1-B517-29CEC74FD3B2}" type="datetime1">
              <a:rPr lang="es-ES" smtClean="0"/>
              <a:t>14/07/2020</a:t>
            </a:fld>
            <a:endParaRPr lang="es-ES"/>
          </a:p>
        </p:txBody>
      </p:sp>
      <p:sp>
        <p:nvSpPr>
          <p:cNvPr id="3" name="2 Marcador de pie de página"/>
          <p:cNvSpPr>
            <a:spLocks noGrp="1"/>
          </p:cNvSpPr>
          <p:nvPr>
            <p:ph type="ftr" sz="quarter" idx="11"/>
          </p:nvPr>
        </p:nvSpPr>
        <p:spPr/>
        <p:txBody>
          <a:bodyPr/>
          <a:lstStyle/>
          <a:p>
            <a:r>
              <a:rPr lang="es-ES" smtClean="0"/>
              <a:t>PhD. Gabith Quispe Fernandez</a:t>
            </a:r>
            <a:endParaRPr lang="es-ES"/>
          </a:p>
        </p:txBody>
      </p:sp>
      <p:sp>
        <p:nvSpPr>
          <p:cNvPr id="4" name="3 Marcador de número de diapositiva"/>
          <p:cNvSpPr>
            <a:spLocks noGrp="1"/>
          </p:cNvSpPr>
          <p:nvPr>
            <p:ph type="sldNum" sz="quarter" idx="12"/>
          </p:nvPr>
        </p:nvSpPr>
        <p:spPr/>
        <p:txBody>
          <a:bodyPr/>
          <a:lstStyle/>
          <a:p>
            <a:fld id="{D7F0021B-11F2-4908-B8B4-06E2285B7814}" type="slidenum">
              <a:rPr lang="es-ES" smtClean="0"/>
              <a:t>‹Nº›</a:t>
            </a:fld>
            <a:endParaRPr lang="es-ES"/>
          </a:p>
        </p:txBody>
      </p:sp>
    </p:spTree>
    <p:extLst>
      <p:ext uri="{BB962C8B-B14F-4D97-AF65-F5344CB8AC3E}">
        <p14:creationId xmlns:p14="http://schemas.microsoft.com/office/powerpoint/2010/main" val="12169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C103D1F-3BEC-40F7-9DC2-5EE914CC4FC3}" type="datetime1">
              <a:rPr lang="es-ES" smtClean="0"/>
              <a:t>14/07/2020</a:t>
            </a:fld>
            <a:endParaRPr lang="es-ES"/>
          </a:p>
        </p:txBody>
      </p:sp>
      <p:sp>
        <p:nvSpPr>
          <p:cNvPr id="6" name="5 Marcador de pie de página"/>
          <p:cNvSpPr>
            <a:spLocks noGrp="1"/>
          </p:cNvSpPr>
          <p:nvPr>
            <p:ph type="ftr" sz="quarter" idx="11"/>
          </p:nvPr>
        </p:nvSpPr>
        <p:spPr/>
        <p:txBody>
          <a:bodyPr/>
          <a:lstStyle/>
          <a:p>
            <a:r>
              <a:rPr lang="es-ES" smtClean="0"/>
              <a:t>PhD. Gabith Quispe Fernandez</a:t>
            </a:r>
            <a:endParaRPr lang="es-ES"/>
          </a:p>
        </p:txBody>
      </p:sp>
      <p:sp>
        <p:nvSpPr>
          <p:cNvPr id="7" name="6 Marcador de número de diapositiva"/>
          <p:cNvSpPr>
            <a:spLocks noGrp="1"/>
          </p:cNvSpPr>
          <p:nvPr>
            <p:ph type="sldNum" sz="quarter" idx="12"/>
          </p:nvPr>
        </p:nvSpPr>
        <p:spPr/>
        <p:txBody>
          <a:bodyPr/>
          <a:lstStyle/>
          <a:p>
            <a:fld id="{D7F0021B-11F2-4908-B8B4-06E2285B7814}" type="slidenum">
              <a:rPr lang="es-ES" smtClean="0"/>
              <a:t>‹Nº›</a:t>
            </a:fld>
            <a:endParaRPr lang="es-ES"/>
          </a:p>
        </p:txBody>
      </p:sp>
    </p:spTree>
    <p:extLst>
      <p:ext uri="{BB962C8B-B14F-4D97-AF65-F5344CB8AC3E}">
        <p14:creationId xmlns:p14="http://schemas.microsoft.com/office/powerpoint/2010/main" val="4291836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EA6676C-CC9C-4BC3-B356-2F11390067FD}" type="datetime1">
              <a:rPr lang="es-ES" smtClean="0"/>
              <a:t>14/07/2020</a:t>
            </a:fld>
            <a:endParaRPr lang="es-ES"/>
          </a:p>
        </p:txBody>
      </p:sp>
      <p:sp>
        <p:nvSpPr>
          <p:cNvPr id="6" name="5 Marcador de pie de página"/>
          <p:cNvSpPr>
            <a:spLocks noGrp="1"/>
          </p:cNvSpPr>
          <p:nvPr>
            <p:ph type="ftr" sz="quarter" idx="11"/>
          </p:nvPr>
        </p:nvSpPr>
        <p:spPr/>
        <p:txBody>
          <a:bodyPr/>
          <a:lstStyle/>
          <a:p>
            <a:r>
              <a:rPr lang="es-ES" smtClean="0"/>
              <a:t>PhD. Gabith Quispe Fernandez</a:t>
            </a:r>
            <a:endParaRPr lang="es-ES"/>
          </a:p>
        </p:txBody>
      </p:sp>
      <p:sp>
        <p:nvSpPr>
          <p:cNvPr id="7" name="6 Marcador de número de diapositiva"/>
          <p:cNvSpPr>
            <a:spLocks noGrp="1"/>
          </p:cNvSpPr>
          <p:nvPr>
            <p:ph type="sldNum" sz="quarter" idx="12"/>
          </p:nvPr>
        </p:nvSpPr>
        <p:spPr/>
        <p:txBody>
          <a:bodyPr/>
          <a:lstStyle/>
          <a:p>
            <a:fld id="{D7F0021B-11F2-4908-B8B4-06E2285B7814}" type="slidenum">
              <a:rPr lang="es-ES" smtClean="0"/>
              <a:t>‹Nº›</a:t>
            </a:fld>
            <a:endParaRPr lang="es-ES"/>
          </a:p>
        </p:txBody>
      </p:sp>
    </p:spTree>
    <p:extLst>
      <p:ext uri="{BB962C8B-B14F-4D97-AF65-F5344CB8AC3E}">
        <p14:creationId xmlns:p14="http://schemas.microsoft.com/office/powerpoint/2010/main" val="2807480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43EABC-DB07-4AC2-80BD-ED25C101176D}" type="datetime1">
              <a:rPr lang="es-ES" smtClean="0"/>
              <a:t>14/07/2020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PhD. Gabith Quispe Fernandez</a:t>
            </a: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F0021B-11F2-4908-B8B4-06E2285B7814}" type="slidenum">
              <a:rPr lang="es-ES" smtClean="0"/>
              <a:t>‹Nº›</a:t>
            </a:fld>
            <a:endParaRPr lang="es-ES"/>
          </a:p>
        </p:txBody>
      </p:sp>
    </p:spTree>
    <p:extLst>
      <p:ext uri="{BB962C8B-B14F-4D97-AF65-F5344CB8AC3E}">
        <p14:creationId xmlns:p14="http://schemas.microsoft.com/office/powerpoint/2010/main" val="969578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1838" y="0"/>
            <a:ext cx="8286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0" y="13947"/>
            <a:ext cx="9144000" cy="196977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s-ES" dirty="0">
                <a:latin typeface="+mj-lt"/>
              </a:rPr>
              <a:t> </a:t>
            </a:r>
          </a:p>
          <a:p>
            <a:pPr algn="ctr"/>
            <a:r>
              <a:rPr lang="es-ES" b="1" dirty="0">
                <a:latin typeface="+mj-lt"/>
              </a:rPr>
              <a:t>	</a:t>
            </a:r>
            <a:endParaRPr lang="es-ES" b="1" dirty="0" smtClean="0">
              <a:latin typeface="+mj-lt"/>
            </a:endParaRPr>
          </a:p>
          <a:p>
            <a:pPr algn="ctr"/>
            <a:endParaRPr lang="es-ES" dirty="0">
              <a:latin typeface="+mj-lt"/>
            </a:endParaRPr>
          </a:p>
          <a:p>
            <a:pPr algn="ctr"/>
            <a:r>
              <a:rPr lang="es-ES" dirty="0">
                <a:latin typeface="+mj-lt"/>
              </a:rPr>
              <a:t> </a:t>
            </a:r>
            <a:r>
              <a:rPr lang="es-ES" b="1" dirty="0" smtClean="0">
                <a:latin typeface="+mj-lt"/>
              </a:rPr>
              <a:t> </a:t>
            </a:r>
            <a:r>
              <a:rPr lang="es-ES" sz="3200" b="1" dirty="0" smtClean="0">
                <a:solidFill>
                  <a:schemeClr val="tx2">
                    <a:lumMod val="75000"/>
                  </a:schemeClr>
                </a:solidFill>
                <a:latin typeface="+mj-lt"/>
              </a:rPr>
              <a:t>PROBLEMA  DE </a:t>
            </a:r>
            <a:r>
              <a:rPr lang="es-ES" sz="3200" b="1" dirty="0" smtClean="0">
                <a:solidFill>
                  <a:schemeClr val="tx2">
                    <a:lumMod val="75000"/>
                  </a:schemeClr>
                </a:solidFill>
                <a:latin typeface="+mj-lt"/>
              </a:rPr>
              <a:t>INVESTIGACION</a:t>
            </a:r>
            <a:endParaRPr lang="es-ES" dirty="0">
              <a:latin typeface="+mj-lt"/>
            </a:endParaRPr>
          </a:p>
          <a:p>
            <a:pPr algn="ctr"/>
            <a:r>
              <a:rPr lang="es-ES" b="1" dirty="0" smtClean="0">
                <a:latin typeface="+mj-lt"/>
              </a:rPr>
              <a:t> </a:t>
            </a:r>
            <a:endParaRPr lang="es-ES" dirty="0">
              <a:latin typeface="+mj-lt"/>
            </a:endParaRPr>
          </a:p>
          <a:p>
            <a:r>
              <a:rPr lang="es-ES" b="1" dirty="0">
                <a:latin typeface="+mj-lt"/>
              </a:rPr>
              <a:t>	</a:t>
            </a:r>
            <a:endParaRPr lang="es-ES" dirty="0">
              <a:latin typeface="+mj-l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1309" y="2708920"/>
            <a:ext cx="3539204" cy="245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218360" y="2828835"/>
            <a:ext cx="3929704" cy="646331"/>
          </a:xfrm>
          <a:prstGeom prst="rect">
            <a:avLst/>
          </a:prstGeom>
        </p:spPr>
        <p:txBody>
          <a:bodyPr wrap="square">
            <a:spAutoFit/>
          </a:bodyPr>
          <a:lstStyle/>
          <a:p>
            <a:r>
              <a:rPr lang="es-ES" b="1" dirty="0"/>
              <a:t>Docente: 		</a:t>
            </a:r>
            <a:endParaRPr lang="es-ES" b="1" dirty="0" smtClean="0"/>
          </a:p>
          <a:p>
            <a:r>
              <a:rPr lang="es-ES" b="1" dirty="0" err="1" smtClean="0"/>
              <a:t>hD</a:t>
            </a:r>
            <a:r>
              <a:rPr lang="es-ES" b="1" dirty="0"/>
              <a:t>. </a:t>
            </a:r>
            <a:r>
              <a:rPr lang="es-ES" b="1" dirty="0" err="1"/>
              <a:t>Gabith</a:t>
            </a:r>
            <a:r>
              <a:rPr lang="es-ES" b="1" dirty="0"/>
              <a:t> Miriam Quispe </a:t>
            </a:r>
            <a:r>
              <a:rPr lang="es-ES" b="1" dirty="0" smtClean="0"/>
              <a:t>Fernández</a:t>
            </a:r>
            <a:endParaRPr lang="es-ES" dirty="0"/>
          </a:p>
        </p:txBody>
      </p:sp>
      <p:sp>
        <p:nvSpPr>
          <p:cNvPr id="5" name="4 Marcador de pie de página"/>
          <p:cNvSpPr>
            <a:spLocks noGrp="1"/>
          </p:cNvSpPr>
          <p:nvPr>
            <p:ph type="ftr" sz="quarter" idx="11"/>
          </p:nvPr>
        </p:nvSpPr>
        <p:spPr/>
        <p:txBody>
          <a:bodyPr/>
          <a:lstStyle/>
          <a:p>
            <a:r>
              <a:rPr lang="es-ES" smtClean="0"/>
              <a:t>PhD. Gabith Quispe Fernandez</a:t>
            </a:r>
            <a:endParaRPr lang="es-ES"/>
          </a:p>
        </p:txBody>
      </p:sp>
      <p:sp>
        <p:nvSpPr>
          <p:cNvPr id="6" name="5 Marcador de número de diapositiva"/>
          <p:cNvSpPr>
            <a:spLocks noGrp="1"/>
          </p:cNvSpPr>
          <p:nvPr>
            <p:ph type="sldNum" sz="quarter" idx="12"/>
          </p:nvPr>
        </p:nvSpPr>
        <p:spPr/>
        <p:txBody>
          <a:bodyPr/>
          <a:lstStyle/>
          <a:p>
            <a:fld id="{D7F0021B-11F2-4908-B8B4-06E2285B7814}" type="slidenum">
              <a:rPr lang="es-ES" smtClean="0"/>
              <a:t>1</a:t>
            </a:fld>
            <a:endParaRPr lang="es-ES"/>
          </a:p>
        </p:txBody>
      </p:sp>
    </p:spTree>
    <p:extLst>
      <p:ext uri="{BB962C8B-B14F-4D97-AF65-F5344CB8AC3E}">
        <p14:creationId xmlns:p14="http://schemas.microsoft.com/office/powerpoint/2010/main" val="668893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052736"/>
            <a:ext cx="8568952" cy="923330"/>
          </a:xfrm>
          <a:prstGeom prst="rect">
            <a:avLst/>
          </a:prstGeom>
          <a:noFill/>
        </p:spPr>
        <p:txBody>
          <a:bodyPr wrap="square" lIns="91440" tIns="45720" rIns="91440" bIns="45720">
            <a:spAutoFit/>
          </a:bodyPr>
          <a:lstStyle/>
          <a:p>
            <a:pPr algn="ct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PROBLEMATIZACION  </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2791619"/>
            <a:ext cx="5328591" cy="366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Marcador de pie de página"/>
          <p:cNvSpPr>
            <a:spLocks noGrp="1"/>
          </p:cNvSpPr>
          <p:nvPr>
            <p:ph type="ftr" sz="quarter" idx="11"/>
          </p:nvPr>
        </p:nvSpPr>
        <p:spPr/>
        <p:txBody>
          <a:bodyPr/>
          <a:lstStyle/>
          <a:p>
            <a:r>
              <a:rPr lang="es-ES" smtClean="0"/>
              <a:t>PhD. Gabith Quispe Fernandez</a:t>
            </a:r>
            <a:endParaRPr lang="es-ES"/>
          </a:p>
        </p:txBody>
      </p:sp>
      <p:sp>
        <p:nvSpPr>
          <p:cNvPr id="6" name="5 Marcador de número de diapositiva"/>
          <p:cNvSpPr>
            <a:spLocks noGrp="1"/>
          </p:cNvSpPr>
          <p:nvPr>
            <p:ph type="sldNum" sz="quarter" idx="12"/>
          </p:nvPr>
        </p:nvSpPr>
        <p:spPr/>
        <p:txBody>
          <a:bodyPr/>
          <a:lstStyle/>
          <a:p>
            <a:fld id="{D7F0021B-11F2-4908-B8B4-06E2285B7814}" type="slidenum">
              <a:rPr lang="es-ES" smtClean="0"/>
              <a:t>10</a:t>
            </a:fld>
            <a:endParaRPr lang="es-ES"/>
          </a:p>
        </p:txBody>
      </p:sp>
    </p:spTree>
    <p:extLst>
      <p:ext uri="{BB962C8B-B14F-4D97-AF65-F5344CB8AC3E}">
        <p14:creationId xmlns:p14="http://schemas.microsoft.com/office/powerpoint/2010/main" val="4112420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30511" y="32048"/>
            <a:ext cx="8510587" cy="8382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838200" indent="-838200" eaLnBrk="1" hangingPunct="1"/>
            <a:r>
              <a:rPr lang="es-ES_tradnl" altLang="es-ES" sz="2800" b="1" dirty="0" smtClean="0">
                <a:latin typeface="Cambria" pitchFamily="18" charset="0"/>
              </a:rPr>
              <a:t> Planteamiento del problema de investigación</a:t>
            </a:r>
            <a:endParaRPr lang="es-BO" altLang="es-ES" sz="2800" b="1" dirty="0" smtClean="0">
              <a:latin typeface="Cambria" pitchFamily="18" charset="0"/>
            </a:endParaRPr>
          </a:p>
        </p:txBody>
      </p:sp>
      <p:sp>
        <p:nvSpPr>
          <p:cNvPr id="9219" name="Rectangle 3"/>
          <p:cNvSpPr>
            <a:spLocks noGrp="1" noRot="1" noChangeArrowheads="1"/>
          </p:cNvSpPr>
          <p:nvPr>
            <p:ph idx="1"/>
          </p:nvPr>
        </p:nvSpPr>
        <p:spPr>
          <a:xfrm>
            <a:off x="228600" y="1309688"/>
            <a:ext cx="7799388" cy="4422775"/>
          </a:xfrm>
        </p:spPr>
        <p:txBody>
          <a:bodyPr/>
          <a:lstStyle/>
          <a:p>
            <a:pPr eaLnBrk="1" hangingPunct="1">
              <a:lnSpc>
                <a:spcPct val="90000"/>
              </a:lnSpc>
              <a:buFont typeface="Wingdings" pitchFamily="2" charset="2"/>
              <a:buNone/>
            </a:pPr>
            <a:endParaRPr lang="es-ES_tradnl" altLang="es-ES" sz="2400" dirty="0" smtClean="0">
              <a:latin typeface="Cambria" pitchFamily="18" charset="0"/>
            </a:endParaRPr>
          </a:p>
          <a:p>
            <a:pPr eaLnBrk="1" hangingPunct="1">
              <a:lnSpc>
                <a:spcPct val="90000"/>
              </a:lnSpc>
            </a:pPr>
            <a:r>
              <a:rPr lang="es-ES_tradnl" altLang="es-ES" sz="2400" dirty="0" smtClean="0">
                <a:latin typeface="Cambria" pitchFamily="18" charset="0"/>
              </a:rPr>
              <a:t>Identificar claramente el problema de investigación es, quizás, el elemento más importante del proceso de investigación, pues constituye  su punto de partida.</a:t>
            </a:r>
          </a:p>
          <a:p>
            <a:pPr eaLnBrk="1" hangingPunct="1">
              <a:lnSpc>
                <a:spcPct val="90000"/>
              </a:lnSpc>
            </a:pPr>
            <a:r>
              <a:rPr lang="es-ES_tradnl" altLang="es-ES" sz="2400" dirty="0" smtClean="0">
                <a:latin typeface="Cambria" pitchFamily="18" charset="0"/>
              </a:rPr>
              <a:t>Un problema correctamente planteado está parcialmente resuelto</a:t>
            </a:r>
          </a:p>
          <a:p>
            <a:pPr eaLnBrk="1" hangingPunct="1">
              <a:lnSpc>
                <a:spcPct val="90000"/>
              </a:lnSpc>
            </a:pPr>
            <a:r>
              <a:rPr lang="es-ES_tradnl" altLang="es-ES" sz="2400" dirty="0" smtClean="0">
                <a:latin typeface="Cambria" pitchFamily="18" charset="0"/>
              </a:rPr>
              <a:t>A mayor exactitud, corresponden más posibilidades de obtener una solución satisfactoria (cuantitativo)</a:t>
            </a:r>
          </a:p>
          <a:p>
            <a:pPr eaLnBrk="1" hangingPunct="1">
              <a:lnSpc>
                <a:spcPct val="90000"/>
              </a:lnSpc>
            </a:pPr>
            <a:r>
              <a:rPr lang="es-ES_tradnl" altLang="es-ES" sz="2400" dirty="0" smtClean="0">
                <a:latin typeface="Cambria" pitchFamily="18" charset="0"/>
              </a:rPr>
              <a:t>Lo que se busca es precisamente no tener ideas preconcebidas sobre el fenómeno estudiado, ni definiciones exactas (cualitativo)</a:t>
            </a: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1838" y="0"/>
            <a:ext cx="828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http://elbucaro.blogia.com/upload/20090704182121-escribiendo.jpg"/>
          <p:cNvPicPr>
            <a:picLocks noChangeAspect="1" noChangeArrowheads="1"/>
          </p:cNvPicPr>
          <p:nvPr/>
        </p:nvPicPr>
        <p:blipFill>
          <a:blip r:embed="rId3" cstate="print">
            <a:extLst/>
          </a:blip>
          <a:srcRect/>
          <a:stretch>
            <a:fillRect/>
          </a:stretch>
        </p:blipFill>
        <p:spPr bwMode="auto">
          <a:xfrm>
            <a:off x="1" y="4900336"/>
            <a:ext cx="2915815" cy="1957663"/>
          </a:xfrm>
          <a:prstGeom prst="rect">
            <a:avLst/>
          </a:prstGeom>
          <a:noFill/>
          <a:effectLst>
            <a:softEdge rad="635000"/>
          </a:effectLst>
          <a:extLst/>
        </p:spPr>
      </p:pic>
      <p:sp>
        <p:nvSpPr>
          <p:cNvPr id="2" name="1 Marcador de pie de página"/>
          <p:cNvSpPr>
            <a:spLocks noGrp="1"/>
          </p:cNvSpPr>
          <p:nvPr>
            <p:ph type="ftr" sz="quarter" idx="11"/>
          </p:nvPr>
        </p:nvSpPr>
        <p:spPr/>
        <p:txBody>
          <a:bodyPr/>
          <a:lstStyle/>
          <a:p>
            <a:r>
              <a:rPr lang="es-ES" smtClean="0"/>
              <a:t>PhD. Gabith Quispe Fernandez</a:t>
            </a:r>
            <a:endParaRPr lang="es-ES"/>
          </a:p>
        </p:txBody>
      </p:sp>
      <p:sp>
        <p:nvSpPr>
          <p:cNvPr id="3" name="2 Marcador de número de diapositiva"/>
          <p:cNvSpPr>
            <a:spLocks noGrp="1"/>
          </p:cNvSpPr>
          <p:nvPr>
            <p:ph type="sldNum" sz="quarter" idx="12"/>
          </p:nvPr>
        </p:nvSpPr>
        <p:spPr/>
        <p:txBody>
          <a:bodyPr/>
          <a:lstStyle/>
          <a:p>
            <a:fld id="{D7F0021B-11F2-4908-B8B4-06E2285B7814}" type="slidenum">
              <a:rPr lang="es-ES" smtClean="0"/>
              <a:t>11</a:t>
            </a:fld>
            <a:endParaRPr lang="es-ES"/>
          </a:p>
        </p:txBody>
      </p:sp>
    </p:spTree>
    <p:extLst>
      <p:ext uri="{BB962C8B-B14F-4D97-AF65-F5344CB8AC3E}">
        <p14:creationId xmlns:p14="http://schemas.microsoft.com/office/powerpoint/2010/main" val="277311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a:xfrm>
            <a:off x="0" y="0"/>
            <a:ext cx="8928992" cy="1143000"/>
          </a:xfrm>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r>
              <a:rPr lang="es-GT" altLang="es-ES" b="1" dirty="0" smtClean="0"/>
              <a:t>Definición del problema</a:t>
            </a:r>
          </a:p>
        </p:txBody>
      </p:sp>
      <p:sp>
        <p:nvSpPr>
          <p:cNvPr id="7171" name="2 Marcador de contenido"/>
          <p:cNvSpPr>
            <a:spLocks noGrp="1"/>
          </p:cNvSpPr>
          <p:nvPr>
            <p:ph idx="1"/>
          </p:nvPr>
        </p:nvSpPr>
        <p:spPr>
          <a:xfrm>
            <a:off x="457200" y="2349500"/>
            <a:ext cx="8229600" cy="3975100"/>
          </a:xfrm>
        </p:spPr>
        <p:txBody>
          <a:bodyPr/>
          <a:lstStyle/>
          <a:p>
            <a:pPr algn="just" eaLnBrk="1" hangingPunct="1"/>
            <a:r>
              <a:rPr lang="es-ES" altLang="es-ES" sz="3600" smtClean="0"/>
              <a:t>El planteamiento del problema es una parte fundamental del proceso de investigación pues determina y encausa todas las acciones que se seguirán posteriormente. </a:t>
            </a:r>
            <a:endParaRPr lang="es-GT" altLang="es-ES" sz="3600" smtClean="0"/>
          </a:p>
        </p:txBody>
      </p:sp>
      <p:sp>
        <p:nvSpPr>
          <p:cNvPr id="2" name="1 Marcador de pie de página"/>
          <p:cNvSpPr>
            <a:spLocks noGrp="1"/>
          </p:cNvSpPr>
          <p:nvPr>
            <p:ph type="ftr" sz="quarter" idx="11"/>
          </p:nvPr>
        </p:nvSpPr>
        <p:spPr/>
        <p:txBody>
          <a:bodyPr/>
          <a:lstStyle/>
          <a:p>
            <a:r>
              <a:rPr lang="es-ES" smtClean="0"/>
              <a:t>PhD. Gabith Quispe Fernandez</a:t>
            </a:r>
            <a:endParaRPr lang="es-ES"/>
          </a:p>
        </p:txBody>
      </p:sp>
      <p:sp>
        <p:nvSpPr>
          <p:cNvPr id="3" name="2 Marcador de número de diapositiva"/>
          <p:cNvSpPr>
            <a:spLocks noGrp="1"/>
          </p:cNvSpPr>
          <p:nvPr>
            <p:ph type="sldNum" sz="quarter" idx="12"/>
          </p:nvPr>
        </p:nvSpPr>
        <p:spPr/>
        <p:txBody>
          <a:bodyPr/>
          <a:lstStyle/>
          <a:p>
            <a:fld id="{D7F0021B-11F2-4908-B8B4-06E2285B7814}" type="slidenum">
              <a:rPr lang="es-ES" smtClean="0"/>
              <a:t>12</a:t>
            </a:fld>
            <a:endParaRPr lang="es-ES"/>
          </a:p>
        </p:txBody>
      </p:sp>
    </p:spTree>
    <p:extLst>
      <p:ext uri="{BB962C8B-B14F-4D97-AF65-F5344CB8AC3E}">
        <p14:creationId xmlns:p14="http://schemas.microsoft.com/office/powerpoint/2010/main" val="12647607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8372" name="Picture 4" descr="AN0079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8888" y="2060575"/>
            <a:ext cx="1857375" cy="201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3" name="Text Box 5"/>
          <p:cNvSpPr txBox="1">
            <a:spLocks noChangeArrowheads="1"/>
          </p:cNvSpPr>
          <p:nvPr/>
        </p:nvSpPr>
        <p:spPr bwMode="auto">
          <a:xfrm>
            <a:off x="545553" y="4149725"/>
            <a:ext cx="3757119" cy="954107"/>
          </a:xfrm>
          <a:prstGeom prst="rect">
            <a:avLst/>
          </a:prstGeom>
          <a:ln/>
          <a:extLst/>
        </p:spPr>
        <p:style>
          <a:lnRef idx="3">
            <a:schemeClr val="lt1"/>
          </a:lnRef>
          <a:fillRef idx="1">
            <a:schemeClr val="accent2"/>
          </a:fillRef>
          <a:effectRef idx="1">
            <a:schemeClr val="accent2"/>
          </a:effectRef>
          <a:fontRef idx="minor">
            <a:schemeClr val="lt1"/>
          </a:fontRef>
        </p:style>
        <p:txBody>
          <a:bodyPr wrap="none">
            <a:spAutoFit/>
          </a:bodyPr>
          <a:lstStyle/>
          <a:p>
            <a:pPr algn="ctr" fontAlgn="base">
              <a:spcBef>
                <a:spcPct val="0"/>
              </a:spcBef>
              <a:spcAft>
                <a:spcPct val="0"/>
              </a:spcAft>
            </a:pPr>
            <a:r>
              <a:rPr lang="es-ES" sz="2800" b="1" dirty="0"/>
              <a:t>¿QUE ES UN PROBLEMA</a:t>
            </a:r>
          </a:p>
          <a:p>
            <a:pPr algn="ctr" fontAlgn="base">
              <a:spcBef>
                <a:spcPct val="0"/>
              </a:spcBef>
              <a:spcAft>
                <a:spcPct val="0"/>
              </a:spcAft>
            </a:pPr>
            <a:r>
              <a:rPr lang="es-ES" sz="2800" b="1" dirty="0"/>
              <a:t>DE INVESTIGACIÓN?</a:t>
            </a:r>
          </a:p>
        </p:txBody>
      </p:sp>
      <p:sp>
        <p:nvSpPr>
          <p:cNvPr id="58374" name="AutoShape 6"/>
          <p:cNvSpPr>
            <a:spLocks noChangeArrowheads="1"/>
          </p:cNvSpPr>
          <p:nvPr/>
        </p:nvSpPr>
        <p:spPr bwMode="auto">
          <a:xfrm>
            <a:off x="3924300" y="549275"/>
            <a:ext cx="4464050" cy="2879725"/>
          </a:xfrm>
          <a:prstGeom prst="wedgeEllipseCallout">
            <a:avLst>
              <a:gd name="adj1" fmla="val -38194"/>
              <a:gd name="adj2" fmla="val 77287"/>
            </a:avLst>
          </a:prstGeom>
          <a:ln>
            <a:headEnd/>
            <a:tailEnd/>
          </a:ln>
          <a:extLst/>
        </p:spPr>
        <p:style>
          <a:lnRef idx="1">
            <a:schemeClr val="accent1"/>
          </a:lnRef>
          <a:fillRef idx="2">
            <a:schemeClr val="accent1"/>
          </a:fillRef>
          <a:effectRef idx="1">
            <a:schemeClr val="accent1"/>
          </a:effectRef>
          <a:fontRef idx="minor">
            <a:schemeClr val="dk1"/>
          </a:fontRef>
        </p:style>
        <p:txBody>
          <a:bodyPr/>
          <a:lstStyle/>
          <a:p>
            <a:pPr algn="ctr" fontAlgn="base">
              <a:spcBef>
                <a:spcPct val="0"/>
              </a:spcBef>
              <a:spcAft>
                <a:spcPct val="0"/>
              </a:spcAft>
            </a:pPr>
            <a:r>
              <a:rPr lang="es-ES" sz="2000" b="1" dirty="0">
                <a:solidFill>
                  <a:srgbClr val="006600"/>
                </a:solidFill>
              </a:rPr>
              <a:t>Es una situación o un hecho que implica </a:t>
            </a:r>
            <a:r>
              <a:rPr lang="es-ES" sz="2000" b="1" dirty="0" err="1">
                <a:solidFill>
                  <a:srgbClr val="006600"/>
                </a:solidFill>
              </a:rPr>
              <a:t>intrínsicamente</a:t>
            </a:r>
            <a:r>
              <a:rPr lang="es-ES" sz="2000" b="1" dirty="0">
                <a:solidFill>
                  <a:srgbClr val="006600"/>
                </a:solidFill>
              </a:rPr>
              <a:t> una dificultad teórica o práctica para la cual se debe encontrar una solución</a:t>
            </a:r>
          </a:p>
        </p:txBody>
      </p:sp>
      <p:sp>
        <p:nvSpPr>
          <p:cNvPr id="2" name="1 Marcador de pie de página"/>
          <p:cNvSpPr>
            <a:spLocks noGrp="1"/>
          </p:cNvSpPr>
          <p:nvPr>
            <p:ph type="ftr" sz="quarter" idx="11"/>
          </p:nvPr>
        </p:nvSpPr>
        <p:spPr/>
        <p:txBody>
          <a:bodyPr/>
          <a:lstStyle/>
          <a:p>
            <a:r>
              <a:rPr lang="es-ES" smtClean="0"/>
              <a:t>PhD. Gabith Quispe Fernandez</a:t>
            </a:r>
            <a:endParaRPr lang="es-ES"/>
          </a:p>
        </p:txBody>
      </p:sp>
      <p:sp>
        <p:nvSpPr>
          <p:cNvPr id="3" name="2 Marcador de número de diapositiva"/>
          <p:cNvSpPr>
            <a:spLocks noGrp="1"/>
          </p:cNvSpPr>
          <p:nvPr>
            <p:ph type="sldNum" sz="quarter" idx="12"/>
          </p:nvPr>
        </p:nvSpPr>
        <p:spPr/>
        <p:txBody>
          <a:bodyPr/>
          <a:lstStyle/>
          <a:p>
            <a:fld id="{D7F0021B-11F2-4908-B8B4-06E2285B7814}" type="slidenum">
              <a:rPr lang="es-ES" smtClean="0"/>
              <a:t>13</a:t>
            </a:fld>
            <a:endParaRPr lang="es-ES"/>
          </a:p>
        </p:txBody>
      </p:sp>
    </p:spTree>
    <p:extLst>
      <p:ext uri="{BB962C8B-B14F-4D97-AF65-F5344CB8AC3E}">
        <p14:creationId xmlns:p14="http://schemas.microsoft.com/office/powerpoint/2010/main" val="60259110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p:cNvSpPr txBox="1">
            <a:spLocks noChangeArrowheads="1"/>
          </p:cNvSpPr>
          <p:nvPr/>
        </p:nvSpPr>
        <p:spPr bwMode="auto">
          <a:xfrm>
            <a:off x="684213" y="1844675"/>
            <a:ext cx="2509837" cy="579438"/>
          </a:xfrm>
          <a:prstGeom prst="rect">
            <a:avLst/>
          </a:prstGeom>
          <a:ln/>
          <a:extLst/>
        </p:spPr>
        <p:style>
          <a:lnRef idx="3">
            <a:schemeClr val="lt1"/>
          </a:lnRef>
          <a:fillRef idx="1">
            <a:schemeClr val="accent2"/>
          </a:fillRef>
          <a:effectRef idx="1">
            <a:schemeClr val="accent2"/>
          </a:effectRef>
          <a:fontRef idx="minor">
            <a:schemeClr val="lt1"/>
          </a:fontRef>
        </p:style>
        <p:txBody>
          <a:bodyPr wrap="none">
            <a:spAutoFit/>
          </a:bodyPr>
          <a:lstStyle/>
          <a:p>
            <a:pPr algn="ctr" fontAlgn="base">
              <a:spcBef>
                <a:spcPct val="0"/>
              </a:spcBef>
              <a:spcAft>
                <a:spcPct val="0"/>
              </a:spcAft>
            </a:pPr>
            <a:r>
              <a:rPr lang="es-ES" sz="3200" b="1">
                <a:solidFill>
                  <a:srgbClr val="FFFFFF"/>
                </a:solidFill>
              </a:rPr>
              <a:t>PROBLEMA</a:t>
            </a:r>
          </a:p>
        </p:txBody>
      </p:sp>
      <p:sp>
        <p:nvSpPr>
          <p:cNvPr id="31748" name="AutoShape 4"/>
          <p:cNvSpPr>
            <a:spLocks noChangeArrowheads="1"/>
          </p:cNvSpPr>
          <p:nvPr/>
        </p:nvSpPr>
        <p:spPr bwMode="auto">
          <a:xfrm>
            <a:off x="3563888" y="2514600"/>
            <a:ext cx="5328592" cy="3218656"/>
          </a:xfrm>
          <a:prstGeom prst="wedgeRectCallout">
            <a:avLst>
              <a:gd name="adj1" fmla="val -70833"/>
              <a:gd name="adj2" fmla="val -51519"/>
            </a:avLst>
          </a:prstGeom>
          <a:ln>
            <a:headEnd/>
            <a:tailEnd/>
          </a:ln>
          <a:extLst/>
        </p:spPr>
        <p:style>
          <a:lnRef idx="1">
            <a:schemeClr val="accent1"/>
          </a:lnRef>
          <a:fillRef idx="2">
            <a:schemeClr val="accent1"/>
          </a:fillRef>
          <a:effectRef idx="1">
            <a:schemeClr val="accent1"/>
          </a:effectRef>
          <a:fontRef idx="minor">
            <a:schemeClr val="dk1"/>
          </a:fontRef>
        </p:style>
        <p:txBody>
          <a:bodyPr/>
          <a:lstStyle/>
          <a:p>
            <a:pPr algn="ctr" fontAlgn="base">
              <a:spcBef>
                <a:spcPct val="0"/>
              </a:spcBef>
              <a:spcAft>
                <a:spcPct val="0"/>
              </a:spcAft>
            </a:pPr>
            <a:r>
              <a:rPr lang="es-ES_tradnl" sz="3200" b="1" dirty="0">
                <a:solidFill>
                  <a:srgbClr val="006600"/>
                </a:solidFill>
              </a:rPr>
              <a:t>Es la constatación de una situación no deseada y en donde se da una discrepancia entre “lo que es” y “lo que debe ser”</a:t>
            </a:r>
          </a:p>
          <a:p>
            <a:pPr algn="ctr" fontAlgn="base">
              <a:spcBef>
                <a:spcPct val="0"/>
              </a:spcBef>
              <a:spcAft>
                <a:spcPct val="0"/>
              </a:spcAft>
            </a:pPr>
            <a:r>
              <a:rPr lang="es-ES_tradnl" sz="3200" b="1" dirty="0">
                <a:solidFill>
                  <a:srgbClr val="006600"/>
                </a:solidFill>
              </a:rPr>
              <a:t>(brecha)</a:t>
            </a:r>
            <a:endParaRPr lang="es-ES" sz="3200" b="1" dirty="0">
              <a:solidFill>
                <a:srgbClr val="006600"/>
              </a:solidFill>
            </a:endParaRPr>
          </a:p>
        </p:txBody>
      </p:sp>
      <p:sp>
        <p:nvSpPr>
          <p:cNvPr id="2" name="1 Marcador de pie de página"/>
          <p:cNvSpPr>
            <a:spLocks noGrp="1"/>
          </p:cNvSpPr>
          <p:nvPr>
            <p:ph type="ftr" sz="quarter" idx="11"/>
          </p:nvPr>
        </p:nvSpPr>
        <p:spPr/>
        <p:txBody>
          <a:bodyPr/>
          <a:lstStyle/>
          <a:p>
            <a:r>
              <a:rPr lang="es-ES" smtClean="0"/>
              <a:t>PhD. Gabith Quispe Fernandez</a:t>
            </a:r>
            <a:endParaRPr lang="es-ES"/>
          </a:p>
        </p:txBody>
      </p:sp>
      <p:sp>
        <p:nvSpPr>
          <p:cNvPr id="3" name="2 Marcador de número de diapositiva"/>
          <p:cNvSpPr>
            <a:spLocks noGrp="1"/>
          </p:cNvSpPr>
          <p:nvPr>
            <p:ph type="sldNum" sz="quarter" idx="12"/>
          </p:nvPr>
        </p:nvSpPr>
        <p:spPr/>
        <p:txBody>
          <a:bodyPr/>
          <a:lstStyle/>
          <a:p>
            <a:fld id="{D7F0021B-11F2-4908-B8B4-06E2285B7814}" type="slidenum">
              <a:rPr lang="es-ES" smtClean="0"/>
              <a:t>14</a:t>
            </a:fld>
            <a:endParaRPr lang="es-ES"/>
          </a:p>
        </p:txBody>
      </p:sp>
    </p:spTree>
    <p:extLst>
      <p:ext uri="{BB962C8B-B14F-4D97-AF65-F5344CB8AC3E}">
        <p14:creationId xmlns:p14="http://schemas.microsoft.com/office/powerpoint/2010/main" val="19116888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8806"/>
            <a:ext cx="9144000" cy="1143000"/>
          </a:xfrm>
        </p:spPr>
        <p:style>
          <a:lnRef idx="2">
            <a:schemeClr val="accent1">
              <a:shade val="50000"/>
            </a:schemeClr>
          </a:lnRef>
          <a:fillRef idx="1">
            <a:schemeClr val="accent1"/>
          </a:fillRef>
          <a:effectRef idx="0">
            <a:schemeClr val="accent1"/>
          </a:effectRef>
          <a:fontRef idx="minor">
            <a:schemeClr val="lt1"/>
          </a:fontRef>
        </p:style>
        <p:txBody>
          <a:bodyPr/>
          <a:lstStyle/>
          <a:p>
            <a:r>
              <a:rPr lang="es-ES_tradnl" dirty="0"/>
              <a:t>PROBLEMA</a:t>
            </a:r>
            <a:endParaRPr lang="es-ES" dirty="0"/>
          </a:p>
        </p:txBody>
      </p:sp>
      <p:sp>
        <p:nvSpPr>
          <p:cNvPr id="59395" name="Rectangle 3"/>
          <p:cNvSpPr>
            <a:spLocks noGrp="1" noChangeArrowheads="1"/>
          </p:cNvSpPr>
          <p:nvPr>
            <p:ph type="body" idx="1"/>
          </p:nvPr>
        </p:nvSpPr>
        <p:spPr/>
        <p:txBody>
          <a:bodyPr/>
          <a:lstStyle/>
          <a:p>
            <a:pPr>
              <a:buFontTx/>
              <a:buNone/>
            </a:pPr>
            <a:r>
              <a:rPr lang="es-ES_tradnl" dirty="0"/>
              <a:t>Actividad compleja, que presupone la respuesta  a dos interrogantes:</a:t>
            </a:r>
          </a:p>
          <a:p>
            <a:pPr>
              <a:buFontTx/>
              <a:buNone/>
            </a:pPr>
            <a:r>
              <a:rPr lang="es-ES_tradnl" dirty="0"/>
              <a:t> </a:t>
            </a:r>
          </a:p>
          <a:p>
            <a:pPr lvl="1">
              <a:buFontTx/>
              <a:buNone/>
            </a:pPr>
            <a:r>
              <a:rPr lang="es-ES_tradnl" dirty="0"/>
              <a:t>¿Qué investigar? </a:t>
            </a:r>
          </a:p>
          <a:p>
            <a:pPr lvl="1">
              <a:buFontTx/>
              <a:buNone/>
            </a:pPr>
            <a:endParaRPr lang="es-ES_tradnl" dirty="0"/>
          </a:p>
          <a:p>
            <a:pPr lvl="1">
              <a:buFontTx/>
              <a:buNone/>
            </a:pPr>
            <a:r>
              <a:rPr lang="es-ES_tradnl" dirty="0"/>
              <a:t>¿Para qué investigar?</a:t>
            </a:r>
            <a:endParaRPr lang="es-ES" dirty="0"/>
          </a:p>
        </p:txBody>
      </p:sp>
      <p:sp>
        <p:nvSpPr>
          <p:cNvPr id="2" name="1 Marcador de pie de página"/>
          <p:cNvSpPr>
            <a:spLocks noGrp="1"/>
          </p:cNvSpPr>
          <p:nvPr>
            <p:ph type="ftr" sz="quarter" idx="11"/>
          </p:nvPr>
        </p:nvSpPr>
        <p:spPr/>
        <p:txBody>
          <a:bodyPr/>
          <a:lstStyle/>
          <a:p>
            <a:r>
              <a:rPr lang="es-ES" smtClean="0"/>
              <a:t>PhD. Gabith Quispe Fernandez</a:t>
            </a:r>
            <a:endParaRPr lang="es-ES"/>
          </a:p>
        </p:txBody>
      </p:sp>
      <p:sp>
        <p:nvSpPr>
          <p:cNvPr id="3" name="2 Marcador de número de diapositiva"/>
          <p:cNvSpPr>
            <a:spLocks noGrp="1"/>
          </p:cNvSpPr>
          <p:nvPr>
            <p:ph type="sldNum" sz="quarter" idx="12"/>
          </p:nvPr>
        </p:nvSpPr>
        <p:spPr/>
        <p:txBody>
          <a:bodyPr/>
          <a:lstStyle/>
          <a:p>
            <a:fld id="{D7F0021B-11F2-4908-B8B4-06E2285B7814}" type="slidenum">
              <a:rPr lang="es-ES" smtClean="0"/>
              <a:t>15</a:t>
            </a:fld>
            <a:endParaRPr lang="es-ES"/>
          </a:p>
        </p:txBody>
      </p:sp>
    </p:spTree>
    <p:extLst>
      <p:ext uri="{BB962C8B-B14F-4D97-AF65-F5344CB8AC3E}">
        <p14:creationId xmlns:p14="http://schemas.microsoft.com/office/powerpoint/2010/main" val="4542951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9144000" cy="1259632"/>
          </a:xfrm>
        </p:spPr>
        <p:style>
          <a:lnRef idx="2">
            <a:schemeClr val="accent1">
              <a:shade val="50000"/>
            </a:schemeClr>
          </a:lnRef>
          <a:fillRef idx="1">
            <a:schemeClr val="accent1"/>
          </a:fillRef>
          <a:effectRef idx="0">
            <a:schemeClr val="accent1"/>
          </a:effectRef>
          <a:fontRef idx="minor">
            <a:schemeClr val="lt1"/>
          </a:fontRef>
        </p:style>
        <p:txBody>
          <a:bodyPr/>
          <a:lstStyle/>
          <a:p>
            <a:r>
              <a:rPr lang="es-ES" dirty="0"/>
              <a:t>Naturaleza del </a:t>
            </a:r>
            <a:r>
              <a:rPr lang="es-ES_tradnl" dirty="0"/>
              <a:t>PROBLEMA</a:t>
            </a:r>
            <a:endParaRPr lang="es-ES" dirty="0"/>
          </a:p>
        </p:txBody>
      </p:sp>
      <p:sp>
        <p:nvSpPr>
          <p:cNvPr id="60420" name="Rectangle 4"/>
          <p:cNvSpPr>
            <a:spLocks noGrp="1" noChangeArrowheads="1"/>
          </p:cNvSpPr>
          <p:nvPr>
            <p:ph type="body" idx="1"/>
          </p:nvPr>
        </p:nvSpPr>
        <p:spPr/>
        <p:txBody>
          <a:bodyPr/>
          <a:lstStyle/>
          <a:p>
            <a:pPr>
              <a:buFontTx/>
              <a:buNone/>
            </a:pPr>
            <a:r>
              <a:rPr lang="es-ES_tradnl" dirty="0"/>
              <a:t>Requiere  identificar  el área, aspecto, o fenómeno que se va a estudiar </a:t>
            </a:r>
          </a:p>
          <a:p>
            <a:pPr>
              <a:buFontTx/>
              <a:buNone/>
            </a:pPr>
            <a:endParaRPr lang="es-ES_tradnl" dirty="0"/>
          </a:p>
          <a:p>
            <a:pPr>
              <a:buFontTx/>
              <a:buNone/>
            </a:pPr>
            <a:r>
              <a:rPr lang="es-ES_tradnl" dirty="0"/>
              <a:t>Tener la capacidad de precisar que es lo que se intenta saber o descubrir de dicha realidad y para qué servirá el conocimiento.</a:t>
            </a:r>
            <a:endParaRPr lang="es-MX" dirty="0"/>
          </a:p>
          <a:p>
            <a:pPr>
              <a:buFontTx/>
              <a:buNone/>
            </a:pPr>
            <a:endParaRPr lang="es-ES" dirty="0"/>
          </a:p>
        </p:txBody>
      </p:sp>
      <p:sp>
        <p:nvSpPr>
          <p:cNvPr id="2" name="1 Marcador de pie de página"/>
          <p:cNvSpPr>
            <a:spLocks noGrp="1"/>
          </p:cNvSpPr>
          <p:nvPr>
            <p:ph type="ftr" sz="quarter" idx="11"/>
          </p:nvPr>
        </p:nvSpPr>
        <p:spPr/>
        <p:txBody>
          <a:bodyPr/>
          <a:lstStyle/>
          <a:p>
            <a:r>
              <a:rPr lang="es-ES" smtClean="0"/>
              <a:t>PhD. Gabith Quispe Fernandez</a:t>
            </a:r>
            <a:endParaRPr lang="es-ES"/>
          </a:p>
        </p:txBody>
      </p:sp>
      <p:sp>
        <p:nvSpPr>
          <p:cNvPr id="3" name="2 Marcador de número de diapositiva"/>
          <p:cNvSpPr>
            <a:spLocks noGrp="1"/>
          </p:cNvSpPr>
          <p:nvPr>
            <p:ph type="sldNum" sz="quarter" idx="12"/>
          </p:nvPr>
        </p:nvSpPr>
        <p:spPr/>
        <p:txBody>
          <a:bodyPr/>
          <a:lstStyle/>
          <a:p>
            <a:fld id="{D7F0021B-11F2-4908-B8B4-06E2285B7814}" type="slidenum">
              <a:rPr lang="es-ES" smtClean="0"/>
              <a:t>16</a:t>
            </a:fld>
            <a:endParaRPr lang="es-ES"/>
          </a:p>
        </p:txBody>
      </p:sp>
    </p:spTree>
    <p:extLst>
      <p:ext uri="{BB962C8B-B14F-4D97-AF65-F5344CB8AC3E}">
        <p14:creationId xmlns:p14="http://schemas.microsoft.com/office/powerpoint/2010/main" val="16672599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403648"/>
          </a:xfr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Aft>
                <a:spcPts val="0"/>
              </a:spcAft>
              <a:defRPr/>
            </a:pPr>
            <a:r>
              <a:rPr lang="es-GT" sz="4000" b="1" dirty="0" smtClean="0"/>
              <a:t>¿Por qué es tan importante el Planteamiento del problema?</a:t>
            </a:r>
            <a:endParaRPr lang="es-GT" sz="4000" b="1" dirty="0"/>
          </a:p>
        </p:txBody>
      </p:sp>
      <p:sp>
        <p:nvSpPr>
          <p:cNvPr id="3" name="Text Box 12"/>
          <p:cNvSpPr txBox="1">
            <a:spLocks noChangeArrowheads="1"/>
          </p:cNvSpPr>
          <p:nvPr/>
        </p:nvSpPr>
        <p:spPr bwMode="auto">
          <a:xfrm>
            <a:off x="2411413" y="2492375"/>
            <a:ext cx="1296987" cy="584200"/>
          </a:xfrm>
          <a:prstGeom prst="rect">
            <a:avLst/>
          </a:prstGeom>
          <a:solidFill>
            <a:schemeClr val="accent1">
              <a:lumMod val="60000"/>
              <a:lumOff val="40000"/>
            </a:schemeClr>
          </a:solidFill>
          <a:ln w="9525">
            <a:solidFill>
              <a:srgbClr val="000000"/>
            </a:solidFill>
            <a:miter lim="800000"/>
            <a:headEnd/>
            <a:tailEnd/>
          </a:ln>
        </p:spPr>
        <p:txBody>
          <a:bodyPr/>
          <a:lstStyle/>
          <a:p>
            <a:pPr algn="ctr">
              <a:defRPr/>
            </a:pPr>
            <a:r>
              <a:rPr lang="es-GT" dirty="0">
                <a:ea typeface="Calibri" pitchFamily="34" charset="0"/>
                <a:cs typeface="Times New Roman" pitchFamily="18" charset="0"/>
              </a:rPr>
              <a:t>Preguntas</a:t>
            </a:r>
            <a:endParaRPr lang="es-GT" dirty="0"/>
          </a:p>
        </p:txBody>
      </p:sp>
      <p:sp>
        <p:nvSpPr>
          <p:cNvPr id="4" name="Text Box 11"/>
          <p:cNvSpPr txBox="1">
            <a:spLocks noChangeArrowheads="1"/>
          </p:cNvSpPr>
          <p:nvPr/>
        </p:nvSpPr>
        <p:spPr bwMode="auto">
          <a:xfrm>
            <a:off x="5867400" y="2565400"/>
            <a:ext cx="1800225" cy="647700"/>
          </a:xfrm>
          <a:prstGeom prst="rect">
            <a:avLst/>
          </a:prstGeom>
          <a:solidFill>
            <a:schemeClr val="accent1">
              <a:lumMod val="60000"/>
              <a:lumOff val="40000"/>
            </a:schemeClr>
          </a:solidFill>
          <a:ln w="9525">
            <a:solidFill>
              <a:srgbClr val="000000"/>
            </a:solidFill>
            <a:miter lim="800000"/>
            <a:headEnd/>
            <a:tailEnd/>
          </a:ln>
        </p:spPr>
        <p:txBody>
          <a:bodyPr/>
          <a:lstStyle/>
          <a:p>
            <a:pPr algn="ctr">
              <a:defRPr/>
            </a:pPr>
            <a:r>
              <a:rPr lang="es-GT" dirty="0">
                <a:ea typeface="Calibri" pitchFamily="34" charset="0"/>
                <a:cs typeface="Times New Roman" pitchFamily="18" charset="0"/>
              </a:rPr>
              <a:t>Objetivos </a:t>
            </a:r>
          </a:p>
          <a:p>
            <a:pPr algn="ctr">
              <a:defRPr/>
            </a:pPr>
            <a:r>
              <a:rPr lang="es-GT" dirty="0">
                <a:ea typeface="Calibri" pitchFamily="34" charset="0"/>
                <a:cs typeface="Times New Roman" pitchFamily="18" charset="0"/>
              </a:rPr>
              <a:t>(o hipótesis)</a:t>
            </a:r>
            <a:endParaRPr lang="es-GT" dirty="0"/>
          </a:p>
        </p:txBody>
      </p:sp>
      <p:sp>
        <p:nvSpPr>
          <p:cNvPr id="10245" name="AutoShape 10"/>
          <p:cNvSpPr>
            <a:spLocks noChangeArrowheads="1"/>
          </p:cNvSpPr>
          <p:nvPr/>
        </p:nvSpPr>
        <p:spPr bwMode="auto">
          <a:xfrm>
            <a:off x="3779838" y="2349500"/>
            <a:ext cx="1982787" cy="1079500"/>
          </a:xfrm>
          <a:prstGeom prst="rightArrow">
            <a:avLst>
              <a:gd name="adj1" fmla="val 50000"/>
              <a:gd name="adj2" fmla="val 83981"/>
            </a:avLst>
          </a:prstGeom>
          <a:solidFill>
            <a:srgbClr val="FFCC00"/>
          </a:solidFill>
          <a:ln w="9525">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GT" altLang="es-ES" sz="1600">
                <a:ea typeface="Calibri" pitchFamily="34" charset="0"/>
                <a:cs typeface="Times New Roman" pitchFamily="18" charset="0"/>
              </a:rPr>
              <a:t>Son base para formular </a:t>
            </a:r>
          </a:p>
        </p:txBody>
      </p:sp>
      <p:sp>
        <p:nvSpPr>
          <p:cNvPr id="10246" name="AutoShape 13"/>
          <p:cNvSpPr>
            <a:spLocks noChangeArrowheads="1"/>
          </p:cNvSpPr>
          <p:nvPr/>
        </p:nvSpPr>
        <p:spPr bwMode="auto">
          <a:xfrm>
            <a:off x="7740650" y="2781300"/>
            <a:ext cx="1152525" cy="1509713"/>
          </a:xfrm>
          <a:prstGeom prst="curvedLeftArrow">
            <a:avLst>
              <a:gd name="adj1" fmla="val 21074"/>
              <a:gd name="adj2" fmla="val 42142"/>
              <a:gd name="adj3" fmla="val 33333"/>
            </a:avLst>
          </a:prstGeom>
          <a:solidFill>
            <a:srgbClr val="FFCC00"/>
          </a:solidFill>
          <a:ln w="9525">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s-GT" altLang="es-ES">
              <a:ea typeface="Calibri" pitchFamily="34" charset="0"/>
              <a:cs typeface="Times New Roman" pitchFamily="18" charset="0"/>
            </a:endParaRPr>
          </a:p>
          <a:p>
            <a:pPr eaLnBrk="1" hangingPunct="1"/>
            <a:endParaRPr lang="es-GT" altLang="es-ES">
              <a:ea typeface="Calibri" pitchFamily="34" charset="0"/>
              <a:cs typeface="Times New Roman" pitchFamily="18" charset="0"/>
            </a:endParaRPr>
          </a:p>
          <a:p>
            <a:pPr eaLnBrk="1" hangingPunct="1"/>
            <a:r>
              <a:rPr lang="es-GT" altLang="es-ES">
                <a:ea typeface="Calibri" pitchFamily="34" charset="0"/>
                <a:cs typeface="Times New Roman" pitchFamily="18" charset="0"/>
              </a:rPr>
              <a:t>orientan</a:t>
            </a:r>
          </a:p>
        </p:txBody>
      </p:sp>
      <p:sp>
        <p:nvSpPr>
          <p:cNvPr id="7" name="Text Box 9"/>
          <p:cNvSpPr txBox="1">
            <a:spLocks noChangeArrowheads="1"/>
          </p:cNvSpPr>
          <p:nvPr/>
        </p:nvSpPr>
        <p:spPr bwMode="auto">
          <a:xfrm>
            <a:off x="5940425" y="3933825"/>
            <a:ext cx="1800225" cy="358775"/>
          </a:xfrm>
          <a:prstGeom prst="rect">
            <a:avLst/>
          </a:prstGeom>
          <a:solidFill>
            <a:schemeClr val="accent1">
              <a:lumMod val="60000"/>
              <a:lumOff val="40000"/>
            </a:schemeClr>
          </a:solidFill>
          <a:ln w="9525">
            <a:solidFill>
              <a:srgbClr val="000000"/>
            </a:solidFill>
            <a:miter lim="800000"/>
            <a:headEnd/>
            <a:tailEnd/>
          </a:ln>
        </p:spPr>
        <p:txBody>
          <a:bodyPr/>
          <a:lstStyle/>
          <a:p>
            <a:pPr algn="ctr">
              <a:defRPr/>
            </a:pPr>
            <a:r>
              <a:rPr lang="es-GT" dirty="0">
                <a:ea typeface="Calibri" pitchFamily="34" charset="0"/>
                <a:cs typeface="Times New Roman" pitchFamily="18" charset="0"/>
              </a:rPr>
              <a:t>Metodología</a:t>
            </a:r>
            <a:endParaRPr lang="es-GT" dirty="0"/>
          </a:p>
        </p:txBody>
      </p:sp>
      <p:sp>
        <p:nvSpPr>
          <p:cNvPr id="10" name="Text Box 6"/>
          <p:cNvSpPr txBox="1">
            <a:spLocks noChangeArrowheads="1"/>
          </p:cNvSpPr>
          <p:nvPr/>
        </p:nvSpPr>
        <p:spPr bwMode="auto">
          <a:xfrm>
            <a:off x="395288" y="2781300"/>
            <a:ext cx="1368425" cy="719138"/>
          </a:xfrm>
          <a:prstGeom prst="rect">
            <a:avLst/>
          </a:prstGeom>
          <a:solidFill>
            <a:schemeClr val="bg2">
              <a:lumMod val="90000"/>
            </a:schemeClr>
          </a:solidFill>
          <a:ln w="9525">
            <a:solidFill>
              <a:srgbClr val="000000"/>
            </a:solidFill>
            <a:miter lim="800000"/>
            <a:headEnd/>
            <a:tailEnd/>
          </a:ln>
        </p:spPr>
        <p:txBody>
          <a:bodyPr/>
          <a:lstStyle/>
          <a:p>
            <a:pPr>
              <a:defRPr/>
            </a:pPr>
            <a:r>
              <a:rPr lang="es-GT" dirty="0">
                <a:ea typeface="Calibri" pitchFamily="34" charset="0"/>
                <a:cs typeface="Times New Roman" pitchFamily="18" charset="0"/>
              </a:rPr>
              <a:t>Definirlo  y </a:t>
            </a:r>
          </a:p>
          <a:p>
            <a:pPr>
              <a:defRPr/>
            </a:pPr>
            <a:r>
              <a:rPr lang="es-GT" dirty="0">
                <a:ea typeface="Calibri" pitchFamily="34" charset="0"/>
                <a:cs typeface="Times New Roman" pitchFamily="18" charset="0"/>
              </a:rPr>
              <a:t>delimitarlo</a:t>
            </a:r>
            <a:endParaRPr lang="es-GT" dirty="0"/>
          </a:p>
        </p:txBody>
      </p:sp>
      <p:sp>
        <p:nvSpPr>
          <p:cNvPr id="10249" name="AutoShape 4"/>
          <p:cNvSpPr>
            <a:spLocks noChangeArrowheads="1"/>
          </p:cNvSpPr>
          <p:nvPr/>
        </p:nvSpPr>
        <p:spPr bwMode="auto">
          <a:xfrm>
            <a:off x="3995738" y="3789363"/>
            <a:ext cx="1800225" cy="792162"/>
          </a:xfrm>
          <a:prstGeom prst="leftArrow">
            <a:avLst>
              <a:gd name="adj1" fmla="val 50000"/>
              <a:gd name="adj2" fmla="val 73774"/>
            </a:avLst>
          </a:prstGeom>
          <a:solidFill>
            <a:srgbClr val="FFCC00"/>
          </a:solidFill>
          <a:ln w="9525">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GT" altLang="es-ES" sz="1600">
                <a:ea typeface="Calibri" pitchFamily="34" charset="0"/>
                <a:cs typeface="Times New Roman" pitchFamily="18" charset="0"/>
              </a:rPr>
              <a:t>Guía hacia los</a:t>
            </a:r>
          </a:p>
        </p:txBody>
      </p:sp>
      <p:sp>
        <p:nvSpPr>
          <p:cNvPr id="13" name="Text Box 3"/>
          <p:cNvSpPr txBox="1">
            <a:spLocks noChangeArrowheads="1"/>
          </p:cNvSpPr>
          <p:nvPr/>
        </p:nvSpPr>
        <p:spPr bwMode="auto">
          <a:xfrm>
            <a:off x="2268538" y="4005263"/>
            <a:ext cx="1695450" cy="576262"/>
          </a:xfrm>
          <a:prstGeom prst="rect">
            <a:avLst/>
          </a:prstGeom>
          <a:solidFill>
            <a:schemeClr val="bg2">
              <a:lumMod val="50000"/>
            </a:schemeClr>
          </a:solidFill>
          <a:ln w="9525">
            <a:solidFill>
              <a:srgbClr val="000000"/>
            </a:solidFill>
            <a:miter lim="800000"/>
            <a:headEnd/>
            <a:tailEnd/>
          </a:ln>
        </p:spPr>
        <p:txBody>
          <a:bodyPr/>
          <a:lstStyle/>
          <a:p>
            <a:pPr algn="ctr">
              <a:defRPr/>
            </a:pPr>
            <a:r>
              <a:rPr lang="es-GT" dirty="0">
                <a:ea typeface="Calibri" pitchFamily="34" charset="0"/>
                <a:cs typeface="Times New Roman" pitchFamily="18" charset="0"/>
              </a:rPr>
              <a:t>Resultados y</a:t>
            </a:r>
            <a:endParaRPr lang="es-GT" dirty="0"/>
          </a:p>
          <a:p>
            <a:pPr algn="ctr" eaLnBrk="0" hangingPunct="0">
              <a:defRPr/>
            </a:pPr>
            <a:r>
              <a:rPr lang="es-GT" dirty="0">
                <a:ea typeface="Calibri" pitchFamily="34" charset="0"/>
                <a:cs typeface="Times New Roman" pitchFamily="18" charset="0"/>
              </a:rPr>
              <a:t>conclusiones</a:t>
            </a:r>
            <a:endParaRPr lang="es-GT" dirty="0"/>
          </a:p>
        </p:txBody>
      </p:sp>
      <p:sp>
        <p:nvSpPr>
          <p:cNvPr id="10251" name="AutoShape 2"/>
          <p:cNvSpPr>
            <a:spLocks noChangeArrowheads="1"/>
          </p:cNvSpPr>
          <p:nvPr/>
        </p:nvSpPr>
        <p:spPr bwMode="auto">
          <a:xfrm>
            <a:off x="2411413" y="3141663"/>
            <a:ext cx="1439862" cy="503237"/>
          </a:xfrm>
          <a:prstGeom prst="upArrowCallout">
            <a:avLst>
              <a:gd name="adj1" fmla="val 61463"/>
              <a:gd name="adj2" fmla="val 61450"/>
              <a:gd name="adj3" fmla="val 16667"/>
              <a:gd name="adj4" fmla="val 66667"/>
            </a:avLst>
          </a:prstGeom>
          <a:solidFill>
            <a:srgbClr val="92D050"/>
          </a:solidFill>
          <a:ln w="9525">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GT" altLang="es-ES" sz="1600">
                <a:ea typeface="Calibri" pitchFamily="34" charset="0"/>
                <a:cs typeface="Times New Roman" pitchFamily="18" charset="0"/>
              </a:rPr>
              <a:t>Responden</a:t>
            </a:r>
            <a:endParaRPr lang="es-GT" altLang="es-ES">
              <a:ea typeface="Calibri" pitchFamily="34" charset="0"/>
              <a:cs typeface="Times New Roman" pitchFamily="18" charset="0"/>
            </a:endParaRPr>
          </a:p>
        </p:txBody>
      </p:sp>
      <p:cxnSp>
        <p:nvCxnSpPr>
          <p:cNvPr id="10252" name="AutoShape 7"/>
          <p:cNvCxnSpPr>
            <a:cxnSpLocks noChangeShapeType="1"/>
          </p:cNvCxnSpPr>
          <p:nvPr/>
        </p:nvCxnSpPr>
        <p:spPr bwMode="auto">
          <a:xfrm flipV="1">
            <a:off x="1763713" y="2852738"/>
            <a:ext cx="647700" cy="215900"/>
          </a:xfrm>
          <a:prstGeom prst="straightConnector1">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 name="19 Nube"/>
          <p:cNvSpPr/>
          <p:nvPr/>
        </p:nvSpPr>
        <p:spPr>
          <a:xfrm>
            <a:off x="395288" y="1428750"/>
            <a:ext cx="2605087" cy="9207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GT" sz="2000" b="1" dirty="0">
                <a:latin typeface="Arial" pitchFamily="34" charset="0"/>
                <a:cs typeface="Arial" pitchFamily="34" charset="0"/>
              </a:rPr>
              <a:t>PROBLEMA</a:t>
            </a:r>
          </a:p>
        </p:txBody>
      </p:sp>
      <p:sp>
        <p:nvSpPr>
          <p:cNvPr id="21" name="20 CuadroTexto"/>
          <p:cNvSpPr txBox="1"/>
          <p:nvPr/>
        </p:nvSpPr>
        <p:spPr>
          <a:xfrm>
            <a:off x="395288" y="3789363"/>
            <a:ext cx="1368425" cy="368300"/>
          </a:xfrm>
          <a:prstGeom prst="rect">
            <a:avLst/>
          </a:prstGeom>
          <a:solidFill>
            <a:schemeClr val="accent2">
              <a:lumMod val="20000"/>
              <a:lumOff val="80000"/>
            </a:schemeClr>
          </a:solidFill>
          <a:ln>
            <a:solidFill>
              <a:schemeClr val="tx1"/>
            </a:solidFill>
          </a:ln>
        </p:spPr>
        <p:txBody>
          <a:bodyPr>
            <a:spAutoFit/>
          </a:bodyPr>
          <a:lstStyle/>
          <a:p>
            <a:pPr>
              <a:defRPr/>
            </a:pPr>
            <a:r>
              <a:rPr lang="es-GT" dirty="0">
                <a:latin typeface="Arial" charset="0"/>
                <a:cs typeface="+mn-cs"/>
              </a:rPr>
              <a:t>Justificarlo</a:t>
            </a:r>
          </a:p>
        </p:txBody>
      </p:sp>
      <p:sp>
        <p:nvSpPr>
          <p:cNvPr id="23" name="22 Flecha abajo"/>
          <p:cNvSpPr/>
          <p:nvPr/>
        </p:nvSpPr>
        <p:spPr>
          <a:xfrm>
            <a:off x="928688" y="2357438"/>
            <a:ext cx="360362"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GT"/>
          </a:p>
        </p:txBody>
      </p:sp>
      <p:cxnSp>
        <p:nvCxnSpPr>
          <p:cNvPr id="25" name="24 Conector recto de flecha"/>
          <p:cNvCxnSpPr>
            <a:stCxn id="10" idx="2"/>
            <a:endCxn id="21" idx="0"/>
          </p:cNvCxnSpPr>
          <p:nvPr/>
        </p:nvCxnSpPr>
        <p:spPr>
          <a:xfrm rot="5400000">
            <a:off x="936625" y="3644900"/>
            <a:ext cx="287338" cy="158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27" name="26 Abrir llave"/>
          <p:cNvSpPr/>
          <p:nvPr/>
        </p:nvSpPr>
        <p:spPr>
          <a:xfrm rot="16200000">
            <a:off x="4250532" y="678656"/>
            <a:ext cx="642938" cy="8429625"/>
          </a:xfrm>
          <a:prstGeom prst="leftBrace">
            <a:avLst>
              <a:gd name="adj1" fmla="val 8333"/>
              <a:gd name="adj2" fmla="val 50000"/>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cxnSp>
        <p:nvCxnSpPr>
          <p:cNvPr id="31" name="30 Conector recto de flecha"/>
          <p:cNvCxnSpPr>
            <a:stCxn id="13" idx="0"/>
            <a:endCxn id="10251" idx="2"/>
          </p:cNvCxnSpPr>
          <p:nvPr/>
        </p:nvCxnSpPr>
        <p:spPr>
          <a:xfrm rot="5400000" flipH="1" flipV="1">
            <a:off x="2944019" y="3817144"/>
            <a:ext cx="360363" cy="15875"/>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28" name="27 Abrir llave"/>
          <p:cNvSpPr/>
          <p:nvPr/>
        </p:nvSpPr>
        <p:spPr>
          <a:xfrm rot="16200000">
            <a:off x="4250531" y="1464469"/>
            <a:ext cx="642938" cy="8858250"/>
          </a:xfrm>
          <a:prstGeom prst="leftBrace">
            <a:avLst>
              <a:gd name="adj1" fmla="val 8333"/>
              <a:gd name="adj2" fmla="val 50000"/>
            </a:avLst>
          </a:prstGeom>
          <a:ln w="508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8" name="Text Box 8"/>
          <p:cNvSpPr txBox="1">
            <a:spLocks noChangeArrowheads="1"/>
          </p:cNvSpPr>
          <p:nvPr/>
        </p:nvSpPr>
        <p:spPr bwMode="auto">
          <a:xfrm>
            <a:off x="2643174" y="5072074"/>
            <a:ext cx="3816350" cy="428628"/>
          </a:xfrm>
          <a:prstGeom prst="rect">
            <a:avLst/>
          </a:prstGeom>
          <a:solidFill>
            <a:srgbClr val="CC0000"/>
          </a:solidFill>
          <a:ln w="9525">
            <a:solidFill>
              <a:srgbClr val="000000"/>
            </a:solidFill>
            <a:miter lim="800000"/>
            <a:headEnd/>
            <a:tailEnd/>
          </a:ln>
        </p:spPr>
        <p:txBody>
          <a:bodyPr/>
          <a:lstStyle/>
          <a:p>
            <a:pPr algn="ctr">
              <a:defRPr/>
            </a:pPr>
            <a:r>
              <a:rPr lang="es-GT" sz="2400" dirty="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Revisión de literatura</a:t>
            </a:r>
            <a:endParaRPr lang="es-GT"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261" name="23 CuadroTexto"/>
          <p:cNvSpPr txBox="1">
            <a:spLocks noChangeArrowheads="1"/>
          </p:cNvSpPr>
          <p:nvPr/>
        </p:nvSpPr>
        <p:spPr bwMode="auto">
          <a:xfrm>
            <a:off x="2643188" y="6143625"/>
            <a:ext cx="3857625" cy="461963"/>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 altLang="es-ES" sz="2400" b="1">
                <a:solidFill>
                  <a:schemeClr val="bg1"/>
                </a:solidFill>
              </a:rPr>
              <a:t>ASPECTOS ÉTICOS</a:t>
            </a:r>
          </a:p>
        </p:txBody>
      </p:sp>
      <p:sp>
        <p:nvSpPr>
          <p:cNvPr id="5" name="4 Marcador de pie de página"/>
          <p:cNvSpPr>
            <a:spLocks noGrp="1"/>
          </p:cNvSpPr>
          <p:nvPr>
            <p:ph type="ftr" sz="quarter" idx="11"/>
          </p:nvPr>
        </p:nvSpPr>
        <p:spPr/>
        <p:txBody>
          <a:bodyPr/>
          <a:lstStyle/>
          <a:p>
            <a:r>
              <a:rPr lang="es-ES" smtClean="0"/>
              <a:t>PhD. Gabith Quispe Fernandez</a:t>
            </a:r>
            <a:endParaRPr lang="es-ES"/>
          </a:p>
        </p:txBody>
      </p:sp>
      <p:sp>
        <p:nvSpPr>
          <p:cNvPr id="6" name="5 Marcador de número de diapositiva"/>
          <p:cNvSpPr>
            <a:spLocks noGrp="1"/>
          </p:cNvSpPr>
          <p:nvPr>
            <p:ph type="sldNum" sz="quarter" idx="12"/>
          </p:nvPr>
        </p:nvSpPr>
        <p:spPr/>
        <p:txBody>
          <a:bodyPr/>
          <a:lstStyle/>
          <a:p>
            <a:fld id="{D7F0021B-11F2-4908-B8B4-06E2285B7814}" type="slidenum">
              <a:rPr lang="es-ES" smtClean="0"/>
              <a:t>17</a:t>
            </a:fld>
            <a:endParaRPr lang="es-ES"/>
          </a:p>
        </p:txBody>
      </p:sp>
    </p:spTree>
    <p:extLst>
      <p:ext uri="{BB962C8B-B14F-4D97-AF65-F5344CB8AC3E}">
        <p14:creationId xmlns:p14="http://schemas.microsoft.com/office/powerpoint/2010/main" val="39889168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0588" y="0"/>
            <a:ext cx="8943900" cy="707886"/>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fontAlgn="base">
              <a:spcBef>
                <a:spcPct val="0"/>
              </a:spcBef>
              <a:spcAft>
                <a:spcPct val="0"/>
              </a:spcAft>
            </a:pPr>
            <a:r>
              <a:rPr lang="es-ES_tradnl" sz="4000" b="1" dirty="0"/>
              <a:t>¿</a:t>
            </a:r>
            <a:r>
              <a:rPr lang="es-ES_tradnl" sz="4000" b="1" dirty="0" smtClean="0"/>
              <a:t>Criterios  para identificar un </a:t>
            </a:r>
            <a:r>
              <a:rPr lang="es-ES_tradnl" sz="4000" b="1" dirty="0"/>
              <a:t>problema?</a:t>
            </a:r>
            <a:endParaRPr lang="es-ES" sz="4000" b="1" dirty="0"/>
          </a:p>
        </p:txBody>
      </p:sp>
      <p:sp>
        <p:nvSpPr>
          <p:cNvPr id="5" name="Rectangle 5"/>
          <p:cNvSpPr>
            <a:spLocks noChangeArrowheads="1"/>
          </p:cNvSpPr>
          <p:nvPr/>
        </p:nvSpPr>
        <p:spPr bwMode="auto">
          <a:xfrm>
            <a:off x="539750" y="3500438"/>
            <a:ext cx="1445076" cy="523220"/>
          </a:xfrm>
          <a:prstGeom prst="rect">
            <a:avLst/>
          </a:prstGeom>
          <a:ln/>
          <a:extLst/>
        </p:spPr>
        <p:style>
          <a:lnRef idx="1">
            <a:schemeClr val="accent5"/>
          </a:lnRef>
          <a:fillRef idx="2">
            <a:schemeClr val="accent5"/>
          </a:fillRef>
          <a:effectRef idx="1">
            <a:schemeClr val="accent5"/>
          </a:effectRef>
          <a:fontRef idx="minor">
            <a:schemeClr val="dk1"/>
          </a:fontRef>
        </p:style>
        <p:txBody>
          <a:bodyPr wrap="none">
            <a:spAutoFit/>
          </a:bodyPr>
          <a:lstStyle/>
          <a:p>
            <a:pPr fontAlgn="base">
              <a:spcBef>
                <a:spcPct val="0"/>
              </a:spcBef>
              <a:spcAft>
                <a:spcPct val="0"/>
              </a:spcAft>
            </a:pPr>
            <a:r>
              <a:rPr lang="es-ES_tradnl" sz="2800" b="1"/>
              <a:t>Criterios</a:t>
            </a:r>
            <a:endParaRPr lang="es-ES" sz="2800" b="1"/>
          </a:p>
        </p:txBody>
      </p:sp>
      <p:sp>
        <p:nvSpPr>
          <p:cNvPr id="6" name="Rectangle 6"/>
          <p:cNvSpPr>
            <a:spLocks noChangeArrowheads="1"/>
          </p:cNvSpPr>
          <p:nvPr/>
        </p:nvSpPr>
        <p:spPr bwMode="auto">
          <a:xfrm>
            <a:off x="2700338" y="1700213"/>
            <a:ext cx="6048375" cy="4176712"/>
          </a:xfrm>
          <a:prstGeom prst="rect">
            <a:avLst/>
          </a:prstGeom>
          <a:ln/>
          <a:extLst/>
        </p:spPr>
        <p:style>
          <a:lnRef idx="1">
            <a:schemeClr val="accent5"/>
          </a:lnRef>
          <a:fillRef idx="2">
            <a:schemeClr val="accent5"/>
          </a:fillRef>
          <a:effectRef idx="1">
            <a:schemeClr val="accent5"/>
          </a:effectRef>
          <a:fontRef idx="minor">
            <a:schemeClr val="dk1"/>
          </a:fontRef>
        </p:style>
        <p:txBody>
          <a:bodyPr/>
          <a:lstStyle/>
          <a:p>
            <a:pPr fontAlgn="base">
              <a:lnSpc>
                <a:spcPct val="90000"/>
              </a:lnSpc>
              <a:spcBef>
                <a:spcPct val="20000"/>
              </a:spcBef>
              <a:spcAft>
                <a:spcPct val="0"/>
              </a:spcAft>
            </a:pPr>
            <a:r>
              <a:rPr lang="es-ES_tradnl" sz="2000" b="1"/>
              <a:t>1º El problema afecta directamente a quien analiza    </a:t>
            </a:r>
          </a:p>
          <a:p>
            <a:pPr fontAlgn="base">
              <a:lnSpc>
                <a:spcPct val="90000"/>
              </a:lnSpc>
              <a:spcBef>
                <a:spcPct val="20000"/>
              </a:spcBef>
              <a:spcAft>
                <a:spcPct val="0"/>
              </a:spcAft>
            </a:pPr>
            <a:r>
              <a:rPr lang="es-ES_tradnl" sz="2000" b="1"/>
              <a:t>    y explica la realidad ?</a:t>
            </a:r>
          </a:p>
          <a:p>
            <a:pPr fontAlgn="base">
              <a:lnSpc>
                <a:spcPct val="90000"/>
              </a:lnSpc>
              <a:spcBef>
                <a:spcPct val="20000"/>
              </a:spcBef>
              <a:spcAft>
                <a:spcPct val="0"/>
              </a:spcAft>
            </a:pPr>
            <a:endParaRPr lang="es-ES_tradnl" sz="2000" b="1"/>
          </a:p>
          <a:p>
            <a:pPr fontAlgn="base">
              <a:lnSpc>
                <a:spcPct val="90000"/>
              </a:lnSpc>
              <a:spcBef>
                <a:spcPct val="20000"/>
              </a:spcBef>
              <a:spcAft>
                <a:spcPct val="0"/>
              </a:spcAft>
            </a:pPr>
            <a:r>
              <a:rPr lang="es-ES_tradnl" sz="2000" b="1"/>
              <a:t>2º La discrepancia identificada debe ser entendida  </a:t>
            </a:r>
          </a:p>
          <a:p>
            <a:pPr fontAlgn="base">
              <a:lnSpc>
                <a:spcPct val="90000"/>
              </a:lnSpc>
              <a:spcBef>
                <a:spcPct val="20000"/>
              </a:spcBef>
              <a:spcAft>
                <a:spcPct val="0"/>
              </a:spcAft>
            </a:pPr>
            <a:r>
              <a:rPr lang="es-ES_tradnl" sz="2000" b="1"/>
              <a:t>    como inaceptable y que se puede evitar (superar)</a:t>
            </a:r>
          </a:p>
          <a:p>
            <a:pPr fontAlgn="base">
              <a:lnSpc>
                <a:spcPct val="90000"/>
              </a:lnSpc>
              <a:spcBef>
                <a:spcPct val="20000"/>
              </a:spcBef>
              <a:spcAft>
                <a:spcPct val="0"/>
              </a:spcAft>
            </a:pPr>
            <a:endParaRPr lang="es-ES_tradnl" sz="2000" b="1"/>
          </a:p>
          <a:p>
            <a:pPr fontAlgn="base">
              <a:lnSpc>
                <a:spcPct val="90000"/>
              </a:lnSpc>
              <a:spcBef>
                <a:spcPct val="20000"/>
              </a:spcBef>
              <a:spcAft>
                <a:spcPct val="0"/>
              </a:spcAft>
            </a:pPr>
            <a:r>
              <a:rPr lang="es-ES_tradnl" sz="2000" b="1"/>
              <a:t>3º Asume la forma de un conflicto y provoca </a:t>
            </a:r>
          </a:p>
          <a:p>
            <a:pPr fontAlgn="base">
              <a:lnSpc>
                <a:spcPct val="90000"/>
              </a:lnSpc>
              <a:spcBef>
                <a:spcPct val="20000"/>
              </a:spcBef>
              <a:spcAft>
                <a:spcPct val="0"/>
              </a:spcAft>
            </a:pPr>
            <a:r>
              <a:rPr lang="es-ES_tradnl" sz="2000" b="1"/>
              <a:t>     insatisfacción.</a:t>
            </a:r>
          </a:p>
          <a:p>
            <a:pPr fontAlgn="base">
              <a:lnSpc>
                <a:spcPct val="90000"/>
              </a:lnSpc>
              <a:spcBef>
                <a:spcPct val="20000"/>
              </a:spcBef>
              <a:spcAft>
                <a:spcPct val="0"/>
              </a:spcAft>
            </a:pPr>
            <a:endParaRPr lang="es-ES_tradnl" sz="2000" b="1"/>
          </a:p>
          <a:p>
            <a:pPr fontAlgn="base">
              <a:lnSpc>
                <a:spcPct val="90000"/>
              </a:lnSpc>
              <a:spcBef>
                <a:spcPct val="20000"/>
              </a:spcBef>
              <a:spcAft>
                <a:spcPct val="0"/>
              </a:spcAft>
            </a:pPr>
            <a:r>
              <a:rPr lang="es-ES_tradnl" sz="2000" b="1"/>
              <a:t>4º Es una situación negativa que se desea cambiar.</a:t>
            </a:r>
          </a:p>
          <a:p>
            <a:pPr fontAlgn="base">
              <a:lnSpc>
                <a:spcPct val="90000"/>
              </a:lnSpc>
              <a:spcBef>
                <a:spcPct val="20000"/>
              </a:spcBef>
              <a:spcAft>
                <a:spcPct val="0"/>
              </a:spcAft>
            </a:pPr>
            <a:endParaRPr lang="es-ES_tradnl" sz="2000" b="1"/>
          </a:p>
          <a:p>
            <a:pPr fontAlgn="base">
              <a:lnSpc>
                <a:spcPct val="90000"/>
              </a:lnSpc>
              <a:spcBef>
                <a:spcPct val="20000"/>
              </a:spcBef>
              <a:spcAft>
                <a:spcPct val="0"/>
              </a:spcAft>
            </a:pPr>
            <a:r>
              <a:rPr lang="es-ES_tradnl" sz="2000" b="1"/>
              <a:t>5º Es de magnitud y con tendencias crecientes.</a:t>
            </a:r>
            <a:endParaRPr lang="es-ES" sz="2000" b="1"/>
          </a:p>
        </p:txBody>
      </p:sp>
      <p:sp>
        <p:nvSpPr>
          <p:cNvPr id="2" name="1 Marcador de pie de página"/>
          <p:cNvSpPr>
            <a:spLocks noGrp="1"/>
          </p:cNvSpPr>
          <p:nvPr>
            <p:ph type="ftr" sz="quarter" idx="11"/>
          </p:nvPr>
        </p:nvSpPr>
        <p:spPr/>
        <p:txBody>
          <a:bodyPr/>
          <a:lstStyle/>
          <a:p>
            <a:r>
              <a:rPr lang="es-ES" smtClean="0"/>
              <a:t>PhD. Gabith Quispe Fernandez</a:t>
            </a:r>
            <a:endParaRPr lang="es-ES"/>
          </a:p>
        </p:txBody>
      </p:sp>
      <p:sp>
        <p:nvSpPr>
          <p:cNvPr id="3" name="2 Marcador de número de diapositiva"/>
          <p:cNvSpPr>
            <a:spLocks noGrp="1"/>
          </p:cNvSpPr>
          <p:nvPr>
            <p:ph type="sldNum" sz="quarter" idx="12"/>
          </p:nvPr>
        </p:nvSpPr>
        <p:spPr/>
        <p:txBody>
          <a:bodyPr/>
          <a:lstStyle/>
          <a:p>
            <a:fld id="{D7F0021B-11F2-4908-B8B4-06E2285B7814}" type="slidenum">
              <a:rPr lang="es-ES" smtClean="0"/>
              <a:t>18</a:t>
            </a:fld>
            <a:endParaRPr lang="es-ES"/>
          </a:p>
        </p:txBody>
      </p:sp>
    </p:spTree>
    <p:extLst>
      <p:ext uri="{BB962C8B-B14F-4D97-AF65-F5344CB8AC3E}">
        <p14:creationId xmlns:p14="http://schemas.microsoft.com/office/powerpoint/2010/main" val="3044504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Marcador de contenido"/>
          <p:cNvGraphicFramePr>
            <a:graphicFrameLocks noGrp="1"/>
          </p:cNvGraphicFramePr>
          <p:nvPr>
            <p:ph idx="1"/>
            <p:extLst>
              <p:ext uri="{D42A27DB-BD31-4B8C-83A1-F6EECF244321}">
                <p14:modId xmlns:p14="http://schemas.microsoft.com/office/powerpoint/2010/main" val="1352893084"/>
              </p:ext>
            </p:extLst>
          </p:nvPr>
        </p:nvGraphicFramePr>
        <p:xfrm>
          <a:off x="457200" y="2132856"/>
          <a:ext cx="8353425" cy="3230880"/>
        </p:xfrm>
        <a:graphic>
          <a:graphicData uri="http://schemas.openxmlformats.org/drawingml/2006/table">
            <a:tbl>
              <a:tblPr>
                <a:tableStyleId>{35758FB7-9AC5-4552-8A53-C91805E547FA}</a:tableStyleId>
              </a:tblPr>
              <a:tblGrid>
                <a:gridCol w="1296987">
                  <a:extLst>
                    <a:ext uri="{9D8B030D-6E8A-4147-A177-3AD203B41FA5}">
                      <a16:colId xmlns:a16="http://schemas.microsoft.com/office/drawing/2014/main" xmlns="" val="20000"/>
                    </a:ext>
                  </a:extLst>
                </a:gridCol>
                <a:gridCol w="1800225">
                  <a:extLst>
                    <a:ext uri="{9D8B030D-6E8A-4147-A177-3AD203B41FA5}">
                      <a16:colId xmlns:a16="http://schemas.microsoft.com/office/drawing/2014/main" xmlns="" val="20001"/>
                    </a:ext>
                  </a:extLst>
                </a:gridCol>
                <a:gridCol w="1584325">
                  <a:extLst>
                    <a:ext uri="{9D8B030D-6E8A-4147-A177-3AD203B41FA5}">
                      <a16:colId xmlns:a16="http://schemas.microsoft.com/office/drawing/2014/main" xmlns="" val="20002"/>
                    </a:ext>
                  </a:extLst>
                </a:gridCol>
                <a:gridCol w="1871663">
                  <a:extLst>
                    <a:ext uri="{9D8B030D-6E8A-4147-A177-3AD203B41FA5}">
                      <a16:colId xmlns:a16="http://schemas.microsoft.com/office/drawing/2014/main" xmlns="" val="20003"/>
                    </a:ext>
                  </a:extLst>
                </a:gridCol>
                <a:gridCol w="1800225">
                  <a:extLst>
                    <a:ext uri="{9D8B030D-6E8A-4147-A177-3AD203B41FA5}">
                      <a16:colId xmlns:a16="http://schemas.microsoft.com/office/drawing/2014/main" xmlns="" val="20004"/>
                    </a:ext>
                  </a:extLst>
                </a:gridCol>
              </a:tblGrid>
              <a:tr h="765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u="sng" strike="noStrike" cap="none" normalizeH="0" baseline="0" dirty="0" smtClean="0">
                          <a:ln>
                            <a:noFill/>
                          </a:ln>
                          <a:effectLst/>
                        </a:rPr>
                        <a:t>Magnitud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u="none" strike="noStrike" cap="none" normalizeH="0" baseline="0" dirty="0" smtClean="0">
                          <a:ln>
                            <a:noFill/>
                          </a:ln>
                          <a:effectLst/>
                        </a:rPr>
                        <a:t>extensión del problema</a:t>
                      </a:r>
                      <a:endParaRPr kumimoji="0" lang="es-ES" sz="20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u="sng" strike="noStrike" cap="none" normalizeH="0" baseline="0" dirty="0" smtClean="0">
                          <a:ln>
                            <a:noFill/>
                          </a:ln>
                          <a:effectLst/>
                        </a:rPr>
                        <a:t>Trascendencia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u="none" strike="noStrike" cap="none" normalizeH="0" baseline="0" dirty="0" smtClean="0">
                          <a:ln>
                            <a:noFill/>
                          </a:ln>
                          <a:effectLst/>
                        </a:rPr>
                        <a:t>gravedad o seriedad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u="none" strike="noStrike" cap="none" normalizeH="0" baseline="0" dirty="0" smtClean="0">
                          <a:ln>
                            <a:noFill/>
                          </a:ln>
                          <a:effectLst/>
                        </a:rPr>
                        <a:t>impacto</a:t>
                      </a:r>
                      <a:endParaRPr kumimoji="0" lang="es-ES" sz="20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u="sng" strike="noStrike" cap="none" normalizeH="0" baseline="0" dirty="0" smtClean="0">
                          <a:ln>
                            <a:noFill/>
                          </a:ln>
                          <a:effectLst/>
                        </a:rPr>
                        <a:t>Eficacia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u="none" strike="noStrike" cap="none" normalizeH="0" baseline="0" dirty="0" smtClean="0">
                          <a:ln>
                            <a:noFill/>
                          </a:ln>
                          <a:effectLst/>
                        </a:rPr>
                        <a:t>intervención</a:t>
                      </a:r>
                      <a:endParaRPr kumimoji="0" lang="es-ES" sz="20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u="sng" strike="noStrike" cap="none" normalizeH="0" baseline="0" dirty="0" smtClean="0">
                          <a:ln>
                            <a:noFill/>
                          </a:ln>
                          <a:effectLst/>
                        </a:rPr>
                        <a:t>Costo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u="none" strike="noStrike" cap="none" normalizeH="0" baseline="0" dirty="0" smtClean="0">
                          <a:ln>
                            <a:noFill/>
                          </a:ln>
                          <a:effectLst/>
                        </a:rPr>
                        <a:t>de intervención</a:t>
                      </a:r>
                      <a:endParaRPr kumimoji="0" lang="es-ES" sz="20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u="none" strike="noStrike" cap="none" normalizeH="0" baseline="0" dirty="0" smtClean="0">
                          <a:ln>
                            <a:noFill/>
                          </a:ln>
                          <a:effectLst/>
                        </a:rPr>
                        <a:t>VALORACIÓN</a:t>
                      </a:r>
                      <a:endParaRPr kumimoji="0" lang="es-ES" sz="2000" b="1" i="0" u="none" strike="noStrike" cap="none" normalizeH="0" baseline="0" dirty="0" smtClean="0">
                        <a:ln>
                          <a:noFill/>
                        </a:ln>
                        <a:solidFill>
                          <a:schemeClr val="tx1"/>
                        </a:solidFill>
                        <a:effectLst/>
                        <a:latin typeface="Arial" charset="0"/>
                      </a:endParaRPr>
                    </a:p>
                  </a:txBody>
                  <a:tcPr horzOverflow="overflow"/>
                </a:tc>
                <a:extLst>
                  <a:ext uri="{0D108BD9-81ED-4DB2-BD59-A6C34878D82A}">
                    <a16:rowId xmlns:a16="http://schemas.microsoft.com/office/drawing/2014/main" xmlns="" val="10000"/>
                  </a:ext>
                </a:extLst>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1" u="none" strike="noStrike" cap="none" normalizeH="0" baseline="0" dirty="0" smtClean="0">
                          <a:ln>
                            <a:noFill/>
                          </a:ln>
                          <a:effectLst/>
                        </a:rPr>
                        <a:t>5 muy frecuente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000" b="1"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1" u="none" strike="noStrike" cap="none" normalizeH="0" baseline="0" dirty="0" smtClean="0">
                          <a:ln>
                            <a:noFill/>
                          </a:ln>
                          <a:effectLst/>
                        </a:rPr>
                        <a:t>1 poco frecuente</a:t>
                      </a:r>
                      <a:endParaRPr kumimoji="0" lang="es-ES" sz="20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1" u="none" strike="noStrike" cap="none" normalizeH="0" baseline="0" dirty="0" smtClean="0">
                          <a:ln>
                            <a:noFill/>
                          </a:ln>
                          <a:effectLst/>
                        </a:rPr>
                        <a:t>Gran impacto</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000" b="1"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000" b="1"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1" u="none" strike="noStrike" cap="none" normalizeH="0" baseline="0" dirty="0" smtClean="0">
                          <a:ln>
                            <a:noFill/>
                          </a:ln>
                          <a:effectLst/>
                        </a:rPr>
                        <a:t>Poco impacto</a:t>
                      </a:r>
                      <a:endParaRPr kumimoji="0" lang="es-ES" sz="20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1" u="none" strike="noStrike" cap="none" normalizeH="0" baseline="0" dirty="0" smtClean="0">
                          <a:ln>
                            <a:noFill/>
                          </a:ln>
                          <a:effectLst/>
                        </a:rPr>
                        <a:t>Si es posible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000" b="1"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000" b="1"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1" u="none" strike="noStrike" cap="none" normalizeH="0" baseline="0" dirty="0" smtClean="0">
                          <a:ln>
                            <a:noFill/>
                          </a:ln>
                          <a:effectLst/>
                        </a:rPr>
                        <a:t>No es posible</a:t>
                      </a:r>
                      <a:endParaRPr kumimoji="0" lang="es-ES" sz="20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1" u="none" strike="noStrike" cap="none" normalizeH="0" baseline="0" dirty="0" smtClean="0">
                          <a:ln>
                            <a:noFill/>
                          </a:ln>
                          <a:effectLst/>
                        </a:rPr>
                        <a:t>Bajo costo</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000" b="1"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000" b="1"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1" u="none" strike="noStrike" cap="none" normalizeH="0" baseline="0" dirty="0" smtClean="0">
                          <a:ln>
                            <a:noFill/>
                          </a:ln>
                          <a:effectLst/>
                        </a:rPr>
                        <a:t>Alto costo</a:t>
                      </a:r>
                      <a:endParaRPr kumimoji="0" lang="es-ES" sz="20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PE" sz="2000" b="1" i="0" u="none" strike="noStrike" cap="none" normalizeH="0" baseline="0" dirty="0" smtClean="0">
                        <a:ln>
                          <a:noFill/>
                        </a:ln>
                        <a:solidFill>
                          <a:schemeClr val="tx1"/>
                        </a:solidFill>
                        <a:effectLst/>
                        <a:latin typeface="Arial" charset="0"/>
                      </a:endParaRPr>
                    </a:p>
                  </a:txBody>
                  <a:tcPr horzOverflow="overflow"/>
                </a:tc>
                <a:extLst>
                  <a:ext uri="{0D108BD9-81ED-4DB2-BD59-A6C34878D82A}">
                    <a16:rowId xmlns:a16="http://schemas.microsoft.com/office/drawing/2014/main" xmlns="" val="10001"/>
                  </a:ext>
                </a:extLst>
              </a:tr>
            </a:tbl>
          </a:graphicData>
        </a:graphic>
      </p:graphicFrame>
      <p:sp>
        <p:nvSpPr>
          <p:cNvPr id="7" name="Rectangle 38"/>
          <p:cNvSpPr>
            <a:spLocks noChangeArrowheads="1"/>
          </p:cNvSpPr>
          <p:nvPr/>
        </p:nvSpPr>
        <p:spPr bwMode="auto">
          <a:xfrm>
            <a:off x="0" y="0"/>
            <a:ext cx="9144000" cy="1098550"/>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es-ES_tradnl" sz="3600" b="1" dirty="0"/>
              <a:t>Criterios de Análisis </a:t>
            </a:r>
            <a:r>
              <a:rPr lang="es-ES_tradnl" sz="3600" b="1" dirty="0" smtClean="0"/>
              <a:t>y Priorización </a:t>
            </a:r>
            <a:r>
              <a:rPr lang="es-ES_tradnl" sz="3600" b="1" dirty="0"/>
              <a:t>de Problemas</a:t>
            </a:r>
            <a:r>
              <a:rPr lang="es-ES_tradnl" sz="3600" dirty="0"/>
              <a:t>                          </a:t>
            </a:r>
            <a:endParaRPr lang="es-ES" sz="3600" dirty="0"/>
          </a:p>
        </p:txBody>
      </p:sp>
      <p:sp>
        <p:nvSpPr>
          <p:cNvPr id="2" name="1 Marcador de pie de página"/>
          <p:cNvSpPr>
            <a:spLocks noGrp="1"/>
          </p:cNvSpPr>
          <p:nvPr>
            <p:ph type="ftr" sz="quarter" idx="11"/>
          </p:nvPr>
        </p:nvSpPr>
        <p:spPr/>
        <p:txBody>
          <a:bodyPr/>
          <a:lstStyle/>
          <a:p>
            <a:r>
              <a:rPr lang="es-ES" smtClean="0"/>
              <a:t>PhD. Gabith Quispe Fernandez</a:t>
            </a:r>
            <a:endParaRPr lang="es-ES"/>
          </a:p>
        </p:txBody>
      </p:sp>
      <p:sp>
        <p:nvSpPr>
          <p:cNvPr id="3" name="2 Marcador de número de diapositiva"/>
          <p:cNvSpPr>
            <a:spLocks noGrp="1"/>
          </p:cNvSpPr>
          <p:nvPr>
            <p:ph type="sldNum" sz="quarter" idx="12"/>
          </p:nvPr>
        </p:nvSpPr>
        <p:spPr/>
        <p:txBody>
          <a:bodyPr/>
          <a:lstStyle/>
          <a:p>
            <a:fld id="{D7F0021B-11F2-4908-B8B4-06E2285B7814}" type="slidenum">
              <a:rPr lang="es-ES" smtClean="0"/>
              <a:t>19</a:t>
            </a:fld>
            <a:endParaRPr lang="es-ES"/>
          </a:p>
        </p:txBody>
      </p:sp>
    </p:spTree>
    <p:extLst>
      <p:ext uri="{BB962C8B-B14F-4D97-AF65-F5344CB8AC3E}">
        <p14:creationId xmlns:p14="http://schemas.microsoft.com/office/powerpoint/2010/main" val="3064090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341"/>
            <a:ext cx="9144000" cy="1143000"/>
          </a:xfrm>
        </p:spPr>
        <p:style>
          <a:lnRef idx="2">
            <a:schemeClr val="accent5">
              <a:shade val="50000"/>
            </a:schemeClr>
          </a:lnRef>
          <a:fillRef idx="1">
            <a:schemeClr val="accent5"/>
          </a:fillRef>
          <a:effectRef idx="0">
            <a:schemeClr val="accent5"/>
          </a:effectRef>
          <a:fontRef idx="minor">
            <a:schemeClr val="lt1"/>
          </a:fontRef>
        </p:style>
        <p:txBody>
          <a:bodyPr/>
          <a:lstStyle/>
          <a:p>
            <a:r>
              <a:rPr lang="es-ES" dirty="0" smtClean="0"/>
              <a:t>INDICE </a:t>
            </a:r>
            <a:endParaRPr lang="es-ES" dirty="0"/>
          </a:p>
        </p:txBody>
      </p:sp>
      <p:sp>
        <p:nvSpPr>
          <p:cNvPr id="3" name="2 Marcador de contenido"/>
          <p:cNvSpPr>
            <a:spLocks noGrp="1"/>
          </p:cNvSpPr>
          <p:nvPr>
            <p:ph idx="1"/>
          </p:nvPr>
        </p:nvSpPr>
        <p:spPr/>
        <p:txBody>
          <a:bodyPr/>
          <a:lstStyle/>
          <a:p>
            <a:r>
              <a:rPr lang="es-ES" dirty="0" smtClean="0"/>
              <a:t>INTRODUCCION</a:t>
            </a:r>
          </a:p>
          <a:p>
            <a:r>
              <a:rPr lang="es-ES" dirty="0" smtClean="0"/>
              <a:t>PROBLEMATIZACION</a:t>
            </a:r>
          </a:p>
          <a:p>
            <a:r>
              <a:rPr lang="es-ES" dirty="0"/>
              <a:t>JUSTIFICACION</a:t>
            </a:r>
          </a:p>
          <a:p>
            <a:r>
              <a:rPr lang="es-ES" dirty="0" smtClean="0"/>
              <a:t>DELIMITACION </a:t>
            </a:r>
          </a:p>
          <a:p>
            <a:r>
              <a:rPr lang="es-ES" dirty="0" smtClean="0"/>
              <a:t>PREGUNTA DE INVESTIGACION</a:t>
            </a:r>
          </a:p>
          <a:p>
            <a:endParaRPr lang="es-ES" dirty="0"/>
          </a:p>
        </p:txBody>
      </p:sp>
      <p:sp>
        <p:nvSpPr>
          <p:cNvPr id="4" name="3 Marcador de pie de página"/>
          <p:cNvSpPr>
            <a:spLocks noGrp="1"/>
          </p:cNvSpPr>
          <p:nvPr>
            <p:ph type="ftr" sz="quarter" idx="11"/>
          </p:nvPr>
        </p:nvSpPr>
        <p:spPr/>
        <p:txBody>
          <a:bodyPr/>
          <a:lstStyle/>
          <a:p>
            <a:r>
              <a:rPr lang="es-ES" smtClean="0"/>
              <a:t>PhD. Gabith Quispe Fernandez</a:t>
            </a:r>
            <a:endParaRPr lang="es-ES"/>
          </a:p>
        </p:txBody>
      </p:sp>
      <p:sp>
        <p:nvSpPr>
          <p:cNvPr id="5" name="4 Marcador de número de diapositiva"/>
          <p:cNvSpPr>
            <a:spLocks noGrp="1"/>
          </p:cNvSpPr>
          <p:nvPr>
            <p:ph type="sldNum" sz="quarter" idx="12"/>
          </p:nvPr>
        </p:nvSpPr>
        <p:spPr/>
        <p:txBody>
          <a:bodyPr/>
          <a:lstStyle/>
          <a:p>
            <a:fld id="{D7F0021B-11F2-4908-B8B4-06E2285B7814}" type="slidenum">
              <a:rPr lang="es-ES" smtClean="0"/>
              <a:t>2</a:t>
            </a:fld>
            <a:endParaRPr lang="es-ES"/>
          </a:p>
        </p:txBody>
      </p:sp>
    </p:spTree>
    <p:extLst>
      <p:ext uri="{BB962C8B-B14F-4D97-AF65-F5344CB8AC3E}">
        <p14:creationId xmlns:p14="http://schemas.microsoft.com/office/powerpoint/2010/main" val="41184473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5875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eaLnBrk="1" fontAlgn="auto" hangingPunct="1">
              <a:spcAft>
                <a:spcPts val="0"/>
              </a:spcAft>
              <a:defRPr/>
            </a:pPr>
            <a:r>
              <a:rPr lang="es-MX" b="1" dirty="0" smtClean="0">
                <a:solidFill>
                  <a:schemeClr val="bg1"/>
                </a:solidFill>
              </a:rPr>
              <a:t>ELEMENTOS DEL PLANTEAMIENTO DEL PROBLEMA</a:t>
            </a:r>
            <a:endParaRPr lang="es-ES" b="1" dirty="0">
              <a:solidFill>
                <a:schemeClr val="bg1"/>
              </a:solidFill>
            </a:endParaRPr>
          </a:p>
        </p:txBody>
      </p:sp>
      <p:sp>
        <p:nvSpPr>
          <p:cNvPr id="11267" name="2 Marcador de contenido"/>
          <p:cNvSpPr>
            <a:spLocks noGrp="1"/>
          </p:cNvSpPr>
          <p:nvPr>
            <p:ph idx="1"/>
          </p:nvPr>
        </p:nvSpPr>
        <p:spPr>
          <a:xfrm>
            <a:off x="467544" y="1700808"/>
            <a:ext cx="8007350" cy="4500563"/>
          </a:xfrm>
        </p:spPr>
        <p:txBody>
          <a:bodyPr>
            <a:normAutofit fontScale="85000" lnSpcReduction="20000"/>
          </a:bodyPr>
          <a:lstStyle/>
          <a:p>
            <a:pPr eaLnBrk="1" hangingPunct="1"/>
            <a:endParaRPr lang="es-MX" altLang="es-ES" sz="2400" dirty="0" smtClean="0"/>
          </a:p>
          <a:p>
            <a:pPr marL="457200" indent="-457200" eaLnBrk="1" hangingPunct="1">
              <a:buFont typeface="+mj-lt"/>
              <a:buAutoNum type="arabicPeriod"/>
            </a:pPr>
            <a:r>
              <a:rPr lang="es-MX" altLang="es-ES" sz="2400" dirty="0" smtClean="0"/>
              <a:t>IDENTIFICACION DE LA IDEA DEL PROBLEMA </a:t>
            </a:r>
          </a:p>
          <a:p>
            <a:pPr marL="457200" indent="-457200" eaLnBrk="1" hangingPunct="1">
              <a:buFont typeface="+mj-lt"/>
              <a:buAutoNum type="arabicPeriod"/>
            </a:pPr>
            <a:endParaRPr lang="es-MX" altLang="es-ES" sz="2400" dirty="0"/>
          </a:p>
          <a:p>
            <a:pPr marL="457200" indent="-457200" eaLnBrk="1" hangingPunct="1">
              <a:buFont typeface="+mj-lt"/>
              <a:buAutoNum type="arabicPeriod"/>
            </a:pPr>
            <a:r>
              <a:rPr lang="es-MX" altLang="es-ES" sz="2400" dirty="0" smtClean="0"/>
              <a:t>DEFINICIÓN Y DELIMITACIÓN: Establece la unidad de análisis,  límites teóricos, temporales y espaciales del problema</a:t>
            </a:r>
          </a:p>
          <a:p>
            <a:pPr marL="457200" indent="-457200" eaLnBrk="1" hangingPunct="1">
              <a:buFont typeface="+mj-lt"/>
              <a:buAutoNum type="arabicPeriod"/>
            </a:pPr>
            <a:endParaRPr lang="es-MX" altLang="es-ES" sz="2400" dirty="0" smtClean="0"/>
          </a:p>
          <a:p>
            <a:pPr marL="457200" indent="-457200">
              <a:buFont typeface="+mj-lt"/>
              <a:buAutoNum type="arabicPeriod"/>
            </a:pPr>
            <a:r>
              <a:rPr lang="es-MX" altLang="es-ES" sz="2400" dirty="0"/>
              <a:t>JUSTIFICACIÓN: ¿por qué? ¿para qué</a:t>
            </a:r>
            <a:r>
              <a:rPr lang="es-MX" altLang="es-ES" sz="2400" dirty="0" smtClean="0"/>
              <a:t>?</a:t>
            </a:r>
          </a:p>
          <a:p>
            <a:pPr marL="457200" indent="-457200">
              <a:buFont typeface="+mj-lt"/>
              <a:buAutoNum type="arabicPeriod"/>
            </a:pPr>
            <a:endParaRPr lang="es-MX" altLang="es-ES" sz="2400" dirty="0"/>
          </a:p>
          <a:p>
            <a:pPr marL="457200" indent="-457200" eaLnBrk="1" hangingPunct="1">
              <a:buFont typeface="+mj-lt"/>
              <a:buAutoNum type="arabicPeriod"/>
            </a:pPr>
            <a:r>
              <a:rPr lang="es-MX" altLang="es-ES" sz="2400" dirty="0" smtClean="0"/>
              <a:t>PREGUNTAS DE INVESTIGACIÓN: El qué del estudio</a:t>
            </a:r>
          </a:p>
          <a:p>
            <a:pPr marL="457200" indent="-457200" eaLnBrk="1" hangingPunct="1">
              <a:buFont typeface="+mj-lt"/>
              <a:buAutoNum type="arabicPeriod"/>
            </a:pPr>
            <a:endParaRPr lang="es-MX" altLang="es-ES" sz="2400" dirty="0" smtClean="0"/>
          </a:p>
          <a:p>
            <a:pPr marL="457200" indent="-457200">
              <a:buFont typeface="+mj-lt"/>
              <a:buAutoNum type="arabicPeriod"/>
            </a:pPr>
            <a:endParaRPr lang="es-MX" altLang="es-ES" sz="2400" dirty="0"/>
          </a:p>
          <a:p>
            <a:pPr marL="457200" indent="-457200" eaLnBrk="1" hangingPunct="1">
              <a:buFont typeface="+mj-lt"/>
              <a:buAutoNum type="arabicPeriod"/>
            </a:pPr>
            <a:r>
              <a:rPr lang="es-MX" altLang="es-ES" sz="2400" dirty="0" smtClean="0"/>
              <a:t>OBJETIVOS:   Guías del estudio</a:t>
            </a:r>
          </a:p>
          <a:p>
            <a:pPr marL="457200" indent="-457200" eaLnBrk="1" hangingPunct="1">
              <a:buFont typeface="+mj-lt"/>
              <a:buAutoNum type="arabicPeriod"/>
            </a:pPr>
            <a:endParaRPr lang="es-MX" altLang="es-ES" sz="2400" dirty="0" smtClean="0"/>
          </a:p>
          <a:p>
            <a:pPr marL="457200" indent="-457200" eaLnBrk="1" hangingPunct="1">
              <a:buFont typeface="+mj-lt"/>
              <a:buAutoNum type="arabicPeriod"/>
            </a:pPr>
            <a:r>
              <a:rPr lang="es-MX" altLang="es-ES" sz="2400" dirty="0" smtClean="0"/>
              <a:t>HIPOTESIS: Respuesta tentativa al problema de investigación</a:t>
            </a:r>
          </a:p>
          <a:p>
            <a:pPr eaLnBrk="1" hangingPunct="1"/>
            <a:endParaRPr lang="es-MX" altLang="es-ES" sz="2400" dirty="0" smtClean="0"/>
          </a:p>
          <a:p>
            <a:pPr eaLnBrk="1" hangingPunct="1">
              <a:buFont typeface="Wingdings" pitchFamily="2" charset="2"/>
              <a:buNone/>
            </a:pPr>
            <a:endParaRPr lang="es-ES" altLang="es-ES" dirty="0" smtClean="0"/>
          </a:p>
        </p:txBody>
      </p:sp>
      <p:sp>
        <p:nvSpPr>
          <p:cNvPr id="3" name="2 Marcador de pie de página"/>
          <p:cNvSpPr>
            <a:spLocks noGrp="1"/>
          </p:cNvSpPr>
          <p:nvPr>
            <p:ph type="ftr" sz="quarter" idx="11"/>
          </p:nvPr>
        </p:nvSpPr>
        <p:spPr/>
        <p:txBody>
          <a:bodyPr/>
          <a:lstStyle/>
          <a:p>
            <a:r>
              <a:rPr lang="es-ES" smtClean="0"/>
              <a:t>PhD. Gabith Quispe Fernandez</a:t>
            </a:r>
            <a:endParaRPr lang="es-ES"/>
          </a:p>
        </p:txBody>
      </p:sp>
      <p:sp>
        <p:nvSpPr>
          <p:cNvPr id="4" name="3 Marcador de número de diapositiva"/>
          <p:cNvSpPr>
            <a:spLocks noGrp="1"/>
          </p:cNvSpPr>
          <p:nvPr>
            <p:ph type="sldNum" sz="quarter" idx="12"/>
          </p:nvPr>
        </p:nvSpPr>
        <p:spPr/>
        <p:txBody>
          <a:bodyPr/>
          <a:lstStyle/>
          <a:p>
            <a:fld id="{D7F0021B-11F2-4908-B8B4-06E2285B7814}" type="slidenum">
              <a:rPr lang="es-ES" smtClean="0"/>
              <a:t>20</a:t>
            </a:fld>
            <a:endParaRPr lang="es-ES"/>
          </a:p>
        </p:txBody>
      </p:sp>
    </p:spTree>
    <p:extLst>
      <p:ext uri="{BB962C8B-B14F-4D97-AF65-F5344CB8AC3E}">
        <p14:creationId xmlns:p14="http://schemas.microsoft.com/office/powerpoint/2010/main" val="26776839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us.123rf.com/400wm/400/400/stocking/stocking1207/stocking120700483/14376662-hombre-escribiendo-un-concepto-en-una-pizar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3" name="7 Grupo"/>
          <p:cNvGrpSpPr>
            <a:grpSpLocks/>
          </p:cNvGrpSpPr>
          <p:nvPr/>
        </p:nvGrpSpPr>
        <p:grpSpPr bwMode="auto">
          <a:xfrm>
            <a:off x="466725" y="41275"/>
            <a:ext cx="7345363" cy="5187950"/>
            <a:chOff x="467241" y="40556"/>
            <a:chExt cx="7344816" cy="5188644"/>
          </a:xfrm>
        </p:grpSpPr>
        <p:sp>
          <p:nvSpPr>
            <p:cNvPr id="4" name="3 Rectángulo"/>
            <p:cNvSpPr/>
            <p:nvPr/>
          </p:nvSpPr>
          <p:spPr>
            <a:xfrm>
              <a:off x="972028" y="188214"/>
              <a:ext cx="5471705" cy="48965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0245" name="4 CuadroTexto"/>
            <p:cNvSpPr txBox="1">
              <a:spLocks noChangeArrowheads="1"/>
            </p:cNvSpPr>
            <p:nvPr/>
          </p:nvSpPr>
          <p:spPr bwMode="auto">
            <a:xfrm>
              <a:off x="467241" y="40556"/>
              <a:ext cx="734481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s-ES" altLang="es-ES" sz="7200">
                  <a:solidFill>
                    <a:schemeClr val="bg1"/>
                  </a:solidFill>
                  <a:latin typeface="Palace Script MT" pitchFamily="66" charset="0"/>
                </a:rPr>
                <a:t>Mi problema es mi problema</a:t>
              </a:r>
            </a:p>
          </p:txBody>
        </p:sp>
        <p:sp>
          <p:nvSpPr>
            <p:cNvPr id="6" name="5 Elipse"/>
            <p:cNvSpPr/>
            <p:nvPr/>
          </p:nvSpPr>
          <p:spPr>
            <a:xfrm>
              <a:off x="6156417" y="909035"/>
              <a:ext cx="360336" cy="5033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Elipse"/>
            <p:cNvSpPr/>
            <p:nvPr/>
          </p:nvSpPr>
          <p:spPr>
            <a:xfrm>
              <a:off x="2627668" y="4941825"/>
              <a:ext cx="1296890" cy="2873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sp>
        <p:nvSpPr>
          <p:cNvPr id="2" name="1 Marcador de pie de página"/>
          <p:cNvSpPr>
            <a:spLocks noGrp="1"/>
          </p:cNvSpPr>
          <p:nvPr>
            <p:ph type="ftr" sz="quarter" idx="11"/>
          </p:nvPr>
        </p:nvSpPr>
        <p:spPr/>
        <p:txBody>
          <a:bodyPr/>
          <a:lstStyle/>
          <a:p>
            <a:r>
              <a:rPr lang="es-ES" smtClean="0"/>
              <a:t>PhD. Gabith Quispe Fernandez</a:t>
            </a:r>
            <a:endParaRPr lang="es-ES"/>
          </a:p>
        </p:txBody>
      </p:sp>
      <p:sp>
        <p:nvSpPr>
          <p:cNvPr id="3" name="2 Marcador de número de diapositiva"/>
          <p:cNvSpPr>
            <a:spLocks noGrp="1"/>
          </p:cNvSpPr>
          <p:nvPr>
            <p:ph type="sldNum" sz="quarter" idx="12"/>
          </p:nvPr>
        </p:nvSpPr>
        <p:spPr/>
        <p:txBody>
          <a:bodyPr/>
          <a:lstStyle/>
          <a:p>
            <a:fld id="{D7F0021B-11F2-4908-B8B4-06E2285B7814}" type="slidenum">
              <a:rPr lang="es-ES" smtClean="0"/>
              <a:t>21</a:t>
            </a:fld>
            <a:endParaRPr lang="es-ES"/>
          </a:p>
        </p:txBody>
      </p:sp>
    </p:spTree>
    <p:extLst>
      <p:ext uri="{BB962C8B-B14F-4D97-AF65-F5344CB8AC3E}">
        <p14:creationId xmlns:p14="http://schemas.microsoft.com/office/powerpoint/2010/main" val="15245485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us.123rf.com/400wm/400/400/stocking/stocking1207/stocking120700483/14376662-hombre-escribiendo-un-concepto-en-una-pizar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3" name="7 Grupo"/>
          <p:cNvGrpSpPr>
            <a:grpSpLocks/>
          </p:cNvGrpSpPr>
          <p:nvPr/>
        </p:nvGrpSpPr>
        <p:grpSpPr bwMode="auto">
          <a:xfrm>
            <a:off x="466725" y="41275"/>
            <a:ext cx="7345363" cy="5187950"/>
            <a:chOff x="467241" y="40556"/>
            <a:chExt cx="7344816" cy="5188644"/>
          </a:xfrm>
        </p:grpSpPr>
        <p:sp>
          <p:nvSpPr>
            <p:cNvPr id="4" name="3 Rectángulo"/>
            <p:cNvSpPr/>
            <p:nvPr/>
          </p:nvSpPr>
          <p:spPr>
            <a:xfrm>
              <a:off x="972028" y="188214"/>
              <a:ext cx="5471705" cy="48965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0245" name="4 CuadroTexto"/>
            <p:cNvSpPr txBox="1">
              <a:spLocks noChangeArrowheads="1"/>
            </p:cNvSpPr>
            <p:nvPr/>
          </p:nvSpPr>
          <p:spPr bwMode="auto">
            <a:xfrm>
              <a:off x="467241" y="40556"/>
              <a:ext cx="7344816" cy="341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s-ES" altLang="es-ES" sz="7200" dirty="0" smtClean="0">
                  <a:solidFill>
                    <a:schemeClr val="bg1"/>
                  </a:solidFill>
                  <a:latin typeface="Palace Script MT" pitchFamily="66" charset="0"/>
                </a:rPr>
                <a:t>IDEA DE LA INVESTIGACION </a:t>
              </a:r>
              <a:endParaRPr lang="es-ES" altLang="es-ES" sz="7200" dirty="0">
                <a:solidFill>
                  <a:schemeClr val="bg1"/>
                </a:solidFill>
                <a:latin typeface="Palace Script MT" pitchFamily="66" charset="0"/>
              </a:endParaRPr>
            </a:p>
          </p:txBody>
        </p:sp>
        <p:sp>
          <p:nvSpPr>
            <p:cNvPr id="6" name="5 Elipse"/>
            <p:cNvSpPr/>
            <p:nvPr/>
          </p:nvSpPr>
          <p:spPr>
            <a:xfrm>
              <a:off x="6156417" y="909035"/>
              <a:ext cx="360336" cy="5033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Elipse"/>
            <p:cNvSpPr/>
            <p:nvPr/>
          </p:nvSpPr>
          <p:spPr>
            <a:xfrm>
              <a:off x="2627668" y="4941825"/>
              <a:ext cx="1296890" cy="2873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sp>
        <p:nvSpPr>
          <p:cNvPr id="2" name="1 Marcador de pie de página"/>
          <p:cNvSpPr>
            <a:spLocks noGrp="1"/>
          </p:cNvSpPr>
          <p:nvPr>
            <p:ph type="ftr" sz="quarter" idx="11"/>
          </p:nvPr>
        </p:nvSpPr>
        <p:spPr/>
        <p:txBody>
          <a:bodyPr/>
          <a:lstStyle/>
          <a:p>
            <a:r>
              <a:rPr lang="es-ES" smtClean="0"/>
              <a:t>PhD. Gabith Quispe Fernandez</a:t>
            </a:r>
            <a:endParaRPr lang="es-ES"/>
          </a:p>
        </p:txBody>
      </p:sp>
      <p:sp>
        <p:nvSpPr>
          <p:cNvPr id="3" name="2 Marcador de número de diapositiva"/>
          <p:cNvSpPr>
            <a:spLocks noGrp="1"/>
          </p:cNvSpPr>
          <p:nvPr>
            <p:ph type="sldNum" sz="quarter" idx="12"/>
          </p:nvPr>
        </p:nvSpPr>
        <p:spPr/>
        <p:txBody>
          <a:bodyPr/>
          <a:lstStyle/>
          <a:p>
            <a:fld id="{D7F0021B-11F2-4908-B8B4-06E2285B7814}" type="slidenum">
              <a:rPr lang="es-ES" smtClean="0"/>
              <a:t>22</a:t>
            </a:fld>
            <a:endParaRPr lang="es-ES"/>
          </a:p>
        </p:txBody>
      </p:sp>
    </p:spTree>
    <p:extLst>
      <p:ext uri="{BB962C8B-B14F-4D97-AF65-F5344CB8AC3E}">
        <p14:creationId xmlns:p14="http://schemas.microsoft.com/office/powerpoint/2010/main" val="33029247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1782" y="0"/>
            <a:ext cx="9155782" cy="11430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eaLnBrk="1" fontAlgn="auto" hangingPunct="1">
              <a:spcAft>
                <a:spcPts val="0"/>
              </a:spcAft>
              <a:defRPr/>
            </a:pPr>
            <a:r>
              <a:rPr lang="es-ES_tradn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Como surge el problema</a:t>
            </a:r>
            <a:br>
              <a:rPr lang="es-ES_tradn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s-ES_tradn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IDEAS DE INVESTIGACION</a:t>
            </a:r>
          </a:p>
        </p:txBody>
      </p:sp>
      <p:sp>
        <p:nvSpPr>
          <p:cNvPr id="5" name="Text Box 4"/>
          <p:cNvSpPr txBox="1">
            <a:spLocks noChangeArrowheads="1"/>
          </p:cNvSpPr>
          <p:nvPr/>
        </p:nvSpPr>
        <p:spPr bwMode="auto">
          <a:xfrm>
            <a:off x="179512" y="2420888"/>
            <a:ext cx="2827559" cy="2062103"/>
          </a:xfrm>
          <a:prstGeom prst="rect">
            <a:avLst/>
          </a:prstGeom>
          <a:ln/>
          <a:extLst/>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base">
              <a:spcBef>
                <a:spcPct val="0"/>
              </a:spcBef>
              <a:spcAft>
                <a:spcPct val="0"/>
              </a:spcAft>
            </a:pPr>
            <a:r>
              <a:rPr lang="es-ES" sz="3200" b="1" dirty="0"/>
              <a:t>¿Cómo surge un problema</a:t>
            </a:r>
          </a:p>
          <a:p>
            <a:pPr algn="ctr" fontAlgn="base">
              <a:spcBef>
                <a:spcPct val="0"/>
              </a:spcBef>
              <a:spcAft>
                <a:spcPct val="0"/>
              </a:spcAft>
            </a:pPr>
            <a:r>
              <a:rPr lang="es-ES" sz="3200" b="1" dirty="0"/>
              <a:t>de </a:t>
            </a:r>
            <a:r>
              <a:rPr lang="es-ES" sz="3200" b="1" dirty="0" smtClean="0"/>
              <a:t>investigación?</a:t>
            </a:r>
            <a:endParaRPr lang="es-ES" sz="3200" b="1" dirty="0"/>
          </a:p>
        </p:txBody>
      </p:sp>
      <p:sp>
        <p:nvSpPr>
          <p:cNvPr id="6" name="Text Box 5"/>
          <p:cNvSpPr txBox="1">
            <a:spLocks noChangeArrowheads="1"/>
          </p:cNvSpPr>
          <p:nvPr/>
        </p:nvSpPr>
        <p:spPr bwMode="auto">
          <a:xfrm>
            <a:off x="3275856" y="1412776"/>
            <a:ext cx="5616105" cy="4524315"/>
          </a:xfrm>
          <a:prstGeom prst="rect">
            <a:avLst/>
          </a:prstGeom>
          <a:ln/>
          <a:extLst/>
        </p:spPr>
        <p:style>
          <a:lnRef idx="1">
            <a:schemeClr val="accent5"/>
          </a:lnRef>
          <a:fillRef idx="2">
            <a:schemeClr val="accent5"/>
          </a:fillRef>
          <a:effectRef idx="1">
            <a:schemeClr val="accent5"/>
          </a:effectRef>
          <a:fontRef idx="minor">
            <a:schemeClr val="dk1"/>
          </a:fontRef>
        </p:style>
        <p:txBody>
          <a:bodyPr wrap="square">
            <a:spAutoFit/>
          </a:bodyPr>
          <a:lstStyle/>
          <a:p>
            <a:pPr algn="just" fontAlgn="base">
              <a:spcBef>
                <a:spcPct val="0"/>
              </a:spcBef>
              <a:spcAft>
                <a:spcPct val="0"/>
              </a:spcAft>
            </a:pPr>
            <a:r>
              <a:rPr lang="es-ES" sz="2400" b="1" dirty="0" smtClean="0"/>
              <a:t>SE ORIGINA  INICIALMENTE DE IDEAS, sin importar que tipo de paradigma fundamente el estudio ni el enfoque que se va ha utilizar.</a:t>
            </a:r>
          </a:p>
          <a:p>
            <a:pPr algn="just" fontAlgn="base">
              <a:spcBef>
                <a:spcPct val="0"/>
              </a:spcBef>
              <a:spcAft>
                <a:spcPct val="0"/>
              </a:spcAft>
            </a:pPr>
            <a:endParaRPr lang="es-ES" sz="2400" b="1" dirty="0" smtClean="0"/>
          </a:p>
          <a:p>
            <a:pPr algn="just" fontAlgn="base">
              <a:spcBef>
                <a:spcPct val="0"/>
              </a:spcBef>
              <a:spcAft>
                <a:spcPct val="0"/>
              </a:spcAft>
            </a:pPr>
            <a:endParaRPr lang="es-ES" sz="2400" b="1" dirty="0" smtClean="0"/>
          </a:p>
          <a:p>
            <a:pPr algn="just" fontAlgn="base">
              <a:spcBef>
                <a:spcPct val="0"/>
              </a:spcBef>
              <a:spcAft>
                <a:spcPct val="0"/>
              </a:spcAft>
            </a:pPr>
            <a:r>
              <a:rPr lang="es-ES" sz="2400" dirty="0"/>
              <a:t>Ideas de investigación </a:t>
            </a:r>
            <a:r>
              <a:rPr lang="es-ES" sz="2400" dirty="0" smtClean="0"/>
              <a:t>es aquella que  “representan </a:t>
            </a:r>
            <a:r>
              <a:rPr lang="es-ES" sz="2400" dirty="0"/>
              <a:t>el primer acercamiento a la realidad que se investigará o a los fenómenos, sucesos y ambientes por </a:t>
            </a:r>
            <a:r>
              <a:rPr lang="es-ES" sz="2400" dirty="0" smtClean="0"/>
              <a:t>estudiar” </a:t>
            </a:r>
            <a:r>
              <a:rPr lang="es-ES" sz="2400" dirty="0" err="1" smtClean="0"/>
              <a:t>Hernandez</a:t>
            </a:r>
            <a:r>
              <a:rPr lang="es-ES" sz="2400" dirty="0" smtClean="0"/>
              <a:t> </a:t>
            </a:r>
            <a:r>
              <a:rPr lang="es-ES" sz="2400" dirty="0" err="1" smtClean="0"/>
              <a:t>Sampieri</a:t>
            </a:r>
            <a:r>
              <a:rPr lang="es-ES" sz="2400" dirty="0" smtClean="0"/>
              <a:t> ( 2014, P. 24)</a:t>
            </a:r>
            <a:endParaRPr lang="es-ES" sz="2400" b="1" dirty="0"/>
          </a:p>
          <a:p>
            <a:pPr algn="just" fontAlgn="base">
              <a:spcBef>
                <a:spcPct val="0"/>
              </a:spcBef>
              <a:spcAft>
                <a:spcPct val="0"/>
              </a:spcAft>
            </a:pPr>
            <a:endParaRPr lang="es-ES" sz="2400" b="1" dirty="0"/>
          </a:p>
        </p:txBody>
      </p:sp>
      <p:sp>
        <p:nvSpPr>
          <p:cNvPr id="3" name="2 Marcador de pie de página"/>
          <p:cNvSpPr>
            <a:spLocks noGrp="1"/>
          </p:cNvSpPr>
          <p:nvPr>
            <p:ph type="ftr" sz="quarter" idx="11"/>
          </p:nvPr>
        </p:nvSpPr>
        <p:spPr/>
        <p:txBody>
          <a:bodyPr/>
          <a:lstStyle/>
          <a:p>
            <a:r>
              <a:rPr lang="es-ES" smtClean="0"/>
              <a:t>PhD. Gabith Quispe Fernandez</a:t>
            </a:r>
            <a:endParaRPr lang="es-ES"/>
          </a:p>
        </p:txBody>
      </p:sp>
      <p:sp>
        <p:nvSpPr>
          <p:cNvPr id="4" name="3 Marcador de número de diapositiva"/>
          <p:cNvSpPr>
            <a:spLocks noGrp="1"/>
          </p:cNvSpPr>
          <p:nvPr>
            <p:ph type="sldNum" sz="quarter" idx="12"/>
          </p:nvPr>
        </p:nvSpPr>
        <p:spPr/>
        <p:txBody>
          <a:bodyPr/>
          <a:lstStyle/>
          <a:p>
            <a:fld id="{D7F0021B-11F2-4908-B8B4-06E2285B7814}" type="slidenum">
              <a:rPr lang="es-ES" smtClean="0"/>
              <a:t>23</a:t>
            </a:fld>
            <a:endParaRPr lang="es-ES"/>
          </a:p>
        </p:txBody>
      </p:sp>
    </p:spTree>
    <p:extLst>
      <p:ext uri="{BB962C8B-B14F-4D97-AF65-F5344CB8AC3E}">
        <p14:creationId xmlns:p14="http://schemas.microsoft.com/office/powerpoint/2010/main" val="1958849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1782" y="0"/>
            <a:ext cx="9155782" cy="11430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eaLnBrk="1" fontAlgn="auto" hangingPunct="1">
              <a:spcAft>
                <a:spcPts val="0"/>
              </a:spcAft>
              <a:defRPr/>
            </a:pPr>
            <a:r>
              <a:rPr lang="es-ES_tradn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Como surge la idea </a:t>
            </a:r>
          </a:p>
        </p:txBody>
      </p:sp>
      <p:sp>
        <p:nvSpPr>
          <p:cNvPr id="5" name="Text Box 4"/>
          <p:cNvSpPr txBox="1">
            <a:spLocks noChangeArrowheads="1"/>
          </p:cNvSpPr>
          <p:nvPr/>
        </p:nvSpPr>
        <p:spPr bwMode="auto">
          <a:xfrm>
            <a:off x="179512" y="2420888"/>
            <a:ext cx="2827559" cy="2062103"/>
          </a:xfrm>
          <a:prstGeom prst="rect">
            <a:avLst/>
          </a:prstGeom>
          <a:ln/>
          <a:extLst/>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base">
              <a:spcBef>
                <a:spcPct val="0"/>
              </a:spcBef>
              <a:spcAft>
                <a:spcPct val="0"/>
              </a:spcAft>
            </a:pPr>
            <a:r>
              <a:rPr lang="es-ES" sz="3200" b="1" dirty="0" smtClean="0"/>
              <a:t>Fuentes de ideas para iniciar una investigación</a:t>
            </a:r>
            <a:endParaRPr lang="es-ES" sz="3200" b="1" dirty="0"/>
          </a:p>
        </p:txBody>
      </p:sp>
      <p:sp>
        <p:nvSpPr>
          <p:cNvPr id="6" name="Text Box 5"/>
          <p:cNvSpPr txBox="1">
            <a:spLocks noChangeArrowheads="1"/>
          </p:cNvSpPr>
          <p:nvPr/>
        </p:nvSpPr>
        <p:spPr bwMode="auto">
          <a:xfrm>
            <a:off x="3123456" y="1069876"/>
            <a:ext cx="5616105" cy="5632311"/>
          </a:xfrm>
          <a:prstGeom prst="rect">
            <a:avLst/>
          </a:prstGeom>
          <a:ln/>
          <a:extLst/>
        </p:spPr>
        <p:style>
          <a:lnRef idx="1">
            <a:schemeClr val="accent5"/>
          </a:lnRef>
          <a:fillRef idx="2">
            <a:schemeClr val="accent5"/>
          </a:fillRef>
          <a:effectRef idx="1">
            <a:schemeClr val="accent5"/>
          </a:effectRef>
          <a:fontRef idx="minor">
            <a:schemeClr val="dk1"/>
          </a:fontRef>
        </p:style>
        <p:txBody>
          <a:bodyPr wrap="square">
            <a:spAutoFit/>
          </a:bodyPr>
          <a:lstStyle/>
          <a:p>
            <a:pPr fontAlgn="base">
              <a:spcBef>
                <a:spcPct val="0"/>
              </a:spcBef>
              <a:spcAft>
                <a:spcPct val="0"/>
              </a:spcAft>
            </a:pPr>
            <a:r>
              <a:rPr lang="es-ES" sz="2400" b="1" dirty="0"/>
              <a:t>A través de:</a:t>
            </a:r>
          </a:p>
          <a:p>
            <a:pPr fontAlgn="base">
              <a:spcBef>
                <a:spcPct val="0"/>
              </a:spcBef>
              <a:spcAft>
                <a:spcPct val="0"/>
              </a:spcAft>
            </a:pPr>
            <a:endParaRPr lang="es-ES" sz="2400" b="1" dirty="0"/>
          </a:p>
          <a:p>
            <a:pPr fontAlgn="base">
              <a:spcBef>
                <a:spcPct val="0"/>
              </a:spcBef>
              <a:spcAft>
                <a:spcPct val="0"/>
              </a:spcAft>
              <a:buFontTx/>
              <a:buChar char="•"/>
            </a:pPr>
            <a:r>
              <a:rPr lang="es-ES" sz="2400" b="1" dirty="0"/>
              <a:t> Observaciones de la realidad, de lo cotidiano</a:t>
            </a:r>
          </a:p>
          <a:p>
            <a:pPr fontAlgn="base">
              <a:spcBef>
                <a:spcPct val="0"/>
              </a:spcBef>
              <a:spcAft>
                <a:spcPct val="0"/>
              </a:spcAft>
            </a:pPr>
            <a:endParaRPr lang="es-ES" sz="2400" b="1" dirty="0"/>
          </a:p>
          <a:p>
            <a:pPr fontAlgn="base">
              <a:spcBef>
                <a:spcPct val="0"/>
              </a:spcBef>
              <a:spcAft>
                <a:spcPct val="0"/>
              </a:spcAft>
              <a:buFontTx/>
              <a:buChar char="•"/>
            </a:pPr>
            <a:r>
              <a:rPr lang="es-ES" sz="2400" b="1" dirty="0"/>
              <a:t> Inconsistencia entre la teoría y la práctica</a:t>
            </a:r>
          </a:p>
          <a:p>
            <a:pPr fontAlgn="base">
              <a:spcBef>
                <a:spcPct val="0"/>
              </a:spcBef>
              <a:spcAft>
                <a:spcPct val="0"/>
              </a:spcAft>
            </a:pPr>
            <a:endParaRPr lang="es-ES" sz="2400" b="1" dirty="0"/>
          </a:p>
          <a:p>
            <a:pPr fontAlgn="base">
              <a:spcBef>
                <a:spcPct val="0"/>
              </a:spcBef>
              <a:spcAft>
                <a:spcPct val="0"/>
              </a:spcAft>
              <a:buFontTx/>
              <a:buChar char="•"/>
            </a:pPr>
            <a:r>
              <a:rPr lang="es-ES" sz="2400" b="1" dirty="0"/>
              <a:t> Lectura sobre el tema de estudio</a:t>
            </a:r>
          </a:p>
          <a:p>
            <a:pPr fontAlgn="base">
              <a:spcBef>
                <a:spcPct val="0"/>
              </a:spcBef>
              <a:spcAft>
                <a:spcPct val="0"/>
              </a:spcAft>
            </a:pPr>
            <a:endParaRPr lang="es-ES" sz="2400" b="1" dirty="0"/>
          </a:p>
          <a:p>
            <a:pPr fontAlgn="base">
              <a:spcBef>
                <a:spcPct val="0"/>
              </a:spcBef>
              <a:spcAft>
                <a:spcPct val="0"/>
              </a:spcAft>
              <a:buFontTx/>
              <a:buChar char="•"/>
            </a:pPr>
            <a:r>
              <a:rPr lang="es-ES" sz="2400" b="1" dirty="0"/>
              <a:t> Exploración de teorías y métodos </a:t>
            </a:r>
            <a:r>
              <a:rPr lang="es-ES" sz="2400" b="1" dirty="0" smtClean="0"/>
              <a:t>procedentes   </a:t>
            </a:r>
            <a:r>
              <a:rPr lang="es-ES" sz="2400" b="1" dirty="0"/>
              <a:t>de otros </a:t>
            </a:r>
            <a:r>
              <a:rPr lang="es-ES" sz="2400" b="1" dirty="0" smtClean="0"/>
              <a:t>campos</a:t>
            </a:r>
          </a:p>
          <a:p>
            <a:pPr fontAlgn="base">
              <a:spcBef>
                <a:spcPct val="0"/>
              </a:spcBef>
              <a:spcAft>
                <a:spcPct val="0"/>
              </a:spcAft>
              <a:buFontTx/>
              <a:buChar char="•"/>
            </a:pPr>
            <a:endParaRPr lang="es-ES" sz="2400" b="1" dirty="0"/>
          </a:p>
          <a:p>
            <a:pPr fontAlgn="base">
              <a:spcBef>
                <a:spcPct val="0"/>
              </a:spcBef>
              <a:spcAft>
                <a:spcPct val="0"/>
              </a:spcAft>
              <a:buFontTx/>
              <a:buChar char="•"/>
            </a:pPr>
            <a:r>
              <a:rPr lang="es-ES" sz="2400" b="1" dirty="0" smtClean="0"/>
              <a:t>Experiencias individuales</a:t>
            </a:r>
          </a:p>
          <a:p>
            <a:pPr fontAlgn="base">
              <a:spcBef>
                <a:spcPct val="0"/>
              </a:spcBef>
              <a:spcAft>
                <a:spcPct val="0"/>
              </a:spcAft>
              <a:buFontTx/>
              <a:buChar char="•"/>
            </a:pPr>
            <a:endParaRPr lang="es-ES" sz="2400" b="1" dirty="0"/>
          </a:p>
        </p:txBody>
      </p:sp>
      <p:sp>
        <p:nvSpPr>
          <p:cNvPr id="2" name="1 Marcador de pie de página"/>
          <p:cNvSpPr>
            <a:spLocks noGrp="1"/>
          </p:cNvSpPr>
          <p:nvPr>
            <p:ph type="ftr" sz="quarter" idx="11"/>
          </p:nvPr>
        </p:nvSpPr>
        <p:spPr/>
        <p:txBody>
          <a:bodyPr/>
          <a:lstStyle/>
          <a:p>
            <a:r>
              <a:rPr lang="es-ES" smtClean="0"/>
              <a:t>PhD. Gabith Quispe Fernandez</a:t>
            </a:r>
            <a:endParaRPr lang="es-ES"/>
          </a:p>
        </p:txBody>
      </p:sp>
      <p:sp>
        <p:nvSpPr>
          <p:cNvPr id="3" name="2 Marcador de número de diapositiva"/>
          <p:cNvSpPr>
            <a:spLocks noGrp="1"/>
          </p:cNvSpPr>
          <p:nvPr>
            <p:ph type="sldNum" sz="quarter" idx="12"/>
          </p:nvPr>
        </p:nvSpPr>
        <p:spPr/>
        <p:txBody>
          <a:bodyPr/>
          <a:lstStyle/>
          <a:p>
            <a:fld id="{D7F0021B-11F2-4908-B8B4-06E2285B7814}" type="slidenum">
              <a:rPr lang="es-ES" smtClean="0"/>
              <a:t>24</a:t>
            </a:fld>
            <a:endParaRPr lang="es-ES"/>
          </a:p>
        </p:txBody>
      </p:sp>
    </p:spTree>
    <p:extLst>
      <p:ext uri="{BB962C8B-B14F-4D97-AF65-F5344CB8AC3E}">
        <p14:creationId xmlns:p14="http://schemas.microsoft.com/office/powerpoint/2010/main" val="8546973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1782" y="0"/>
            <a:ext cx="9155782" cy="11430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eaLnBrk="1" fontAlgn="auto" hangingPunct="1">
              <a:spcAft>
                <a:spcPts val="0"/>
              </a:spcAft>
              <a:defRPr/>
            </a:pPr>
            <a:r>
              <a:rPr lang="es-ES_tradn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Como surge la idea </a:t>
            </a:r>
          </a:p>
        </p:txBody>
      </p:sp>
      <p:sp>
        <p:nvSpPr>
          <p:cNvPr id="5" name="Text Box 4"/>
          <p:cNvSpPr txBox="1">
            <a:spLocks noChangeArrowheads="1"/>
          </p:cNvSpPr>
          <p:nvPr/>
        </p:nvSpPr>
        <p:spPr bwMode="auto">
          <a:xfrm>
            <a:off x="179512" y="2420888"/>
            <a:ext cx="2827559" cy="1569660"/>
          </a:xfrm>
          <a:prstGeom prst="rect">
            <a:avLst/>
          </a:prstGeom>
          <a:ln/>
          <a:extLst/>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base">
              <a:spcBef>
                <a:spcPct val="0"/>
              </a:spcBef>
              <a:spcAft>
                <a:spcPct val="0"/>
              </a:spcAft>
            </a:pPr>
            <a:r>
              <a:rPr lang="es-ES" sz="3200" b="1" dirty="0" smtClean="0"/>
              <a:t>¿ Como surgen las ideas de investigación?</a:t>
            </a:r>
            <a:endParaRPr lang="es-ES" sz="3200" b="1" dirty="0"/>
          </a:p>
        </p:txBody>
      </p:sp>
      <p:sp>
        <p:nvSpPr>
          <p:cNvPr id="6" name="Text Box 5"/>
          <p:cNvSpPr txBox="1">
            <a:spLocks noChangeArrowheads="1"/>
          </p:cNvSpPr>
          <p:nvPr/>
        </p:nvSpPr>
        <p:spPr bwMode="auto">
          <a:xfrm>
            <a:off x="3275856" y="2365802"/>
            <a:ext cx="5616105" cy="3046988"/>
          </a:xfrm>
          <a:prstGeom prst="rect">
            <a:avLst/>
          </a:prstGeom>
          <a:ln/>
          <a:extLst/>
        </p:spPr>
        <p:style>
          <a:lnRef idx="1">
            <a:schemeClr val="accent5"/>
          </a:lnRef>
          <a:fillRef idx="2">
            <a:schemeClr val="accent5"/>
          </a:fillRef>
          <a:effectRef idx="1">
            <a:schemeClr val="accent5"/>
          </a:effectRef>
          <a:fontRef idx="minor">
            <a:schemeClr val="dk1"/>
          </a:fontRef>
        </p:style>
        <p:txBody>
          <a:bodyPr wrap="square">
            <a:spAutoFit/>
          </a:bodyPr>
          <a:lstStyle/>
          <a:p>
            <a:pPr fontAlgn="base">
              <a:spcBef>
                <a:spcPct val="0"/>
              </a:spcBef>
              <a:spcAft>
                <a:spcPct val="0"/>
              </a:spcAft>
            </a:pPr>
            <a:r>
              <a:rPr lang="es-ES" sz="2400" b="1" dirty="0" smtClean="0"/>
              <a:t>Pueden surgir las ideas de investigación, a partir de:</a:t>
            </a:r>
          </a:p>
          <a:p>
            <a:pPr fontAlgn="base">
              <a:spcBef>
                <a:spcPct val="0"/>
              </a:spcBef>
              <a:spcAft>
                <a:spcPct val="0"/>
              </a:spcAft>
            </a:pPr>
            <a:r>
              <a:rPr lang="es-ES" sz="2400" b="1" dirty="0"/>
              <a:t> -  </a:t>
            </a:r>
            <a:r>
              <a:rPr lang="es-ES" sz="2400" b="1" dirty="0" smtClean="0"/>
              <a:t>La inspiración</a:t>
            </a:r>
          </a:p>
          <a:p>
            <a:pPr marL="342900" indent="-342900" fontAlgn="base">
              <a:spcBef>
                <a:spcPct val="0"/>
              </a:spcBef>
              <a:spcAft>
                <a:spcPct val="0"/>
              </a:spcAft>
              <a:buFontTx/>
              <a:buChar char="-"/>
            </a:pPr>
            <a:r>
              <a:rPr lang="es-ES" sz="2400" b="1" dirty="0" smtClean="0"/>
              <a:t>La oportunidad</a:t>
            </a:r>
          </a:p>
          <a:p>
            <a:pPr marL="342900" indent="-342900" fontAlgn="base">
              <a:spcBef>
                <a:spcPct val="0"/>
              </a:spcBef>
              <a:spcAft>
                <a:spcPct val="0"/>
              </a:spcAft>
              <a:buFontTx/>
              <a:buChar char="-"/>
            </a:pPr>
            <a:r>
              <a:rPr lang="es-ES" sz="2400" b="1" dirty="0" smtClean="0"/>
              <a:t>La </a:t>
            </a:r>
            <a:r>
              <a:rPr lang="es-ES" sz="2400" b="1" dirty="0"/>
              <a:t>necesidad de cubrir “huecos de conocimiento” o la </a:t>
            </a:r>
            <a:r>
              <a:rPr lang="es-ES" sz="2400" b="1" dirty="0" smtClean="0"/>
              <a:t>conceptualización</a:t>
            </a:r>
          </a:p>
          <a:p>
            <a:pPr marL="342900" indent="-342900" fontAlgn="base">
              <a:spcBef>
                <a:spcPct val="0"/>
              </a:spcBef>
              <a:spcAft>
                <a:spcPct val="0"/>
              </a:spcAft>
              <a:buFontTx/>
              <a:buChar char="-"/>
            </a:pPr>
            <a:r>
              <a:rPr lang="es-ES" sz="2400" b="1" dirty="0" smtClean="0"/>
              <a:t>La </a:t>
            </a:r>
            <a:r>
              <a:rPr lang="es-ES" sz="2400" b="1" dirty="0"/>
              <a:t>necesidad de resolver una problemática</a:t>
            </a:r>
          </a:p>
        </p:txBody>
      </p:sp>
      <p:sp>
        <p:nvSpPr>
          <p:cNvPr id="2" name="1 Marcador de pie de página"/>
          <p:cNvSpPr>
            <a:spLocks noGrp="1"/>
          </p:cNvSpPr>
          <p:nvPr>
            <p:ph type="ftr" sz="quarter" idx="11"/>
          </p:nvPr>
        </p:nvSpPr>
        <p:spPr/>
        <p:txBody>
          <a:bodyPr/>
          <a:lstStyle/>
          <a:p>
            <a:r>
              <a:rPr lang="es-ES" smtClean="0"/>
              <a:t>PhD. Gabith Quispe Fernandez</a:t>
            </a:r>
            <a:endParaRPr lang="es-ES"/>
          </a:p>
        </p:txBody>
      </p:sp>
      <p:sp>
        <p:nvSpPr>
          <p:cNvPr id="3" name="2 Marcador de número de diapositiva"/>
          <p:cNvSpPr>
            <a:spLocks noGrp="1"/>
          </p:cNvSpPr>
          <p:nvPr>
            <p:ph type="sldNum" sz="quarter" idx="12"/>
          </p:nvPr>
        </p:nvSpPr>
        <p:spPr/>
        <p:txBody>
          <a:bodyPr/>
          <a:lstStyle/>
          <a:p>
            <a:fld id="{D7F0021B-11F2-4908-B8B4-06E2285B7814}" type="slidenum">
              <a:rPr lang="es-ES" smtClean="0"/>
              <a:t>25</a:t>
            </a:fld>
            <a:endParaRPr lang="es-ES"/>
          </a:p>
        </p:txBody>
      </p:sp>
    </p:spTree>
    <p:extLst>
      <p:ext uri="{BB962C8B-B14F-4D97-AF65-F5344CB8AC3E}">
        <p14:creationId xmlns:p14="http://schemas.microsoft.com/office/powerpoint/2010/main" val="2755041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1782" y="0"/>
            <a:ext cx="9155782" cy="11430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eaLnBrk="1" fontAlgn="auto" hangingPunct="1">
              <a:spcAft>
                <a:spcPts val="0"/>
              </a:spcAft>
              <a:defRPr/>
            </a:pPr>
            <a:r>
              <a:rPr lang="es-ES_tradn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Como surge la idea</a:t>
            </a:r>
          </a:p>
        </p:txBody>
      </p:sp>
      <p:sp>
        <p:nvSpPr>
          <p:cNvPr id="5" name="Text Box 4"/>
          <p:cNvSpPr txBox="1">
            <a:spLocks noChangeArrowheads="1"/>
          </p:cNvSpPr>
          <p:nvPr/>
        </p:nvSpPr>
        <p:spPr bwMode="auto">
          <a:xfrm>
            <a:off x="179512" y="2420888"/>
            <a:ext cx="2827559" cy="1569660"/>
          </a:xfrm>
          <a:prstGeom prst="rect">
            <a:avLst/>
          </a:prstGeom>
          <a:ln/>
          <a:extLst/>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base">
              <a:spcBef>
                <a:spcPct val="0"/>
              </a:spcBef>
              <a:spcAft>
                <a:spcPct val="0"/>
              </a:spcAft>
            </a:pPr>
            <a:r>
              <a:rPr lang="es-ES" sz="3200" b="1" dirty="0" smtClean="0"/>
              <a:t>¿ Como surgen las ideas de investigación?</a:t>
            </a:r>
            <a:endParaRPr lang="es-ES" sz="3200" b="1" dirty="0"/>
          </a:p>
        </p:txBody>
      </p:sp>
      <p:sp>
        <p:nvSpPr>
          <p:cNvPr id="6" name="Text Box 5"/>
          <p:cNvSpPr txBox="1">
            <a:spLocks noChangeArrowheads="1"/>
          </p:cNvSpPr>
          <p:nvPr/>
        </p:nvSpPr>
        <p:spPr bwMode="auto">
          <a:xfrm>
            <a:off x="3275856" y="2365802"/>
            <a:ext cx="5616105" cy="3046988"/>
          </a:xfrm>
          <a:prstGeom prst="rect">
            <a:avLst/>
          </a:prstGeom>
          <a:ln/>
          <a:extLst/>
        </p:spPr>
        <p:style>
          <a:lnRef idx="1">
            <a:schemeClr val="accent5"/>
          </a:lnRef>
          <a:fillRef idx="2">
            <a:schemeClr val="accent5"/>
          </a:fillRef>
          <a:effectRef idx="1">
            <a:schemeClr val="accent5"/>
          </a:effectRef>
          <a:fontRef idx="minor">
            <a:schemeClr val="dk1"/>
          </a:fontRef>
        </p:style>
        <p:txBody>
          <a:bodyPr wrap="square">
            <a:spAutoFit/>
          </a:bodyPr>
          <a:lstStyle/>
          <a:p>
            <a:pPr fontAlgn="base">
              <a:spcBef>
                <a:spcPct val="0"/>
              </a:spcBef>
              <a:spcAft>
                <a:spcPct val="0"/>
              </a:spcAft>
            </a:pPr>
            <a:r>
              <a:rPr lang="es-ES" sz="2400" b="1" dirty="0" smtClean="0"/>
              <a:t>Pueden surgir las ideas de investigación, a partir de:</a:t>
            </a:r>
          </a:p>
          <a:p>
            <a:pPr fontAlgn="base">
              <a:spcBef>
                <a:spcPct val="0"/>
              </a:spcBef>
              <a:spcAft>
                <a:spcPct val="0"/>
              </a:spcAft>
            </a:pPr>
            <a:r>
              <a:rPr lang="es-ES" sz="2400" b="1" dirty="0"/>
              <a:t> -  </a:t>
            </a:r>
            <a:r>
              <a:rPr lang="es-ES" sz="2400" b="1" dirty="0" smtClean="0"/>
              <a:t>La inspiración</a:t>
            </a:r>
          </a:p>
          <a:p>
            <a:pPr marL="342900" indent="-342900" fontAlgn="base">
              <a:spcBef>
                <a:spcPct val="0"/>
              </a:spcBef>
              <a:spcAft>
                <a:spcPct val="0"/>
              </a:spcAft>
              <a:buFontTx/>
              <a:buChar char="-"/>
            </a:pPr>
            <a:r>
              <a:rPr lang="es-ES" sz="2400" b="1" dirty="0" smtClean="0"/>
              <a:t>La oportunidad</a:t>
            </a:r>
          </a:p>
          <a:p>
            <a:pPr marL="342900" indent="-342900" fontAlgn="base">
              <a:spcBef>
                <a:spcPct val="0"/>
              </a:spcBef>
              <a:spcAft>
                <a:spcPct val="0"/>
              </a:spcAft>
              <a:buFontTx/>
              <a:buChar char="-"/>
            </a:pPr>
            <a:r>
              <a:rPr lang="es-ES" sz="2400" b="1" dirty="0" smtClean="0"/>
              <a:t>La </a:t>
            </a:r>
            <a:r>
              <a:rPr lang="es-ES" sz="2400" b="1" dirty="0"/>
              <a:t>necesidad de cubrir “huecos de conocimiento” o la </a:t>
            </a:r>
            <a:r>
              <a:rPr lang="es-ES" sz="2400" b="1" dirty="0" smtClean="0"/>
              <a:t>conceptualización</a:t>
            </a:r>
          </a:p>
          <a:p>
            <a:pPr marL="342900" indent="-342900" fontAlgn="base">
              <a:spcBef>
                <a:spcPct val="0"/>
              </a:spcBef>
              <a:spcAft>
                <a:spcPct val="0"/>
              </a:spcAft>
              <a:buFontTx/>
              <a:buChar char="-"/>
            </a:pPr>
            <a:r>
              <a:rPr lang="es-ES" sz="2400" b="1" dirty="0" smtClean="0"/>
              <a:t>La </a:t>
            </a:r>
            <a:r>
              <a:rPr lang="es-ES" sz="2400" b="1" dirty="0"/>
              <a:t>necesidad de resolver una problemática</a:t>
            </a:r>
          </a:p>
        </p:txBody>
      </p:sp>
      <p:sp>
        <p:nvSpPr>
          <p:cNvPr id="2" name="1 Marcador de pie de página"/>
          <p:cNvSpPr>
            <a:spLocks noGrp="1"/>
          </p:cNvSpPr>
          <p:nvPr>
            <p:ph type="ftr" sz="quarter" idx="11"/>
          </p:nvPr>
        </p:nvSpPr>
        <p:spPr/>
        <p:txBody>
          <a:bodyPr/>
          <a:lstStyle/>
          <a:p>
            <a:r>
              <a:rPr lang="es-ES" smtClean="0"/>
              <a:t>PhD. Gabith Quispe Fernandez</a:t>
            </a:r>
            <a:endParaRPr lang="es-ES"/>
          </a:p>
        </p:txBody>
      </p:sp>
      <p:sp>
        <p:nvSpPr>
          <p:cNvPr id="3" name="2 Marcador de número de diapositiva"/>
          <p:cNvSpPr>
            <a:spLocks noGrp="1"/>
          </p:cNvSpPr>
          <p:nvPr>
            <p:ph type="sldNum" sz="quarter" idx="12"/>
          </p:nvPr>
        </p:nvSpPr>
        <p:spPr/>
        <p:txBody>
          <a:bodyPr/>
          <a:lstStyle/>
          <a:p>
            <a:fld id="{D7F0021B-11F2-4908-B8B4-06E2285B7814}" type="slidenum">
              <a:rPr lang="es-ES" smtClean="0"/>
              <a:t>26</a:t>
            </a:fld>
            <a:endParaRPr lang="es-ES"/>
          </a:p>
        </p:txBody>
      </p:sp>
    </p:spTree>
    <p:extLst>
      <p:ext uri="{BB962C8B-B14F-4D97-AF65-F5344CB8AC3E}">
        <p14:creationId xmlns:p14="http://schemas.microsoft.com/office/powerpoint/2010/main" val="40263879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1782" y="0"/>
            <a:ext cx="9155782" cy="11430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eaLnBrk="1" fontAlgn="auto" hangingPunct="1">
              <a:spcAft>
                <a:spcPts val="0"/>
              </a:spcAft>
              <a:defRPr/>
            </a:pPr>
            <a:r>
              <a:rPr lang="es-ES_tradn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Como surge la idea</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221929"/>
            <a:ext cx="9036496" cy="517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pie de página"/>
          <p:cNvSpPr>
            <a:spLocks noGrp="1"/>
          </p:cNvSpPr>
          <p:nvPr>
            <p:ph type="ftr" sz="quarter" idx="11"/>
          </p:nvPr>
        </p:nvSpPr>
        <p:spPr/>
        <p:txBody>
          <a:bodyPr/>
          <a:lstStyle/>
          <a:p>
            <a:r>
              <a:rPr lang="es-ES" smtClean="0"/>
              <a:t>PhD. Gabith Quispe Fernandez</a:t>
            </a:r>
            <a:endParaRPr lang="es-ES"/>
          </a:p>
        </p:txBody>
      </p:sp>
      <p:sp>
        <p:nvSpPr>
          <p:cNvPr id="3" name="2 Marcador de número de diapositiva"/>
          <p:cNvSpPr>
            <a:spLocks noGrp="1"/>
          </p:cNvSpPr>
          <p:nvPr>
            <p:ph type="sldNum" sz="quarter" idx="12"/>
          </p:nvPr>
        </p:nvSpPr>
        <p:spPr/>
        <p:txBody>
          <a:bodyPr/>
          <a:lstStyle/>
          <a:p>
            <a:fld id="{D7F0021B-11F2-4908-B8B4-06E2285B7814}" type="slidenum">
              <a:rPr lang="es-ES" smtClean="0"/>
              <a:t>27</a:t>
            </a:fld>
            <a:endParaRPr lang="es-ES"/>
          </a:p>
        </p:txBody>
      </p:sp>
    </p:spTree>
    <p:extLst>
      <p:ext uri="{BB962C8B-B14F-4D97-AF65-F5344CB8AC3E}">
        <p14:creationId xmlns:p14="http://schemas.microsoft.com/office/powerpoint/2010/main" val="6059036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1782" y="0"/>
            <a:ext cx="9155782" cy="11430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eaLnBrk="1" fontAlgn="auto" hangingPunct="1">
              <a:spcAft>
                <a:spcPts val="0"/>
              </a:spcAft>
              <a:defRPr/>
            </a:pPr>
            <a:r>
              <a:rPr lang="es-ES_tradn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Como surge la idea</a:t>
            </a:r>
            <a:br>
              <a:rPr lang="es-ES_tradn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s-ES_tradn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Necesidad de conocer los antecedentes </a:t>
            </a:r>
          </a:p>
        </p:txBody>
      </p:sp>
      <p:sp>
        <p:nvSpPr>
          <p:cNvPr id="2" name="1 CuadroTexto"/>
          <p:cNvSpPr txBox="1"/>
          <p:nvPr/>
        </p:nvSpPr>
        <p:spPr>
          <a:xfrm>
            <a:off x="323528" y="1186558"/>
            <a:ext cx="8424936" cy="5632311"/>
          </a:xfrm>
          <a:prstGeom prst="rect">
            <a:avLst/>
          </a:prstGeom>
          <a:noFill/>
        </p:spPr>
        <p:txBody>
          <a:bodyPr wrap="square" rtlCol="0">
            <a:spAutoFit/>
          </a:bodyPr>
          <a:lstStyle/>
          <a:p>
            <a:pPr marL="285750" indent="-285750" algn="just">
              <a:buFontTx/>
              <a:buChar char="-"/>
            </a:pPr>
            <a:r>
              <a:rPr lang="es-ES" sz="2000" b="1" dirty="0" smtClean="0"/>
              <a:t>No </a:t>
            </a:r>
            <a:r>
              <a:rPr lang="es-ES" sz="2000" b="1" dirty="0"/>
              <a:t>investigar sobre algún tema que ya se haya estudiado a fondo</a:t>
            </a:r>
            <a:r>
              <a:rPr lang="es-ES" sz="2000" dirty="0"/>
              <a:t>. Esto implica que una buena investigación debe ser novedosa, lo cual puede lograrse al tratar un tema no estudiado</a:t>
            </a:r>
            <a:r>
              <a:rPr lang="es-ES" sz="2000" dirty="0" smtClean="0"/>
              <a:t>, profundizar </a:t>
            </a:r>
            <a:r>
              <a:rPr lang="es-ES" sz="2000" dirty="0"/>
              <a:t>poco en uno medianamente conocido, o </a:t>
            </a:r>
            <a:r>
              <a:rPr lang="es-ES" sz="2000" dirty="0" smtClean="0"/>
              <a:t>darle una </a:t>
            </a:r>
            <a:r>
              <a:rPr lang="es-ES" sz="2000" dirty="0"/>
              <a:t>visión diferente o innovadora a un problema aunque </a:t>
            </a:r>
            <a:r>
              <a:rPr lang="es-ES" sz="2000" dirty="0" smtClean="0"/>
              <a:t>ya se </a:t>
            </a:r>
            <a:r>
              <a:rPr lang="es-ES" sz="2000" dirty="0"/>
              <a:t>haya examinado repetidamente (por ejemplo, la familia </a:t>
            </a:r>
            <a:r>
              <a:rPr lang="es-ES" sz="2000" dirty="0" smtClean="0"/>
              <a:t>es un </a:t>
            </a:r>
            <a:r>
              <a:rPr lang="es-ES" sz="2000" dirty="0"/>
              <a:t>tema muy indagado; sin embargo, si alguien la </a:t>
            </a:r>
            <a:r>
              <a:rPr lang="es-ES" sz="2000" dirty="0" smtClean="0"/>
              <a:t>analiza desde </a:t>
            </a:r>
            <a:r>
              <a:rPr lang="es-ES" sz="2000" dirty="0"/>
              <a:t>una perspectiva diferente, digamos, la manera </a:t>
            </a:r>
            <a:r>
              <a:rPr lang="es-ES" sz="2000" dirty="0" smtClean="0"/>
              <a:t>como se </a:t>
            </a:r>
            <a:r>
              <a:rPr lang="es-ES" sz="2000" dirty="0"/>
              <a:t>presenta en las películas latinoamericanas muy recientes</a:t>
            </a:r>
            <a:r>
              <a:rPr lang="es-ES" sz="2000" dirty="0" smtClean="0"/>
              <a:t>, le </a:t>
            </a:r>
            <a:r>
              <a:rPr lang="es-ES" sz="2000" dirty="0"/>
              <a:t>daría a su investigación un enfoque novedoso</a:t>
            </a:r>
            <a:r>
              <a:rPr lang="es-ES" sz="2000" dirty="0" smtClean="0"/>
              <a:t>).</a:t>
            </a:r>
          </a:p>
          <a:p>
            <a:pPr marL="285750" indent="-285750" algn="just">
              <a:buFontTx/>
              <a:buChar char="-"/>
            </a:pPr>
            <a:endParaRPr lang="es-ES" sz="2000" dirty="0" smtClean="0"/>
          </a:p>
          <a:p>
            <a:pPr marL="285750" indent="-285750" algn="just">
              <a:buFontTx/>
              <a:buChar char="-"/>
            </a:pPr>
            <a:r>
              <a:rPr lang="es-ES" sz="2000" b="1" dirty="0"/>
              <a:t>Estructurar más formalmente la idea de investigación. </a:t>
            </a:r>
            <a:r>
              <a:rPr lang="es-ES" sz="2000" b="1" dirty="0" smtClean="0"/>
              <a:t> </a:t>
            </a:r>
            <a:r>
              <a:rPr lang="es-ES" sz="2000" dirty="0" smtClean="0"/>
              <a:t>Se debe profundizar en </a:t>
            </a:r>
            <a:r>
              <a:rPr lang="es-ES" sz="2000" dirty="0"/>
              <a:t>el campo de estudio correspondiente, es capaz de esbozar con mayor claridad y formalidad </a:t>
            </a:r>
            <a:r>
              <a:rPr lang="es-ES" sz="2000" dirty="0" smtClean="0"/>
              <a:t>lo que </a:t>
            </a:r>
            <a:r>
              <a:rPr lang="es-ES" sz="2000" dirty="0"/>
              <a:t>desea investigar. </a:t>
            </a:r>
            <a:endParaRPr lang="es-ES" sz="2000" dirty="0" smtClean="0"/>
          </a:p>
          <a:p>
            <a:pPr marL="285750" indent="-285750" algn="just">
              <a:buFontTx/>
              <a:buChar char="-"/>
            </a:pPr>
            <a:endParaRPr lang="es-ES" sz="2000" dirty="0" smtClean="0"/>
          </a:p>
          <a:p>
            <a:pPr marL="285750" indent="-285750" algn="just">
              <a:buFontTx/>
              <a:buChar char="-"/>
            </a:pPr>
            <a:r>
              <a:rPr lang="es-ES" sz="2000" b="1" dirty="0"/>
              <a:t>Seleccionar la perspectiva principal desde la cual se abordará la idea de investigación</a:t>
            </a:r>
            <a:r>
              <a:rPr lang="es-ES" sz="2000" dirty="0" smtClean="0"/>
              <a:t>. Los </a:t>
            </a:r>
            <a:r>
              <a:rPr lang="es-ES" sz="2000" dirty="0"/>
              <a:t>fenómenos o problemas sean “los mismos”, pueden analizarse de diversas formas</a:t>
            </a:r>
            <a:r>
              <a:rPr lang="es-ES" sz="2000" dirty="0" smtClean="0"/>
              <a:t>, según </a:t>
            </a:r>
            <a:r>
              <a:rPr lang="es-ES" sz="2000" dirty="0"/>
              <a:t>la disciplina dentro de la cual se enmarque la investigación</a:t>
            </a:r>
          </a:p>
        </p:txBody>
      </p:sp>
      <p:sp>
        <p:nvSpPr>
          <p:cNvPr id="3" name="2 Marcador de pie de página"/>
          <p:cNvSpPr>
            <a:spLocks noGrp="1"/>
          </p:cNvSpPr>
          <p:nvPr>
            <p:ph type="ftr" sz="quarter" idx="11"/>
          </p:nvPr>
        </p:nvSpPr>
        <p:spPr/>
        <p:txBody>
          <a:bodyPr/>
          <a:lstStyle/>
          <a:p>
            <a:r>
              <a:rPr lang="es-ES" smtClean="0"/>
              <a:t>PhD. Gabith Quispe Fernandez</a:t>
            </a:r>
            <a:endParaRPr lang="es-ES"/>
          </a:p>
        </p:txBody>
      </p:sp>
      <p:sp>
        <p:nvSpPr>
          <p:cNvPr id="4" name="3 Marcador de número de diapositiva"/>
          <p:cNvSpPr>
            <a:spLocks noGrp="1"/>
          </p:cNvSpPr>
          <p:nvPr>
            <p:ph type="sldNum" sz="quarter" idx="12"/>
          </p:nvPr>
        </p:nvSpPr>
        <p:spPr/>
        <p:txBody>
          <a:bodyPr/>
          <a:lstStyle/>
          <a:p>
            <a:fld id="{D7F0021B-11F2-4908-B8B4-06E2285B7814}" type="slidenum">
              <a:rPr lang="es-ES" smtClean="0"/>
              <a:t>28</a:t>
            </a:fld>
            <a:endParaRPr lang="es-ES"/>
          </a:p>
        </p:txBody>
      </p:sp>
    </p:spTree>
    <p:extLst>
      <p:ext uri="{BB962C8B-B14F-4D97-AF65-F5344CB8AC3E}">
        <p14:creationId xmlns:p14="http://schemas.microsoft.com/office/powerpoint/2010/main" val="10837391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1782" y="0"/>
            <a:ext cx="9155782" cy="114300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eaLnBrk="1" fontAlgn="auto" hangingPunct="1">
              <a:spcAft>
                <a:spcPts val="0"/>
              </a:spcAft>
              <a:defRPr/>
            </a:pPr>
            <a:r>
              <a:rPr lang="es-ES_tradnl"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Como surge la idea</a:t>
            </a:r>
            <a:br>
              <a:rPr lang="es-ES_tradnl"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s-ES_tradnl"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Necesidad de conocer  investigaciones anteriores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862" y="2348880"/>
            <a:ext cx="7858125"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899593" y="1412776"/>
            <a:ext cx="7416824" cy="646331"/>
          </a:xfrm>
          <a:prstGeom prst="rect">
            <a:avLst/>
          </a:prstGeom>
          <a:noFill/>
        </p:spPr>
        <p:txBody>
          <a:bodyPr wrap="square" rtlCol="0">
            <a:spAutoFit/>
          </a:bodyPr>
          <a:lstStyle/>
          <a:p>
            <a:r>
              <a:rPr lang="es-ES" dirty="0" smtClean="0"/>
              <a:t>Es importante conocer si el tema fue investigado anteriormente o no, esto se puede realizar de la siguiente  manera : </a:t>
            </a:r>
            <a:endParaRPr lang="es-ES" dirty="0"/>
          </a:p>
        </p:txBody>
      </p:sp>
      <p:sp>
        <p:nvSpPr>
          <p:cNvPr id="4" name="3 Marcador de pie de página"/>
          <p:cNvSpPr>
            <a:spLocks noGrp="1"/>
          </p:cNvSpPr>
          <p:nvPr>
            <p:ph type="ftr" sz="quarter" idx="11"/>
          </p:nvPr>
        </p:nvSpPr>
        <p:spPr/>
        <p:txBody>
          <a:bodyPr/>
          <a:lstStyle/>
          <a:p>
            <a:r>
              <a:rPr lang="es-ES" smtClean="0"/>
              <a:t>PhD. Gabith Quispe Fernandez</a:t>
            </a:r>
            <a:endParaRPr lang="es-ES"/>
          </a:p>
        </p:txBody>
      </p:sp>
      <p:sp>
        <p:nvSpPr>
          <p:cNvPr id="5" name="4 Marcador de número de diapositiva"/>
          <p:cNvSpPr>
            <a:spLocks noGrp="1"/>
          </p:cNvSpPr>
          <p:nvPr>
            <p:ph type="sldNum" sz="quarter" idx="12"/>
          </p:nvPr>
        </p:nvSpPr>
        <p:spPr/>
        <p:txBody>
          <a:bodyPr/>
          <a:lstStyle/>
          <a:p>
            <a:fld id="{D7F0021B-11F2-4908-B8B4-06E2285B7814}" type="slidenum">
              <a:rPr lang="es-ES" smtClean="0"/>
              <a:t>29</a:t>
            </a:fld>
            <a:endParaRPr lang="es-ES"/>
          </a:p>
        </p:txBody>
      </p:sp>
    </p:spTree>
    <p:extLst>
      <p:ext uri="{BB962C8B-B14F-4D97-AF65-F5344CB8AC3E}">
        <p14:creationId xmlns:p14="http://schemas.microsoft.com/office/powerpoint/2010/main" val="408485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1838" y="0"/>
            <a:ext cx="8286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5157788"/>
            <a:ext cx="223202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36512" y="0"/>
            <a:ext cx="8315325" cy="692696"/>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s-ES" b="1" dirty="0" smtClean="0"/>
              <a:t>CONTENIDO MINIMO </a:t>
            </a:r>
            <a:endParaRPr lang="es-E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1994" y="4725144"/>
            <a:ext cx="234315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4 Tabla"/>
          <p:cNvGraphicFramePr>
            <a:graphicFrameLocks noGrp="1"/>
          </p:cNvGraphicFramePr>
          <p:nvPr>
            <p:extLst>
              <p:ext uri="{D42A27DB-BD31-4B8C-83A1-F6EECF244321}">
                <p14:modId xmlns:p14="http://schemas.microsoft.com/office/powerpoint/2010/main" val="3069424545"/>
              </p:ext>
            </p:extLst>
          </p:nvPr>
        </p:nvGraphicFramePr>
        <p:xfrm>
          <a:off x="36513" y="1412776"/>
          <a:ext cx="8315325" cy="2395789"/>
        </p:xfrm>
        <a:graphic>
          <a:graphicData uri="http://schemas.openxmlformats.org/drawingml/2006/table">
            <a:tbl>
              <a:tblPr>
                <a:tableStyleId>{5C22544A-7EE6-4342-B048-85BDC9FD1C3A}</a:tableStyleId>
              </a:tblPr>
              <a:tblGrid>
                <a:gridCol w="8315325">
                  <a:extLst>
                    <a:ext uri="{9D8B030D-6E8A-4147-A177-3AD203B41FA5}">
                      <a16:colId xmlns:a16="http://schemas.microsoft.com/office/drawing/2014/main" xmlns="" val="20000"/>
                    </a:ext>
                  </a:extLst>
                </a:gridCol>
              </a:tblGrid>
              <a:tr h="638109">
                <a:tc>
                  <a:txBody>
                    <a:bodyPr/>
                    <a:lstStyle/>
                    <a:p>
                      <a:pPr>
                        <a:spcAft>
                          <a:spcPts val="0"/>
                        </a:spcAft>
                      </a:pPr>
                      <a:r>
                        <a:rPr lang="en-US" sz="2800" dirty="0">
                          <a:effectLst/>
                        </a:rPr>
                        <a:t>RESULTADOS DE APRENDIZAJE DE LA UNIDAD:</a:t>
                      </a:r>
                      <a:endParaRPr lang="es-ES" sz="2800" dirty="0">
                        <a:effectLst/>
                        <a:latin typeface="Times New Roman"/>
                        <a:ea typeface="Times New Roman"/>
                      </a:endParaRPr>
                    </a:p>
                  </a:txBody>
                  <a:tcPr marL="25400" marR="25400" marT="25400" marB="25400"/>
                </a:tc>
                <a:extLst>
                  <a:ext uri="{0D108BD9-81ED-4DB2-BD59-A6C34878D82A}">
                    <a16:rowId xmlns:a16="http://schemas.microsoft.com/office/drawing/2014/main" xmlns="" val="10000"/>
                  </a:ext>
                </a:extLst>
              </a:tr>
              <a:tr h="1517666">
                <a:tc>
                  <a:txBody>
                    <a:bodyPr/>
                    <a:lstStyle/>
                    <a:p>
                      <a:pPr>
                        <a:spcAft>
                          <a:spcPts val="0"/>
                        </a:spcAft>
                      </a:pPr>
                      <a:r>
                        <a:rPr lang="es-ES" sz="2800" dirty="0">
                          <a:effectLst/>
                        </a:rPr>
                        <a:t> - El estudiante tendrá la capacidad de elaborar su proyecto de investigación para obtener su titulación profesional en la carrera de Contabilidad y Auditoria</a:t>
                      </a:r>
                      <a:br>
                        <a:rPr lang="es-ES" sz="2800" dirty="0">
                          <a:effectLst/>
                        </a:rPr>
                      </a:br>
                      <a:endParaRPr lang="es-ES" sz="2800" dirty="0">
                        <a:effectLst/>
                        <a:latin typeface="Times New Roman"/>
                        <a:ea typeface="Times New Roman"/>
                      </a:endParaRPr>
                    </a:p>
                  </a:txBody>
                  <a:tcPr marL="25400" marR="25400" marT="25400" marB="25400"/>
                </a:tc>
                <a:extLst>
                  <a:ext uri="{0D108BD9-81ED-4DB2-BD59-A6C34878D82A}">
                    <a16:rowId xmlns:a16="http://schemas.microsoft.com/office/drawing/2014/main" xmlns="" val="10001"/>
                  </a:ext>
                </a:extLst>
              </a:tr>
            </a:tbl>
          </a:graphicData>
        </a:graphic>
      </p:graphicFrame>
      <p:sp>
        <p:nvSpPr>
          <p:cNvPr id="3" name="2 Marcador de pie de página"/>
          <p:cNvSpPr>
            <a:spLocks noGrp="1"/>
          </p:cNvSpPr>
          <p:nvPr>
            <p:ph type="ftr" sz="quarter" idx="11"/>
          </p:nvPr>
        </p:nvSpPr>
        <p:spPr/>
        <p:txBody>
          <a:bodyPr/>
          <a:lstStyle/>
          <a:p>
            <a:r>
              <a:rPr lang="es-ES" smtClean="0"/>
              <a:t>PhD. Gabith Quispe Fernandez</a:t>
            </a:r>
            <a:endParaRPr lang="es-ES"/>
          </a:p>
        </p:txBody>
      </p:sp>
      <p:sp>
        <p:nvSpPr>
          <p:cNvPr id="4" name="3 Marcador de número de diapositiva"/>
          <p:cNvSpPr>
            <a:spLocks noGrp="1"/>
          </p:cNvSpPr>
          <p:nvPr>
            <p:ph type="sldNum" sz="quarter" idx="12"/>
          </p:nvPr>
        </p:nvSpPr>
        <p:spPr/>
        <p:txBody>
          <a:bodyPr/>
          <a:lstStyle/>
          <a:p>
            <a:fld id="{D7F0021B-11F2-4908-B8B4-06E2285B7814}" type="slidenum">
              <a:rPr lang="es-ES" smtClean="0"/>
              <a:t>3</a:t>
            </a:fld>
            <a:endParaRPr lang="es-ES"/>
          </a:p>
        </p:txBody>
      </p:sp>
    </p:spTree>
    <p:extLst>
      <p:ext uri="{BB962C8B-B14F-4D97-AF65-F5344CB8AC3E}">
        <p14:creationId xmlns:p14="http://schemas.microsoft.com/office/powerpoint/2010/main" val="6796649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1430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ES" sz="3200" dirty="0" smtClean="0"/>
              <a:t>Ejemplo de  formulación de idea de investigación  con la experiencia del investigador </a:t>
            </a:r>
            <a:endParaRPr lang="es-ES" sz="32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063" y="1417936"/>
            <a:ext cx="8605429" cy="5440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Marcador de pie de página"/>
          <p:cNvSpPr>
            <a:spLocks noGrp="1"/>
          </p:cNvSpPr>
          <p:nvPr>
            <p:ph type="ftr" sz="quarter" idx="11"/>
          </p:nvPr>
        </p:nvSpPr>
        <p:spPr/>
        <p:txBody>
          <a:bodyPr/>
          <a:lstStyle/>
          <a:p>
            <a:r>
              <a:rPr lang="es-ES" smtClean="0"/>
              <a:t>PhD. Gabith Quispe Fernandez</a:t>
            </a:r>
            <a:endParaRPr lang="es-ES"/>
          </a:p>
        </p:txBody>
      </p:sp>
      <p:sp>
        <p:nvSpPr>
          <p:cNvPr id="5" name="4 Marcador de número de diapositiva"/>
          <p:cNvSpPr>
            <a:spLocks noGrp="1"/>
          </p:cNvSpPr>
          <p:nvPr>
            <p:ph type="sldNum" sz="quarter" idx="12"/>
          </p:nvPr>
        </p:nvSpPr>
        <p:spPr/>
        <p:txBody>
          <a:bodyPr/>
          <a:lstStyle/>
          <a:p>
            <a:fld id="{D7F0021B-11F2-4908-B8B4-06E2285B7814}" type="slidenum">
              <a:rPr lang="es-ES" smtClean="0"/>
              <a:t>30</a:t>
            </a:fld>
            <a:endParaRPr lang="es-ES"/>
          </a:p>
        </p:txBody>
      </p:sp>
    </p:spTree>
    <p:extLst>
      <p:ext uri="{BB962C8B-B14F-4D97-AF65-F5344CB8AC3E}">
        <p14:creationId xmlns:p14="http://schemas.microsoft.com/office/powerpoint/2010/main" val="793883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1430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ES" sz="3200" dirty="0" smtClean="0"/>
              <a:t>Ejemplo de  formular idea de investigación  con la experiencia del investigador </a:t>
            </a:r>
            <a:endParaRPr lang="es-ES" sz="32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36" y="1556792"/>
            <a:ext cx="8934259" cy="4514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Marcador de pie de página"/>
          <p:cNvSpPr>
            <a:spLocks noGrp="1"/>
          </p:cNvSpPr>
          <p:nvPr>
            <p:ph type="ftr" sz="quarter" idx="11"/>
          </p:nvPr>
        </p:nvSpPr>
        <p:spPr/>
        <p:txBody>
          <a:bodyPr/>
          <a:lstStyle/>
          <a:p>
            <a:r>
              <a:rPr lang="es-ES" smtClean="0"/>
              <a:t>PhD. Gabith Quispe Fernandez</a:t>
            </a:r>
            <a:endParaRPr lang="es-ES"/>
          </a:p>
        </p:txBody>
      </p:sp>
      <p:sp>
        <p:nvSpPr>
          <p:cNvPr id="4" name="3 Marcador de número de diapositiva"/>
          <p:cNvSpPr>
            <a:spLocks noGrp="1"/>
          </p:cNvSpPr>
          <p:nvPr>
            <p:ph type="sldNum" sz="quarter" idx="12"/>
          </p:nvPr>
        </p:nvSpPr>
        <p:spPr/>
        <p:txBody>
          <a:bodyPr/>
          <a:lstStyle/>
          <a:p>
            <a:fld id="{D7F0021B-11F2-4908-B8B4-06E2285B7814}" type="slidenum">
              <a:rPr lang="es-ES" smtClean="0"/>
              <a:t>31</a:t>
            </a:fld>
            <a:endParaRPr lang="es-ES"/>
          </a:p>
        </p:txBody>
      </p:sp>
    </p:spTree>
    <p:extLst>
      <p:ext uri="{BB962C8B-B14F-4D97-AF65-F5344CB8AC3E}">
        <p14:creationId xmlns:p14="http://schemas.microsoft.com/office/powerpoint/2010/main" val="389745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13742" y="25946"/>
            <a:ext cx="9130258" cy="1098798"/>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eaLnBrk="1" fontAlgn="auto" hangingPunct="1">
              <a:spcAft>
                <a:spcPts val="0"/>
              </a:spcAft>
              <a:defRPr/>
            </a:pPr>
            <a:r>
              <a:rPr lang="es-ES_tradnl" sz="4000" b="1" dirty="0" smtClean="0">
                <a:solidFill>
                  <a:schemeClr val="bg1"/>
                </a:solidFill>
              </a:rPr>
              <a:t>RELACION DE LA IDEA CON EL PLANTEAMIENTO DEL PROBLEMA</a:t>
            </a:r>
          </a:p>
        </p:txBody>
      </p:sp>
      <p:sp>
        <p:nvSpPr>
          <p:cNvPr id="12291" name="Rectangle 3"/>
          <p:cNvSpPr>
            <a:spLocks noGrp="1" noRot="1" noChangeArrowheads="1"/>
          </p:cNvSpPr>
          <p:nvPr>
            <p:ph idx="1"/>
          </p:nvPr>
        </p:nvSpPr>
        <p:spPr>
          <a:xfrm>
            <a:off x="468313" y="1773238"/>
            <a:ext cx="8229600" cy="4175125"/>
          </a:xfrm>
        </p:spPr>
        <p:txBody>
          <a:bodyPr/>
          <a:lstStyle/>
          <a:p>
            <a:pPr eaLnBrk="1" hangingPunct="1"/>
            <a:r>
              <a:rPr lang="es-ES_tradnl" altLang="es-ES" sz="3200" smtClean="0"/>
              <a:t>Afinar y estructurar más formalmente la idea de investigación.</a:t>
            </a:r>
          </a:p>
          <a:p>
            <a:pPr eaLnBrk="1" hangingPunct="1"/>
            <a:r>
              <a:rPr lang="es-ES_tradnl" altLang="es-ES" sz="3200" smtClean="0"/>
              <a:t>Formular el problema específico en términos concretos y explícitos, de manera que sea susceptible de investigarse con procedimientos científicos.</a:t>
            </a:r>
          </a:p>
          <a:p>
            <a:pPr eaLnBrk="1" hangingPunct="1"/>
            <a:r>
              <a:rPr lang="es-ES_tradnl" altLang="es-ES" sz="3200" smtClean="0"/>
              <a:t>Escribirlo en forma clara, precisa y accesible. </a:t>
            </a:r>
          </a:p>
        </p:txBody>
      </p:sp>
      <p:sp>
        <p:nvSpPr>
          <p:cNvPr id="2" name="1 Marcador de pie de página"/>
          <p:cNvSpPr>
            <a:spLocks noGrp="1"/>
          </p:cNvSpPr>
          <p:nvPr>
            <p:ph type="ftr" sz="quarter" idx="11"/>
          </p:nvPr>
        </p:nvSpPr>
        <p:spPr/>
        <p:txBody>
          <a:bodyPr/>
          <a:lstStyle/>
          <a:p>
            <a:r>
              <a:rPr lang="es-ES" smtClean="0"/>
              <a:t>PhD. Gabith Quispe Fernandez</a:t>
            </a:r>
            <a:endParaRPr lang="es-ES"/>
          </a:p>
        </p:txBody>
      </p:sp>
      <p:sp>
        <p:nvSpPr>
          <p:cNvPr id="3" name="2 Marcador de número de diapositiva"/>
          <p:cNvSpPr>
            <a:spLocks noGrp="1"/>
          </p:cNvSpPr>
          <p:nvPr>
            <p:ph type="sldNum" sz="quarter" idx="12"/>
          </p:nvPr>
        </p:nvSpPr>
        <p:spPr/>
        <p:txBody>
          <a:bodyPr/>
          <a:lstStyle/>
          <a:p>
            <a:fld id="{D7F0021B-11F2-4908-B8B4-06E2285B7814}" type="slidenum">
              <a:rPr lang="es-ES" smtClean="0"/>
              <a:t>32</a:t>
            </a:fld>
            <a:endParaRPr lang="es-ES"/>
          </a:p>
        </p:txBody>
      </p:sp>
    </p:spTree>
    <p:extLst>
      <p:ext uri="{BB962C8B-B14F-4D97-AF65-F5344CB8AC3E}">
        <p14:creationId xmlns:p14="http://schemas.microsoft.com/office/powerpoint/2010/main" val="40157184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Marcador de texto"/>
          <p:cNvSpPr>
            <a:spLocks noGrp="1"/>
          </p:cNvSpPr>
          <p:nvPr>
            <p:ph type="body" idx="1"/>
          </p:nvPr>
        </p:nvSpPr>
        <p:spPr>
          <a:xfrm>
            <a:off x="468313" y="2152476"/>
            <a:ext cx="4040187" cy="660400"/>
          </a:xfrm>
        </p:spPr>
        <p:txBody>
          <a:bodyPr/>
          <a:lstStyle/>
          <a:p>
            <a:pPr marL="63500" algn="ctr" eaLnBrk="1" hangingPunct="1"/>
            <a:r>
              <a:rPr lang="es-MX" altLang="es-ES" smtClean="0"/>
              <a:t>IDEA DE INVESTIGACIÓN</a:t>
            </a:r>
            <a:endParaRPr lang="es-ES" altLang="es-ES" smtClean="0"/>
          </a:p>
        </p:txBody>
      </p:sp>
      <p:sp>
        <p:nvSpPr>
          <p:cNvPr id="5" name="4 Marcador de texto"/>
          <p:cNvSpPr>
            <a:spLocks noGrp="1"/>
          </p:cNvSpPr>
          <p:nvPr>
            <p:ph type="body" sz="half" idx="3"/>
          </p:nvPr>
        </p:nvSpPr>
        <p:spPr>
          <a:xfrm>
            <a:off x="4645025" y="2312813"/>
            <a:ext cx="4041775" cy="654050"/>
          </a:xfrm>
        </p:spPr>
        <p:txBody>
          <a:bodyPr>
            <a:normAutofit fontScale="92500" lnSpcReduction="20000"/>
          </a:bodyPr>
          <a:lstStyle/>
          <a:p>
            <a:pPr algn="ctr" eaLnBrk="1" fontAlgn="auto" hangingPunct="1">
              <a:spcAft>
                <a:spcPts val="0"/>
              </a:spcAft>
              <a:buClr>
                <a:schemeClr val="accent3"/>
              </a:buClr>
              <a:buFont typeface="Wingdings 2"/>
              <a:buNone/>
              <a:defRPr/>
            </a:pPr>
            <a:r>
              <a:rPr lang="es-MX" dirty="0" smtClean="0"/>
              <a:t>PROBLEMA ESPECÍFICO A INVESTIGAR</a:t>
            </a:r>
            <a:endParaRPr lang="es-ES" dirty="0"/>
          </a:p>
        </p:txBody>
      </p:sp>
      <p:sp>
        <p:nvSpPr>
          <p:cNvPr id="13316" name="3 Marcador de contenido"/>
          <p:cNvSpPr>
            <a:spLocks noGrp="1"/>
          </p:cNvSpPr>
          <p:nvPr>
            <p:ph sz="quarter" idx="2"/>
          </p:nvPr>
        </p:nvSpPr>
        <p:spPr>
          <a:xfrm>
            <a:off x="457200" y="2966863"/>
            <a:ext cx="4040188" cy="3846513"/>
          </a:xfrm>
        </p:spPr>
        <p:txBody>
          <a:bodyPr/>
          <a:lstStyle/>
          <a:p>
            <a:pPr marL="392113" eaLnBrk="1" hangingPunct="1"/>
            <a:endParaRPr lang="es-MX" altLang="es-ES" dirty="0" smtClean="0"/>
          </a:p>
          <a:p>
            <a:pPr marL="392113" eaLnBrk="1" hangingPunct="1"/>
            <a:r>
              <a:rPr lang="es-MX" altLang="es-ES" dirty="0" smtClean="0"/>
              <a:t>GENERAL</a:t>
            </a:r>
          </a:p>
          <a:p>
            <a:pPr marL="392113" eaLnBrk="1" hangingPunct="1"/>
            <a:r>
              <a:rPr lang="es-MX" altLang="es-ES" dirty="0" smtClean="0"/>
              <a:t>ABSTRACTA</a:t>
            </a:r>
          </a:p>
          <a:p>
            <a:pPr marL="392113" eaLnBrk="1" hangingPunct="1"/>
            <a:r>
              <a:rPr lang="es-MX" altLang="es-ES" dirty="0" smtClean="0"/>
              <a:t>COMPLEJA</a:t>
            </a:r>
          </a:p>
          <a:p>
            <a:pPr marL="392113" eaLnBrk="1" hangingPunct="1"/>
            <a:r>
              <a:rPr lang="es-MX" altLang="es-ES" dirty="0" smtClean="0"/>
              <a:t>SURGE  DE LA REALIDAD Y ESTUDIOS PREVIOS</a:t>
            </a:r>
            <a:endParaRPr lang="es-ES" altLang="es-ES" dirty="0" smtClean="0"/>
          </a:p>
        </p:txBody>
      </p:sp>
      <p:sp>
        <p:nvSpPr>
          <p:cNvPr id="13317" name="5 Marcador de contenido"/>
          <p:cNvSpPr>
            <a:spLocks noGrp="1"/>
          </p:cNvSpPr>
          <p:nvPr>
            <p:ph sz="quarter" idx="4"/>
          </p:nvPr>
        </p:nvSpPr>
        <p:spPr>
          <a:xfrm>
            <a:off x="4645025" y="2966863"/>
            <a:ext cx="4041775" cy="3846513"/>
          </a:xfrm>
        </p:spPr>
        <p:txBody>
          <a:bodyPr/>
          <a:lstStyle/>
          <a:p>
            <a:pPr marL="392113" eaLnBrk="1" hangingPunct="1"/>
            <a:endParaRPr lang="es-MX" altLang="es-ES" smtClean="0"/>
          </a:p>
          <a:p>
            <a:pPr marL="392113" eaLnBrk="1" hangingPunct="1"/>
            <a:r>
              <a:rPr lang="es-MX" altLang="es-ES" smtClean="0"/>
              <a:t>ESPECÍFICO</a:t>
            </a:r>
          </a:p>
          <a:p>
            <a:pPr marL="392113" eaLnBrk="1" hangingPunct="1"/>
            <a:r>
              <a:rPr lang="es-MX" altLang="es-ES" smtClean="0"/>
              <a:t>CONCRETO</a:t>
            </a:r>
          </a:p>
          <a:p>
            <a:pPr marL="392113" eaLnBrk="1" hangingPunct="1"/>
            <a:r>
              <a:rPr lang="es-MX" altLang="es-ES" smtClean="0"/>
              <a:t>SUCEPTIBLE DE INVESTIGARSE</a:t>
            </a:r>
          </a:p>
          <a:p>
            <a:pPr marL="392113" eaLnBrk="1" hangingPunct="1"/>
            <a:r>
              <a:rPr lang="es-MX" altLang="es-ES" smtClean="0"/>
              <a:t>PREGUNTA O  DUDA QUE SE PRETENDE RESPONDER A TRAVES DE  LA INVESTIGACIÓN</a:t>
            </a:r>
            <a:endParaRPr lang="es-ES" altLang="es-ES" smtClean="0"/>
          </a:p>
        </p:txBody>
      </p:sp>
      <p:sp>
        <p:nvSpPr>
          <p:cNvPr id="6" name="5 Flecha curvada hacia abajo"/>
          <p:cNvSpPr/>
          <p:nvPr/>
        </p:nvSpPr>
        <p:spPr>
          <a:xfrm>
            <a:off x="2411413" y="1052736"/>
            <a:ext cx="4176712" cy="93503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GT">
              <a:solidFill>
                <a:schemeClr val="tx1"/>
              </a:solidFill>
            </a:endParaRPr>
          </a:p>
        </p:txBody>
      </p:sp>
      <p:sp>
        <p:nvSpPr>
          <p:cNvPr id="7" name="Rectangle 2"/>
          <p:cNvSpPr>
            <a:spLocks noGrp="1" noRot="1" noChangeArrowheads="1"/>
          </p:cNvSpPr>
          <p:nvPr>
            <p:ph type="title"/>
          </p:nvPr>
        </p:nvSpPr>
        <p:spPr>
          <a:xfrm>
            <a:off x="13742" y="25946"/>
            <a:ext cx="9130258" cy="1098798"/>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eaLnBrk="1" fontAlgn="auto" hangingPunct="1">
              <a:spcAft>
                <a:spcPts val="0"/>
              </a:spcAft>
              <a:defRPr/>
            </a:pPr>
            <a:r>
              <a:rPr lang="es-ES_tradnl" sz="4000" b="1" dirty="0" smtClean="0">
                <a:solidFill>
                  <a:schemeClr val="bg1"/>
                </a:solidFill>
              </a:rPr>
              <a:t>RELACION DE LA IDEA CON EL PLANTEAMIENTO DEL PROBLEMA</a:t>
            </a:r>
          </a:p>
        </p:txBody>
      </p:sp>
      <p:sp>
        <p:nvSpPr>
          <p:cNvPr id="2" name="1 Marcador de pie de página"/>
          <p:cNvSpPr>
            <a:spLocks noGrp="1"/>
          </p:cNvSpPr>
          <p:nvPr>
            <p:ph type="ftr" sz="quarter" idx="11"/>
          </p:nvPr>
        </p:nvSpPr>
        <p:spPr/>
        <p:txBody>
          <a:bodyPr/>
          <a:lstStyle/>
          <a:p>
            <a:r>
              <a:rPr lang="es-ES" smtClean="0"/>
              <a:t>PhD. Gabith Quispe Fernandez</a:t>
            </a:r>
            <a:endParaRPr lang="es-ES"/>
          </a:p>
        </p:txBody>
      </p:sp>
      <p:sp>
        <p:nvSpPr>
          <p:cNvPr id="3" name="2 Marcador de número de diapositiva"/>
          <p:cNvSpPr>
            <a:spLocks noGrp="1"/>
          </p:cNvSpPr>
          <p:nvPr>
            <p:ph type="sldNum" sz="quarter" idx="12"/>
          </p:nvPr>
        </p:nvSpPr>
        <p:spPr/>
        <p:txBody>
          <a:bodyPr/>
          <a:lstStyle/>
          <a:p>
            <a:fld id="{D7F0021B-11F2-4908-B8B4-06E2285B7814}" type="slidenum">
              <a:rPr lang="es-ES" smtClean="0"/>
              <a:t>33</a:t>
            </a:fld>
            <a:endParaRPr lang="es-ES"/>
          </a:p>
        </p:txBody>
      </p:sp>
    </p:spTree>
    <p:extLst>
      <p:ext uri="{BB962C8B-B14F-4D97-AF65-F5344CB8AC3E}">
        <p14:creationId xmlns:p14="http://schemas.microsoft.com/office/powerpoint/2010/main" val="32485541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3.bp.blogspot.com/_eKB8seYmqAw/S9O3DK8t3vI/AAAAAAAAAVQ/ny6bDjjys2s/s1600/puente+de+mader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8" y="0"/>
            <a:ext cx="9253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Flecha derecha"/>
          <p:cNvSpPr/>
          <p:nvPr/>
        </p:nvSpPr>
        <p:spPr>
          <a:xfrm>
            <a:off x="1547813" y="3573463"/>
            <a:ext cx="4824412" cy="935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GT" sz="2400" b="1" dirty="0">
                <a:solidFill>
                  <a:schemeClr val="bg1">
                    <a:lumMod val="95000"/>
                    <a:lumOff val="5000"/>
                  </a:schemeClr>
                </a:solidFill>
              </a:rPr>
              <a:t>Argumentación razonable</a:t>
            </a:r>
          </a:p>
        </p:txBody>
      </p:sp>
      <p:sp>
        <p:nvSpPr>
          <p:cNvPr id="8" name="7 Rectángulo redondeado"/>
          <p:cNvSpPr/>
          <p:nvPr/>
        </p:nvSpPr>
        <p:spPr>
          <a:xfrm>
            <a:off x="0" y="3644900"/>
            <a:ext cx="1187450" cy="720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GT" sz="2000" b="1" dirty="0">
                <a:solidFill>
                  <a:schemeClr val="bg1"/>
                </a:solidFill>
              </a:rPr>
              <a:t>IDEA</a:t>
            </a:r>
          </a:p>
        </p:txBody>
      </p:sp>
      <p:sp>
        <p:nvSpPr>
          <p:cNvPr id="9" name="8 Rectángulo redondeado"/>
          <p:cNvSpPr/>
          <p:nvPr/>
        </p:nvSpPr>
        <p:spPr>
          <a:xfrm>
            <a:off x="6516688" y="3573463"/>
            <a:ext cx="2627312" cy="7921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GT" sz="2000" b="1" dirty="0">
                <a:solidFill>
                  <a:schemeClr val="bg1"/>
                </a:solidFill>
              </a:rPr>
              <a:t>PLANTEAMIENTO</a:t>
            </a:r>
          </a:p>
        </p:txBody>
      </p:sp>
      <p:sp>
        <p:nvSpPr>
          <p:cNvPr id="2" name="1 Marcador de pie de página"/>
          <p:cNvSpPr>
            <a:spLocks noGrp="1"/>
          </p:cNvSpPr>
          <p:nvPr>
            <p:ph type="ftr" sz="quarter" idx="11"/>
          </p:nvPr>
        </p:nvSpPr>
        <p:spPr/>
        <p:txBody>
          <a:bodyPr/>
          <a:lstStyle/>
          <a:p>
            <a:r>
              <a:rPr lang="es-ES" smtClean="0"/>
              <a:t>PhD. Gabith Quispe Fernandez</a:t>
            </a:r>
            <a:endParaRPr lang="es-ES"/>
          </a:p>
        </p:txBody>
      </p:sp>
      <p:sp>
        <p:nvSpPr>
          <p:cNvPr id="3" name="2 Marcador de número de diapositiva"/>
          <p:cNvSpPr>
            <a:spLocks noGrp="1"/>
          </p:cNvSpPr>
          <p:nvPr>
            <p:ph type="sldNum" sz="quarter" idx="12"/>
          </p:nvPr>
        </p:nvSpPr>
        <p:spPr/>
        <p:txBody>
          <a:bodyPr/>
          <a:lstStyle/>
          <a:p>
            <a:fld id="{D7F0021B-11F2-4908-B8B4-06E2285B7814}" type="slidenum">
              <a:rPr lang="es-ES" smtClean="0"/>
              <a:t>34</a:t>
            </a:fld>
            <a:endParaRPr lang="es-ES"/>
          </a:p>
        </p:txBody>
      </p:sp>
    </p:spTree>
    <p:extLst>
      <p:ext uri="{BB962C8B-B14F-4D97-AF65-F5344CB8AC3E}">
        <p14:creationId xmlns:p14="http://schemas.microsoft.com/office/powerpoint/2010/main" val="7710418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us.123rf.com/400wm/400/400/stocking/stocking1207/stocking120700483/14376662-hombre-escribiendo-un-concepto-en-una-pizar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3" name="7 Grupo"/>
          <p:cNvGrpSpPr>
            <a:grpSpLocks/>
          </p:cNvGrpSpPr>
          <p:nvPr/>
        </p:nvGrpSpPr>
        <p:grpSpPr bwMode="auto">
          <a:xfrm>
            <a:off x="466725" y="41275"/>
            <a:ext cx="8353747" cy="5187950"/>
            <a:chOff x="467241" y="40556"/>
            <a:chExt cx="8353125" cy="5188644"/>
          </a:xfrm>
        </p:grpSpPr>
        <p:sp>
          <p:nvSpPr>
            <p:cNvPr id="4" name="3 Rectángulo"/>
            <p:cNvSpPr/>
            <p:nvPr/>
          </p:nvSpPr>
          <p:spPr>
            <a:xfrm>
              <a:off x="972028" y="188214"/>
              <a:ext cx="5471705" cy="48965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0245" name="4 CuadroTexto"/>
            <p:cNvSpPr txBox="1">
              <a:spLocks noChangeArrowheads="1"/>
            </p:cNvSpPr>
            <p:nvPr/>
          </p:nvSpPr>
          <p:spPr bwMode="auto">
            <a:xfrm>
              <a:off x="467241" y="40556"/>
              <a:ext cx="8353125" cy="341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s-ES" altLang="es-ES" sz="7200" dirty="0" smtClean="0">
                  <a:solidFill>
                    <a:schemeClr val="bg1"/>
                  </a:solidFill>
                  <a:latin typeface="Palace Script MT" pitchFamily="66" charset="0"/>
                </a:rPr>
                <a:t>DELIMITACION DE LA </a:t>
              </a:r>
              <a:r>
                <a:rPr lang="es-ES" altLang="es-ES" sz="7200" dirty="0" err="1" smtClean="0">
                  <a:solidFill>
                    <a:schemeClr val="bg1"/>
                  </a:solidFill>
                  <a:latin typeface="Palace Script MT" pitchFamily="66" charset="0"/>
                </a:rPr>
                <a:t>LA</a:t>
              </a:r>
              <a:r>
                <a:rPr lang="es-ES" altLang="es-ES" sz="7200" dirty="0" smtClean="0">
                  <a:solidFill>
                    <a:schemeClr val="bg1"/>
                  </a:solidFill>
                  <a:latin typeface="Palace Script MT" pitchFamily="66" charset="0"/>
                </a:rPr>
                <a:t> INVESTIGACION </a:t>
              </a:r>
              <a:endParaRPr lang="es-ES" altLang="es-ES" sz="7200" dirty="0">
                <a:solidFill>
                  <a:schemeClr val="bg1"/>
                </a:solidFill>
                <a:latin typeface="Palace Script MT" pitchFamily="66" charset="0"/>
              </a:endParaRPr>
            </a:p>
          </p:txBody>
        </p:sp>
        <p:sp>
          <p:nvSpPr>
            <p:cNvPr id="6" name="5 Elipse"/>
            <p:cNvSpPr/>
            <p:nvPr/>
          </p:nvSpPr>
          <p:spPr>
            <a:xfrm>
              <a:off x="6156417" y="909035"/>
              <a:ext cx="360336" cy="5033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Elipse"/>
            <p:cNvSpPr/>
            <p:nvPr/>
          </p:nvSpPr>
          <p:spPr>
            <a:xfrm>
              <a:off x="2627668" y="4941825"/>
              <a:ext cx="1296890" cy="2873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sp>
        <p:nvSpPr>
          <p:cNvPr id="2" name="1 Marcador de pie de página"/>
          <p:cNvSpPr>
            <a:spLocks noGrp="1"/>
          </p:cNvSpPr>
          <p:nvPr>
            <p:ph type="ftr" sz="quarter" idx="11"/>
          </p:nvPr>
        </p:nvSpPr>
        <p:spPr/>
        <p:txBody>
          <a:bodyPr/>
          <a:lstStyle/>
          <a:p>
            <a:r>
              <a:rPr lang="es-ES" smtClean="0"/>
              <a:t>PhD. Gabith Quispe Fernandez</a:t>
            </a:r>
            <a:endParaRPr lang="es-ES"/>
          </a:p>
        </p:txBody>
      </p:sp>
      <p:sp>
        <p:nvSpPr>
          <p:cNvPr id="3" name="2 Marcador de número de diapositiva"/>
          <p:cNvSpPr>
            <a:spLocks noGrp="1"/>
          </p:cNvSpPr>
          <p:nvPr>
            <p:ph type="sldNum" sz="quarter" idx="12"/>
          </p:nvPr>
        </p:nvSpPr>
        <p:spPr/>
        <p:txBody>
          <a:bodyPr/>
          <a:lstStyle/>
          <a:p>
            <a:fld id="{D7F0021B-11F2-4908-B8B4-06E2285B7814}" type="slidenum">
              <a:rPr lang="es-ES" smtClean="0"/>
              <a:t>35</a:t>
            </a:fld>
            <a:endParaRPr lang="es-ES"/>
          </a:p>
        </p:txBody>
      </p:sp>
    </p:spTree>
    <p:extLst>
      <p:ext uri="{BB962C8B-B14F-4D97-AF65-F5344CB8AC3E}">
        <p14:creationId xmlns:p14="http://schemas.microsoft.com/office/powerpoint/2010/main" val="38619672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5875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eaLnBrk="1" fontAlgn="auto" hangingPunct="1">
              <a:spcAft>
                <a:spcPts val="0"/>
              </a:spcAft>
              <a:defRPr/>
            </a:pPr>
            <a:r>
              <a:rPr lang="es-MX" b="1" dirty="0" smtClean="0">
                <a:solidFill>
                  <a:schemeClr val="bg1"/>
                </a:solidFill>
              </a:rPr>
              <a:t>ELEMENTOS DEL PLANTEAMIENTO DEL PROBLEMA</a:t>
            </a:r>
            <a:endParaRPr lang="es-ES" b="1" dirty="0">
              <a:solidFill>
                <a:schemeClr val="bg1"/>
              </a:solidFill>
            </a:endParaRPr>
          </a:p>
        </p:txBody>
      </p:sp>
      <p:sp>
        <p:nvSpPr>
          <p:cNvPr id="11267" name="2 Marcador de contenido"/>
          <p:cNvSpPr>
            <a:spLocks noGrp="1"/>
          </p:cNvSpPr>
          <p:nvPr>
            <p:ph idx="1"/>
          </p:nvPr>
        </p:nvSpPr>
        <p:spPr>
          <a:xfrm>
            <a:off x="467544" y="1700808"/>
            <a:ext cx="8007350" cy="4500563"/>
          </a:xfrm>
        </p:spPr>
        <p:txBody>
          <a:bodyPr>
            <a:normAutofit fontScale="85000" lnSpcReduction="20000"/>
          </a:bodyPr>
          <a:lstStyle/>
          <a:p>
            <a:pPr eaLnBrk="1" hangingPunct="1"/>
            <a:endParaRPr lang="es-MX" altLang="es-ES" sz="2400" dirty="0" smtClean="0"/>
          </a:p>
          <a:p>
            <a:pPr marL="457200" indent="-457200" eaLnBrk="1" hangingPunct="1">
              <a:buFont typeface="+mj-lt"/>
              <a:buAutoNum type="arabicPeriod"/>
            </a:pPr>
            <a:r>
              <a:rPr lang="es-MX" altLang="es-ES" sz="2400" dirty="0" smtClean="0"/>
              <a:t>IDENTIFICACION DE LA IDEA DEL PROBLEMA </a:t>
            </a:r>
          </a:p>
          <a:p>
            <a:pPr marL="457200" indent="-457200" eaLnBrk="1" hangingPunct="1">
              <a:buFont typeface="+mj-lt"/>
              <a:buAutoNum type="arabicPeriod"/>
            </a:pPr>
            <a:endParaRPr lang="es-MX" altLang="es-ES" sz="2400" dirty="0"/>
          </a:p>
          <a:p>
            <a:pPr marL="457200" indent="-457200" eaLnBrk="1" hangingPunct="1">
              <a:buFont typeface="+mj-lt"/>
              <a:buAutoNum type="arabicPeriod"/>
            </a:pPr>
            <a:r>
              <a:rPr lang="es-MX" altLang="es-ES" sz="2400" dirty="0" smtClean="0"/>
              <a:t>DEFINICIÓN Y DELIMITACIÓN: Establece la unidad de análisis,  límites teóricos, temporales y espaciales del problema</a:t>
            </a:r>
          </a:p>
          <a:p>
            <a:pPr marL="457200" indent="-457200" eaLnBrk="1" hangingPunct="1">
              <a:buFont typeface="+mj-lt"/>
              <a:buAutoNum type="arabicPeriod"/>
            </a:pPr>
            <a:endParaRPr lang="es-MX" altLang="es-ES" sz="2400" dirty="0" smtClean="0"/>
          </a:p>
          <a:p>
            <a:pPr marL="457200" indent="-457200">
              <a:buFont typeface="+mj-lt"/>
              <a:buAutoNum type="arabicPeriod"/>
            </a:pPr>
            <a:r>
              <a:rPr lang="es-MX" altLang="es-ES" sz="2400" dirty="0"/>
              <a:t>JUSTIFICACIÓN: ¿por qué? ¿para qué</a:t>
            </a:r>
            <a:r>
              <a:rPr lang="es-MX" altLang="es-ES" sz="2400" dirty="0" smtClean="0"/>
              <a:t>?</a:t>
            </a:r>
          </a:p>
          <a:p>
            <a:pPr marL="457200" indent="-457200">
              <a:buFont typeface="+mj-lt"/>
              <a:buAutoNum type="arabicPeriod"/>
            </a:pPr>
            <a:endParaRPr lang="es-MX" altLang="es-ES" sz="2400" dirty="0"/>
          </a:p>
          <a:p>
            <a:pPr marL="457200" indent="-457200" eaLnBrk="1" hangingPunct="1">
              <a:buFont typeface="+mj-lt"/>
              <a:buAutoNum type="arabicPeriod"/>
            </a:pPr>
            <a:r>
              <a:rPr lang="es-MX" altLang="es-ES" sz="2400" dirty="0" smtClean="0"/>
              <a:t>PREGUNTAS DE INVESTIGACIÓN: El qué del estudio</a:t>
            </a:r>
          </a:p>
          <a:p>
            <a:pPr marL="457200" indent="-457200" eaLnBrk="1" hangingPunct="1">
              <a:buFont typeface="+mj-lt"/>
              <a:buAutoNum type="arabicPeriod"/>
            </a:pPr>
            <a:endParaRPr lang="es-MX" altLang="es-ES" sz="2400" dirty="0" smtClean="0"/>
          </a:p>
          <a:p>
            <a:pPr marL="457200" indent="-457200">
              <a:buFont typeface="+mj-lt"/>
              <a:buAutoNum type="arabicPeriod"/>
            </a:pPr>
            <a:endParaRPr lang="es-MX" altLang="es-ES" sz="2400" dirty="0"/>
          </a:p>
          <a:p>
            <a:pPr marL="457200" indent="-457200" eaLnBrk="1" hangingPunct="1">
              <a:buFont typeface="+mj-lt"/>
              <a:buAutoNum type="arabicPeriod"/>
            </a:pPr>
            <a:r>
              <a:rPr lang="es-MX" altLang="es-ES" sz="2400" dirty="0" smtClean="0"/>
              <a:t>OBJETIVOS:   Guías del estudio</a:t>
            </a:r>
          </a:p>
          <a:p>
            <a:pPr marL="457200" indent="-457200" eaLnBrk="1" hangingPunct="1">
              <a:buFont typeface="+mj-lt"/>
              <a:buAutoNum type="arabicPeriod"/>
            </a:pPr>
            <a:endParaRPr lang="es-MX" altLang="es-ES" sz="2400" dirty="0" smtClean="0"/>
          </a:p>
          <a:p>
            <a:pPr marL="457200" indent="-457200" eaLnBrk="1" hangingPunct="1">
              <a:buFont typeface="+mj-lt"/>
              <a:buAutoNum type="arabicPeriod"/>
            </a:pPr>
            <a:r>
              <a:rPr lang="es-MX" altLang="es-ES" sz="2400" dirty="0" smtClean="0"/>
              <a:t>HIPOTESIS: Respuesta tentativa al problema de investigación</a:t>
            </a:r>
          </a:p>
          <a:p>
            <a:pPr eaLnBrk="1" hangingPunct="1"/>
            <a:endParaRPr lang="es-MX" altLang="es-ES" sz="2400" dirty="0" smtClean="0"/>
          </a:p>
          <a:p>
            <a:pPr eaLnBrk="1" hangingPunct="1">
              <a:buFont typeface="Wingdings" pitchFamily="2" charset="2"/>
              <a:buNone/>
            </a:pPr>
            <a:endParaRPr lang="es-ES" altLang="es-ES" dirty="0" smtClean="0"/>
          </a:p>
        </p:txBody>
      </p:sp>
      <p:sp>
        <p:nvSpPr>
          <p:cNvPr id="3" name="2 Marcador de pie de página"/>
          <p:cNvSpPr>
            <a:spLocks noGrp="1"/>
          </p:cNvSpPr>
          <p:nvPr>
            <p:ph type="ftr" sz="quarter" idx="11"/>
          </p:nvPr>
        </p:nvSpPr>
        <p:spPr/>
        <p:txBody>
          <a:bodyPr/>
          <a:lstStyle/>
          <a:p>
            <a:r>
              <a:rPr lang="es-ES" smtClean="0"/>
              <a:t>PhD. Gabith Quispe Fernandez</a:t>
            </a:r>
            <a:endParaRPr lang="es-ES"/>
          </a:p>
        </p:txBody>
      </p:sp>
      <p:sp>
        <p:nvSpPr>
          <p:cNvPr id="4" name="3 Marcador de número de diapositiva"/>
          <p:cNvSpPr>
            <a:spLocks noGrp="1"/>
          </p:cNvSpPr>
          <p:nvPr>
            <p:ph type="sldNum" sz="quarter" idx="12"/>
          </p:nvPr>
        </p:nvSpPr>
        <p:spPr/>
        <p:txBody>
          <a:bodyPr/>
          <a:lstStyle/>
          <a:p>
            <a:fld id="{D7F0021B-11F2-4908-B8B4-06E2285B7814}" type="slidenum">
              <a:rPr lang="es-ES" smtClean="0"/>
              <a:t>36</a:t>
            </a:fld>
            <a:endParaRPr lang="es-ES"/>
          </a:p>
        </p:txBody>
      </p:sp>
    </p:spTree>
    <p:extLst>
      <p:ext uri="{BB962C8B-B14F-4D97-AF65-F5344CB8AC3E}">
        <p14:creationId xmlns:p14="http://schemas.microsoft.com/office/powerpoint/2010/main" val="27468258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 name="Text Box 10"/>
          <p:cNvSpPr txBox="1">
            <a:spLocks noChangeArrowheads="1"/>
          </p:cNvSpPr>
          <p:nvPr/>
        </p:nvSpPr>
        <p:spPr bwMode="auto">
          <a:xfrm>
            <a:off x="2268538" y="3644900"/>
            <a:ext cx="2754408" cy="830997"/>
          </a:xfrm>
          <a:prstGeom prst="rect">
            <a:avLst/>
          </a:prstGeom>
          <a:ln/>
          <a:extLst/>
        </p:spPr>
        <p:style>
          <a:lnRef idx="1">
            <a:schemeClr val="accent5"/>
          </a:lnRef>
          <a:fillRef idx="2">
            <a:schemeClr val="accent5"/>
          </a:fillRef>
          <a:effectRef idx="1">
            <a:schemeClr val="accent5"/>
          </a:effectRef>
          <a:fontRef idx="minor">
            <a:schemeClr val="dk1"/>
          </a:fontRef>
        </p:style>
        <p:txBody>
          <a:bodyPr wrap="none">
            <a:spAutoFit/>
          </a:bodyPr>
          <a:lstStyle/>
          <a:p>
            <a:pPr fontAlgn="base">
              <a:spcBef>
                <a:spcPct val="0"/>
              </a:spcBef>
              <a:spcAft>
                <a:spcPct val="0"/>
              </a:spcAft>
            </a:pPr>
            <a:r>
              <a:rPr lang="es-ES" sz="2400" dirty="0"/>
              <a:t>3º Hay que delimitar</a:t>
            </a:r>
          </a:p>
          <a:p>
            <a:pPr fontAlgn="base">
              <a:spcBef>
                <a:spcPct val="0"/>
              </a:spcBef>
              <a:spcAft>
                <a:spcPct val="0"/>
              </a:spcAft>
            </a:pPr>
            <a:r>
              <a:rPr lang="es-ES" sz="2400" dirty="0"/>
              <a:t>    el problema</a:t>
            </a:r>
          </a:p>
        </p:txBody>
      </p:sp>
      <p:pic>
        <p:nvPicPr>
          <p:cNvPr id="16395" name="Picture 11" descr="AN0079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997200"/>
            <a:ext cx="1857375" cy="2011363"/>
          </a:xfrm>
          <a:prstGeom prst="rect">
            <a:avLst/>
          </a:prstGeom>
          <a:ln/>
          <a:extLst/>
        </p:spPr>
        <p:style>
          <a:lnRef idx="1">
            <a:schemeClr val="accent5"/>
          </a:lnRef>
          <a:fillRef idx="2">
            <a:schemeClr val="accent5"/>
          </a:fillRef>
          <a:effectRef idx="1">
            <a:schemeClr val="accent5"/>
          </a:effectRef>
          <a:fontRef idx="minor">
            <a:schemeClr val="dk1"/>
          </a:fontRef>
        </p:style>
      </p:pic>
      <p:sp>
        <p:nvSpPr>
          <p:cNvPr id="16396" name="AutoShape 12"/>
          <p:cNvSpPr>
            <a:spLocks noChangeArrowheads="1"/>
          </p:cNvSpPr>
          <p:nvPr/>
        </p:nvSpPr>
        <p:spPr bwMode="auto">
          <a:xfrm>
            <a:off x="1835696" y="1196975"/>
            <a:ext cx="2377529" cy="1800225"/>
          </a:xfrm>
          <a:prstGeom prst="wedgeRoundRectCallout">
            <a:avLst>
              <a:gd name="adj1" fmla="val -45185"/>
              <a:gd name="adj2" fmla="val 97093"/>
              <a:gd name="adj3" fmla="val 16667"/>
            </a:avLst>
          </a:prstGeom>
          <a:ln>
            <a:headEnd/>
            <a:tailEnd/>
          </a:ln>
          <a:extLst/>
        </p:spPr>
        <p:style>
          <a:lnRef idx="1">
            <a:schemeClr val="accent5"/>
          </a:lnRef>
          <a:fillRef idx="2">
            <a:schemeClr val="accent5"/>
          </a:fillRef>
          <a:effectRef idx="1">
            <a:schemeClr val="accent5"/>
          </a:effectRef>
          <a:fontRef idx="minor">
            <a:schemeClr val="dk1"/>
          </a:fontRef>
        </p:style>
        <p:txBody>
          <a:bodyPr/>
          <a:lstStyle/>
          <a:p>
            <a:pPr algn="ctr" fontAlgn="base">
              <a:spcBef>
                <a:spcPct val="0"/>
              </a:spcBef>
              <a:spcAft>
                <a:spcPct val="0"/>
              </a:spcAft>
            </a:pPr>
            <a:r>
              <a:rPr lang="es-ES" sz="2400" b="1" dirty="0"/>
              <a:t>¿Que significa</a:t>
            </a:r>
          </a:p>
          <a:p>
            <a:pPr algn="ctr" fontAlgn="base">
              <a:spcBef>
                <a:spcPct val="0"/>
              </a:spcBef>
              <a:spcAft>
                <a:spcPct val="0"/>
              </a:spcAft>
            </a:pPr>
            <a:r>
              <a:rPr lang="es-ES" sz="2400" b="1" dirty="0"/>
              <a:t>delimitar el problema?</a:t>
            </a:r>
          </a:p>
        </p:txBody>
      </p:sp>
      <p:sp>
        <p:nvSpPr>
          <p:cNvPr id="16397" name="Rectangle 13"/>
          <p:cNvSpPr>
            <a:spLocks noChangeArrowheads="1"/>
          </p:cNvSpPr>
          <p:nvPr/>
        </p:nvSpPr>
        <p:spPr bwMode="auto">
          <a:xfrm>
            <a:off x="5148263" y="1341438"/>
            <a:ext cx="3600450" cy="1200329"/>
          </a:xfrm>
          <a:prstGeom prst="rect">
            <a:avLst/>
          </a:prstGeom>
          <a:ln/>
          <a:extLst/>
        </p:spPr>
        <p:style>
          <a:lnRef idx="1">
            <a:schemeClr val="accent5"/>
          </a:lnRef>
          <a:fillRef idx="2">
            <a:schemeClr val="accent5"/>
          </a:fillRef>
          <a:effectRef idx="1">
            <a:schemeClr val="accent5"/>
          </a:effectRef>
          <a:fontRef idx="minor">
            <a:schemeClr val="dk1"/>
          </a:fontRef>
        </p:style>
        <p:txBody>
          <a:bodyPr>
            <a:spAutoFit/>
          </a:bodyPr>
          <a:lstStyle/>
          <a:p>
            <a:pPr fontAlgn="base">
              <a:spcBef>
                <a:spcPct val="0"/>
              </a:spcBef>
              <a:spcAft>
                <a:spcPct val="0"/>
              </a:spcAft>
            </a:pPr>
            <a:r>
              <a:rPr lang="es-ES" sz="2400"/>
              <a:t>Significa concretarlo</a:t>
            </a:r>
          </a:p>
          <a:p>
            <a:pPr fontAlgn="base">
              <a:spcBef>
                <a:spcPct val="0"/>
              </a:spcBef>
              <a:spcAft>
                <a:spcPct val="0"/>
              </a:spcAft>
            </a:pPr>
            <a:r>
              <a:rPr lang="es-ES" sz="2400"/>
              <a:t>especificando su alcance teórico empírico</a:t>
            </a:r>
          </a:p>
        </p:txBody>
      </p:sp>
      <p:sp>
        <p:nvSpPr>
          <p:cNvPr id="16398" name="AutoShape 14"/>
          <p:cNvSpPr>
            <a:spLocks noChangeArrowheads="1"/>
          </p:cNvSpPr>
          <p:nvPr/>
        </p:nvSpPr>
        <p:spPr bwMode="auto">
          <a:xfrm>
            <a:off x="4427538" y="1916113"/>
            <a:ext cx="649287" cy="215900"/>
          </a:xfrm>
          <a:prstGeom prst="rightArrow">
            <a:avLst>
              <a:gd name="adj1" fmla="val 50000"/>
              <a:gd name="adj2" fmla="val 75184"/>
            </a:avLst>
          </a:prstGeom>
          <a:ln>
            <a:headEnd/>
            <a:tailEnd/>
          </a:ln>
          <a:extLst/>
        </p:spPr>
        <p:style>
          <a:lnRef idx="1">
            <a:schemeClr val="accent5"/>
          </a:lnRef>
          <a:fillRef idx="2">
            <a:schemeClr val="accent5"/>
          </a:fillRef>
          <a:effectRef idx="1">
            <a:schemeClr val="accent5"/>
          </a:effectRef>
          <a:fontRef idx="minor">
            <a:schemeClr val="dk1"/>
          </a:fontRef>
        </p:style>
        <p:txBody>
          <a:bodyPr wrap="none" anchor="ctr"/>
          <a:lstStyle/>
          <a:p>
            <a:pPr fontAlgn="base">
              <a:spcBef>
                <a:spcPct val="0"/>
              </a:spcBef>
              <a:spcAft>
                <a:spcPct val="0"/>
              </a:spcAft>
            </a:pPr>
            <a:endParaRPr lang="es-PE"/>
          </a:p>
        </p:txBody>
      </p:sp>
      <p:sp>
        <p:nvSpPr>
          <p:cNvPr id="2" name="1 Marcador de pie de página"/>
          <p:cNvSpPr>
            <a:spLocks noGrp="1"/>
          </p:cNvSpPr>
          <p:nvPr>
            <p:ph type="ftr" sz="quarter" idx="11"/>
          </p:nvPr>
        </p:nvSpPr>
        <p:spPr/>
        <p:txBody>
          <a:bodyPr/>
          <a:lstStyle/>
          <a:p>
            <a:r>
              <a:rPr lang="es-ES" smtClean="0"/>
              <a:t>PhD. Gabith Quispe Fernandez</a:t>
            </a:r>
            <a:endParaRPr lang="es-ES"/>
          </a:p>
        </p:txBody>
      </p:sp>
      <p:sp>
        <p:nvSpPr>
          <p:cNvPr id="3" name="2 Marcador de número de diapositiva"/>
          <p:cNvSpPr>
            <a:spLocks noGrp="1"/>
          </p:cNvSpPr>
          <p:nvPr>
            <p:ph type="sldNum" sz="quarter" idx="12"/>
          </p:nvPr>
        </p:nvSpPr>
        <p:spPr/>
        <p:txBody>
          <a:bodyPr/>
          <a:lstStyle/>
          <a:p>
            <a:fld id="{D7F0021B-11F2-4908-B8B4-06E2285B7814}" type="slidenum">
              <a:rPr lang="es-ES" smtClean="0"/>
              <a:t>37</a:t>
            </a:fld>
            <a:endParaRPr lang="es-ES"/>
          </a:p>
        </p:txBody>
      </p:sp>
    </p:spTree>
    <p:extLst>
      <p:ext uri="{BB962C8B-B14F-4D97-AF65-F5344CB8AC3E}">
        <p14:creationId xmlns:p14="http://schemas.microsoft.com/office/powerpoint/2010/main" val="13368925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576420" y="476250"/>
            <a:ext cx="3696973" cy="954107"/>
          </a:xfrm>
          <a:prstGeom prst="rect">
            <a:avLst/>
          </a:prstGeom>
          <a:ln/>
          <a:extLst/>
        </p:spPr>
        <p:style>
          <a:lnRef idx="1">
            <a:schemeClr val="accent5"/>
          </a:lnRef>
          <a:fillRef idx="2">
            <a:schemeClr val="accent5"/>
          </a:fillRef>
          <a:effectRef idx="1">
            <a:schemeClr val="accent5"/>
          </a:effectRef>
          <a:fontRef idx="minor">
            <a:schemeClr val="dk1"/>
          </a:fontRef>
        </p:style>
        <p:txBody>
          <a:bodyPr wrap="none">
            <a:spAutoFit/>
          </a:bodyPr>
          <a:lstStyle/>
          <a:p>
            <a:pPr algn="ctr" fontAlgn="base">
              <a:spcBef>
                <a:spcPct val="0"/>
              </a:spcBef>
              <a:spcAft>
                <a:spcPct val="0"/>
              </a:spcAft>
            </a:pPr>
            <a:r>
              <a:rPr lang="es-ES" sz="2800" b="1" dirty="0">
                <a:solidFill>
                  <a:schemeClr val="tx1"/>
                </a:solidFill>
              </a:rPr>
              <a:t>¿Que es necesario para</a:t>
            </a:r>
          </a:p>
          <a:p>
            <a:pPr algn="ctr" fontAlgn="base">
              <a:spcBef>
                <a:spcPct val="0"/>
              </a:spcBef>
              <a:spcAft>
                <a:spcPct val="0"/>
              </a:spcAft>
            </a:pPr>
            <a:r>
              <a:rPr lang="es-ES" sz="2800" b="1" dirty="0">
                <a:solidFill>
                  <a:schemeClr val="tx1"/>
                </a:solidFill>
              </a:rPr>
              <a:t>delimitar un problema?</a:t>
            </a:r>
          </a:p>
        </p:txBody>
      </p:sp>
      <p:sp>
        <p:nvSpPr>
          <p:cNvPr id="13315" name="Rectangle 3"/>
          <p:cNvSpPr>
            <a:spLocks noChangeArrowheads="1"/>
          </p:cNvSpPr>
          <p:nvPr/>
        </p:nvSpPr>
        <p:spPr bwMode="auto">
          <a:xfrm>
            <a:off x="468313" y="1844675"/>
            <a:ext cx="7042954" cy="3785652"/>
          </a:xfrm>
          <a:prstGeom prst="rect">
            <a:avLst/>
          </a:prstGeom>
          <a:ln/>
          <a:extLst/>
        </p:spPr>
        <p:style>
          <a:lnRef idx="1">
            <a:schemeClr val="accent5"/>
          </a:lnRef>
          <a:fillRef idx="2">
            <a:schemeClr val="accent5"/>
          </a:fillRef>
          <a:effectRef idx="1">
            <a:schemeClr val="accent5"/>
          </a:effectRef>
          <a:fontRef idx="minor">
            <a:schemeClr val="dk1"/>
          </a:fontRef>
        </p:style>
        <p:txBody>
          <a:bodyPr wrap="none">
            <a:spAutoFit/>
          </a:bodyPr>
          <a:lstStyle/>
          <a:p>
            <a:pPr marL="342900" indent="-342900" fontAlgn="base">
              <a:spcBef>
                <a:spcPct val="0"/>
              </a:spcBef>
              <a:spcAft>
                <a:spcPct val="0"/>
              </a:spcAft>
              <a:buFontTx/>
              <a:buAutoNum type="arabicPeriod"/>
            </a:pPr>
            <a:r>
              <a:rPr lang="es-ES_tradnl" sz="2400" b="1" u="sng">
                <a:solidFill>
                  <a:schemeClr val="tx1"/>
                </a:solidFill>
              </a:rPr>
              <a:t>Analizar</a:t>
            </a:r>
            <a:r>
              <a:rPr lang="es-ES_tradnl" sz="2400">
                <a:solidFill>
                  <a:schemeClr val="tx1"/>
                </a:solidFill>
              </a:rPr>
              <a:t> el estado de avance en la investigación</a:t>
            </a:r>
          </a:p>
          <a:p>
            <a:pPr marL="342900" indent="-342900" fontAlgn="base">
              <a:spcBef>
                <a:spcPct val="0"/>
              </a:spcBef>
              <a:spcAft>
                <a:spcPct val="0"/>
              </a:spcAft>
            </a:pPr>
            <a:r>
              <a:rPr lang="es-ES_tradnl" sz="2400">
                <a:solidFill>
                  <a:schemeClr val="tx1"/>
                </a:solidFill>
              </a:rPr>
              <a:t>                   de ese problema, reuniendo información,</a:t>
            </a:r>
          </a:p>
          <a:p>
            <a:pPr marL="342900" indent="-342900" fontAlgn="base">
              <a:spcBef>
                <a:spcPct val="0"/>
              </a:spcBef>
              <a:spcAft>
                <a:spcPct val="0"/>
              </a:spcAft>
            </a:pPr>
            <a:r>
              <a:rPr lang="es-ES_tradnl" sz="2400">
                <a:solidFill>
                  <a:schemeClr val="tx1"/>
                </a:solidFill>
              </a:rPr>
              <a:t>                   teoría e investigaciones previas.</a:t>
            </a:r>
          </a:p>
          <a:p>
            <a:pPr marL="342900" indent="-342900" fontAlgn="base">
              <a:spcBef>
                <a:spcPct val="0"/>
              </a:spcBef>
              <a:spcAft>
                <a:spcPct val="0"/>
              </a:spcAft>
            </a:pPr>
            <a:endParaRPr lang="es-ES_tradnl" sz="2400">
              <a:solidFill>
                <a:schemeClr val="tx1"/>
              </a:solidFill>
            </a:endParaRPr>
          </a:p>
          <a:p>
            <a:pPr marL="342900" indent="-342900" fontAlgn="base">
              <a:spcBef>
                <a:spcPct val="0"/>
              </a:spcBef>
              <a:spcAft>
                <a:spcPct val="0"/>
              </a:spcAft>
            </a:pPr>
            <a:r>
              <a:rPr lang="es-ES_tradnl" sz="2400">
                <a:solidFill>
                  <a:schemeClr val="tx1"/>
                </a:solidFill>
              </a:rPr>
              <a:t>2. </a:t>
            </a:r>
            <a:r>
              <a:rPr lang="es-ES_tradnl" sz="2400" b="1" u="sng">
                <a:solidFill>
                  <a:schemeClr val="tx1"/>
                </a:solidFill>
              </a:rPr>
              <a:t>Delimitarlo</a:t>
            </a:r>
            <a:r>
              <a:rPr lang="es-ES_tradnl" sz="2400">
                <a:solidFill>
                  <a:schemeClr val="tx1"/>
                </a:solidFill>
              </a:rPr>
              <a:t> en cuanto al ámbito espacio-tiempo</a:t>
            </a:r>
          </a:p>
          <a:p>
            <a:pPr marL="342900" indent="-342900" fontAlgn="base">
              <a:spcBef>
                <a:spcPct val="0"/>
              </a:spcBef>
              <a:spcAft>
                <a:spcPct val="0"/>
              </a:spcAft>
            </a:pPr>
            <a:r>
              <a:rPr lang="es-ES_tradnl" sz="2400">
                <a:solidFill>
                  <a:schemeClr val="tx1"/>
                </a:solidFill>
              </a:rPr>
              <a:t>                      donde se estudiará, alcance y objetivos,</a:t>
            </a:r>
          </a:p>
          <a:p>
            <a:pPr marL="342900" indent="-342900" fontAlgn="base">
              <a:spcBef>
                <a:spcPct val="0"/>
              </a:spcBef>
              <a:spcAft>
                <a:spcPct val="0"/>
              </a:spcAft>
            </a:pPr>
            <a:r>
              <a:rPr lang="es-ES_tradnl" sz="2400">
                <a:solidFill>
                  <a:schemeClr val="tx1"/>
                </a:solidFill>
              </a:rPr>
              <a:t>                      sujetos y edades de los sujetos.</a:t>
            </a:r>
          </a:p>
          <a:p>
            <a:pPr marL="342900" indent="-342900" fontAlgn="base">
              <a:spcBef>
                <a:spcPct val="0"/>
              </a:spcBef>
              <a:spcAft>
                <a:spcPct val="0"/>
              </a:spcAft>
            </a:pPr>
            <a:endParaRPr lang="es-ES" sz="2400">
              <a:solidFill>
                <a:schemeClr val="tx1"/>
              </a:solidFill>
            </a:endParaRPr>
          </a:p>
          <a:p>
            <a:pPr marL="342900" indent="-342900" fontAlgn="base">
              <a:spcBef>
                <a:spcPct val="0"/>
              </a:spcBef>
              <a:spcAft>
                <a:spcPct val="0"/>
              </a:spcAft>
            </a:pPr>
            <a:r>
              <a:rPr lang="es-ES_tradnl" sz="2400">
                <a:solidFill>
                  <a:schemeClr val="tx1"/>
                </a:solidFill>
              </a:rPr>
              <a:t>3. </a:t>
            </a:r>
            <a:r>
              <a:rPr lang="es-ES_tradnl" sz="2400" b="1" u="sng">
                <a:solidFill>
                  <a:schemeClr val="tx1"/>
                </a:solidFill>
              </a:rPr>
              <a:t>Enunciarlo</a:t>
            </a:r>
            <a:r>
              <a:rPr lang="es-ES_tradnl" sz="2400">
                <a:solidFill>
                  <a:schemeClr val="tx1"/>
                </a:solidFill>
              </a:rPr>
              <a:t> (la mejor forma es mediante un pregunta</a:t>
            </a:r>
          </a:p>
          <a:p>
            <a:pPr marL="342900" indent="-342900" fontAlgn="base">
              <a:spcBef>
                <a:spcPct val="0"/>
              </a:spcBef>
              <a:spcAft>
                <a:spcPct val="0"/>
              </a:spcAft>
            </a:pPr>
            <a:r>
              <a:rPr lang="es-ES_tradnl" sz="2400">
                <a:solidFill>
                  <a:schemeClr val="tx1"/>
                </a:solidFill>
              </a:rPr>
              <a:t>                       clara y concreta)</a:t>
            </a:r>
            <a:endParaRPr lang="es-ES" sz="2400">
              <a:solidFill>
                <a:schemeClr val="tx1"/>
              </a:solidFill>
            </a:endParaRPr>
          </a:p>
        </p:txBody>
      </p:sp>
      <p:sp>
        <p:nvSpPr>
          <p:cNvPr id="2" name="1 Marcador de pie de página"/>
          <p:cNvSpPr>
            <a:spLocks noGrp="1"/>
          </p:cNvSpPr>
          <p:nvPr>
            <p:ph type="ftr" sz="quarter" idx="11"/>
          </p:nvPr>
        </p:nvSpPr>
        <p:spPr/>
        <p:txBody>
          <a:bodyPr/>
          <a:lstStyle/>
          <a:p>
            <a:r>
              <a:rPr lang="es-ES" smtClean="0"/>
              <a:t>PhD. Gabith Quispe Fernandez</a:t>
            </a:r>
            <a:endParaRPr lang="es-ES"/>
          </a:p>
        </p:txBody>
      </p:sp>
      <p:sp>
        <p:nvSpPr>
          <p:cNvPr id="3" name="2 Marcador de número de diapositiva"/>
          <p:cNvSpPr>
            <a:spLocks noGrp="1"/>
          </p:cNvSpPr>
          <p:nvPr>
            <p:ph type="sldNum" sz="quarter" idx="12"/>
          </p:nvPr>
        </p:nvSpPr>
        <p:spPr/>
        <p:txBody>
          <a:bodyPr/>
          <a:lstStyle/>
          <a:p>
            <a:fld id="{D7F0021B-11F2-4908-B8B4-06E2285B7814}" type="slidenum">
              <a:rPr lang="es-ES" smtClean="0"/>
              <a:t>38</a:t>
            </a:fld>
            <a:endParaRPr lang="es-ES"/>
          </a:p>
        </p:txBody>
      </p:sp>
    </p:spTree>
    <p:extLst>
      <p:ext uri="{BB962C8B-B14F-4D97-AF65-F5344CB8AC3E}">
        <p14:creationId xmlns:p14="http://schemas.microsoft.com/office/powerpoint/2010/main" val="27096048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522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9036497" cy="6515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Marcador de pie de página"/>
          <p:cNvSpPr>
            <a:spLocks noGrp="1"/>
          </p:cNvSpPr>
          <p:nvPr>
            <p:ph type="ftr" sz="quarter" idx="11"/>
          </p:nvPr>
        </p:nvSpPr>
        <p:spPr/>
        <p:txBody>
          <a:bodyPr/>
          <a:lstStyle/>
          <a:p>
            <a:r>
              <a:rPr lang="es-ES" smtClean="0"/>
              <a:t>PhD. Gabith Quispe Fernandez</a:t>
            </a:r>
            <a:endParaRPr lang="es-ES"/>
          </a:p>
        </p:txBody>
      </p:sp>
      <p:sp>
        <p:nvSpPr>
          <p:cNvPr id="4" name="3 Marcador de número de diapositiva"/>
          <p:cNvSpPr>
            <a:spLocks noGrp="1"/>
          </p:cNvSpPr>
          <p:nvPr>
            <p:ph type="sldNum" sz="quarter" idx="12"/>
          </p:nvPr>
        </p:nvSpPr>
        <p:spPr/>
        <p:txBody>
          <a:bodyPr/>
          <a:lstStyle/>
          <a:p>
            <a:fld id="{D7F0021B-11F2-4908-B8B4-06E2285B7814}" type="slidenum">
              <a:rPr lang="es-ES" smtClean="0"/>
              <a:t>39</a:t>
            </a:fld>
            <a:endParaRPr lang="es-ES"/>
          </a:p>
        </p:txBody>
      </p:sp>
    </p:spTree>
    <p:extLst>
      <p:ext uri="{BB962C8B-B14F-4D97-AF65-F5344CB8AC3E}">
        <p14:creationId xmlns:p14="http://schemas.microsoft.com/office/powerpoint/2010/main" val="2151971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1838" y="0"/>
            <a:ext cx="8286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5157788"/>
            <a:ext cx="223202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0" y="26732"/>
            <a:ext cx="8351838" cy="809980"/>
          </a:xfrm>
        </p:spPr>
        <p:style>
          <a:lnRef idx="3">
            <a:schemeClr val="lt1"/>
          </a:lnRef>
          <a:fillRef idx="1">
            <a:schemeClr val="accent5"/>
          </a:fillRef>
          <a:effectRef idx="1">
            <a:schemeClr val="accent5"/>
          </a:effectRef>
          <a:fontRef idx="minor">
            <a:schemeClr val="lt1"/>
          </a:fontRef>
        </p:style>
        <p:txBody>
          <a:bodyPr>
            <a:normAutofit/>
          </a:bodyPr>
          <a:lstStyle/>
          <a:p>
            <a:r>
              <a:rPr lang="es-ES" b="1" dirty="0" smtClean="0"/>
              <a:t>BIBLIOGRAFIA </a:t>
            </a:r>
            <a:endParaRPr lang="es-ES" dirty="0"/>
          </a:p>
        </p:txBody>
      </p:sp>
      <p:sp>
        <p:nvSpPr>
          <p:cNvPr id="3" name="2 Rectángulo"/>
          <p:cNvSpPr/>
          <p:nvPr/>
        </p:nvSpPr>
        <p:spPr>
          <a:xfrm>
            <a:off x="296175" y="1462267"/>
            <a:ext cx="8028310" cy="1754326"/>
          </a:xfrm>
          <a:prstGeom prst="rect">
            <a:avLst/>
          </a:prstGeom>
        </p:spPr>
        <p:txBody>
          <a:bodyPr wrap="square">
            <a:spAutoFit/>
          </a:bodyPr>
          <a:lstStyle/>
          <a:p>
            <a:r>
              <a:rPr lang="es-ES" b="1" dirty="0"/>
              <a:t>BIBLIOGRAFÍA </a:t>
            </a:r>
            <a:r>
              <a:rPr lang="es-ES" b="1" dirty="0" smtClean="0"/>
              <a:t>BASICA</a:t>
            </a:r>
          </a:p>
          <a:p>
            <a:endParaRPr lang="es-ES" b="1" dirty="0"/>
          </a:p>
          <a:p>
            <a:pPr lvl="0"/>
            <a:r>
              <a:rPr lang="es-ES" dirty="0" smtClean="0"/>
              <a:t>Metodología </a:t>
            </a:r>
            <a:r>
              <a:rPr lang="es-ES" dirty="0"/>
              <a:t>de la investigación </a:t>
            </a:r>
            <a:r>
              <a:rPr lang="es-ES" dirty="0" smtClean="0"/>
              <a:t>científica </a:t>
            </a:r>
            <a:r>
              <a:rPr lang="es-ES" dirty="0"/>
              <a:t>Sandoval M Eduardo P Don Bosco</a:t>
            </a:r>
          </a:p>
          <a:p>
            <a:endParaRPr lang="es-ES" b="1" dirty="0" smtClean="0"/>
          </a:p>
          <a:p>
            <a:r>
              <a:rPr lang="es-ES" b="1" dirty="0" smtClean="0"/>
              <a:t>Hernández, H. )2008),  </a:t>
            </a:r>
            <a:r>
              <a:rPr lang="es-ES" b="1" dirty="0"/>
              <a:t>Metodología </a:t>
            </a:r>
            <a:r>
              <a:rPr lang="es-ES" b="1" dirty="0" smtClean="0"/>
              <a:t>de la investigación, Graw Hill, México</a:t>
            </a:r>
            <a:endParaRPr lang="es-ES" dirty="0"/>
          </a:p>
          <a:p>
            <a:endParaRPr lang="es-ES" dirty="0"/>
          </a:p>
        </p:txBody>
      </p:sp>
      <p:sp>
        <p:nvSpPr>
          <p:cNvPr id="4" name="3 Marcador de pie de página"/>
          <p:cNvSpPr>
            <a:spLocks noGrp="1"/>
          </p:cNvSpPr>
          <p:nvPr>
            <p:ph type="ftr" sz="quarter" idx="11"/>
          </p:nvPr>
        </p:nvSpPr>
        <p:spPr/>
        <p:txBody>
          <a:bodyPr/>
          <a:lstStyle/>
          <a:p>
            <a:r>
              <a:rPr lang="es-ES" smtClean="0"/>
              <a:t>PhD. Gabith Quispe Fernandez</a:t>
            </a:r>
            <a:endParaRPr lang="es-ES"/>
          </a:p>
        </p:txBody>
      </p:sp>
      <p:sp>
        <p:nvSpPr>
          <p:cNvPr id="5" name="4 Marcador de número de diapositiva"/>
          <p:cNvSpPr>
            <a:spLocks noGrp="1"/>
          </p:cNvSpPr>
          <p:nvPr>
            <p:ph type="sldNum" sz="quarter" idx="12"/>
          </p:nvPr>
        </p:nvSpPr>
        <p:spPr/>
        <p:txBody>
          <a:bodyPr/>
          <a:lstStyle/>
          <a:p>
            <a:fld id="{D7F0021B-11F2-4908-B8B4-06E2285B7814}" type="slidenum">
              <a:rPr lang="es-ES" smtClean="0"/>
              <a:t>4</a:t>
            </a:fld>
            <a:endParaRPr lang="es-ES"/>
          </a:p>
        </p:txBody>
      </p:sp>
    </p:spTree>
    <p:extLst>
      <p:ext uri="{BB962C8B-B14F-4D97-AF65-F5344CB8AC3E}">
        <p14:creationId xmlns:p14="http://schemas.microsoft.com/office/powerpoint/2010/main" val="34625825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87362" y="1164754"/>
            <a:ext cx="8147050" cy="1209675"/>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l"/>
            <a:r>
              <a:rPr lang="es-ES" sz="2400" u="sng" dirty="0">
                <a:solidFill>
                  <a:schemeClr val="tx1"/>
                </a:solidFill>
              </a:rPr>
              <a:t>Ejemplo de área a estudiar</a:t>
            </a:r>
            <a:r>
              <a:rPr lang="es-ES" sz="2400" dirty="0">
                <a:solidFill>
                  <a:schemeClr val="tx1"/>
                </a:solidFill>
              </a:rPr>
              <a:t/>
            </a:r>
            <a:br>
              <a:rPr lang="es-ES" sz="2400" dirty="0">
                <a:solidFill>
                  <a:schemeClr val="tx1"/>
                </a:solidFill>
              </a:rPr>
            </a:br>
            <a:r>
              <a:rPr lang="es-ES" sz="2400" dirty="0" smtClean="0">
                <a:solidFill>
                  <a:schemeClr val="tx1"/>
                </a:solidFill>
              </a:rPr>
              <a:t>Incremento de los costos en la Empresas Manufacturera de la ciudad de Riobamba, periodo 2020</a:t>
            </a:r>
            <a:br>
              <a:rPr lang="es-ES" sz="2400" dirty="0" smtClean="0">
                <a:solidFill>
                  <a:schemeClr val="tx1"/>
                </a:solidFill>
              </a:rPr>
            </a:br>
            <a:endParaRPr lang="es-ES" sz="2400" dirty="0">
              <a:solidFill>
                <a:schemeClr val="tx1"/>
              </a:solidFill>
            </a:endParaRPr>
          </a:p>
        </p:txBody>
      </p:sp>
      <p:sp>
        <p:nvSpPr>
          <p:cNvPr id="56323" name="Rectangle 3"/>
          <p:cNvSpPr>
            <a:spLocks noGrp="1" noChangeArrowheads="1"/>
          </p:cNvSpPr>
          <p:nvPr>
            <p:ph type="body" idx="1"/>
          </p:nvPr>
        </p:nvSpPr>
        <p:spPr>
          <a:xfrm>
            <a:off x="446087" y="2636912"/>
            <a:ext cx="8229600" cy="2836863"/>
          </a:xfrm>
        </p:spPr>
        <p:style>
          <a:lnRef idx="1">
            <a:schemeClr val="accent5"/>
          </a:lnRef>
          <a:fillRef idx="2">
            <a:schemeClr val="accent5"/>
          </a:fillRef>
          <a:effectRef idx="1">
            <a:schemeClr val="accent5"/>
          </a:effectRef>
          <a:fontRef idx="minor">
            <a:schemeClr val="dk1"/>
          </a:fontRef>
        </p:style>
        <p:txBody>
          <a:bodyPr>
            <a:normAutofit/>
          </a:bodyPr>
          <a:lstStyle/>
          <a:p>
            <a:pPr>
              <a:buFontTx/>
              <a:buNone/>
            </a:pPr>
            <a:r>
              <a:rPr lang="es-ES" sz="2400" u="sng" dirty="0">
                <a:solidFill>
                  <a:schemeClr val="tx1"/>
                </a:solidFill>
              </a:rPr>
              <a:t>Ejemplo de problema delimitado</a:t>
            </a:r>
            <a:r>
              <a:rPr lang="es-ES" sz="2400" dirty="0">
                <a:solidFill>
                  <a:schemeClr val="tx1"/>
                </a:solidFill>
              </a:rPr>
              <a:t> :</a:t>
            </a:r>
          </a:p>
          <a:p>
            <a:r>
              <a:rPr lang="es-ES" sz="2400" dirty="0" smtClean="0">
                <a:solidFill>
                  <a:schemeClr val="tx1"/>
                </a:solidFill>
              </a:rPr>
              <a:t>¿Que ? Los costos  (tipos) o Variables </a:t>
            </a:r>
          </a:p>
          <a:p>
            <a:r>
              <a:rPr lang="es-ES" sz="2400" dirty="0" smtClean="0">
                <a:solidFill>
                  <a:schemeClr val="tx1"/>
                </a:solidFill>
              </a:rPr>
              <a:t>¿Donde ?  En Ecuador   -  Espacio </a:t>
            </a:r>
          </a:p>
          <a:p>
            <a:r>
              <a:rPr lang="es-ES" sz="2400" dirty="0" smtClean="0">
                <a:solidFill>
                  <a:schemeClr val="tx1"/>
                </a:solidFill>
              </a:rPr>
              <a:t>¿Cuando? Periodo 2020   -  Tiempo </a:t>
            </a:r>
          </a:p>
          <a:p>
            <a:r>
              <a:rPr lang="es-ES" sz="2400" dirty="0" smtClean="0">
                <a:solidFill>
                  <a:schemeClr val="tx1"/>
                </a:solidFill>
              </a:rPr>
              <a:t>¿En que o quienes? En las empresas </a:t>
            </a:r>
            <a:r>
              <a:rPr lang="es-ES" sz="2400" dirty="0">
                <a:solidFill>
                  <a:schemeClr val="tx1"/>
                </a:solidFill>
              </a:rPr>
              <a:t>manufactureras </a:t>
            </a:r>
            <a:r>
              <a:rPr lang="es-ES" sz="2400" dirty="0" smtClean="0">
                <a:solidFill>
                  <a:schemeClr val="tx1"/>
                </a:solidFill>
              </a:rPr>
              <a:t> - Espacio </a:t>
            </a:r>
            <a:endParaRPr lang="es-ES" sz="2400" dirty="0">
              <a:solidFill>
                <a:schemeClr val="tx1"/>
              </a:solidFill>
            </a:endParaRPr>
          </a:p>
        </p:txBody>
      </p:sp>
      <p:sp>
        <p:nvSpPr>
          <p:cNvPr id="4" name="1 Título"/>
          <p:cNvSpPr txBox="1">
            <a:spLocks/>
          </p:cNvSpPr>
          <p:nvPr/>
        </p:nvSpPr>
        <p:spPr>
          <a:xfrm>
            <a:off x="-11113" y="-2654"/>
            <a:ext cx="9144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S" b="1" dirty="0" smtClean="0"/>
              <a:t>EJEMPLO</a:t>
            </a:r>
          </a:p>
          <a:p>
            <a:r>
              <a:rPr lang="es-ES" b="1" dirty="0" smtClean="0"/>
              <a:t>DELIMITACION DEL PROBLEMA DE INVESTIGACION </a:t>
            </a:r>
            <a:endParaRPr lang="es-ES" b="1" dirty="0"/>
          </a:p>
        </p:txBody>
      </p:sp>
      <p:sp>
        <p:nvSpPr>
          <p:cNvPr id="2" name="1 Marcador de pie de página"/>
          <p:cNvSpPr>
            <a:spLocks noGrp="1"/>
          </p:cNvSpPr>
          <p:nvPr>
            <p:ph type="ftr" sz="quarter" idx="11"/>
          </p:nvPr>
        </p:nvSpPr>
        <p:spPr/>
        <p:txBody>
          <a:bodyPr/>
          <a:lstStyle/>
          <a:p>
            <a:r>
              <a:rPr lang="es-ES" smtClean="0"/>
              <a:t>PhD. Gabith Quispe Fernandez</a:t>
            </a:r>
            <a:endParaRPr lang="es-ES"/>
          </a:p>
        </p:txBody>
      </p:sp>
      <p:sp>
        <p:nvSpPr>
          <p:cNvPr id="3" name="2 Marcador de número de diapositiva"/>
          <p:cNvSpPr>
            <a:spLocks noGrp="1"/>
          </p:cNvSpPr>
          <p:nvPr>
            <p:ph type="sldNum" sz="quarter" idx="12"/>
          </p:nvPr>
        </p:nvSpPr>
        <p:spPr/>
        <p:txBody>
          <a:bodyPr/>
          <a:lstStyle/>
          <a:p>
            <a:fld id="{D7F0021B-11F2-4908-B8B4-06E2285B7814}" type="slidenum">
              <a:rPr lang="es-ES" smtClean="0"/>
              <a:t>40</a:t>
            </a:fld>
            <a:endParaRPr lang="es-ES"/>
          </a:p>
        </p:txBody>
      </p:sp>
    </p:spTree>
    <p:extLst>
      <p:ext uri="{BB962C8B-B14F-4D97-AF65-F5344CB8AC3E}">
        <p14:creationId xmlns:p14="http://schemas.microsoft.com/office/powerpoint/2010/main" val="147302717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fade">
                                      <p:cBhvr>
                                        <p:cTn id="7" dur="1000"/>
                                        <p:tgtEl>
                                          <p:spTgt spid="56322"/>
                                        </p:tgtEl>
                                      </p:cBhvr>
                                    </p:animEffect>
                                    <p:anim calcmode="lin" valueType="num">
                                      <p:cBhvr>
                                        <p:cTn id="8" dur="1000" fill="hold"/>
                                        <p:tgtEl>
                                          <p:spTgt spid="56322"/>
                                        </p:tgtEl>
                                        <p:attrNameLst>
                                          <p:attrName>ppt_x</p:attrName>
                                        </p:attrNameLst>
                                      </p:cBhvr>
                                      <p:tavLst>
                                        <p:tav tm="0">
                                          <p:val>
                                            <p:strVal val="#ppt_x"/>
                                          </p:val>
                                        </p:tav>
                                        <p:tav tm="100000">
                                          <p:val>
                                            <p:strVal val="#ppt_x"/>
                                          </p:val>
                                        </p:tav>
                                      </p:tavLst>
                                    </p:anim>
                                    <p:anim calcmode="lin" valueType="num">
                                      <p:cBhvr>
                                        <p:cTn id="9" dur="898" decel="100000" fill="hold"/>
                                        <p:tgtEl>
                                          <p:spTgt spid="5632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5632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6323">
                                            <p:bg/>
                                          </p:spTgt>
                                        </p:tgtEl>
                                        <p:attrNameLst>
                                          <p:attrName>style.visibility</p:attrName>
                                        </p:attrNameLst>
                                      </p:cBhvr>
                                      <p:to>
                                        <p:strVal val="visible"/>
                                      </p:to>
                                    </p:set>
                                    <p:animEffect transition="in" filter="fade">
                                      <p:cBhvr>
                                        <p:cTn id="15" dur="1000"/>
                                        <p:tgtEl>
                                          <p:spTgt spid="56323">
                                            <p:bg/>
                                          </p:spTgt>
                                        </p:tgtEl>
                                      </p:cBhvr>
                                    </p:animEffect>
                                    <p:anim calcmode="lin" valueType="num">
                                      <p:cBhvr>
                                        <p:cTn id="16" dur="1000" fill="hold"/>
                                        <p:tgtEl>
                                          <p:spTgt spid="56323">
                                            <p:bg/>
                                          </p:spTgt>
                                        </p:tgtEl>
                                        <p:attrNameLst>
                                          <p:attrName>ppt_x</p:attrName>
                                        </p:attrNameLst>
                                      </p:cBhvr>
                                      <p:tavLst>
                                        <p:tav tm="0">
                                          <p:val>
                                            <p:strVal val="#ppt_x"/>
                                          </p:val>
                                        </p:tav>
                                        <p:tav tm="100000">
                                          <p:val>
                                            <p:strVal val="#ppt_x"/>
                                          </p:val>
                                        </p:tav>
                                      </p:tavLst>
                                    </p:anim>
                                    <p:anim calcmode="lin" valueType="num">
                                      <p:cBhvr>
                                        <p:cTn id="17" dur="898" decel="100000" fill="hold"/>
                                        <p:tgtEl>
                                          <p:spTgt spid="56323">
                                            <p:bg/>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56323">
                                            <p:bg/>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6323">
                                            <p:txEl>
                                              <p:pRg st="0" end="0"/>
                                            </p:txEl>
                                          </p:spTgt>
                                        </p:tgtEl>
                                        <p:attrNameLst>
                                          <p:attrName>style.visibility</p:attrName>
                                        </p:attrNameLst>
                                      </p:cBhvr>
                                      <p:to>
                                        <p:strVal val="visible"/>
                                      </p:to>
                                    </p:set>
                                    <p:animEffect transition="in" filter="fade">
                                      <p:cBhvr>
                                        <p:cTn id="23" dur="1000"/>
                                        <p:tgtEl>
                                          <p:spTgt spid="56323">
                                            <p:txEl>
                                              <p:pRg st="0" end="0"/>
                                            </p:txEl>
                                          </p:spTgt>
                                        </p:tgtEl>
                                      </p:cBhvr>
                                    </p:animEffect>
                                    <p:anim calcmode="lin" valueType="num">
                                      <p:cBhvr>
                                        <p:cTn id="24" dur="10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56323">
                                            <p:txEl>
                                              <p:pRg st="0" end="0"/>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5632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56323">
                                            <p:txEl>
                                              <p:pRg st="1" end="1"/>
                                            </p:txEl>
                                          </p:spTgt>
                                        </p:tgtEl>
                                        <p:attrNameLst>
                                          <p:attrName>style.visibility</p:attrName>
                                        </p:attrNameLst>
                                      </p:cBhvr>
                                      <p:to>
                                        <p:strVal val="visible"/>
                                      </p:to>
                                    </p:set>
                                    <p:animEffect transition="in" filter="fade">
                                      <p:cBhvr>
                                        <p:cTn id="31" dur="1000"/>
                                        <p:tgtEl>
                                          <p:spTgt spid="56323">
                                            <p:txEl>
                                              <p:pRg st="1" end="1"/>
                                            </p:txEl>
                                          </p:spTgt>
                                        </p:tgtEl>
                                      </p:cBhvr>
                                    </p:animEffect>
                                    <p:anim calcmode="lin" valueType="num">
                                      <p:cBhvr>
                                        <p:cTn id="32" dur="10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56323">
                                            <p:txEl>
                                              <p:pRg st="1" end="1"/>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5632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56323">
                                            <p:txEl>
                                              <p:pRg st="2" end="2"/>
                                            </p:txEl>
                                          </p:spTgt>
                                        </p:tgtEl>
                                        <p:attrNameLst>
                                          <p:attrName>style.visibility</p:attrName>
                                        </p:attrNameLst>
                                      </p:cBhvr>
                                      <p:to>
                                        <p:strVal val="visible"/>
                                      </p:to>
                                    </p:set>
                                    <p:animEffect transition="in" filter="fade">
                                      <p:cBhvr>
                                        <p:cTn id="39" dur="1000"/>
                                        <p:tgtEl>
                                          <p:spTgt spid="56323">
                                            <p:txEl>
                                              <p:pRg st="2" end="2"/>
                                            </p:txEl>
                                          </p:spTgt>
                                        </p:tgtEl>
                                      </p:cBhvr>
                                    </p:animEffect>
                                    <p:anim calcmode="lin" valueType="num">
                                      <p:cBhvr>
                                        <p:cTn id="40" dur="10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56323">
                                            <p:txEl>
                                              <p:pRg st="2" end="2"/>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5632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56323">
                                            <p:txEl>
                                              <p:pRg st="3" end="3"/>
                                            </p:txEl>
                                          </p:spTgt>
                                        </p:tgtEl>
                                        <p:attrNameLst>
                                          <p:attrName>style.visibility</p:attrName>
                                        </p:attrNameLst>
                                      </p:cBhvr>
                                      <p:to>
                                        <p:strVal val="visible"/>
                                      </p:to>
                                    </p:set>
                                    <p:animEffect transition="in" filter="fade">
                                      <p:cBhvr>
                                        <p:cTn id="47" dur="1000"/>
                                        <p:tgtEl>
                                          <p:spTgt spid="56323">
                                            <p:txEl>
                                              <p:pRg st="3" end="3"/>
                                            </p:txEl>
                                          </p:spTgt>
                                        </p:tgtEl>
                                      </p:cBhvr>
                                    </p:animEffect>
                                    <p:anim calcmode="lin" valueType="num">
                                      <p:cBhvr>
                                        <p:cTn id="48" dur="1000" fill="hold"/>
                                        <p:tgtEl>
                                          <p:spTgt spid="56323">
                                            <p:txEl>
                                              <p:pRg st="3" end="3"/>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56323">
                                            <p:txEl>
                                              <p:pRg st="3" end="3"/>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5632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56323">
                                            <p:txEl>
                                              <p:pRg st="4" end="4"/>
                                            </p:txEl>
                                          </p:spTgt>
                                        </p:tgtEl>
                                        <p:attrNameLst>
                                          <p:attrName>style.visibility</p:attrName>
                                        </p:attrNameLst>
                                      </p:cBhvr>
                                      <p:to>
                                        <p:strVal val="visible"/>
                                      </p:to>
                                    </p:set>
                                    <p:animEffect transition="in" filter="fade">
                                      <p:cBhvr>
                                        <p:cTn id="55" dur="1000"/>
                                        <p:tgtEl>
                                          <p:spTgt spid="56323">
                                            <p:txEl>
                                              <p:pRg st="4" end="4"/>
                                            </p:txEl>
                                          </p:spTgt>
                                        </p:tgtEl>
                                      </p:cBhvr>
                                    </p:animEffect>
                                    <p:anim calcmode="lin" valueType="num">
                                      <p:cBhvr>
                                        <p:cTn id="56" dur="1000" fill="hold"/>
                                        <p:tgtEl>
                                          <p:spTgt spid="56323">
                                            <p:txEl>
                                              <p:pRg st="4" end="4"/>
                                            </p:txEl>
                                          </p:spTgt>
                                        </p:tgtEl>
                                        <p:attrNameLst>
                                          <p:attrName>ppt_x</p:attrName>
                                        </p:attrNameLst>
                                      </p:cBhvr>
                                      <p:tavLst>
                                        <p:tav tm="0">
                                          <p:val>
                                            <p:strVal val="#ppt_x"/>
                                          </p:val>
                                        </p:tav>
                                        <p:tav tm="100000">
                                          <p:val>
                                            <p:strVal val="#ppt_x"/>
                                          </p:val>
                                        </p:tav>
                                      </p:tavLst>
                                    </p:anim>
                                    <p:anim calcmode="lin" valueType="num">
                                      <p:cBhvr>
                                        <p:cTn id="57" dur="898" decel="100000" fill="hold"/>
                                        <p:tgtEl>
                                          <p:spTgt spid="56323">
                                            <p:txEl>
                                              <p:pRg st="4" end="4"/>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898"/>
                                          </p:stCondLst>
                                        </p:cTn>
                                        <p:tgtEl>
                                          <p:spTgt spid="5632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nimBg="1"/>
      <p:bldP spid="56323"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us.123rf.com/400wm/400/400/stocking/stocking1207/stocking120700483/14376662-hombre-escribiendo-un-concepto-en-una-pizar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3" name="7 Grupo"/>
          <p:cNvGrpSpPr>
            <a:grpSpLocks/>
          </p:cNvGrpSpPr>
          <p:nvPr/>
        </p:nvGrpSpPr>
        <p:grpSpPr bwMode="auto">
          <a:xfrm>
            <a:off x="466725" y="41275"/>
            <a:ext cx="8353747" cy="5187950"/>
            <a:chOff x="467241" y="40556"/>
            <a:chExt cx="8353125" cy="5188644"/>
          </a:xfrm>
        </p:grpSpPr>
        <p:sp>
          <p:nvSpPr>
            <p:cNvPr id="4" name="3 Rectángulo"/>
            <p:cNvSpPr/>
            <p:nvPr/>
          </p:nvSpPr>
          <p:spPr>
            <a:xfrm>
              <a:off x="972028" y="188214"/>
              <a:ext cx="5471705" cy="48965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0245" name="4 CuadroTexto"/>
            <p:cNvSpPr txBox="1">
              <a:spLocks noChangeArrowheads="1"/>
            </p:cNvSpPr>
            <p:nvPr/>
          </p:nvSpPr>
          <p:spPr bwMode="auto">
            <a:xfrm>
              <a:off x="467241" y="40556"/>
              <a:ext cx="8353125" cy="4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s-ES" altLang="es-ES" sz="7200" dirty="0" smtClean="0">
                  <a:solidFill>
                    <a:schemeClr val="bg1"/>
                  </a:solidFill>
                  <a:latin typeface="Palace Script MT" pitchFamily="66" charset="0"/>
                </a:rPr>
                <a:t>JUSTIFICACION  DEL PROBLEMA DE  INVESTIGACION </a:t>
              </a:r>
              <a:endParaRPr lang="es-ES" altLang="es-ES" sz="7200" dirty="0">
                <a:solidFill>
                  <a:schemeClr val="bg1"/>
                </a:solidFill>
                <a:latin typeface="Palace Script MT" pitchFamily="66" charset="0"/>
              </a:endParaRPr>
            </a:p>
          </p:txBody>
        </p:sp>
        <p:sp>
          <p:nvSpPr>
            <p:cNvPr id="6" name="5 Elipse"/>
            <p:cNvSpPr/>
            <p:nvPr/>
          </p:nvSpPr>
          <p:spPr>
            <a:xfrm>
              <a:off x="6156417" y="909035"/>
              <a:ext cx="360336" cy="5033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Elipse"/>
            <p:cNvSpPr/>
            <p:nvPr/>
          </p:nvSpPr>
          <p:spPr>
            <a:xfrm>
              <a:off x="2627668" y="4941825"/>
              <a:ext cx="1296890" cy="2873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sp>
        <p:nvSpPr>
          <p:cNvPr id="2" name="1 Marcador de pie de página"/>
          <p:cNvSpPr>
            <a:spLocks noGrp="1"/>
          </p:cNvSpPr>
          <p:nvPr>
            <p:ph type="ftr" sz="quarter" idx="11"/>
          </p:nvPr>
        </p:nvSpPr>
        <p:spPr/>
        <p:txBody>
          <a:bodyPr/>
          <a:lstStyle/>
          <a:p>
            <a:r>
              <a:rPr lang="es-ES" smtClean="0"/>
              <a:t>PhD. Gabith Quispe Fernandez</a:t>
            </a:r>
            <a:endParaRPr lang="es-ES"/>
          </a:p>
        </p:txBody>
      </p:sp>
      <p:sp>
        <p:nvSpPr>
          <p:cNvPr id="3" name="2 Marcador de número de diapositiva"/>
          <p:cNvSpPr>
            <a:spLocks noGrp="1"/>
          </p:cNvSpPr>
          <p:nvPr>
            <p:ph type="sldNum" sz="quarter" idx="12"/>
          </p:nvPr>
        </p:nvSpPr>
        <p:spPr/>
        <p:txBody>
          <a:bodyPr/>
          <a:lstStyle/>
          <a:p>
            <a:fld id="{D7F0021B-11F2-4908-B8B4-06E2285B7814}" type="slidenum">
              <a:rPr lang="es-ES" smtClean="0"/>
              <a:t>41</a:t>
            </a:fld>
            <a:endParaRPr lang="es-ES"/>
          </a:p>
        </p:txBody>
      </p:sp>
    </p:spTree>
    <p:extLst>
      <p:ext uri="{BB962C8B-B14F-4D97-AF65-F5344CB8AC3E}">
        <p14:creationId xmlns:p14="http://schemas.microsoft.com/office/powerpoint/2010/main" val="4351972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AN0079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404813"/>
            <a:ext cx="1857375" cy="2011362"/>
          </a:xfrm>
          <a:prstGeom prst="rect">
            <a:avLst/>
          </a:prstGeom>
          <a:ln/>
          <a:extLst/>
        </p:spPr>
        <p:style>
          <a:lnRef idx="1">
            <a:schemeClr val="accent5"/>
          </a:lnRef>
          <a:fillRef idx="2">
            <a:schemeClr val="accent5"/>
          </a:fillRef>
          <a:effectRef idx="1">
            <a:schemeClr val="accent5"/>
          </a:effectRef>
          <a:fontRef idx="minor">
            <a:schemeClr val="dk1"/>
          </a:fontRef>
        </p:style>
      </p:pic>
      <p:sp>
        <p:nvSpPr>
          <p:cNvPr id="12291" name="Text Box 3"/>
          <p:cNvSpPr txBox="1">
            <a:spLocks noChangeArrowheads="1"/>
          </p:cNvSpPr>
          <p:nvPr/>
        </p:nvSpPr>
        <p:spPr bwMode="auto">
          <a:xfrm>
            <a:off x="2815867" y="948828"/>
            <a:ext cx="5506948" cy="830997"/>
          </a:xfrm>
          <a:prstGeom prst="rect">
            <a:avLst/>
          </a:prstGeom>
          <a:ln/>
          <a:extLst/>
        </p:spPr>
        <p:style>
          <a:lnRef idx="1">
            <a:schemeClr val="accent5"/>
          </a:lnRef>
          <a:fillRef idx="2">
            <a:schemeClr val="accent5"/>
          </a:fillRef>
          <a:effectRef idx="1">
            <a:schemeClr val="accent5"/>
          </a:effectRef>
          <a:fontRef idx="minor">
            <a:schemeClr val="dk1"/>
          </a:fontRef>
        </p:style>
        <p:txBody>
          <a:bodyPr wrap="square">
            <a:spAutoFit/>
          </a:bodyPr>
          <a:lstStyle/>
          <a:p>
            <a:pPr fontAlgn="base">
              <a:spcBef>
                <a:spcPct val="0"/>
              </a:spcBef>
              <a:spcAft>
                <a:spcPct val="0"/>
              </a:spcAft>
            </a:pPr>
            <a:r>
              <a:rPr lang="es-ES" sz="2400" dirty="0">
                <a:solidFill>
                  <a:schemeClr val="tx1"/>
                </a:solidFill>
              </a:rPr>
              <a:t>Ahora que </a:t>
            </a:r>
            <a:r>
              <a:rPr lang="es-ES" sz="2400" dirty="0" smtClean="0">
                <a:solidFill>
                  <a:schemeClr val="tx1"/>
                </a:solidFill>
              </a:rPr>
              <a:t>esta DELIMITADO </a:t>
            </a:r>
            <a:r>
              <a:rPr lang="es-ES" sz="2400" b="1" dirty="0" smtClean="0">
                <a:solidFill>
                  <a:schemeClr val="tx1"/>
                </a:solidFill>
              </a:rPr>
              <a:t>el </a:t>
            </a:r>
            <a:r>
              <a:rPr lang="es-ES" sz="2400" b="1" dirty="0">
                <a:solidFill>
                  <a:schemeClr val="tx1"/>
                </a:solidFill>
              </a:rPr>
              <a:t>Problema de Investigación</a:t>
            </a:r>
          </a:p>
        </p:txBody>
      </p:sp>
      <p:sp>
        <p:nvSpPr>
          <p:cNvPr id="12292" name="Text Box 4"/>
          <p:cNvSpPr txBox="1">
            <a:spLocks noChangeArrowheads="1"/>
          </p:cNvSpPr>
          <p:nvPr/>
        </p:nvSpPr>
        <p:spPr bwMode="auto">
          <a:xfrm>
            <a:off x="2916238" y="2997200"/>
            <a:ext cx="3593741" cy="1200329"/>
          </a:xfrm>
          <a:prstGeom prst="rect">
            <a:avLst/>
          </a:prstGeom>
          <a:ln/>
          <a:extLst/>
        </p:spPr>
        <p:style>
          <a:lnRef idx="1">
            <a:schemeClr val="accent5"/>
          </a:lnRef>
          <a:fillRef idx="2">
            <a:schemeClr val="accent5"/>
          </a:fillRef>
          <a:effectRef idx="1">
            <a:schemeClr val="accent5"/>
          </a:effectRef>
          <a:fontRef idx="minor">
            <a:schemeClr val="dk1"/>
          </a:fontRef>
        </p:style>
        <p:txBody>
          <a:bodyPr wrap="none">
            <a:spAutoFit/>
          </a:bodyPr>
          <a:lstStyle/>
          <a:p>
            <a:pPr fontAlgn="base">
              <a:spcBef>
                <a:spcPct val="0"/>
              </a:spcBef>
              <a:spcAft>
                <a:spcPct val="0"/>
              </a:spcAft>
            </a:pPr>
            <a:r>
              <a:rPr lang="es-ES" sz="2400" dirty="0">
                <a:solidFill>
                  <a:schemeClr val="tx1"/>
                </a:solidFill>
              </a:rPr>
              <a:t>1º hay que justificarlo</a:t>
            </a:r>
          </a:p>
          <a:p>
            <a:pPr fontAlgn="base">
              <a:spcBef>
                <a:spcPct val="0"/>
              </a:spcBef>
              <a:spcAft>
                <a:spcPct val="0"/>
              </a:spcAft>
            </a:pPr>
            <a:endParaRPr lang="es-ES" sz="2400" dirty="0">
              <a:solidFill>
                <a:schemeClr val="tx1"/>
              </a:solidFill>
            </a:endParaRPr>
          </a:p>
          <a:p>
            <a:pPr fontAlgn="base">
              <a:spcBef>
                <a:spcPct val="0"/>
              </a:spcBef>
              <a:spcAft>
                <a:spcPct val="0"/>
              </a:spcAft>
            </a:pPr>
            <a:r>
              <a:rPr lang="es-ES" sz="2400" dirty="0">
                <a:solidFill>
                  <a:schemeClr val="tx1"/>
                </a:solidFill>
              </a:rPr>
              <a:t>2º formular como pregunta</a:t>
            </a:r>
          </a:p>
        </p:txBody>
      </p:sp>
      <p:sp>
        <p:nvSpPr>
          <p:cNvPr id="12293" name="AutoShape 5"/>
          <p:cNvSpPr>
            <a:spLocks noChangeArrowheads="1"/>
          </p:cNvSpPr>
          <p:nvPr/>
        </p:nvSpPr>
        <p:spPr bwMode="auto">
          <a:xfrm>
            <a:off x="4716463" y="1989138"/>
            <a:ext cx="215900" cy="720725"/>
          </a:xfrm>
          <a:prstGeom prst="downArrow">
            <a:avLst>
              <a:gd name="adj1" fmla="val 50000"/>
              <a:gd name="adj2" fmla="val 83456"/>
            </a:avLst>
          </a:prstGeom>
          <a:ln>
            <a:headEnd/>
            <a:tailEnd/>
          </a:ln>
          <a:extLst/>
        </p:spPr>
        <p:style>
          <a:lnRef idx="1">
            <a:schemeClr val="accent5"/>
          </a:lnRef>
          <a:fillRef idx="2">
            <a:schemeClr val="accent5"/>
          </a:fillRef>
          <a:effectRef idx="1">
            <a:schemeClr val="accent5"/>
          </a:effectRef>
          <a:fontRef idx="minor">
            <a:schemeClr val="dk1"/>
          </a:fontRef>
        </p:style>
        <p:txBody>
          <a:bodyPr wrap="none" anchor="ctr"/>
          <a:lstStyle/>
          <a:p>
            <a:pPr fontAlgn="base">
              <a:spcBef>
                <a:spcPct val="0"/>
              </a:spcBef>
              <a:spcAft>
                <a:spcPct val="0"/>
              </a:spcAft>
            </a:pPr>
            <a:endParaRPr lang="es-PE">
              <a:solidFill>
                <a:schemeClr val="tx1"/>
              </a:solidFill>
            </a:endParaRPr>
          </a:p>
        </p:txBody>
      </p:sp>
      <p:sp>
        <p:nvSpPr>
          <p:cNvPr id="2" name="1 Marcador de pie de página"/>
          <p:cNvSpPr>
            <a:spLocks noGrp="1"/>
          </p:cNvSpPr>
          <p:nvPr>
            <p:ph type="ftr" sz="quarter" idx="11"/>
          </p:nvPr>
        </p:nvSpPr>
        <p:spPr/>
        <p:txBody>
          <a:bodyPr/>
          <a:lstStyle/>
          <a:p>
            <a:r>
              <a:rPr lang="es-ES" smtClean="0"/>
              <a:t>PhD. Gabith Quispe Fernandez</a:t>
            </a:r>
            <a:endParaRPr lang="es-ES"/>
          </a:p>
        </p:txBody>
      </p:sp>
      <p:sp>
        <p:nvSpPr>
          <p:cNvPr id="3" name="2 Marcador de número de diapositiva"/>
          <p:cNvSpPr>
            <a:spLocks noGrp="1"/>
          </p:cNvSpPr>
          <p:nvPr>
            <p:ph type="sldNum" sz="quarter" idx="12"/>
          </p:nvPr>
        </p:nvSpPr>
        <p:spPr/>
        <p:txBody>
          <a:bodyPr/>
          <a:lstStyle/>
          <a:p>
            <a:fld id="{D7F0021B-11F2-4908-B8B4-06E2285B7814}" type="slidenum">
              <a:rPr lang="es-ES" smtClean="0"/>
              <a:t>42</a:t>
            </a:fld>
            <a:endParaRPr lang="es-ES"/>
          </a:p>
        </p:txBody>
      </p:sp>
    </p:spTree>
    <p:extLst>
      <p:ext uri="{BB962C8B-B14F-4D97-AF65-F5344CB8AC3E}">
        <p14:creationId xmlns:p14="http://schemas.microsoft.com/office/powerpoint/2010/main" val="9775664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AN0079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2924175"/>
            <a:ext cx="1857375" cy="2011363"/>
          </a:xfrm>
          <a:prstGeom prst="rect">
            <a:avLst/>
          </a:prstGeom>
          <a:ln/>
          <a:extLst/>
        </p:spPr>
        <p:style>
          <a:lnRef idx="1">
            <a:schemeClr val="accent5"/>
          </a:lnRef>
          <a:fillRef idx="2">
            <a:schemeClr val="accent5"/>
          </a:fillRef>
          <a:effectRef idx="1">
            <a:schemeClr val="accent5"/>
          </a:effectRef>
          <a:fontRef idx="minor">
            <a:schemeClr val="dk1"/>
          </a:fontRef>
        </p:style>
      </p:pic>
      <p:sp>
        <p:nvSpPr>
          <p:cNvPr id="36870" name="AutoShape 6"/>
          <p:cNvSpPr>
            <a:spLocks noChangeArrowheads="1"/>
          </p:cNvSpPr>
          <p:nvPr/>
        </p:nvSpPr>
        <p:spPr bwMode="auto">
          <a:xfrm>
            <a:off x="2268538" y="1773238"/>
            <a:ext cx="2232025" cy="1079500"/>
          </a:xfrm>
          <a:prstGeom prst="wedgeRoundRectCallout">
            <a:avLst>
              <a:gd name="adj1" fmla="val -45806"/>
              <a:gd name="adj2" fmla="val 112500"/>
              <a:gd name="adj3" fmla="val 16667"/>
            </a:avLst>
          </a:prstGeom>
          <a:ln>
            <a:headEnd/>
            <a:tailEnd/>
          </a:ln>
          <a:extLst/>
        </p:spPr>
        <p:style>
          <a:lnRef idx="1">
            <a:schemeClr val="accent5"/>
          </a:lnRef>
          <a:fillRef idx="2">
            <a:schemeClr val="accent5"/>
          </a:fillRef>
          <a:effectRef idx="1">
            <a:schemeClr val="accent5"/>
          </a:effectRef>
          <a:fontRef idx="minor">
            <a:schemeClr val="dk1"/>
          </a:fontRef>
        </p:style>
        <p:txBody>
          <a:bodyPr/>
          <a:lstStyle/>
          <a:p>
            <a:pPr algn="ctr" fontAlgn="base">
              <a:spcBef>
                <a:spcPct val="0"/>
              </a:spcBef>
              <a:spcAft>
                <a:spcPct val="0"/>
              </a:spcAft>
            </a:pPr>
            <a:r>
              <a:rPr lang="es-ES" sz="2000" b="1">
                <a:solidFill>
                  <a:schemeClr val="tx1"/>
                </a:solidFill>
              </a:rPr>
              <a:t>¿Que implica la</a:t>
            </a:r>
          </a:p>
          <a:p>
            <a:pPr algn="ctr" fontAlgn="base">
              <a:spcBef>
                <a:spcPct val="0"/>
              </a:spcBef>
              <a:spcAft>
                <a:spcPct val="0"/>
              </a:spcAft>
            </a:pPr>
            <a:r>
              <a:rPr lang="es-ES" sz="2000" b="1">
                <a:solidFill>
                  <a:schemeClr val="tx1"/>
                </a:solidFill>
              </a:rPr>
              <a:t>justificación del problema?</a:t>
            </a:r>
          </a:p>
        </p:txBody>
      </p:sp>
      <p:sp>
        <p:nvSpPr>
          <p:cNvPr id="36872" name="Text Box 8"/>
          <p:cNvSpPr txBox="1">
            <a:spLocks noChangeArrowheads="1"/>
          </p:cNvSpPr>
          <p:nvPr/>
        </p:nvSpPr>
        <p:spPr bwMode="auto">
          <a:xfrm>
            <a:off x="2051050" y="3573463"/>
            <a:ext cx="2286075" cy="707886"/>
          </a:xfrm>
          <a:prstGeom prst="rect">
            <a:avLst/>
          </a:prstGeom>
          <a:ln/>
          <a:extLst/>
        </p:spPr>
        <p:style>
          <a:lnRef idx="1">
            <a:schemeClr val="accent5"/>
          </a:lnRef>
          <a:fillRef idx="2">
            <a:schemeClr val="accent5"/>
          </a:fillRef>
          <a:effectRef idx="1">
            <a:schemeClr val="accent5"/>
          </a:effectRef>
          <a:fontRef idx="minor">
            <a:schemeClr val="dk1"/>
          </a:fontRef>
        </p:style>
        <p:txBody>
          <a:bodyPr wrap="none">
            <a:spAutoFit/>
          </a:bodyPr>
          <a:lstStyle/>
          <a:p>
            <a:pPr fontAlgn="base">
              <a:spcBef>
                <a:spcPct val="0"/>
              </a:spcBef>
              <a:spcAft>
                <a:spcPct val="0"/>
              </a:spcAft>
            </a:pPr>
            <a:r>
              <a:rPr lang="es-ES" sz="2000" dirty="0">
                <a:solidFill>
                  <a:schemeClr val="tx1"/>
                </a:solidFill>
              </a:rPr>
              <a:t>1</a:t>
            </a:r>
            <a:r>
              <a:rPr lang="es-ES" sz="2000" dirty="0" smtClean="0">
                <a:solidFill>
                  <a:schemeClr val="tx1"/>
                </a:solidFill>
              </a:rPr>
              <a:t>º </a:t>
            </a:r>
            <a:r>
              <a:rPr lang="es-ES" sz="2000" dirty="0">
                <a:solidFill>
                  <a:schemeClr val="tx1"/>
                </a:solidFill>
              </a:rPr>
              <a:t>Hay que justificar</a:t>
            </a:r>
          </a:p>
          <a:p>
            <a:pPr fontAlgn="base">
              <a:spcBef>
                <a:spcPct val="0"/>
              </a:spcBef>
              <a:spcAft>
                <a:spcPct val="0"/>
              </a:spcAft>
            </a:pPr>
            <a:r>
              <a:rPr lang="es-ES" sz="2000" dirty="0">
                <a:solidFill>
                  <a:schemeClr val="tx1"/>
                </a:solidFill>
              </a:rPr>
              <a:t>    el problema</a:t>
            </a:r>
          </a:p>
        </p:txBody>
      </p:sp>
      <p:sp>
        <p:nvSpPr>
          <p:cNvPr id="36873" name="Rectangle 9"/>
          <p:cNvSpPr>
            <a:spLocks noChangeArrowheads="1"/>
          </p:cNvSpPr>
          <p:nvPr/>
        </p:nvSpPr>
        <p:spPr bwMode="auto">
          <a:xfrm>
            <a:off x="4787900" y="1412875"/>
            <a:ext cx="4033838" cy="1739900"/>
          </a:xfrm>
          <a:prstGeom prst="rect">
            <a:avLst/>
          </a:prstGeom>
          <a:ln/>
          <a:extLst/>
        </p:spPr>
        <p:style>
          <a:lnRef idx="1">
            <a:schemeClr val="accent5"/>
          </a:lnRef>
          <a:fillRef idx="2">
            <a:schemeClr val="accent5"/>
          </a:fillRef>
          <a:effectRef idx="1">
            <a:schemeClr val="accent5"/>
          </a:effectRef>
          <a:fontRef idx="minor">
            <a:schemeClr val="dk1"/>
          </a:fontRef>
        </p:style>
        <p:txBody>
          <a:bodyPr>
            <a:spAutoFit/>
          </a:bodyPr>
          <a:lstStyle/>
          <a:p>
            <a:pPr fontAlgn="base">
              <a:spcBef>
                <a:spcPct val="0"/>
              </a:spcBef>
              <a:spcAft>
                <a:spcPct val="0"/>
              </a:spcAft>
              <a:buFontTx/>
              <a:buChar char="•"/>
            </a:pPr>
            <a:r>
              <a:rPr lang="es-ES">
                <a:solidFill>
                  <a:schemeClr val="tx1"/>
                </a:solidFill>
              </a:rPr>
              <a:t> La exposición de razones :</a:t>
            </a:r>
          </a:p>
          <a:p>
            <a:pPr fontAlgn="base">
              <a:spcBef>
                <a:spcPct val="0"/>
              </a:spcBef>
              <a:spcAft>
                <a:spcPct val="0"/>
              </a:spcAft>
            </a:pPr>
            <a:r>
              <a:rPr lang="es-ES">
                <a:solidFill>
                  <a:schemeClr val="tx1"/>
                </a:solidFill>
              </a:rPr>
              <a:t>  ¿Por qué? / ¿Para qué?</a:t>
            </a:r>
          </a:p>
          <a:p>
            <a:pPr fontAlgn="base">
              <a:spcBef>
                <a:spcPct val="0"/>
              </a:spcBef>
              <a:spcAft>
                <a:spcPct val="0"/>
              </a:spcAft>
              <a:buFontTx/>
              <a:buChar char="•"/>
            </a:pPr>
            <a:r>
              <a:rPr lang="es-ES">
                <a:solidFill>
                  <a:schemeClr val="tx1"/>
                </a:solidFill>
              </a:rPr>
              <a:t> Demostrar la necesidad de   </a:t>
            </a:r>
          </a:p>
          <a:p>
            <a:pPr fontAlgn="base">
              <a:spcBef>
                <a:spcPct val="0"/>
              </a:spcBef>
              <a:spcAft>
                <a:spcPct val="0"/>
              </a:spcAft>
            </a:pPr>
            <a:r>
              <a:rPr lang="es-ES">
                <a:solidFill>
                  <a:schemeClr val="tx1"/>
                </a:solidFill>
              </a:rPr>
              <a:t>  estudiar ese problema</a:t>
            </a:r>
          </a:p>
          <a:p>
            <a:pPr fontAlgn="base">
              <a:spcBef>
                <a:spcPct val="0"/>
              </a:spcBef>
              <a:spcAft>
                <a:spcPct val="0"/>
              </a:spcAft>
              <a:buFontTx/>
              <a:buChar char="•"/>
            </a:pPr>
            <a:r>
              <a:rPr lang="es-ES">
                <a:solidFill>
                  <a:schemeClr val="tx1"/>
                </a:solidFill>
              </a:rPr>
              <a:t> Explicar porque es conveniente</a:t>
            </a:r>
          </a:p>
          <a:p>
            <a:pPr fontAlgn="base">
              <a:spcBef>
                <a:spcPct val="0"/>
              </a:spcBef>
              <a:spcAft>
                <a:spcPct val="0"/>
              </a:spcAft>
              <a:buFontTx/>
              <a:buChar char="•"/>
            </a:pPr>
            <a:r>
              <a:rPr lang="es-ES">
                <a:solidFill>
                  <a:schemeClr val="tx1"/>
                </a:solidFill>
              </a:rPr>
              <a:t> Señalar cuáles serán los beneficios</a:t>
            </a:r>
          </a:p>
        </p:txBody>
      </p:sp>
      <p:sp>
        <p:nvSpPr>
          <p:cNvPr id="36874" name="AutoShape 10"/>
          <p:cNvSpPr>
            <a:spLocks/>
          </p:cNvSpPr>
          <p:nvPr/>
        </p:nvSpPr>
        <p:spPr bwMode="auto">
          <a:xfrm>
            <a:off x="4643438" y="1484313"/>
            <a:ext cx="144462" cy="1657350"/>
          </a:xfrm>
          <a:prstGeom prst="leftBrace">
            <a:avLst>
              <a:gd name="adj1" fmla="val 95605"/>
              <a:gd name="adj2" fmla="val 50000"/>
            </a:avLst>
          </a:prstGeom>
          <a:ln>
            <a:headEnd/>
            <a:tailEnd/>
          </a:ln>
          <a:extLst/>
        </p:spPr>
        <p:style>
          <a:lnRef idx="1">
            <a:schemeClr val="accent5"/>
          </a:lnRef>
          <a:fillRef idx="2">
            <a:schemeClr val="accent5"/>
          </a:fillRef>
          <a:effectRef idx="1">
            <a:schemeClr val="accent5"/>
          </a:effectRef>
          <a:fontRef idx="minor">
            <a:schemeClr val="dk1"/>
          </a:fontRef>
        </p:style>
        <p:txBody>
          <a:bodyPr wrap="none" anchor="ctr"/>
          <a:lstStyle/>
          <a:p>
            <a:pPr fontAlgn="base">
              <a:spcBef>
                <a:spcPct val="0"/>
              </a:spcBef>
              <a:spcAft>
                <a:spcPct val="0"/>
              </a:spcAft>
            </a:pPr>
            <a:endParaRPr lang="es-PE">
              <a:solidFill>
                <a:schemeClr val="tx1"/>
              </a:solidFill>
            </a:endParaRPr>
          </a:p>
        </p:txBody>
      </p:sp>
      <p:sp>
        <p:nvSpPr>
          <p:cNvPr id="2" name="1 Marcador de pie de página"/>
          <p:cNvSpPr>
            <a:spLocks noGrp="1"/>
          </p:cNvSpPr>
          <p:nvPr>
            <p:ph type="ftr" sz="quarter" idx="11"/>
          </p:nvPr>
        </p:nvSpPr>
        <p:spPr/>
        <p:txBody>
          <a:bodyPr/>
          <a:lstStyle/>
          <a:p>
            <a:r>
              <a:rPr lang="es-ES" smtClean="0"/>
              <a:t>PhD. Gabith Quispe Fernandez</a:t>
            </a:r>
            <a:endParaRPr lang="es-ES"/>
          </a:p>
        </p:txBody>
      </p:sp>
      <p:sp>
        <p:nvSpPr>
          <p:cNvPr id="3" name="2 Marcador de número de diapositiva"/>
          <p:cNvSpPr>
            <a:spLocks noGrp="1"/>
          </p:cNvSpPr>
          <p:nvPr>
            <p:ph type="sldNum" sz="quarter" idx="12"/>
          </p:nvPr>
        </p:nvSpPr>
        <p:spPr/>
        <p:txBody>
          <a:bodyPr/>
          <a:lstStyle/>
          <a:p>
            <a:fld id="{D7F0021B-11F2-4908-B8B4-06E2285B7814}" type="slidenum">
              <a:rPr lang="es-ES" smtClean="0"/>
              <a:t>43</a:t>
            </a:fld>
            <a:endParaRPr lang="es-ES"/>
          </a:p>
        </p:txBody>
      </p:sp>
    </p:spTree>
    <p:extLst>
      <p:ext uri="{BB962C8B-B14F-4D97-AF65-F5344CB8AC3E}">
        <p14:creationId xmlns:p14="http://schemas.microsoft.com/office/powerpoint/2010/main" val="15693869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1430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s-ES" b="1" dirty="0" smtClean="0"/>
              <a:t>JUSTIFICACION DEL PROBLEMA DE  INVESTIGACION </a:t>
            </a:r>
            <a:endParaRPr lang="es-ES" b="1" dirty="0"/>
          </a:p>
        </p:txBody>
      </p:sp>
      <p:sp>
        <p:nvSpPr>
          <p:cNvPr id="3" name="2 Marcador de contenido"/>
          <p:cNvSpPr>
            <a:spLocks noGrp="1"/>
          </p:cNvSpPr>
          <p:nvPr>
            <p:ph idx="1"/>
          </p:nvPr>
        </p:nvSpPr>
        <p:spPr/>
        <p:txBody>
          <a:bodyPr>
            <a:normAutofit fontScale="85000" lnSpcReduction="10000"/>
          </a:bodyPr>
          <a:lstStyle/>
          <a:p>
            <a:pPr marL="0" indent="0" algn="just">
              <a:buNone/>
            </a:pPr>
            <a:r>
              <a:rPr lang="es-ES" b="1" dirty="0"/>
              <a:t>Justificación de la </a:t>
            </a:r>
            <a:r>
              <a:rPr lang="es-ES" b="1" dirty="0" smtClean="0"/>
              <a:t>investigación</a:t>
            </a:r>
            <a:r>
              <a:rPr lang="es-ES" dirty="0" smtClean="0"/>
              <a:t>, indica el </a:t>
            </a:r>
            <a:r>
              <a:rPr lang="es-ES" dirty="0"/>
              <a:t>porqué de la investigación exponiendo sus razones. Por medio de </a:t>
            </a:r>
            <a:r>
              <a:rPr lang="es-ES" dirty="0" smtClean="0"/>
              <a:t>la justificación </a:t>
            </a:r>
            <a:r>
              <a:rPr lang="es-ES" dirty="0"/>
              <a:t>debemos demostrar que </a:t>
            </a:r>
            <a:r>
              <a:rPr lang="es-ES" dirty="0" smtClean="0"/>
              <a:t>el estudio </a:t>
            </a:r>
            <a:r>
              <a:rPr lang="es-ES" dirty="0"/>
              <a:t>es necesario e </a:t>
            </a:r>
            <a:r>
              <a:rPr lang="es-ES" dirty="0" smtClean="0"/>
              <a:t>importante. </a:t>
            </a:r>
          </a:p>
          <a:p>
            <a:pPr marL="0" indent="0" algn="just">
              <a:buNone/>
            </a:pPr>
            <a:endParaRPr lang="es-ES" dirty="0" smtClean="0"/>
          </a:p>
          <a:p>
            <a:pPr marL="0" indent="0" algn="just">
              <a:buNone/>
            </a:pPr>
            <a:r>
              <a:rPr lang="es-ES" dirty="0"/>
              <a:t>Según Bernal(2010) en una investigación, la justificación se refiere a las razones del porqué y el para qué de la investigación que se va a realizar, es decir, justificar una investigación consiste en exponer los motivos por los cuales es importante llevar a cabo el respectivo estudio.</a:t>
            </a:r>
            <a:br>
              <a:rPr lang="es-ES" dirty="0"/>
            </a:br>
            <a:endParaRPr lang="es-ES" dirty="0"/>
          </a:p>
          <a:p>
            <a:pPr marL="0" indent="0">
              <a:buNone/>
            </a:pPr>
            <a:endParaRPr lang="es-ES" dirty="0"/>
          </a:p>
        </p:txBody>
      </p:sp>
      <p:sp>
        <p:nvSpPr>
          <p:cNvPr id="4" name="3 Marcador de pie de página"/>
          <p:cNvSpPr>
            <a:spLocks noGrp="1"/>
          </p:cNvSpPr>
          <p:nvPr>
            <p:ph type="ftr" sz="quarter" idx="11"/>
          </p:nvPr>
        </p:nvSpPr>
        <p:spPr/>
        <p:txBody>
          <a:bodyPr/>
          <a:lstStyle/>
          <a:p>
            <a:r>
              <a:rPr lang="es-ES" smtClean="0"/>
              <a:t>PhD. Gabith Quispe Fernandez</a:t>
            </a:r>
            <a:endParaRPr lang="es-ES"/>
          </a:p>
        </p:txBody>
      </p:sp>
      <p:sp>
        <p:nvSpPr>
          <p:cNvPr id="5" name="4 Marcador de número de diapositiva"/>
          <p:cNvSpPr>
            <a:spLocks noGrp="1"/>
          </p:cNvSpPr>
          <p:nvPr>
            <p:ph type="sldNum" sz="quarter" idx="12"/>
          </p:nvPr>
        </p:nvSpPr>
        <p:spPr/>
        <p:txBody>
          <a:bodyPr/>
          <a:lstStyle/>
          <a:p>
            <a:fld id="{D7F0021B-11F2-4908-B8B4-06E2285B7814}" type="slidenum">
              <a:rPr lang="es-ES" smtClean="0"/>
              <a:t>44</a:t>
            </a:fld>
            <a:endParaRPr lang="es-ES"/>
          </a:p>
        </p:txBody>
      </p:sp>
    </p:spTree>
    <p:extLst>
      <p:ext uri="{BB962C8B-B14F-4D97-AF65-F5344CB8AC3E}">
        <p14:creationId xmlns:p14="http://schemas.microsoft.com/office/powerpoint/2010/main" val="8647110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0"/>
            <a:ext cx="9115614" cy="777875"/>
          </a:xfrm>
        </p:spPr>
        <p:style>
          <a:lnRef idx="2">
            <a:schemeClr val="accent1">
              <a:shade val="50000"/>
            </a:schemeClr>
          </a:lnRef>
          <a:fillRef idx="1">
            <a:schemeClr val="accent1"/>
          </a:fillRef>
          <a:effectRef idx="0">
            <a:schemeClr val="accent1"/>
          </a:effectRef>
          <a:fontRef idx="minor">
            <a:schemeClr val="lt1"/>
          </a:fontRef>
        </p:style>
        <p:txBody>
          <a:bodyPr/>
          <a:lstStyle/>
          <a:p>
            <a:r>
              <a:rPr lang="es-ES" sz="4000" b="1">
                <a:solidFill>
                  <a:schemeClr val="bg1"/>
                </a:solidFill>
              </a:rPr>
              <a:t>Propósito de la Justificación</a:t>
            </a:r>
          </a:p>
        </p:txBody>
      </p:sp>
      <p:sp>
        <p:nvSpPr>
          <p:cNvPr id="54276" name="Text Box 4"/>
          <p:cNvSpPr txBox="1">
            <a:spLocks noChangeArrowheads="1"/>
          </p:cNvSpPr>
          <p:nvPr/>
        </p:nvSpPr>
        <p:spPr bwMode="auto">
          <a:xfrm>
            <a:off x="900113" y="1628775"/>
            <a:ext cx="6765057" cy="3785652"/>
          </a:xfrm>
          <a:prstGeom prst="rect">
            <a:avLst/>
          </a:prstGeom>
          <a:ln/>
          <a:extLst/>
        </p:spPr>
        <p:style>
          <a:lnRef idx="1">
            <a:schemeClr val="accent5"/>
          </a:lnRef>
          <a:fillRef idx="2">
            <a:schemeClr val="accent5"/>
          </a:fillRef>
          <a:effectRef idx="1">
            <a:schemeClr val="accent5"/>
          </a:effectRef>
          <a:fontRef idx="minor">
            <a:schemeClr val="dk1"/>
          </a:fontRef>
        </p:style>
        <p:txBody>
          <a:bodyPr wrap="none">
            <a:spAutoFit/>
          </a:bodyPr>
          <a:lstStyle/>
          <a:p>
            <a:pPr fontAlgn="base">
              <a:spcBef>
                <a:spcPct val="0"/>
              </a:spcBef>
              <a:spcAft>
                <a:spcPct val="0"/>
              </a:spcAft>
            </a:pPr>
            <a:r>
              <a:rPr lang="es-ES" sz="2400" dirty="0">
                <a:solidFill>
                  <a:schemeClr val="tx1"/>
                </a:solidFill>
              </a:rPr>
              <a:t>Establecer la argumentación del porqué es necesario</a:t>
            </a:r>
          </a:p>
          <a:p>
            <a:pPr fontAlgn="base">
              <a:spcBef>
                <a:spcPct val="0"/>
              </a:spcBef>
              <a:spcAft>
                <a:spcPct val="0"/>
              </a:spcAft>
            </a:pPr>
            <a:r>
              <a:rPr lang="es-ES" sz="2400" dirty="0">
                <a:solidFill>
                  <a:schemeClr val="tx1"/>
                </a:solidFill>
              </a:rPr>
              <a:t>Investigar el tema en cuestión.</a:t>
            </a:r>
          </a:p>
          <a:p>
            <a:pPr fontAlgn="base">
              <a:spcBef>
                <a:spcPct val="0"/>
              </a:spcBef>
              <a:spcAft>
                <a:spcPct val="0"/>
              </a:spcAft>
            </a:pPr>
            <a:endParaRPr lang="es-ES" sz="2400" dirty="0">
              <a:solidFill>
                <a:schemeClr val="tx1"/>
              </a:solidFill>
            </a:endParaRPr>
          </a:p>
          <a:p>
            <a:pPr fontAlgn="base">
              <a:spcBef>
                <a:spcPct val="0"/>
              </a:spcBef>
              <a:spcAft>
                <a:spcPct val="0"/>
              </a:spcAft>
            </a:pPr>
            <a:r>
              <a:rPr lang="es-ES" sz="2400" dirty="0">
                <a:solidFill>
                  <a:schemeClr val="tx1"/>
                </a:solidFill>
              </a:rPr>
              <a:t>Se debe responder a las siguientes preguntas:</a:t>
            </a:r>
          </a:p>
          <a:p>
            <a:pPr fontAlgn="base">
              <a:spcBef>
                <a:spcPct val="0"/>
              </a:spcBef>
              <a:spcAft>
                <a:spcPct val="0"/>
              </a:spcAft>
            </a:pPr>
            <a:endParaRPr lang="es-ES" sz="2400" dirty="0">
              <a:solidFill>
                <a:schemeClr val="tx1"/>
              </a:solidFill>
            </a:endParaRPr>
          </a:p>
          <a:p>
            <a:pPr fontAlgn="base">
              <a:spcBef>
                <a:spcPct val="0"/>
              </a:spcBef>
              <a:spcAft>
                <a:spcPct val="0"/>
              </a:spcAft>
              <a:buFontTx/>
              <a:buChar char="•"/>
            </a:pPr>
            <a:r>
              <a:rPr lang="es-ES" sz="2400" dirty="0">
                <a:solidFill>
                  <a:schemeClr val="tx1"/>
                </a:solidFill>
              </a:rPr>
              <a:t> ¿ Que aportes proporcionará el estudio a realizar ?</a:t>
            </a:r>
          </a:p>
          <a:p>
            <a:pPr fontAlgn="base">
              <a:spcBef>
                <a:spcPct val="0"/>
              </a:spcBef>
              <a:spcAft>
                <a:spcPct val="0"/>
              </a:spcAft>
              <a:buFontTx/>
              <a:buChar char="•"/>
            </a:pPr>
            <a:r>
              <a:rPr lang="es-ES" sz="2400" dirty="0">
                <a:solidFill>
                  <a:schemeClr val="tx1"/>
                </a:solidFill>
              </a:rPr>
              <a:t> ¿ Que vacío teórico llenará o aclarará ?</a:t>
            </a:r>
          </a:p>
          <a:p>
            <a:pPr fontAlgn="base">
              <a:spcBef>
                <a:spcPct val="0"/>
              </a:spcBef>
              <a:spcAft>
                <a:spcPct val="0"/>
              </a:spcAft>
              <a:buFontTx/>
              <a:buChar char="•"/>
            </a:pPr>
            <a:r>
              <a:rPr lang="es-ES" sz="2400" dirty="0">
                <a:solidFill>
                  <a:schemeClr val="tx1"/>
                </a:solidFill>
              </a:rPr>
              <a:t> ¿ Que soluciones pretende proponer ?</a:t>
            </a:r>
          </a:p>
          <a:p>
            <a:pPr fontAlgn="base">
              <a:spcBef>
                <a:spcPct val="0"/>
              </a:spcBef>
              <a:spcAft>
                <a:spcPct val="0"/>
              </a:spcAft>
              <a:buFontTx/>
              <a:buChar char="•"/>
            </a:pPr>
            <a:r>
              <a:rPr lang="es-ES" sz="2400" dirty="0">
                <a:solidFill>
                  <a:schemeClr val="tx1"/>
                </a:solidFill>
              </a:rPr>
              <a:t> ¿ Que beneficios traerá a los estudiantes, a la</a:t>
            </a:r>
          </a:p>
          <a:p>
            <a:pPr fontAlgn="base">
              <a:spcBef>
                <a:spcPct val="0"/>
              </a:spcBef>
              <a:spcAft>
                <a:spcPct val="0"/>
              </a:spcAft>
            </a:pPr>
            <a:r>
              <a:rPr lang="es-ES" sz="2400" dirty="0">
                <a:solidFill>
                  <a:schemeClr val="tx1"/>
                </a:solidFill>
              </a:rPr>
              <a:t>      universidad, al país ?, etc.</a:t>
            </a:r>
          </a:p>
        </p:txBody>
      </p:sp>
      <p:sp>
        <p:nvSpPr>
          <p:cNvPr id="2" name="1 Marcador de pie de página"/>
          <p:cNvSpPr>
            <a:spLocks noGrp="1"/>
          </p:cNvSpPr>
          <p:nvPr>
            <p:ph type="ftr" sz="quarter" idx="11"/>
          </p:nvPr>
        </p:nvSpPr>
        <p:spPr/>
        <p:txBody>
          <a:bodyPr/>
          <a:lstStyle/>
          <a:p>
            <a:r>
              <a:rPr lang="es-ES" smtClean="0"/>
              <a:t>PhD. Gabith Quispe Fernandez</a:t>
            </a:r>
            <a:endParaRPr lang="es-ES"/>
          </a:p>
        </p:txBody>
      </p:sp>
      <p:sp>
        <p:nvSpPr>
          <p:cNvPr id="3" name="2 Marcador de número de diapositiva"/>
          <p:cNvSpPr>
            <a:spLocks noGrp="1"/>
          </p:cNvSpPr>
          <p:nvPr>
            <p:ph type="sldNum" sz="quarter" idx="12"/>
          </p:nvPr>
        </p:nvSpPr>
        <p:spPr/>
        <p:txBody>
          <a:bodyPr/>
          <a:lstStyle/>
          <a:p>
            <a:fld id="{D7F0021B-11F2-4908-B8B4-06E2285B7814}" type="slidenum">
              <a:rPr lang="es-ES" smtClean="0"/>
              <a:t>45</a:t>
            </a:fld>
            <a:endParaRPr lang="es-ES"/>
          </a:p>
        </p:txBody>
      </p:sp>
    </p:spTree>
    <p:extLst>
      <p:ext uri="{BB962C8B-B14F-4D97-AF65-F5344CB8AC3E}">
        <p14:creationId xmlns:p14="http://schemas.microsoft.com/office/powerpoint/2010/main" val="19726170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0" y="0"/>
            <a:ext cx="9144000" cy="98072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eaLnBrk="1" fontAlgn="auto" hangingPunct="1">
              <a:spcAft>
                <a:spcPts val="0"/>
              </a:spcAft>
              <a:defRPr/>
            </a:pPr>
            <a:r>
              <a:rPr lang="es-ES_tradnl" sz="4000" b="1" dirty="0" smtClean="0">
                <a:solidFill>
                  <a:schemeClr val="bg1"/>
                </a:solidFill>
              </a:rPr>
              <a:t>JUSTIFICACIÓN</a:t>
            </a:r>
            <a:r>
              <a:rPr lang="es-ES_tradnl" sz="4000" dirty="0" smtClean="0">
                <a:solidFill>
                  <a:schemeClr val="bg1"/>
                </a:solidFill>
              </a:rPr>
              <a:t> </a:t>
            </a:r>
          </a:p>
        </p:txBody>
      </p:sp>
      <p:sp>
        <p:nvSpPr>
          <p:cNvPr id="19459" name="Rectangle 3"/>
          <p:cNvSpPr>
            <a:spLocks noGrp="1" noRot="1" noChangeArrowheads="1"/>
          </p:cNvSpPr>
          <p:nvPr>
            <p:ph idx="1"/>
          </p:nvPr>
        </p:nvSpPr>
        <p:spPr>
          <a:xfrm>
            <a:off x="539750" y="1916113"/>
            <a:ext cx="8229600" cy="4248150"/>
          </a:xfrm>
        </p:spPr>
        <p:txBody>
          <a:bodyPr>
            <a:normAutofit lnSpcReduction="10000"/>
          </a:bodyPr>
          <a:lstStyle/>
          <a:p>
            <a:pPr marL="274320" indent="-274320" eaLnBrk="1" fontAlgn="auto" hangingPunct="1">
              <a:spcAft>
                <a:spcPts val="0"/>
              </a:spcAft>
              <a:buClr>
                <a:schemeClr val="accent3"/>
              </a:buClr>
              <a:buFont typeface="Wingdings 2"/>
              <a:buChar char=""/>
              <a:defRPr/>
            </a:pPr>
            <a:endParaRPr lang="es-ES_tradnl" sz="3600" dirty="0" smtClean="0"/>
          </a:p>
          <a:p>
            <a:pPr marL="274320" indent="-274320" eaLnBrk="1" fontAlgn="auto" hangingPunct="1">
              <a:spcAft>
                <a:spcPts val="0"/>
              </a:spcAft>
              <a:buClr>
                <a:schemeClr val="accent3"/>
              </a:buClr>
              <a:buFont typeface="Wingdings 2"/>
              <a:buChar char=""/>
              <a:defRPr/>
            </a:pPr>
            <a:r>
              <a:rPr lang="es-ES_tradnl" sz="3600" dirty="0" smtClean="0"/>
              <a:t>¿Por qué se hace el estudio?  </a:t>
            </a:r>
          </a:p>
          <a:p>
            <a:pPr marL="274320" indent="-274320" eaLnBrk="1" fontAlgn="auto" hangingPunct="1">
              <a:spcAft>
                <a:spcPts val="0"/>
              </a:spcAft>
              <a:buClr>
                <a:schemeClr val="accent3"/>
              </a:buClr>
              <a:buFont typeface="Wingdings 2"/>
              <a:buNone/>
              <a:defRPr/>
            </a:pPr>
            <a:endParaRPr lang="es-ES_tradnl" sz="3600" dirty="0" smtClean="0"/>
          </a:p>
          <a:p>
            <a:pPr marL="274320" indent="-274320" eaLnBrk="1" fontAlgn="auto" hangingPunct="1">
              <a:spcAft>
                <a:spcPts val="0"/>
              </a:spcAft>
              <a:buClr>
                <a:schemeClr val="accent3"/>
              </a:buClr>
              <a:buFont typeface="Wingdings 2"/>
              <a:buChar char=""/>
              <a:defRPr/>
            </a:pPr>
            <a:r>
              <a:rPr lang="es-ES_tradnl" sz="3600" dirty="0" smtClean="0"/>
              <a:t>¿Para qué sirve el estudio?</a:t>
            </a:r>
          </a:p>
          <a:p>
            <a:pPr marL="274320" indent="-274320" eaLnBrk="1" fontAlgn="auto" hangingPunct="1">
              <a:spcAft>
                <a:spcPts val="0"/>
              </a:spcAft>
              <a:buClr>
                <a:schemeClr val="accent3"/>
              </a:buClr>
              <a:buFont typeface="Wingdings 2"/>
              <a:buChar char=""/>
              <a:defRPr/>
            </a:pPr>
            <a:endParaRPr lang="es-ES_tradnl" sz="3600" dirty="0" smtClean="0"/>
          </a:p>
          <a:p>
            <a:pPr marL="274320" indent="-274320" eaLnBrk="1" fontAlgn="auto" hangingPunct="1">
              <a:spcAft>
                <a:spcPts val="0"/>
              </a:spcAft>
              <a:buClr>
                <a:schemeClr val="accent3"/>
              </a:buClr>
              <a:buFont typeface="Wingdings 2"/>
              <a:buChar char=""/>
              <a:defRPr/>
            </a:pPr>
            <a:r>
              <a:rPr lang="es-ES_tradnl" sz="3600" dirty="0" smtClean="0"/>
              <a:t>Expone los beneficios y utilidad que se derivarán de ella.</a:t>
            </a:r>
          </a:p>
          <a:p>
            <a:pPr marL="274320" indent="-274320" eaLnBrk="1" fontAlgn="auto" hangingPunct="1">
              <a:spcAft>
                <a:spcPts val="0"/>
              </a:spcAft>
              <a:buClr>
                <a:schemeClr val="accent3"/>
              </a:buClr>
              <a:buFont typeface="Wingdings 2"/>
              <a:buChar char=""/>
              <a:defRPr/>
            </a:pPr>
            <a:endParaRPr lang="es-ES_tradnl" dirty="0" smtClean="0"/>
          </a:p>
          <a:p>
            <a:pPr marL="274320" indent="-274320" eaLnBrk="1" fontAlgn="auto" hangingPunct="1">
              <a:spcAft>
                <a:spcPts val="0"/>
              </a:spcAft>
              <a:buClr>
                <a:schemeClr val="accent3"/>
              </a:buClr>
              <a:buFont typeface="Wingdings" pitchFamily="2" charset="2"/>
              <a:buNone/>
              <a:defRPr/>
            </a:pPr>
            <a:endParaRPr lang="es-ES_tradnl" dirty="0" smtClean="0"/>
          </a:p>
          <a:p>
            <a:pPr marL="274320" indent="-274320" eaLnBrk="1" fontAlgn="auto" hangingPunct="1">
              <a:spcAft>
                <a:spcPts val="0"/>
              </a:spcAft>
              <a:buClr>
                <a:schemeClr val="accent3"/>
              </a:buClr>
              <a:buFont typeface="Wingdings 2"/>
              <a:buChar char=""/>
              <a:defRPr/>
            </a:pPr>
            <a:endParaRPr lang="es-ES_tradnl" dirty="0" smtClean="0"/>
          </a:p>
          <a:p>
            <a:pPr marL="274320" indent="-274320" eaLnBrk="1" fontAlgn="auto" hangingPunct="1">
              <a:spcAft>
                <a:spcPts val="0"/>
              </a:spcAft>
              <a:buClr>
                <a:schemeClr val="accent3"/>
              </a:buClr>
              <a:buFont typeface="Wingdings 2"/>
              <a:buChar char=""/>
              <a:defRPr/>
            </a:pPr>
            <a:endParaRPr lang="es-ES_tradnl" dirty="0" smtClean="0"/>
          </a:p>
        </p:txBody>
      </p:sp>
      <p:sp>
        <p:nvSpPr>
          <p:cNvPr id="2" name="1 Marcador de pie de página"/>
          <p:cNvSpPr>
            <a:spLocks noGrp="1"/>
          </p:cNvSpPr>
          <p:nvPr>
            <p:ph type="ftr" sz="quarter" idx="11"/>
          </p:nvPr>
        </p:nvSpPr>
        <p:spPr/>
        <p:txBody>
          <a:bodyPr/>
          <a:lstStyle/>
          <a:p>
            <a:r>
              <a:rPr lang="es-ES" smtClean="0"/>
              <a:t>PhD. Gabith Quispe Fernandez</a:t>
            </a:r>
            <a:endParaRPr lang="es-ES"/>
          </a:p>
        </p:txBody>
      </p:sp>
      <p:sp>
        <p:nvSpPr>
          <p:cNvPr id="3" name="2 Marcador de número de diapositiva"/>
          <p:cNvSpPr>
            <a:spLocks noGrp="1"/>
          </p:cNvSpPr>
          <p:nvPr>
            <p:ph type="sldNum" sz="quarter" idx="12"/>
          </p:nvPr>
        </p:nvSpPr>
        <p:spPr/>
        <p:txBody>
          <a:bodyPr/>
          <a:lstStyle/>
          <a:p>
            <a:fld id="{D7F0021B-11F2-4908-B8B4-06E2285B7814}" type="slidenum">
              <a:rPr lang="es-ES" smtClean="0"/>
              <a:t>46</a:t>
            </a:fld>
            <a:endParaRPr lang="es-ES"/>
          </a:p>
        </p:txBody>
      </p:sp>
    </p:spTree>
    <p:extLst>
      <p:ext uri="{BB962C8B-B14F-4D97-AF65-F5344CB8AC3E}">
        <p14:creationId xmlns:p14="http://schemas.microsoft.com/office/powerpoint/2010/main" val="24089747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98072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eaLnBrk="1" fontAlgn="auto" hangingPunct="1">
              <a:spcAft>
                <a:spcPts val="0"/>
              </a:spcAft>
              <a:defRPr/>
            </a:pPr>
            <a:r>
              <a:rPr lang="es-MX" b="1" dirty="0" smtClean="0">
                <a:solidFill>
                  <a:schemeClr val="bg1"/>
                </a:solidFill>
              </a:rPr>
              <a:t>Criterios para realizar la Justificación</a:t>
            </a:r>
            <a:endParaRPr lang="es-GT" b="1" dirty="0">
              <a:solidFill>
                <a:schemeClr val="bg1"/>
              </a:solidFill>
            </a:endParaRPr>
          </a:p>
        </p:txBody>
      </p:sp>
      <p:sp>
        <p:nvSpPr>
          <p:cNvPr id="26627" name="2 Marcador de contenido"/>
          <p:cNvSpPr>
            <a:spLocks noGrp="1"/>
          </p:cNvSpPr>
          <p:nvPr>
            <p:ph idx="1"/>
          </p:nvPr>
        </p:nvSpPr>
        <p:spPr>
          <a:xfrm>
            <a:off x="457200" y="1628775"/>
            <a:ext cx="8229600" cy="4968875"/>
          </a:xfrm>
        </p:spPr>
        <p:txBody>
          <a:bodyPr>
            <a:normAutofit lnSpcReduction="10000"/>
          </a:bodyPr>
          <a:lstStyle/>
          <a:p>
            <a:pPr eaLnBrk="1" hangingPunct="1"/>
            <a:r>
              <a:rPr lang="es-ES" altLang="es-ES" i="1" dirty="0" smtClean="0"/>
              <a:t>Conveniencia</a:t>
            </a:r>
            <a:endParaRPr lang="es-GT" altLang="es-ES" dirty="0" smtClean="0"/>
          </a:p>
          <a:p>
            <a:pPr eaLnBrk="1" hangingPunct="1"/>
            <a:r>
              <a:rPr lang="es-ES" altLang="es-ES" i="1" dirty="0" smtClean="0"/>
              <a:t>Relevancia social</a:t>
            </a:r>
            <a:endParaRPr lang="es-GT" altLang="es-ES" dirty="0" smtClean="0"/>
          </a:p>
          <a:p>
            <a:pPr eaLnBrk="1" hangingPunct="1"/>
            <a:r>
              <a:rPr lang="es-ES" altLang="es-ES" i="1" dirty="0" smtClean="0"/>
              <a:t>Implicaciones prácticas</a:t>
            </a:r>
            <a:endParaRPr lang="es-GT" altLang="es-ES" dirty="0" smtClean="0"/>
          </a:p>
          <a:p>
            <a:pPr eaLnBrk="1" hangingPunct="1"/>
            <a:r>
              <a:rPr lang="es-ES" altLang="es-ES" i="1" dirty="0" smtClean="0"/>
              <a:t>Valor teórico</a:t>
            </a:r>
            <a:endParaRPr lang="es-GT" altLang="es-ES" dirty="0" smtClean="0"/>
          </a:p>
          <a:p>
            <a:pPr eaLnBrk="1" hangingPunct="1"/>
            <a:r>
              <a:rPr lang="es-ES" altLang="es-ES" i="1" dirty="0" smtClean="0"/>
              <a:t>Utilidad metodológica</a:t>
            </a:r>
            <a:endParaRPr lang="es-GT" altLang="es-ES" dirty="0" smtClean="0"/>
          </a:p>
          <a:p>
            <a:pPr eaLnBrk="1" hangingPunct="1"/>
            <a:r>
              <a:rPr lang="es-ES" altLang="es-ES" i="1" dirty="0" smtClean="0"/>
              <a:t>Aspectos éticos de la investigación</a:t>
            </a:r>
            <a:endParaRPr lang="es-GT" altLang="es-ES" dirty="0" smtClean="0"/>
          </a:p>
          <a:p>
            <a:pPr eaLnBrk="1" hangingPunct="1">
              <a:buFont typeface="Wingdings 2" pitchFamily="18" charset="2"/>
              <a:buNone/>
            </a:pPr>
            <a:r>
              <a:rPr lang="es-ES" altLang="es-ES" dirty="0" smtClean="0"/>
              <a:t>Y un criterio muy importante, antes de dar el sí al tema que elegimos:</a:t>
            </a:r>
            <a:endParaRPr lang="es-GT" altLang="es-ES" dirty="0" smtClean="0"/>
          </a:p>
          <a:p>
            <a:pPr eaLnBrk="1" hangingPunct="1"/>
            <a:r>
              <a:rPr lang="es-ES" altLang="es-ES" i="1" dirty="0" smtClean="0"/>
              <a:t>Viabilidad de la investigación</a:t>
            </a:r>
            <a:endParaRPr lang="es-GT" altLang="es-ES" dirty="0" smtClean="0"/>
          </a:p>
        </p:txBody>
      </p:sp>
      <p:sp>
        <p:nvSpPr>
          <p:cNvPr id="3" name="2 Marcador de pie de página"/>
          <p:cNvSpPr>
            <a:spLocks noGrp="1"/>
          </p:cNvSpPr>
          <p:nvPr>
            <p:ph type="ftr" sz="quarter" idx="11"/>
          </p:nvPr>
        </p:nvSpPr>
        <p:spPr/>
        <p:txBody>
          <a:bodyPr/>
          <a:lstStyle/>
          <a:p>
            <a:r>
              <a:rPr lang="es-ES" smtClean="0"/>
              <a:t>PhD. Gabith Quispe Fernandez</a:t>
            </a:r>
            <a:endParaRPr lang="es-ES"/>
          </a:p>
        </p:txBody>
      </p:sp>
      <p:sp>
        <p:nvSpPr>
          <p:cNvPr id="4" name="3 Marcador de número de diapositiva"/>
          <p:cNvSpPr>
            <a:spLocks noGrp="1"/>
          </p:cNvSpPr>
          <p:nvPr>
            <p:ph type="sldNum" sz="quarter" idx="12"/>
          </p:nvPr>
        </p:nvSpPr>
        <p:spPr/>
        <p:txBody>
          <a:bodyPr/>
          <a:lstStyle/>
          <a:p>
            <a:fld id="{D7F0021B-11F2-4908-B8B4-06E2285B7814}" type="slidenum">
              <a:rPr lang="es-ES" smtClean="0"/>
              <a:t>47</a:t>
            </a:fld>
            <a:endParaRPr lang="es-ES"/>
          </a:p>
        </p:txBody>
      </p:sp>
    </p:spTree>
    <p:extLst>
      <p:ext uri="{BB962C8B-B14F-4D97-AF65-F5344CB8AC3E}">
        <p14:creationId xmlns:p14="http://schemas.microsoft.com/office/powerpoint/2010/main" val="9617486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6773"/>
            <a:ext cx="9144000" cy="1035964"/>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eaLnBrk="1" fontAlgn="auto" hangingPunct="1">
              <a:spcAft>
                <a:spcPts val="0"/>
              </a:spcAft>
              <a:defRPr/>
            </a:pPr>
            <a:r>
              <a:rPr lang="es-MX" b="1" dirty="0" smtClean="0">
                <a:solidFill>
                  <a:schemeClr val="bg1"/>
                </a:solidFill>
              </a:rPr>
              <a:t>Criterios para realizar la Justificación</a:t>
            </a:r>
            <a:endParaRPr lang="es-ES" b="1" dirty="0">
              <a:solidFill>
                <a:schemeClr val="bg1"/>
              </a:solidFill>
            </a:endParaRPr>
          </a:p>
        </p:txBody>
      </p:sp>
      <p:sp>
        <p:nvSpPr>
          <p:cNvPr id="27651" name="2 Marcador de contenido"/>
          <p:cNvSpPr>
            <a:spLocks noGrp="1"/>
          </p:cNvSpPr>
          <p:nvPr>
            <p:ph idx="1"/>
          </p:nvPr>
        </p:nvSpPr>
        <p:spPr/>
        <p:txBody>
          <a:bodyPr/>
          <a:lstStyle/>
          <a:p>
            <a:pPr marL="365125" indent="-282575" eaLnBrk="1" hangingPunct="1"/>
            <a:r>
              <a:rPr lang="es-MX" altLang="es-ES" sz="2800" i="1" smtClean="0"/>
              <a:t>Viabilidad</a:t>
            </a:r>
            <a:r>
              <a:rPr lang="es-MX" altLang="es-ES" sz="2800" smtClean="0"/>
              <a:t>: Disponibilidad de recursos</a:t>
            </a:r>
          </a:p>
          <a:p>
            <a:pPr marL="365125" indent="-282575" eaLnBrk="1" hangingPunct="1">
              <a:buFont typeface="Wingdings" pitchFamily="2" charset="2"/>
              <a:buNone/>
            </a:pPr>
            <a:r>
              <a:rPr lang="es-MX" altLang="es-ES" sz="2800" smtClean="0"/>
              <a:t>			  Alcances del estudio</a:t>
            </a:r>
          </a:p>
          <a:p>
            <a:pPr marL="365125" indent="-282575" eaLnBrk="1" hangingPunct="1">
              <a:buFont typeface="Wingdings" pitchFamily="2" charset="2"/>
              <a:buNone/>
            </a:pPr>
            <a:r>
              <a:rPr lang="es-MX" altLang="es-ES" sz="2800" smtClean="0"/>
              <a:t>                       Consecuencias del estudio</a:t>
            </a:r>
          </a:p>
          <a:p>
            <a:pPr marL="365125" indent="-282575" eaLnBrk="1" hangingPunct="1">
              <a:buFont typeface="Wingdings" pitchFamily="2" charset="2"/>
              <a:buNone/>
            </a:pPr>
            <a:endParaRPr lang="es-MX" altLang="es-ES" sz="2800" smtClean="0"/>
          </a:p>
          <a:p>
            <a:pPr marL="365125" indent="-282575" eaLnBrk="1" hangingPunct="1"/>
            <a:r>
              <a:rPr lang="es-MX" altLang="es-ES" sz="2800" i="1" smtClean="0"/>
              <a:t>Valor teórico:</a:t>
            </a:r>
          </a:p>
          <a:p>
            <a:pPr marL="365125" indent="-282575" eaLnBrk="1" hangingPunct="1">
              <a:buFont typeface="Wingdings" pitchFamily="2" charset="2"/>
              <a:buNone/>
            </a:pPr>
            <a:r>
              <a:rPr lang="es-MX" altLang="es-ES" sz="2800" smtClean="0"/>
              <a:t>			Estado del conocimiento</a:t>
            </a:r>
          </a:p>
          <a:p>
            <a:pPr marL="365125" indent="-282575" eaLnBrk="1" hangingPunct="1">
              <a:buFont typeface="Wingdings" pitchFamily="2" charset="2"/>
              <a:buNone/>
            </a:pPr>
            <a:r>
              <a:rPr lang="es-MX" altLang="es-ES" sz="2800" smtClean="0"/>
              <a:t>			Nuevas perspectivas a estudiar</a:t>
            </a:r>
          </a:p>
          <a:p>
            <a:pPr marL="365125" indent="-282575" eaLnBrk="1" hangingPunct="1">
              <a:buFont typeface="Wingdings" pitchFamily="2" charset="2"/>
              <a:buChar char="ü"/>
            </a:pPr>
            <a:endParaRPr lang="es-ES" altLang="es-ES" sz="2800" smtClean="0"/>
          </a:p>
        </p:txBody>
      </p:sp>
      <p:sp>
        <p:nvSpPr>
          <p:cNvPr id="3" name="2 Marcador de pie de página"/>
          <p:cNvSpPr>
            <a:spLocks noGrp="1"/>
          </p:cNvSpPr>
          <p:nvPr>
            <p:ph type="ftr" sz="quarter" idx="11"/>
          </p:nvPr>
        </p:nvSpPr>
        <p:spPr/>
        <p:txBody>
          <a:bodyPr/>
          <a:lstStyle/>
          <a:p>
            <a:r>
              <a:rPr lang="es-ES" smtClean="0"/>
              <a:t>PhD. Gabith Quispe Fernandez</a:t>
            </a:r>
            <a:endParaRPr lang="es-ES"/>
          </a:p>
        </p:txBody>
      </p:sp>
      <p:sp>
        <p:nvSpPr>
          <p:cNvPr id="4" name="3 Marcador de número de diapositiva"/>
          <p:cNvSpPr>
            <a:spLocks noGrp="1"/>
          </p:cNvSpPr>
          <p:nvPr>
            <p:ph type="sldNum" sz="quarter" idx="12"/>
          </p:nvPr>
        </p:nvSpPr>
        <p:spPr/>
        <p:txBody>
          <a:bodyPr/>
          <a:lstStyle/>
          <a:p>
            <a:fld id="{D7F0021B-11F2-4908-B8B4-06E2285B7814}" type="slidenum">
              <a:rPr lang="es-ES" smtClean="0"/>
              <a:t>48</a:t>
            </a:fld>
            <a:endParaRPr lang="es-ES"/>
          </a:p>
        </p:txBody>
      </p:sp>
    </p:spTree>
    <p:extLst>
      <p:ext uri="{BB962C8B-B14F-4D97-AF65-F5344CB8AC3E}">
        <p14:creationId xmlns:p14="http://schemas.microsoft.com/office/powerpoint/2010/main" val="42709735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
            <a:ext cx="9144000" cy="1052736"/>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eaLnBrk="1" fontAlgn="auto" hangingPunct="1">
              <a:spcAft>
                <a:spcPts val="0"/>
              </a:spcAft>
              <a:defRPr/>
            </a:pPr>
            <a:r>
              <a:rPr lang="es-MX" b="1" dirty="0" smtClean="0">
                <a:solidFill>
                  <a:schemeClr val="bg1"/>
                </a:solidFill>
              </a:rPr>
              <a:t>Criterios para realizar la Justificación</a:t>
            </a:r>
            <a:endParaRPr lang="es-GT" b="1" dirty="0">
              <a:solidFill>
                <a:schemeClr val="bg1"/>
              </a:solidFill>
            </a:endParaRPr>
          </a:p>
        </p:txBody>
      </p:sp>
      <p:sp>
        <p:nvSpPr>
          <p:cNvPr id="28675" name="2 Marcador de contenido"/>
          <p:cNvSpPr>
            <a:spLocks noGrp="1"/>
          </p:cNvSpPr>
          <p:nvPr>
            <p:ph idx="1"/>
          </p:nvPr>
        </p:nvSpPr>
        <p:spPr>
          <a:xfrm>
            <a:off x="457200" y="1700213"/>
            <a:ext cx="8229600" cy="4897437"/>
          </a:xfrm>
        </p:spPr>
        <p:txBody>
          <a:bodyPr/>
          <a:lstStyle/>
          <a:p>
            <a:pPr eaLnBrk="1" hangingPunct="1"/>
            <a:r>
              <a:rPr lang="es-ES" altLang="es-ES" sz="2800" i="1" smtClean="0"/>
              <a:t>Conveniencia: </a:t>
            </a:r>
            <a:r>
              <a:rPr lang="es-ES" altLang="es-ES" sz="2800" smtClean="0"/>
              <a:t>¿Para qué servirá la investigación? ¿El investigador está interesado y motivado con el problema?</a:t>
            </a:r>
          </a:p>
          <a:p>
            <a:pPr eaLnBrk="1" hangingPunct="1"/>
            <a:r>
              <a:rPr lang="es-ES" altLang="es-ES" sz="2800" i="1" smtClean="0"/>
              <a:t>Relevancia social:</a:t>
            </a:r>
            <a:r>
              <a:rPr lang="es-ES" altLang="es-ES" sz="2800" smtClean="0"/>
              <a:t> ¿Cuál es su importancia para la sociedad? ¿Qué beneficios brindará? </a:t>
            </a:r>
            <a:endParaRPr lang="es-GT" altLang="es-ES" sz="2800" smtClean="0"/>
          </a:p>
          <a:p>
            <a:pPr eaLnBrk="1" hangingPunct="1"/>
            <a:r>
              <a:rPr lang="es-ES" altLang="es-ES" sz="2800" i="1" smtClean="0"/>
              <a:t>Implicaciones prácticas:</a:t>
            </a:r>
            <a:r>
              <a:rPr lang="es-ES" altLang="es-ES" sz="2800" smtClean="0"/>
              <a:t> ¿Ayudará a resolver un problema real? ¿La información que se encontrará, realmente tendrá un uso? </a:t>
            </a:r>
            <a:endParaRPr lang="es-GT" altLang="es-ES" sz="2800" smtClean="0"/>
          </a:p>
        </p:txBody>
      </p:sp>
      <p:sp>
        <p:nvSpPr>
          <p:cNvPr id="3" name="2 Marcador de pie de página"/>
          <p:cNvSpPr>
            <a:spLocks noGrp="1"/>
          </p:cNvSpPr>
          <p:nvPr>
            <p:ph type="ftr" sz="quarter" idx="11"/>
          </p:nvPr>
        </p:nvSpPr>
        <p:spPr/>
        <p:txBody>
          <a:bodyPr/>
          <a:lstStyle/>
          <a:p>
            <a:r>
              <a:rPr lang="es-ES" smtClean="0"/>
              <a:t>PhD. Gabith Quispe Fernandez</a:t>
            </a:r>
            <a:endParaRPr lang="es-ES"/>
          </a:p>
        </p:txBody>
      </p:sp>
      <p:sp>
        <p:nvSpPr>
          <p:cNvPr id="4" name="3 Marcador de número de diapositiva"/>
          <p:cNvSpPr>
            <a:spLocks noGrp="1"/>
          </p:cNvSpPr>
          <p:nvPr>
            <p:ph type="sldNum" sz="quarter" idx="12"/>
          </p:nvPr>
        </p:nvSpPr>
        <p:spPr/>
        <p:txBody>
          <a:bodyPr/>
          <a:lstStyle/>
          <a:p>
            <a:fld id="{D7F0021B-11F2-4908-B8B4-06E2285B7814}" type="slidenum">
              <a:rPr lang="es-ES" smtClean="0"/>
              <a:t>49</a:t>
            </a:fld>
            <a:endParaRPr lang="es-ES"/>
          </a:p>
        </p:txBody>
      </p:sp>
    </p:spTree>
    <p:extLst>
      <p:ext uri="{BB962C8B-B14F-4D97-AF65-F5344CB8AC3E}">
        <p14:creationId xmlns:p14="http://schemas.microsoft.com/office/powerpoint/2010/main" val="3244082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1838" y="0"/>
            <a:ext cx="8286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5157788"/>
            <a:ext cx="223202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1135222" y="980728"/>
            <a:ext cx="6047655" cy="1107996"/>
          </a:xfrm>
          <a:prstGeom prst="rect">
            <a:avLst/>
          </a:prstGeom>
        </p:spPr>
        <p:txBody>
          <a:bodyPr wrap="square">
            <a:spAutoFit/>
          </a:bodyPr>
          <a:lstStyle/>
          <a:p>
            <a:pPr algn="ctr"/>
            <a:r>
              <a:rPr lang="es-ES" sz="6600" b="1" dirty="0">
                <a:solidFill>
                  <a:srgbClr val="FF0000"/>
                </a:solidFill>
              </a:rPr>
              <a:t>INTRODUCCION </a:t>
            </a:r>
            <a:endParaRPr lang="es-ES" sz="6600" dirty="0">
              <a:solidFill>
                <a:srgbClr val="FF0000"/>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290" y="2808804"/>
            <a:ext cx="7849518" cy="289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Marcador de pie de página"/>
          <p:cNvSpPr>
            <a:spLocks noGrp="1"/>
          </p:cNvSpPr>
          <p:nvPr>
            <p:ph type="ftr" sz="quarter" idx="11"/>
          </p:nvPr>
        </p:nvSpPr>
        <p:spPr/>
        <p:txBody>
          <a:bodyPr/>
          <a:lstStyle/>
          <a:p>
            <a:r>
              <a:rPr lang="es-ES" smtClean="0"/>
              <a:t>PhD. Gabith Quispe Fernandez</a:t>
            </a:r>
            <a:endParaRPr lang="es-ES"/>
          </a:p>
        </p:txBody>
      </p:sp>
      <p:sp>
        <p:nvSpPr>
          <p:cNvPr id="6" name="5 Marcador de número de diapositiva"/>
          <p:cNvSpPr>
            <a:spLocks noGrp="1"/>
          </p:cNvSpPr>
          <p:nvPr>
            <p:ph type="sldNum" sz="quarter" idx="12"/>
          </p:nvPr>
        </p:nvSpPr>
        <p:spPr/>
        <p:txBody>
          <a:bodyPr/>
          <a:lstStyle/>
          <a:p>
            <a:fld id="{D7F0021B-11F2-4908-B8B4-06E2285B7814}" type="slidenum">
              <a:rPr lang="es-ES" smtClean="0"/>
              <a:t>5</a:t>
            </a:fld>
            <a:endParaRPr lang="es-ES"/>
          </a:p>
        </p:txBody>
      </p:sp>
    </p:spTree>
    <p:extLst>
      <p:ext uri="{BB962C8B-B14F-4D97-AF65-F5344CB8AC3E}">
        <p14:creationId xmlns:p14="http://schemas.microsoft.com/office/powerpoint/2010/main" val="3452081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6773"/>
            <a:ext cx="9144000" cy="125198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eaLnBrk="1" fontAlgn="auto" hangingPunct="1">
              <a:spcAft>
                <a:spcPts val="0"/>
              </a:spcAft>
              <a:defRPr/>
            </a:pPr>
            <a:r>
              <a:rPr lang="es-MX" b="1" dirty="0" smtClean="0">
                <a:solidFill>
                  <a:schemeClr val="bg1"/>
                </a:solidFill>
              </a:rPr>
              <a:t>Criterios para realizar la Justificación</a:t>
            </a:r>
            <a:endParaRPr lang="es-GT" b="1" dirty="0">
              <a:solidFill>
                <a:schemeClr val="bg1"/>
              </a:solidFill>
            </a:endParaRPr>
          </a:p>
        </p:txBody>
      </p:sp>
      <p:sp>
        <p:nvSpPr>
          <p:cNvPr id="29699" name="2 Marcador de contenido"/>
          <p:cNvSpPr>
            <a:spLocks noGrp="1"/>
          </p:cNvSpPr>
          <p:nvPr>
            <p:ph idx="1"/>
          </p:nvPr>
        </p:nvSpPr>
        <p:spPr>
          <a:xfrm>
            <a:off x="457200" y="1935163"/>
            <a:ext cx="8229600" cy="4589462"/>
          </a:xfrm>
        </p:spPr>
        <p:txBody>
          <a:bodyPr/>
          <a:lstStyle/>
          <a:p>
            <a:pPr eaLnBrk="1" hangingPunct="1"/>
            <a:r>
              <a:rPr lang="es-ES" altLang="es-ES" sz="2800" i="1" dirty="0" smtClean="0"/>
              <a:t>Utilidad metodológica:</a:t>
            </a:r>
            <a:r>
              <a:rPr lang="es-ES" altLang="es-ES" sz="2800" dirty="0" smtClean="0"/>
              <a:t> La investigación que haremos, ¿Ayudará a crear o probar la validez de un nuevo instrumento? ¿Sugiere nuevas formas de experimentar con una o más variables? </a:t>
            </a:r>
            <a:endParaRPr lang="es-GT" altLang="es-ES" sz="2800" dirty="0" smtClean="0"/>
          </a:p>
          <a:p>
            <a:pPr eaLnBrk="1" hangingPunct="1"/>
            <a:r>
              <a:rPr lang="es-ES" altLang="es-ES" sz="2800" i="1" dirty="0" smtClean="0"/>
              <a:t>Aspectos éticos de la investigación: </a:t>
            </a:r>
            <a:r>
              <a:rPr lang="es-ES" altLang="es-ES" sz="2800" dirty="0" smtClean="0"/>
              <a:t>Es necesario que nos cuestionemos acerca de las consecuencias que tendrá nuestro estudio y sus repercusiones en las personas. </a:t>
            </a:r>
            <a:endParaRPr lang="es-GT" altLang="es-ES" sz="2800" dirty="0" smtClean="0"/>
          </a:p>
          <a:p>
            <a:pPr eaLnBrk="1" hangingPunct="1">
              <a:buFont typeface="Wingdings 2" pitchFamily="18" charset="2"/>
              <a:buNone/>
            </a:pPr>
            <a:endParaRPr lang="es-GT" altLang="es-ES" dirty="0" smtClean="0"/>
          </a:p>
          <a:p>
            <a:pPr eaLnBrk="1" hangingPunct="1"/>
            <a:endParaRPr lang="es-GT" altLang="es-ES" dirty="0" smtClean="0"/>
          </a:p>
        </p:txBody>
      </p:sp>
      <p:sp>
        <p:nvSpPr>
          <p:cNvPr id="3" name="2 Marcador de pie de página"/>
          <p:cNvSpPr>
            <a:spLocks noGrp="1"/>
          </p:cNvSpPr>
          <p:nvPr>
            <p:ph type="ftr" sz="quarter" idx="11"/>
          </p:nvPr>
        </p:nvSpPr>
        <p:spPr/>
        <p:txBody>
          <a:bodyPr/>
          <a:lstStyle/>
          <a:p>
            <a:r>
              <a:rPr lang="es-ES" smtClean="0"/>
              <a:t>PhD. Gabith Quispe Fernandez</a:t>
            </a:r>
            <a:endParaRPr lang="es-ES"/>
          </a:p>
        </p:txBody>
      </p:sp>
      <p:sp>
        <p:nvSpPr>
          <p:cNvPr id="4" name="3 Marcador de número de diapositiva"/>
          <p:cNvSpPr>
            <a:spLocks noGrp="1"/>
          </p:cNvSpPr>
          <p:nvPr>
            <p:ph type="sldNum" sz="quarter" idx="12"/>
          </p:nvPr>
        </p:nvSpPr>
        <p:spPr/>
        <p:txBody>
          <a:bodyPr/>
          <a:lstStyle/>
          <a:p>
            <a:fld id="{D7F0021B-11F2-4908-B8B4-06E2285B7814}" type="slidenum">
              <a:rPr lang="es-ES" smtClean="0"/>
              <a:t>50</a:t>
            </a:fld>
            <a:endParaRPr lang="es-ES"/>
          </a:p>
        </p:txBody>
      </p:sp>
    </p:spTree>
    <p:extLst>
      <p:ext uri="{BB962C8B-B14F-4D97-AF65-F5344CB8AC3E}">
        <p14:creationId xmlns:p14="http://schemas.microsoft.com/office/powerpoint/2010/main" val="38472654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1430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s-ES" b="1" dirty="0" smtClean="0"/>
              <a:t>TIPOS DE JUSTIFICACION DEL PROBLEMA DE  INVESTIGACION </a:t>
            </a:r>
            <a:endParaRPr lang="es-ES" b="1" dirty="0"/>
          </a:p>
        </p:txBody>
      </p:sp>
      <p:sp>
        <p:nvSpPr>
          <p:cNvPr id="3" name="2 Marcador de contenido"/>
          <p:cNvSpPr>
            <a:spLocks noGrp="1"/>
          </p:cNvSpPr>
          <p:nvPr>
            <p:ph idx="1"/>
          </p:nvPr>
        </p:nvSpPr>
        <p:spPr/>
        <p:txBody>
          <a:bodyPr/>
          <a:lstStyle/>
          <a:p>
            <a:pPr marL="0" indent="0">
              <a:buNone/>
            </a:pPr>
            <a:r>
              <a:rPr lang="es-ES" dirty="0" smtClean="0"/>
              <a:t>Existe tres tipos o dimensiones para justificar:</a:t>
            </a:r>
          </a:p>
          <a:p>
            <a:pPr marL="514350" indent="-514350">
              <a:buFont typeface="+mj-lt"/>
              <a:buAutoNum type="arabicPeriod"/>
            </a:pPr>
            <a:r>
              <a:rPr lang="es-ES" dirty="0" smtClean="0"/>
              <a:t>Justificación teórica</a:t>
            </a:r>
          </a:p>
          <a:p>
            <a:pPr marL="514350" indent="-514350">
              <a:buFont typeface="+mj-lt"/>
              <a:buAutoNum type="arabicPeriod"/>
            </a:pPr>
            <a:r>
              <a:rPr lang="es-ES" dirty="0" smtClean="0"/>
              <a:t>Justificación práctica</a:t>
            </a:r>
          </a:p>
          <a:p>
            <a:pPr marL="514350" indent="-514350">
              <a:buFont typeface="+mj-lt"/>
              <a:buAutoNum type="arabicPeriod"/>
            </a:pPr>
            <a:r>
              <a:rPr lang="es-ES" dirty="0" smtClean="0"/>
              <a:t>Justificación metodológica</a:t>
            </a:r>
            <a:endParaRPr lang="es-ES" dirty="0"/>
          </a:p>
        </p:txBody>
      </p:sp>
      <p:sp>
        <p:nvSpPr>
          <p:cNvPr id="4" name="3 Marcador de pie de página"/>
          <p:cNvSpPr>
            <a:spLocks noGrp="1"/>
          </p:cNvSpPr>
          <p:nvPr>
            <p:ph type="ftr" sz="quarter" idx="11"/>
          </p:nvPr>
        </p:nvSpPr>
        <p:spPr/>
        <p:txBody>
          <a:bodyPr/>
          <a:lstStyle/>
          <a:p>
            <a:r>
              <a:rPr lang="es-ES" smtClean="0"/>
              <a:t>PhD. Gabith Quispe Fernandez</a:t>
            </a:r>
            <a:endParaRPr lang="es-ES"/>
          </a:p>
        </p:txBody>
      </p:sp>
      <p:sp>
        <p:nvSpPr>
          <p:cNvPr id="5" name="4 Marcador de número de diapositiva"/>
          <p:cNvSpPr>
            <a:spLocks noGrp="1"/>
          </p:cNvSpPr>
          <p:nvPr>
            <p:ph type="sldNum" sz="quarter" idx="12"/>
          </p:nvPr>
        </p:nvSpPr>
        <p:spPr/>
        <p:txBody>
          <a:bodyPr/>
          <a:lstStyle/>
          <a:p>
            <a:fld id="{D7F0021B-11F2-4908-B8B4-06E2285B7814}" type="slidenum">
              <a:rPr lang="es-ES" smtClean="0"/>
              <a:t>51</a:t>
            </a:fld>
            <a:endParaRPr lang="es-ES"/>
          </a:p>
        </p:txBody>
      </p:sp>
    </p:spTree>
    <p:extLst>
      <p:ext uri="{BB962C8B-B14F-4D97-AF65-F5344CB8AC3E}">
        <p14:creationId xmlns:p14="http://schemas.microsoft.com/office/powerpoint/2010/main" val="27577891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1430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s-ES" b="1" dirty="0" smtClean="0"/>
              <a:t>TIPOS DE JUSTIFICACION DEL PROBLEMA DE  INVESTIGACION </a:t>
            </a:r>
            <a:endParaRPr lang="es-ES" b="1" dirty="0"/>
          </a:p>
        </p:txBody>
      </p:sp>
      <p:sp>
        <p:nvSpPr>
          <p:cNvPr id="3" name="2 Marcador de contenido"/>
          <p:cNvSpPr>
            <a:spLocks noGrp="1"/>
          </p:cNvSpPr>
          <p:nvPr>
            <p:ph idx="1"/>
          </p:nvPr>
        </p:nvSpPr>
        <p:spPr>
          <a:xfrm>
            <a:off x="179512" y="1196752"/>
            <a:ext cx="8712968" cy="4569371"/>
          </a:xfrm>
        </p:spPr>
        <p:txBody>
          <a:bodyPr>
            <a:noAutofit/>
          </a:bodyPr>
          <a:lstStyle/>
          <a:p>
            <a:pPr marL="514350" indent="-514350" algn="just">
              <a:buFont typeface="+mj-lt"/>
              <a:buAutoNum type="arabicPeriod"/>
            </a:pPr>
            <a:r>
              <a:rPr lang="es-ES" b="1" dirty="0" smtClean="0"/>
              <a:t>Justificación teórica</a:t>
            </a:r>
          </a:p>
          <a:p>
            <a:pPr algn="just"/>
            <a:r>
              <a:rPr lang="es-ES" sz="1600" dirty="0"/>
              <a:t>La justificación teórica se hace cuando el propósito del estudio es generar reflexión y debate académico sobre el conocimiento existente</a:t>
            </a:r>
            <a:r>
              <a:rPr lang="es-ES" sz="1600" dirty="0" smtClean="0"/>
              <a:t>, confrontar </a:t>
            </a:r>
            <a:r>
              <a:rPr lang="es-ES" sz="1600" dirty="0"/>
              <a:t>una teoría, contrastar resultados, hacer epistemología del conocimiento existente o cuando se busca mostrar las soluciones de un modelo</a:t>
            </a:r>
            <a:r>
              <a:rPr lang="es-ES" sz="1600" dirty="0" smtClean="0"/>
              <a:t>.</a:t>
            </a:r>
          </a:p>
          <a:p>
            <a:pPr algn="just"/>
            <a:endParaRPr lang="es-ES" sz="1600" dirty="0" smtClean="0"/>
          </a:p>
          <a:p>
            <a:pPr algn="just"/>
            <a:r>
              <a:rPr lang="es-ES" sz="1600" dirty="0"/>
              <a:t>Un trabajo investigativo tiene justificación teórica cuando se cuestiona una teoría administrativa o económica, es decir los principios que soportan su proceso de implantación. Cuando en una investigación se busca mostrar la solución de un modelo, está haciéndose una justificación teórica, o cuando en una investigación se propone nuevos paradigmas (ejemplos, modelos, ejemplares</a:t>
            </a:r>
            <a:r>
              <a:rPr lang="es-ES" sz="1600" dirty="0" smtClean="0"/>
              <a:t>).</a:t>
            </a:r>
          </a:p>
          <a:p>
            <a:pPr algn="just"/>
            <a:endParaRPr lang="es-ES" sz="1600" dirty="0"/>
          </a:p>
          <a:p>
            <a:pPr algn="just"/>
            <a:r>
              <a:rPr lang="es-ES" sz="1600" dirty="0"/>
              <a:t>Cuando se hace una reflexión epistemológica, se tiene una justificación eminentemente teórica, aunque el implementarla se vuelve practica, ya que, como afirma López Cerezo, toda investigación en alguna medida tienen la doble implicación teórica y práctica. La justificación teórica es la base de los programas de doctorado y de algunos programas de maestría donde se tiene por objetivo la reflexión académica.</a:t>
            </a:r>
          </a:p>
          <a:p>
            <a:pPr algn="just"/>
            <a:endParaRPr lang="es-ES" sz="1600" dirty="0"/>
          </a:p>
          <a:p>
            <a:pPr algn="just"/>
            <a:r>
              <a:rPr lang="es-ES" sz="1600" dirty="0"/>
              <a:t>Este tipo de justificación como lo afirma el autor, es la base de los programas de doctorado y algunos programas de maestría, donde se tiene por objetivo la reflexión académica</a:t>
            </a:r>
            <a:r>
              <a:rPr lang="es-ES" sz="1600" dirty="0" smtClean="0"/>
              <a:t>.</a:t>
            </a:r>
            <a:endParaRPr lang="es-ES" sz="1600" dirty="0"/>
          </a:p>
        </p:txBody>
      </p:sp>
      <p:sp>
        <p:nvSpPr>
          <p:cNvPr id="4" name="3 Marcador de pie de página"/>
          <p:cNvSpPr>
            <a:spLocks noGrp="1"/>
          </p:cNvSpPr>
          <p:nvPr>
            <p:ph type="ftr" sz="quarter" idx="11"/>
          </p:nvPr>
        </p:nvSpPr>
        <p:spPr/>
        <p:txBody>
          <a:bodyPr/>
          <a:lstStyle/>
          <a:p>
            <a:r>
              <a:rPr lang="es-ES" smtClean="0"/>
              <a:t>PhD. Gabith Quispe Fernandez</a:t>
            </a:r>
            <a:endParaRPr lang="es-ES"/>
          </a:p>
        </p:txBody>
      </p:sp>
      <p:sp>
        <p:nvSpPr>
          <p:cNvPr id="5" name="4 Marcador de número de diapositiva"/>
          <p:cNvSpPr>
            <a:spLocks noGrp="1"/>
          </p:cNvSpPr>
          <p:nvPr>
            <p:ph type="sldNum" sz="quarter" idx="12"/>
          </p:nvPr>
        </p:nvSpPr>
        <p:spPr/>
        <p:txBody>
          <a:bodyPr/>
          <a:lstStyle/>
          <a:p>
            <a:fld id="{D7F0021B-11F2-4908-B8B4-06E2285B7814}" type="slidenum">
              <a:rPr lang="es-ES" smtClean="0"/>
              <a:t>52</a:t>
            </a:fld>
            <a:endParaRPr lang="es-ES"/>
          </a:p>
        </p:txBody>
      </p:sp>
    </p:spTree>
    <p:extLst>
      <p:ext uri="{BB962C8B-B14F-4D97-AF65-F5344CB8AC3E}">
        <p14:creationId xmlns:p14="http://schemas.microsoft.com/office/powerpoint/2010/main" val="27736640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1430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s-ES" b="1" dirty="0" smtClean="0"/>
              <a:t>TIPOS DE JUSTIFICACION DEL PROBLEMA DE  INVESTIGACION </a:t>
            </a:r>
            <a:endParaRPr lang="es-ES" b="1" dirty="0"/>
          </a:p>
        </p:txBody>
      </p:sp>
      <p:sp>
        <p:nvSpPr>
          <p:cNvPr id="3" name="2 Marcador de contenido"/>
          <p:cNvSpPr>
            <a:spLocks noGrp="1"/>
          </p:cNvSpPr>
          <p:nvPr>
            <p:ph idx="1"/>
          </p:nvPr>
        </p:nvSpPr>
        <p:spPr>
          <a:xfrm>
            <a:off x="179512" y="1196752"/>
            <a:ext cx="8712968" cy="4569371"/>
          </a:xfrm>
        </p:spPr>
        <p:txBody>
          <a:bodyPr>
            <a:noAutofit/>
          </a:bodyPr>
          <a:lstStyle/>
          <a:p>
            <a:pPr marL="514350" indent="-514350" algn="just">
              <a:buFont typeface="+mj-lt"/>
              <a:buAutoNum type="arabicPeriod"/>
            </a:pPr>
            <a:r>
              <a:rPr lang="es-ES" b="1" dirty="0" smtClean="0"/>
              <a:t>Justificación teórica</a:t>
            </a:r>
          </a:p>
          <a:p>
            <a:pPr marL="0" indent="0" algn="just">
              <a:buNone/>
            </a:pPr>
            <a:r>
              <a:rPr lang="es-ES" b="1" dirty="0"/>
              <a:t>Ejemplo de justificación </a:t>
            </a:r>
            <a:r>
              <a:rPr lang="es-ES" b="1" dirty="0" smtClean="0"/>
              <a:t>teórica</a:t>
            </a:r>
          </a:p>
          <a:p>
            <a:pPr marL="0" indent="0" algn="just">
              <a:buNone/>
            </a:pPr>
            <a:r>
              <a:rPr lang="es-ES" b="1" dirty="0" smtClean="0"/>
              <a:t>La </a:t>
            </a:r>
            <a:r>
              <a:rPr lang="es-ES" sz="1800" b="1" dirty="0" smtClean="0"/>
              <a:t>investigación </a:t>
            </a:r>
            <a:r>
              <a:rPr lang="es-ES" sz="1800" b="1" dirty="0"/>
              <a:t>se realiza con el  propósito de aportar al conocimiento existente </a:t>
            </a:r>
            <a:r>
              <a:rPr lang="es-ES" sz="1800" b="1" dirty="0" smtClean="0"/>
              <a:t>sobre la contabilidad, </a:t>
            </a:r>
            <a:r>
              <a:rPr lang="es-ES" sz="1800" b="1" dirty="0"/>
              <a:t>como instrumento de evaluación </a:t>
            </a:r>
            <a:r>
              <a:rPr lang="es-ES" sz="1800" b="1" dirty="0" smtClean="0"/>
              <a:t>de las finanzas de </a:t>
            </a:r>
            <a:r>
              <a:rPr lang="es-ES" sz="1800" b="1" dirty="0"/>
              <a:t>indagación científica </a:t>
            </a:r>
            <a:r>
              <a:rPr lang="es-ES" sz="1800" b="1" dirty="0" smtClean="0"/>
              <a:t>cuyos </a:t>
            </a:r>
            <a:r>
              <a:rPr lang="es-ES" sz="1800" b="1" dirty="0"/>
              <a:t>resultados  podrán  sistematizarse en una propuesta, para ser incorporado como conocimiento a las ciencias de </a:t>
            </a:r>
            <a:r>
              <a:rPr lang="es-ES" sz="1800" b="1" dirty="0" smtClean="0"/>
              <a:t>la contabilidad, </a:t>
            </a:r>
            <a:r>
              <a:rPr lang="es-ES" sz="1800" b="1" dirty="0"/>
              <a:t>ya que se estaría demostrando </a:t>
            </a:r>
            <a:r>
              <a:rPr lang="es-ES" sz="1800" b="1" dirty="0" smtClean="0"/>
              <a:t>que los indicadores financieros permiten conocer la situación financiera de la empresa a fin de tomar decisiones de inversión, porque se según </a:t>
            </a:r>
            <a:r>
              <a:rPr lang="es-ES" sz="1800" b="1" dirty="0" err="1" smtClean="0"/>
              <a:t>Perez</a:t>
            </a:r>
            <a:r>
              <a:rPr lang="es-ES" sz="1800" b="1" dirty="0" smtClean="0"/>
              <a:t> (2000,p. 34) menciona “ que el uso de los indicadores financieros permite conocer la rentabilidad de la empresa”. </a:t>
            </a:r>
            <a:endParaRPr lang="es-ES" sz="1800" b="1" dirty="0"/>
          </a:p>
          <a:p>
            <a:pPr marL="0" indent="0" algn="just">
              <a:buNone/>
            </a:pPr>
            <a:endParaRPr lang="es-ES" b="1" dirty="0"/>
          </a:p>
        </p:txBody>
      </p:sp>
      <p:sp>
        <p:nvSpPr>
          <p:cNvPr id="4" name="3 Marcador de pie de página"/>
          <p:cNvSpPr>
            <a:spLocks noGrp="1"/>
          </p:cNvSpPr>
          <p:nvPr>
            <p:ph type="ftr" sz="quarter" idx="11"/>
          </p:nvPr>
        </p:nvSpPr>
        <p:spPr/>
        <p:txBody>
          <a:bodyPr/>
          <a:lstStyle/>
          <a:p>
            <a:r>
              <a:rPr lang="es-ES" smtClean="0"/>
              <a:t>PhD. Gabith Quispe Fernandez</a:t>
            </a:r>
            <a:endParaRPr lang="es-ES"/>
          </a:p>
        </p:txBody>
      </p:sp>
      <p:sp>
        <p:nvSpPr>
          <p:cNvPr id="5" name="4 Marcador de número de diapositiva"/>
          <p:cNvSpPr>
            <a:spLocks noGrp="1"/>
          </p:cNvSpPr>
          <p:nvPr>
            <p:ph type="sldNum" sz="quarter" idx="12"/>
          </p:nvPr>
        </p:nvSpPr>
        <p:spPr/>
        <p:txBody>
          <a:bodyPr/>
          <a:lstStyle/>
          <a:p>
            <a:fld id="{D7F0021B-11F2-4908-B8B4-06E2285B7814}" type="slidenum">
              <a:rPr lang="es-ES" smtClean="0"/>
              <a:t>53</a:t>
            </a:fld>
            <a:endParaRPr lang="es-ES"/>
          </a:p>
        </p:txBody>
      </p:sp>
    </p:spTree>
    <p:extLst>
      <p:ext uri="{BB962C8B-B14F-4D97-AF65-F5344CB8AC3E}">
        <p14:creationId xmlns:p14="http://schemas.microsoft.com/office/powerpoint/2010/main" val="8733101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1430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s-ES" b="1" dirty="0" smtClean="0"/>
              <a:t>TIPOS DE JUSTIFICACION DEL PROBLEMA DE  INVESTIGACION </a:t>
            </a:r>
            <a:endParaRPr lang="es-ES" b="1" dirty="0"/>
          </a:p>
        </p:txBody>
      </p:sp>
      <p:sp>
        <p:nvSpPr>
          <p:cNvPr id="3" name="2 Marcador de contenido"/>
          <p:cNvSpPr>
            <a:spLocks noGrp="1"/>
          </p:cNvSpPr>
          <p:nvPr>
            <p:ph idx="1"/>
          </p:nvPr>
        </p:nvSpPr>
        <p:spPr>
          <a:xfrm>
            <a:off x="179512" y="1196752"/>
            <a:ext cx="8712968" cy="4569371"/>
          </a:xfrm>
        </p:spPr>
        <p:txBody>
          <a:bodyPr>
            <a:noAutofit/>
          </a:bodyPr>
          <a:lstStyle/>
          <a:p>
            <a:pPr marL="0" indent="0" algn="just">
              <a:buNone/>
            </a:pPr>
            <a:r>
              <a:rPr lang="es-ES" b="1" dirty="0" smtClean="0"/>
              <a:t>2. Justificación práctica</a:t>
            </a:r>
          </a:p>
          <a:p>
            <a:pPr marL="0" indent="0" algn="just">
              <a:buNone/>
            </a:pPr>
            <a:r>
              <a:rPr lang="es-ES" sz="1600" dirty="0" smtClean="0"/>
              <a:t>La justificación practica,  se elabora cuando </a:t>
            </a:r>
            <a:r>
              <a:rPr lang="es-ES" sz="1600" dirty="0"/>
              <a:t>el desarrollo de la investigación ayuda a resolver un problema o por lo menos, propone estrategias que al aplicarse contribuirían a resolverlo.</a:t>
            </a:r>
          </a:p>
          <a:p>
            <a:pPr marL="0" indent="0" algn="just">
              <a:buNone/>
            </a:pPr>
            <a:endParaRPr lang="es-ES" sz="1600" dirty="0"/>
          </a:p>
          <a:p>
            <a:pPr marL="0" indent="0" algn="just">
              <a:buNone/>
            </a:pPr>
            <a:r>
              <a:rPr lang="es-ES" sz="1600" dirty="0"/>
              <a:t>Los estudios de investigación de pregrado y postgrado, en el campo de las ciencias económicas, administrativas y me atrevería a decir también en el campo educativo, en general tienen una justificación práctica ,  porque describen y analizan un problema o plantean estrategias que podrían solucionar problemas reales si se llevaran a cabo. </a:t>
            </a:r>
          </a:p>
          <a:p>
            <a:pPr marL="0" indent="0" algn="just">
              <a:buNone/>
            </a:pPr>
            <a:endParaRPr lang="es-ES" sz="1600" dirty="0" smtClean="0"/>
          </a:p>
          <a:p>
            <a:pPr marL="0" indent="0" algn="just">
              <a:buNone/>
            </a:pPr>
            <a:r>
              <a:rPr lang="es-ES" sz="1600" dirty="0" smtClean="0"/>
              <a:t>Cuando </a:t>
            </a:r>
            <a:r>
              <a:rPr lang="es-ES" sz="1600" dirty="0"/>
              <a:t>en un trabajo de grado se realiza un análisis económico de un sector de la producción, su justificación es práctica porque genera información que podría utilizarse para tomar medidas tendientes a mejorar ese sector</a:t>
            </a:r>
            <a:r>
              <a:rPr lang="es-ES" sz="1600" dirty="0" smtClean="0"/>
              <a:t>.</a:t>
            </a:r>
          </a:p>
          <a:p>
            <a:pPr marL="0" indent="0" algn="just">
              <a:buNone/>
            </a:pPr>
            <a:r>
              <a:rPr lang="es-ES" sz="1600" dirty="0"/>
              <a:t>Cuando un trabajo de grado se orienta a conocer los factores de motivación más utilizados en un determinado sector económico o una empresa, sus justificación es práctica, porque, al igual que en el caso del análisis del sector, la información sirve para actuar sobre la empresa, para mejorar o realizar cambios que contribuyan a mejorar la producción</a:t>
            </a:r>
            <a:r>
              <a:rPr lang="es-ES" sz="1600" dirty="0" smtClean="0"/>
              <a:t>.</a:t>
            </a:r>
          </a:p>
          <a:p>
            <a:pPr marL="0" indent="0" algn="just">
              <a:buNone/>
            </a:pPr>
            <a:endParaRPr lang="es-ES" sz="1600" dirty="0"/>
          </a:p>
          <a:p>
            <a:pPr marL="0" indent="0" algn="just">
              <a:buNone/>
            </a:pPr>
            <a:endParaRPr lang="es-ES" sz="1600" dirty="0"/>
          </a:p>
          <a:p>
            <a:pPr marL="0" indent="0" algn="just">
              <a:buNone/>
            </a:pPr>
            <a:endParaRPr lang="es-ES" sz="1600" dirty="0"/>
          </a:p>
        </p:txBody>
      </p:sp>
      <p:sp>
        <p:nvSpPr>
          <p:cNvPr id="4" name="3 Marcador de pie de página"/>
          <p:cNvSpPr>
            <a:spLocks noGrp="1"/>
          </p:cNvSpPr>
          <p:nvPr>
            <p:ph type="ftr" sz="quarter" idx="11"/>
          </p:nvPr>
        </p:nvSpPr>
        <p:spPr/>
        <p:txBody>
          <a:bodyPr/>
          <a:lstStyle/>
          <a:p>
            <a:r>
              <a:rPr lang="es-ES" smtClean="0"/>
              <a:t>PhD. Gabith Quispe Fernandez</a:t>
            </a:r>
            <a:endParaRPr lang="es-ES"/>
          </a:p>
        </p:txBody>
      </p:sp>
      <p:sp>
        <p:nvSpPr>
          <p:cNvPr id="5" name="4 Marcador de número de diapositiva"/>
          <p:cNvSpPr>
            <a:spLocks noGrp="1"/>
          </p:cNvSpPr>
          <p:nvPr>
            <p:ph type="sldNum" sz="quarter" idx="12"/>
          </p:nvPr>
        </p:nvSpPr>
        <p:spPr/>
        <p:txBody>
          <a:bodyPr/>
          <a:lstStyle/>
          <a:p>
            <a:fld id="{D7F0021B-11F2-4908-B8B4-06E2285B7814}" type="slidenum">
              <a:rPr lang="es-ES" smtClean="0"/>
              <a:t>54</a:t>
            </a:fld>
            <a:endParaRPr lang="es-ES"/>
          </a:p>
        </p:txBody>
      </p:sp>
    </p:spTree>
    <p:extLst>
      <p:ext uri="{BB962C8B-B14F-4D97-AF65-F5344CB8AC3E}">
        <p14:creationId xmlns:p14="http://schemas.microsoft.com/office/powerpoint/2010/main" val="21789907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1430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s-ES" b="1" dirty="0" smtClean="0"/>
              <a:t>TIPOS DE JUSTIFICACION DEL PROBLEMA DE  INVESTIGACION </a:t>
            </a:r>
            <a:endParaRPr lang="es-ES" b="1" dirty="0"/>
          </a:p>
        </p:txBody>
      </p:sp>
      <p:sp>
        <p:nvSpPr>
          <p:cNvPr id="3" name="2 Marcador de contenido"/>
          <p:cNvSpPr>
            <a:spLocks noGrp="1"/>
          </p:cNvSpPr>
          <p:nvPr>
            <p:ph idx="1"/>
          </p:nvPr>
        </p:nvSpPr>
        <p:spPr>
          <a:xfrm>
            <a:off x="179512" y="1196752"/>
            <a:ext cx="8712968" cy="4569371"/>
          </a:xfrm>
        </p:spPr>
        <p:txBody>
          <a:bodyPr>
            <a:noAutofit/>
          </a:bodyPr>
          <a:lstStyle/>
          <a:p>
            <a:pPr marL="0" indent="0" algn="just">
              <a:buNone/>
            </a:pPr>
            <a:r>
              <a:rPr lang="es-ES" b="1" dirty="0" smtClean="0"/>
              <a:t>2. Justificación práctica</a:t>
            </a:r>
          </a:p>
          <a:p>
            <a:pPr marL="0" indent="0" algn="just">
              <a:buNone/>
            </a:pPr>
            <a:r>
              <a:rPr lang="es-ES" b="1" dirty="0" smtClean="0"/>
              <a:t>Ejemplo</a:t>
            </a:r>
          </a:p>
          <a:p>
            <a:pPr marL="0" indent="0" algn="just">
              <a:buNone/>
            </a:pPr>
            <a:endParaRPr lang="es-ES" sz="1600" dirty="0"/>
          </a:p>
          <a:p>
            <a:pPr marL="0" indent="0" algn="just">
              <a:buNone/>
            </a:pPr>
            <a:endParaRPr lang="es-ES" sz="1600" dirty="0"/>
          </a:p>
        </p:txBody>
      </p:sp>
      <p:sp>
        <p:nvSpPr>
          <p:cNvPr id="4" name="3 Rectángulo"/>
          <p:cNvSpPr/>
          <p:nvPr/>
        </p:nvSpPr>
        <p:spPr>
          <a:xfrm>
            <a:off x="179512" y="2348880"/>
            <a:ext cx="8280920" cy="3416320"/>
          </a:xfrm>
          <a:prstGeom prst="rect">
            <a:avLst/>
          </a:prstGeom>
        </p:spPr>
        <p:txBody>
          <a:bodyPr wrap="square">
            <a:spAutoFit/>
          </a:bodyPr>
          <a:lstStyle/>
          <a:p>
            <a:pPr algn="just"/>
            <a:r>
              <a:rPr lang="es-ES" sz="2400" dirty="0"/>
              <a:t>Esta investigación se realiza porque existe la necesidad de mejorar el nivel </a:t>
            </a:r>
            <a:r>
              <a:rPr lang="es-ES" sz="2400" dirty="0" smtClean="0"/>
              <a:t> de inversión en las empresas, con la aplicación del análisis financiero como herramienta de evaluación financiara, ya que de acuerdo a datos las empresas tienen la siguiente rentabilidad.</a:t>
            </a:r>
          </a:p>
          <a:p>
            <a:pPr algn="just"/>
            <a:r>
              <a:rPr lang="es-ES" sz="2400" b="1" dirty="0" smtClean="0"/>
              <a:t>Tabla 1. Rentabilidad en la empresas (expresado en miles de Dólares)</a:t>
            </a:r>
          </a:p>
          <a:p>
            <a:pPr algn="just"/>
            <a:endParaRPr lang="es-ES" sz="2400" dirty="0"/>
          </a:p>
          <a:p>
            <a:pPr algn="just"/>
            <a:endParaRPr lang="es-ES" sz="2400" dirty="0"/>
          </a:p>
        </p:txBody>
      </p:sp>
      <p:graphicFrame>
        <p:nvGraphicFramePr>
          <p:cNvPr id="5" name="4 Tabla"/>
          <p:cNvGraphicFramePr>
            <a:graphicFrameLocks noGrp="1"/>
          </p:cNvGraphicFramePr>
          <p:nvPr>
            <p:extLst>
              <p:ext uri="{D42A27DB-BD31-4B8C-83A1-F6EECF244321}">
                <p14:modId xmlns:p14="http://schemas.microsoft.com/office/powerpoint/2010/main" val="541602695"/>
              </p:ext>
            </p:extLst>
          </p:nvPr>
        </p:nvGraphicFramePr>
        <p:xfrm>
          <a:off x="1210746" y="4735777"/>
          <a:ext cx="7249686" cy="2123440"/>
        </p:xfrm>
        <a:graphic>
          <a:graphicData uri="http://schemas.openxmlformats.org/drawingml/2006/table">
            <a:tbl>
              <a:tblPr firstRow="1" bandRow="1">
                <a:tableStyleId>{5C22544A-7EE6-4342-B048-85BDC9FD1C3A}</a:tableStyleId>
              </a:tblPr>
              <a:tblGrid>
                <a:gridCol w="1208281"/>
                <a:gridCol w="1208281"/>
                <a:gridCol w="1208281"/>
                <a:gridCol w="1208281"/>
                <a:gridCol w="1208281"/>
                <a:gridCol w="1208281"/>
              </a:tblGrid>
              <a:tr h="370840">
                <a:tc>
                  <a:txBody>
                    <a:bodyPr/>
                    <a:lstStyle/>
                    <a:p>
                      <a:r>
                        <a:rPr lang="es-ES" dirty="0" smtClean="0"/>
                        <a:t>Empresas </a:t>
                      </a:r>
                      <a:endParaRPr lang="es-ES" dirty="0"/>
                    </a:p>
                  </a:txBody>
                  <a:tcPr/>
                </a:tc>
                <a:tc>
                  <a:txBody>
                    <a:bodyPr/>
                    <a:lstStyle/>
                    <a:p>
                      <a:r>
                        <a:rPr lang="es-ES" dirty="0" smtClean="0"/>
                        <a:t>Año</a:t>
                      </a:r>
                      <a:r>
                        <a:rPr lang="es-ES" baseline="0" dirty="0" smtClean="0"/>
                        <a:t> 1 </a:t>
                      </a:r>
                      <a:endParaRPr lang="es-ES" dirty="0"/>
                    </a:p>
                  </a:txBody>
                  <a:tcPr/>
                </a:tc>
                <a:tc>
                  <a:txBody>
                    <a:bodyPr/>
                    <a:lstStyle/>
                    <a:p>
                      <a:r>
                        <a:rPr lang="es-ES" dirty="0" smtClean="0"/>
                        <a:t>Año 2 </a:t>
                      </a:r>
                      <a:endParaRPr lang="es-ES" dirty="0"/>
                    </a:p>
                  </a:txBody>
                  <a:tcPr/>
                </a:tc>
                <a:tc>
                  <a:txBody>
                    <a:bodyPr/>
                    <a:lstStyle/>
                    <a:p>
                      <a:r>
                        <a:rPr lang="es-ES" dirty="0" smtClean="0"/>
                        <a:t>Año</a:t>
                      </a:r>
                      <a:r>
                        <a:rPr lang="es-ES" baseline="0" dirty="0" smtClean="0"/>
                        <a:t> 3 </a:t>
                      </a:r>
                      <a:endParaRPr lang="es-ES" dirty="0"/>
                    </a:p>
                  </a:txBody>
                  <a:tcPr/>
                </a:tc>
                <a:tc>
                  <a:txBody>
                    <a:bodyPr/>
                    <a:lstStyle/>
                    <a:p>
                      <a:r>
                        <a:rPr lang="es-ES" dirty="0" smtClean="0"/>
                        <a:t>Año</a:t>
                      </a:r>
                      <a:r>
                        <a:rPr lang="es-ES" baseline="0" dirty="0" smtClean="0"/>
                        <a:t> 4</a:t>
                      </a:r>
                      <a:endParaRPr lang="es-ES" dirty="0"/>
                    </a:p>
                  </a:txBody>
                  <a:tcPr/>
                </a:tc>
                <a:tc>
                  <a:txBody>
                    <a:bodyPr/>
                    <a:lstStyle/>
                    <a:p>
                      <a:r>
                        <a:rPr lang="es-ES" dirty="0" smtClean="0"/>
                        <a:t>Año 5 </a:t>
                      </a:r>
                      <a:endParaRPr lang="es-ES" dirty="0"/>
                    </a:p>
                  </a:txBody>
                  <a:tcPr/>
                </a:tc>
              </a:tr>
              <a:tr h="370840">
                <a:tc>
                  <a:txBody>
                    <a:bodyPr/>
                    <a:lstStyle/>
                    <a:p>
                      <a:r>
                        <a:rPr lang="es-ES" dirty="0" smtClean="0"/>
                        <a:t>Empresa 1</a:t>
                      </a:r>
                      <a:endParaRPr lang="es-ES" dirty="0"/>
                    </a:p>
                  </a:txBody>
                  <a:tcPr/>
                </a:tc>
                <a:tc>
                  <a:txBody>
                    <a:bodyPr/>
                    <a:lstStyle/>
                    <a:p>
                      <a:r>
                        <a:rPr lang="es-ES" dirty="0" smtClean="0"/>
                        <a:t>100</a:t>
                      </a:r>
                      <a:endParaRPr lang="es-ES" dirty="0"/>
                    </a:p>
                  </a:txBody>
                  <a:tcPr/>
                </a:tc>
                <a:tc>
                  <a:txBody>
                    <a:bodyPr/>
                    <a:lstStyle/>
                    <a:p>
                      <a:r>
                        <a:rPr lang="es-ES" dirty="0" smtClean="0"/>
                        <a:t> 200</a:t>
                      </a:r>
                      <a:endParaRPr lang="es-ES" dirty="0"/>
                    </a:p>
                  </a:txBody>
                  <a:tcPr/>
                </a:tc>
                <a:tc>
                  <a:txBody>
                    <a:bodyPr/>
                    <a:lstStyle/>
                    <a:p>
                      <a:r>
                        <a:rPr lang="es-ES" dirty="0" smtClean="0"/>
                        <a:t>300</a:t>
                      </a:r>
                      <a:endParaRPr lang="es-ES" dirty="0"/>
                    </a:p>
                  </a:txBody>
                  <a:tcPr/>
                </a:tc>
                <a:tc>
                  <a:txBody>
                    <a:bodyPr/>
                    <a:lstStyle/>
                    <a:p>
                      <a:r>
                        <a:rPr lang="es-ES" dirty="0" smtClean="0"/>
                        <a:t>200</a:t>
                      </a:r>
                      <a:endParaRPr lang="es-ES" dirty="0"/>
                    </a:p>
                  </a:txBody>
                  <a:tcPr/>
                </a:tc>
                <a:tc>
                  <a:txBody>
                    <a:bodyPr/>
                    <a:lstStyle/>
                    <a:p>
                      <a:r>
                        <a:rPr lang="es-ES" dirty="0" smtClean="0"/>
                        <a:t>133</a:t>
                      </a:r>
                      <a:endParaRPr lang="es-ES" dirty="0"/>
                    </a:p>
                  </a:txBody>
                  <a:tcPr/>
                </a:tc>
              </a:tr>
              <a:tr h="370840">
                <a:tc>
                  <a:txBody>
                    <a:bodyPr/>
                    <a:lstStyle/>
                    <a:p>
                      <a:r>
                        <a:rPr lang="es-ES" dirty="0" smtClean="0"/>
                        <a:t>Empresa 2 </a:t>
                      </a:r>
                      <a:endParaRPr lang="es-ES" dirty="0"/>
                    </a:p>
                  </a:txBody>
                  <a:tcPr/>
                </a:tc>
                <a:tc>
                  <a:txBody>
                    <a:bodyPr/>
                    <a:lstStyle/>
                    <a:p>
                      <a:r>
                        <a:rPr lang="es-ES" dirty="0" smtClean="0"/>
                        <a:t>300</a:t>
                      </a:r>
                      <a:endParaRPr lang="es-ES" dirty="0"/>
                    </a:p>
                  </a:txBody>
                  <a:tcPr/>
                </a:tc>
                <a:tc>
                  <a:txBody>
                    <a:bodyPr/>
                    <a:lstStyle/>
                    <a:p>
                      <a:r>
                        <a:rPr lang="es-ES" dirty="0" smtClean="0"/>
                        <a:t>458</a:t>
                      </a:r>
                      <a:endParaRPr lang="es-ES" dirty="0"/>
                    </a:p>
                  </a:txBody>
                  <a:tcPr/>
                </a:tc>
                <a:tc>
                  <a:txBody>
                    <a:bodyPr/>
                    <a:lstStyle/>
                    <a:p>
                      <a:r>
                        <a:rPr lang="es-ES" dirty="0" smtClean="0"/>
                        <a:t>700</a:t>
                      </a:r>
                      <a:endParaRPr lang="es-ES" dirty="0"/>
                    </a:p>
                  </a:txBody>
                  <a:tcPr/>
                </a:tc>
                <a:tc>
                  <a:txBody>
                    <a:bodyPr/>
                    <a:lstStyle/>
                    <a:p>
                      <a:r>
                        <a:rPr lang="es-ES" dirty="0" smtClean="0"/>
                        <a:t>900</a:t>
                      </a:r>
                      <a:endParaRPr lang="es-ES" dirty="0"/>
                    </a:p>
                  </a:txBody>
                  <a:tcPr/>
                </a:tc>
                <a:tc>
                  <a:txBody>
                    <a:bodyPr/>
                    <a:lstStyle/>
                    <a:p>
                      <a:r>
                        <a:rPr lang="es-ES" dirty="0" smtClean="0"/>
                        <a:t>500</a:t>
                      </a:r>
                      <a:endParaRPr lang="es-ES" dirty="0"/>
                    </a:p>
                  </a:txBody>
                  <a:tcPr/>
                </a:tc>
              </a:tr>
              <a:tr h="370840">
                <a:tc>
                  <a:txBody>
                    <a:bodyPr/>
                    <a:lstStyle/>
                    <a:p>
                      <a:r>
                        <a:rPr lang="es-ES" dirty="0" smtClean="0"/>
                        <a:t>Empresa</a:t>
                      </a:r>
                      <a:r>
                        <a:rPr lang="es-ES" baseline="0" dirty="0" smtClean="0"/>
                        <a:t> 3</a:t>
                      </a:r>
                      <a:endParaRPr lang="es-ES" dirty="0"/>
                    </a:p>
                  </a:txBody>
                  <a:tcPr/>
                </a:tc>
                <a:tc>
                  <a:txBody>
                    <a:bodyPr/>
                    <a:lstStyle/>
                    <a:p>
                      <a:r>
                        <a:rPr lang="es-ES" dirty="0" smtClean="0"/>
                        <a:t>600</a:t>
                      </a:r>
                      <a:endParaRPr lang="es-ES" dirty="0"/>
                    </a:p>
                  </a:txBody>
                  <a:tcPr/>
                </a:tc>
                <a:tc>
                  <a:txBody>
                    <a:bodyPr/>
                    <a:lstStyle/>
                    <a:p>
                      <a:r>
                        <a:rPr lang="es-ES" dirty="0" smtClean="0"/>
                        <a:t>345</a:t>
                      </a:r>
                      <a:endParaRPr lang="es-ES" dirty="0"/>
                    </a:p>
                  </a:txBody>
                  <a:tcPr/>
                </a:tc>
                <a:tc>
                  <a:txBody>
                    <a:bodyPr/>
                    <a:lstStyle/>
                    <a:p>
                      <a:r>
                        <a:rPr lang="es-ES" dirty="0" smtClean="0"/>
                        <a:t>600</a:t>
                      </a:r>
                      <a:endParaRPr lang="es-ES" dirty="0"/>
                    </a:p>
                  </a:txBody>
                  <a:tcPr/>
                </a:tc>
                <a:tc>
                  <a:txBody>
                    <a:bodyPr/>
                    <a:lstStyle/>
                    <a:p>
                      <a:r>
                        <a:rPr lang="es-ES" dirty="0" smtClean="0"/>
                        <a:t>777</a:t>
                      </a:r>
                      <a:endParaRPr lang="es-ES" dirty="0"/>
                    </a:p>
                  </a:txBody>
                  <a:tcPr/>
                </a:tc>
                <a:tc>
                  <a:txBody>
                    <a:bodyPr/>
                    <a:lstStyle/>
                    <a:p>
                      <a:r>
                        <a:rPr lang="es-ES" dirty="0" smtClean="0"/>
                        <a:t>400</a:t>
                      </a:r>
                      <a:endParaRPr lang="es-ES" dirty="0"/>
                    </a:p>
                  </a:txBody>
                  <a:tcPr/>
                </a:tc>
              </a:tr>
              <a:tr h="370840">
                <a:tc>
                  <a:txBody>
                    <a:bodyPr/>
                    <a:lstStyle/>
                    <a:p>
                      <a:r>
                        <a:rPr lang="es-ES" dirty="0" smtClean="0"/>
                        <a:t>Empresas 4 </a:t>
                      </a:r>
                      <a:endParaRPr lang="es-ES" dirty="0"/>
                    </a:p>
                  </a:txBody>
                  <a:tcPr/>
                </a:tc>
                <a:tc>
                  <a:txBody>
                    <a:bodyPr/>
                    <a:lstStyle/>
                    <a:p>
                      <a:r>
                        <a:rPr lang="es-ES" dirty="0" smtClean="0"/>
                        <a:t>800</a:t>
                      </a:r>
                      <a:endParaRPr lang="es-ES" dirty="0"/>
                    </a:p>
                  </a:txBody>
                  <a:tcPr/>
                </a:tc>
                <a:tc>
                  <a:txBody>
                    <a:bodyPr/>
                    <a:lstStyle/>
                    <a:p>
                      <a:r>
                        <a:rPr lang="es-ES" dirty="0" smtClean="0"/>
                        <a:t>222</a:t>
                      </a:r>
                      <a:endParaRPr lang="es-ES" dirty="0"/>
                    </a:p>
                  </a:txBody>
                  <a:tcPr/>
                </a:tc>
                <a:tc>
                  <a:txBody>
                    <a:bodyPr/>
                    <a:lstStyle/>
                    <a:p>
                      <a:r>
                        <a:rPr lang="es-ES" dirty="0" smtClean="0"/>
                        <a:t>1000</a:t>
                      </a:r>
                      <a:endParaRPr lang="es-ES" dirty="0"/>
                    </a:p>
                  </a:txBody>
                  <a:tcPr/>
                </a:tc>
                <a:tc>
                  <a:txBody>
                    <a:bodyPr/>
                    <a:lstStyle/>
                    <a:p>
                      <a:r>
                        <a:rPr lang="es-ES" dirty="0" smtClean="0"/>
                        <a:t>1200</a:t>
                      </a:r>
                      <a:endParaRPr lang="es-ES" dirty="0"/>
                    </a:p>
                  </a:txBody>
                  <a:tcPr/>
                </a:tc>
                <a:tc>
                  <a:txBody>
                    <a:bodyPr/>
                    <a:lstStyle/>
                    <a:p>
                      <a:r>
                        <a:rPr lang="es-ES" dirty="0" smtClean="0"/>
                        <a:t>899</a:t>
                      </a:r>
                      <a:endParaRPr lang="es-ES" dirty="0"/>
                    </a:p>
                  </a:txBody>
                  <a:tcPr/>
                </a:tc>
              </a:tr>
            </a:tbl>
          </a:graphicData>
        </a:graphic>
      </p:graphicFrame>
      <p:sp>
        <p:nvSpPr>
          <p:cNvPr id="6" name="5 Marcador de pie de página"/>
          <p:cNvSpPr>
            <a:spLocks noGrp="1"/>
          </p:cNvSpPr>
          <p:nvPr>
            <p:ph type="ftr" sz="quarter" idx="11"/>
          </p:nvPr>
        </p:nvSpPr>
        <p:spPr/>
        <p:txBody>
          <a:bodyPr/>
          <a:lstStyle/>
          <a:p>
            <a:r>
              <a:rPr lang="es-ES" smtClean="0"/>
              <a:t>PhD. Gabith Quispe Fernandez</a:t>
            </a:r>
            <a:endParaRPr lang="es-ES"/>
          </a:p>
        </p:txBody>
      </p:sp>
      <p:sp>
        <p:nvSpPr>
          <p:cNvPr id="7" name="6 Marcador de número de diapositiva"/>
          <p:cNvSpPr>
            <a:spLocks noGrp="1"/>
          </p:cNvSpPr>
          <p:nvPr>
            <p:ph type="sldNum" sz="quarter" idx="12"/>
          </p:nvPr>
        </p:nvSpPr>
        <p:spPr/>
        <p:txBody>
          <a:bodyPr/>
          <a:lstStyle/>
          <a:p>
            <a:fld id="{D7F0021B-11F2-4908-B8B4-06E2285B7814}" type="slidenum">
              <a:rPr lang="es-ES" smtClean="0"/>
              <a:t>55</a:t>
            </a:fld>
            <a:endParaRPr lang="es-ES"/>
          </a:p>
        </p:txBody>
      </p:sp>
    </p:spTree>
    <p:extLst>
      <p:ext uri="{BB962C8B-B14F-4D97-AF65-F5344CB8AC3E}">
        <p14:creationId xmlns:p14="http://schemas.microsoft.com/office/powerpoint/2010/main" val="35032341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1430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s-ES" b="1" dirty="0" smtClean="0"/>
              <a:t>TIPOS DE JUSTIFICACION DEL PROBLEMA DE  INVESTIGACION </a:t>
            </a:r>
            <a:endParaRPr lang="es-ES" b="1" dirty="0"/>
          </a:p>
        </p:txBody>
      </p:sp>
      <p:sp>
        <p:nvSpPr>
          <p:cNvPr id="3" name="2 Marcador de contenido"/>
          <p:cNvSpPr>
            <a:spLocks noGrp="1"/>
          </p:cNvSpPr>
          <p:nvPr>
            <p:ph idx="1"/>
          </p:nvPr>
        </p:nvSpPr>
        <p:spPr>
          <a:xfrm>
            <a:off x="179512" y="1196752"/>
            <a:ext cx="8712968" cy="4569371"/>
          </a:xfrm>
        </p:spPr>
        <p:txBody>
          <a:bodyPr>
            <a:noAutofit/>
          </a:bodyPr>
          <a:lstStyle/>
          <a:p>
            <a:pPr marL="0" indent="0" algn="just">
              <a:buNone/>
            </a:pPr>
            <a:r>
              <a:rPr lang="es-ES" b="1" dirty="0" smtClean="0"/>
              <a:t>3. Justificación metodológica</a:t>
            </a:r>
          </a:p>
          <a:p>
            <a:pPr marL="0" indent="0" algn="just">
              <a:buNone/>
            </a:pPr>
            <a:endParaRPr lang="es-ES" sz="1600" dirty="0"/>
          </a:p>
          <a:p>
            <a:r>
              <a:rPr lang="es-ES" sz="1600" dirty="0"/>
              <a:t>En una investigación científica, la justificación metodológica del estudio se da cuando el proyecto por realizar propone un nuevo método o una nueva estrategia para generar conocimiento válido y confiable. Si un estudio se propone buscar nuevos métodos o técnicas para generar conocimientos, busca nuevas forma de hacer investigación, entonces podemos decir que la investigación tiene una justificación metodológica.</a:t>
            </a:r>
          </a:p>
          <a:p>
            <a:r>
              <a:rPr lang="es-ES" sz="1600" dirty="0"/>
              <a:t>La justificación en la investigación es indispensable, es lo que le da valor al trabajo investigativo.</a:t>
            </a:r>
          </a:p>
          <a:p>
            <a:r>
              <a:rPr lang="es-ES" sz="1600" b="1" dirty="0"/>
              <a:t>La justificación en la investigación responde al porqué, del trabajo en estudio  y la utilidad o importancia de su realización.</a:t>
            </a:r>
          </a:p>
          <a:p>
            <a:pPr marL="0" indent="0" algn="just">
              <a:buNone/>
            </a:pPr>
            <a:endParaRPr lang="es-ES" sz="1600" dirty="0"/>
          </a:p>
          <a:p>
            <a:pPr marL="0" indent="0" algn="just">
              <a:buNone/>
            </a:pPr>
            <a:endParaRPr lang="es-ES" sz="1600" dirty="0"/>
          </a:p>
        </p:txBody>
      </p:sp>
      <p:sp>
        <p:nvSpPr>
          <p:cNvPr id="4" name="3 Marcador de pie de página"/>
          <p:cNvSpPr>
            <a:spLocks noGrp="1"/>
          </p:cNvSpPr>
          <p:nvPr>
            <p:ph type="ftr" sz="quarter" idx="11"/>
          </p:nvPr>
        </p:nvSpPr>
        <p:spPr/>
        <p:txBody>
          <a:bodyPr/>
          <a:lstStyle/>
          <a:p>
            <a:r>
              <a:rPr lang="es-ES" smtClean="0"/>
              <a:t>PhD. Gabith Quispe Fernandez</a:t>
            </a:r>
            <a:endParaRPr lang="es-ES"/>
          </a:p>
        </p:txBody>
      </p:sp>
      <p:sp>
        <p:nvSpPr>
          <p:cNvPr id="5" name="4 Marcador de número de diapositiva"/>
          <p:cNvSpPr>
            <a:spLocks noGrp="1"/>
          </p:cNvSpPr>
          <p:nvPr>
            <p:ph type="sldNum" sz="quarter" idx="12"/>
          </p:nvPr>
        </p:nvSpPr>
        <p:spPr/>
        <p:txBody>
          <a:bodyPr/>
          <a:lstStyle/>
          <a:p>
            <a:fld id="{D7F0021B-11F2-4908-B8B4-06E2285B7814}" type="slidenum">
              <a:rPr lang="es-ES" smtClean="0"/>
              <a:t>56</a:t>
            </a:fld>
            <a:endParaRPr lang="es-ES"/>
          </a:p>
        </p:txBody>
      </p:sp>
    </p:spTree>
    <p:extLst>
      <p:ext uri="{BB962C8B-B14F-4D97-AF65-F5344CB8AC3E}">
        <p14:creationId xmlns:p14="http://schemas.microsoft.com/office/powerpoint/2010/main" val="18051938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1430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s-ES" b="1" dirty="0" smtClean="0"/>
              <a:t>TIPOS DE JUSTIFICACION DEL PROBLEMA DE  INVESTIGACION </a:t>
            </a:r>
            <a:endParaRPr lang="es-ES" b="1" dirty="0"/>
          </a:p>
        </p:txBody>
      </p:sp>
      <p:sp>
        <p:nvSpPr>
          <p:cNvPr id="3" name="2 Marcador de contenido"/>
          <p:cNvSpPr>
            <a:spLocks noGrp="1"/>
          </p:cNvSpPr>
          <p:nvPr>
            <p:ph idx="1"/>
          </p:nvPr>
        </p:nvSpPr>
        <p:spPr>
          <a:xfrm>
            <a:off x="179512" y="1196752"/>
            <a:ext cx="8712968" cy="4569371"/>
          </a:xfrm>
        </p:spPr>
        <p:txBody>
          <a:bodyPr>
            <a:noAutofit/>
          </a:bodyPr>
          <a:lstStyle/>
          <a:p>
            <a:pPr marL="0" indent="0" algn="just">
              <a:buNone/>
            </a:pPr>
            <a:r>
              <a:rPr lang="es-ES" b="1" dirty="0" smtClean="0"/>
              <a:t>3. Justificación metodológica</a:t>
            </a:r>
          </a:p>
          <a:p>
            <a:pPr marL="0" indent="0" algn="just">
              <a:buNone/>
            </a:pPr>
            <a:r>
              <a:rPr lang="es-ES" sz="3600" b="1" dirty="0" smtClean="0"/>
              <a:t>Ejemplo</a:t>
            </a:r>
          </a:p>
          <a:p>
            <a:pPr marL="0" indent="0" algn="just">
              <a:buNone/>
            </a:pPr>
            <a:endParaRPr lang="es-ES" sz="2400" dirty="0"/>
          </a:p>
          <a:p>
            <a:pPr marL="0" indent="0" algn="just">
              <a:buNone/>
            </a:pPr>
            <a:r>
              <a:rPr lang="es-ES" sz="2400" b="1" dirty="0"/>
              <a:t> </a:t>
            </a:r>
            <a:r>
              <a:rPr lang="es-ES" sz="2400" b="1" dirty="0" smtClean="0"/>
              <a:t>la aplicación del análisis financiero  en las empresas, </a:t>
            </a:r>
            <a:r>
              <a:rPr lang="es-ES" sz="2400" b="1" dirty="0" err="1" smtClean="0"/>
              <a:t>permitira</a:t>
            </a:r>
            <a:r>
              <a:rPr lang="es-ES" sz="2400" b="1" dirty="0" smtClean="0"/>
              <a:t> demostrar su v</a:t>
            </a:r>
            <a:r>
              <a:rPr lang="es-ES" sz="2400" i="1" dirty="0" smtClean="0"/>
              <a:t>alidez </a:t>
            </a:r>
            <a:r>
              <a:rPr lang="es-ES" sz="2400" i="1" dirty="0"/>
              <a:t>y confiabilidad </a:t>
            </a:r>
            <a:r>
              <a:rPr lang="es-ES" sz="2400" i="1" dirty="0" smtClean="0"/>
              <a:t> a fin de ser </a:t>
            </a:r>
            <a:r>
              <a:rPr lang="es-ES" sz="2400" i="1" dirty="0"/>
              <a:t>utilizados en otros trabajos de investigación y en otras </a:t>
            </a:r>
            <a:r>
              <a:rPr lang="es-ES" sz="2400" i="1" dirty="0" smtClean="0"/>
              <a:t>instituciones. </a:t>
            </a:r>
            <a:endParaRPr lang="es-ES" sz="2400" dirty="0"/>
          </a:p>
        </p:txBody>
      </p:sp>
      <p:sp>
        <p:nvSpPr>
          <p:cNvPr id="4" name="3 Marcador de pie de página"/>
          <p:cNvSpPr>
            <a:spLocks noGrp="1"/>
          </p:cNvSpPr>
          <p:nvPr>
            <p:ph type="ftr" sz="quarter" idx="11"/>
          </p:nvPr>
        </p:nvSpPr>
        <p:spPr/>
        <p:txBody>
          <a:bodyPr/>
          <a:lstStyle/>
          <a:p>
            <a:r>
              <a:rPr lang="es-ES" smtClean="0"/>
              <a:t>PhD. Gabith Quispe Fernandez</a:t>
            </a:r>
            <a:endParaRPr lang="es-ES"/>
          </a:p>
        </p:txBody>
      </p:sp>
      <p:sp>
        <p:nvSpPr>
          <p:cNvPr id="5" name="4 Marcador de número de diapositiva"/>
          <p:cNvSpPr>
            <a:spLocks noGrp="1"/>
          </p:cNvSpPr>
          <p:nvPr>
            <p:ph type="sldNum" sz="quarter" idx="12"/>
          </p:nvPr>
        </p:nvSpPr>
        <p:spPr/>
        <p:txBody>
          <a:bodyPr/>
          <a:lstStyle/>
          <a:p>
            <a:fld id="{D7F0021B-11F2-4908-B8B4-06E2285B7814}" type="slidenum">
              <a:rPr lang="es-ES" smtClean="0"/>
              <a:t>57</a:t>
            </a:fld>
            <a:endParaRPr lang="es-ES"/>
          </a:p>
        </p:txBody>
      </p:sp>
    </p:spTree>
    <p:extLst>
      <p:ext uri="{BB962C8B-B14F-4D97-AF65-F5344CB8AC3E}">
        <p14:creationId xmlns:p14="http://schemas.microsoft.com/office/powerpoint/2010/main" val="41027071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1430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s-ES" b="1" dirty="0" smtClean="0"/>
              <a:t>CRITERIOS  DE IMPORTANCIA DE UNA INVESTIGACION </a:t>
            </a:r>
            <a:endParaRPr lang="es-ES" b="1" dirty="0"/>
          </a:p>
        </p:txBody>
      </p:sp>
      <p:sp>
        <p:nvSpPr>
          <p:cNvPr id="3" name="2 Marcador de contenido"/>
          <p:cNvSpPr>
            <a:spLocks noGrp="1"/>
          </p:cNvSpPr>
          <p:nvPr>
            <p:ph idx="1"/>
          </p:nvPr>
        </p:nvSpPr>
        <p:spPr>
          <a:xfrm>
            <a:off x="0" y="1196752"/>
            <a:ext cx="8928992" cy="4525963"/>
          </a:xfrm>
        </p:spPr>
        <p:txBody>
          <a:bodyPr>
            <a:noAutofit/>
          </a:bodyPr>
          <a:lstStyle/>
          <a:p>
            <a:pPr marL="0" indent="0" algn="just">
              <a:buNone/>
            </a:pPr>
            <a:r>
              <a:rPr lang="es-ES" sz="1800" dirty="0"/>
              <a:t> </a:t>
            </a:r>
            <a:r>
              <a:rPr lang="es-ES" sz="1800" dirty="0" smtClean="0"/>
              <a:t>* </a:t>
            </a:r>
            <a:r>
              <a:rPr lang="es-ES" sz="1800" b="1" dirty="0" smtClean="0"/>
              <a:t>Conveniencia</a:t>
            </a:r>
            <a:r>
              <a:rPr lang="es-ES" sz="1800" b="1" dirty="0"/>
              <a:t>. </a:t>
            </a:r>
            <a:r>
              <a:rPr lang="es-ES" sz="1800" dirty="0"/>
              <a:t>¿Qué tan conveniente es la investigación?; esto es, ¿para qué sirve? </a:t>
            </a:r>
            <a:endParaRPr lang="es-ES" sz="1800" dirty="0" smtClean="0"/>
          </a:p>
          <a:p>
            <a:pPr marL="0" indent="0" algn="just">
              <a:buNone/>
            </a:pPr>
            <a:r>
              <a:rPr lang="es-ES" sz="1800" dirty="0" smtClean="0"/>
              <a:t>• </a:t>
            </a:r>
            <a:r>
              <a:rPr lang="es-ES" sz="1800" b="1" dirty="0"/>
              <a:t>Relevancia social. </a:t>
            </a:r>
            <a:r>
              <a:rPr lang="es-ES" sz="1800" dirty="0"/>
              <a:t>¿Cuál es su trascendencia para la sociedad?, ¿quiénes se beneficiarán con los resultados de la investigación?, ¿de qué modo? En resumen, ¿qué alcance o proyección social tiene? </a:t>
            </a:r>
            <a:endParaRPr lang="es-ES" sz="1800" dirty="0" smtClean="0"/>
          </a:p>
          <a:p>
            <a:pPr marL="0" indent="0" algn="just">
              <a:buNone/>
            </a:pPr>
            <a:r>
              <a:rPr lang="es-ES" sz="1800" dirty="0" smtClean="0"/>
              <a:t>• </a:t>
            </a:r>
            <a:r>
              <a:rPr lang="es-ES" sz="1800" b="1" dirty="0"/>
              <a:t>Implicaciones prácticas. </a:t>
            </a:r>
            <a:r>
              <a:rPr lang="es-ES" sz="1800" dirty="0"/>
              <a:t>¿Ayudará a resolver algún problema real?, ¿tiene implicaciones trascendentales para una amplia gama de problemas prácticos? </a:t>
            </a:r>
            <a:endParaRPr lang="es-ES" sz="1800" dirty="0" smtClean="0"/>
          </a:p>
          <a:p>
            <a:pPr marL="0" indent="0" algn="just">
              <a:buNone/>
            </a:pPr>
            <a:r>
              <a:rPr lang="es-ES" sz="1800" dirty="0" smtClean="0"/>
              <a:t>• </a:t>
            </a:r>
            <a:r>
              <a:rPr lang="es-ES" sz="1800" b="1" dirty="0"/>
              <a:t>Valor teórico. </a:t>
            </a:r>
            <a:r>
              <a:rPr lang="es-ES" sz="1800" dirty="0"/>
              <a:t>Con la investigación, ¿se llenará algún vacío de conocimiento?, ¿se podrán generalizar los resultados a principios más amplios?, ¿la información que se obtenga puede servir para revisar, desarrollar o apoyar una teoría?, ¿se podrá conocer en mayor medida el comportamiento de una o de diversas variables o la relación entre ellas?, ¿se ofrece la posibilidad de una exploración fructífera de algún fenómeno o ambiente?, ¿qué se espera saber con los resultados que no se sabía antes?, ¿se pueden sugerir ideas, recomendaciones o hipótesis para futuros estudios? </a:t>
            </a:r>
            <a:endParaRPr lang="es-ES" sz="1800" dirty="0" smtClean="0"/>
          </a:p>
          <a:p>
            <a:pPr marL="0" indent="0" algn="just">
              <a:buNone/>
            </a:pPr>
            <a:r>
              <a:rPr lang="es-ES" sz="1800" dirty="0" smtClean="0"/>
              <a:t>• </a:t>
            </a:r>
            <a:r>
              <a:rPr lang="es-ES" sz="1800" b="1" dirty="0"/>
              <a:t>Utilidad metodológica. </a:t>
            </a:r>
            <a:r>
              <a:rPr lang="es-ES" sz="1800" dirty="0"/>
              <a:t>¿La investigación puede ayudar a crear un nuevo instrumento para recolectar o analizar datos?, ¿contribuye a la definición de un concepto, variable o relación entre variables?, ¿pueden lograrse con ella mejoras en la forma de experimentar con una o más variables?, ¿sugiere cómo estudiar más adecuadamente una población?</a:t>
            </a:r>
          </a:p>
          <a:p>
            <a:pPr marL="0" indent="0" algn="just">
              <a:buNone/>
            </a:pPr>
            <a:endParaRPr lang="es-ES" sz="1800" dirty="0"/>
          </a:p>
        </p:txBody>
      </p:sp>
      <p:sp>
        <p:nvSpPr>
          <p:cNvPr id="4" name="3 Marcador de pie de página"/>
          <p:cNvSpPr>
            <a:spLocks noGrp="1"/>
          </p:cNvSpPr>
          <p:nvPr>
            <p:ph type="ftr" sz="quarter" idx="11"/>
          </p:nvPr>
        </p:nvSpPr>
        <p:spPr/>
        <p:txBody>
          <a:bodyPr/>
          <a:lstStyle/>
          <a:p>
            <a:r>
              <a:rPr lang="es-ES" smtClean="0"/>
              <a:t>PhD. Gabith Quispe Fernandez</a:t>
            </a:r>
            <a:endParaRPr lang="es-ES"/>
          </a:p>
        </p:txBody>
      </p:sp>
      <p:sp>
        <p:nvSpPr>
          <p:cNvPr id="5" name="4 Marcador de número de diapositiva"/>
          <p:cNvSpPr>
            <a:spLocks noGrp="1"/>
          </p:cNvSpPr>
          <p:nvPr>
            <p:ph type="sldNum" sz="quarter" idx="12"/>
          </p:nvPr>
        </p:nvSpPr>
        <p:spPr/>
        <p:txBody>
          <a:bodyPr/>
          <a:lstStyle/>
          <a:p>
            <a:fld id="{D7F0021B-11F2-4908-B8B4-06E2285B7814}" type="slidenum">
              <a:rPr lang="es-ES" smtClean="0"/>
              <a:t>58</a:t>
            </a:fld>
            <a:endParaRPr lang="es-ES"/>
          </a:p>
        </p:txBody>
      </p:sp>
    </p:spTree>
    <p:extLst>
      <p:ext uri="{BB962C8B-B14F-4D97-AF65-F5344CB8AC3E}">
        <p14:creationId xmlns:p14="http://schemas.microsoft.com/office/powerpoint/2010/main" val="34912852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1430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ES" b="1" dirty="0" smtClean="0"/>
              <a:t>VIABILIDAD DE LA INVESTIGACION</a:t>
            </a:r>
            <a:endParaRPr lang="es-ES" b="1" dirty="0"/>
          </a:p>
        </p:txBody>
      </p:sp>
      <p:sp>
        <p:nvSpPr>
          <p:cNvPr id="3" name="2 Marcador de contenido"/>
          <p:cNvSpPr>
            <a:spLocks noGrp="1"/>
          </p:cNvSpPr>
          <p:nvPr>
            <p:ph idx="1"/>
          </p:nvPr>
        </p:nvSpPr>
        <p:spPr>
          <a:xfrm>
            <a:off x="251520" y="1268760"/>
            <a:ext cx="8568952" cy="5472608"/>
          </a:xfrm>
        </p:spPr>
        <p:txBody>
          <a:bodyPr>
            <a:normAutofit fontScale="70000" lnSpcReduction="20000"/>
          </a:bodyPr>
          <a:lstStyle/>
          <a:p>
            <a:pPr marL="0" indent="0" algn="just">
              <a:buNone/>
            </a:pPr>
            <a:r>
              <a:rPr lang="es-ES" dirty="0"/>
              <a:t>L</a:t>
            </a:r>
            <a:r>
              <a:rPr lang="es-ES" dirty="0" smtClean="0"/>
              <a:t>a </a:t>
            </a:r>
            <a:r>
              <a:rPr lang="es-ES" dirty="0"/>
              <a:t>viabilidad o factibilidad del </a:t>
            </a:r>
            <a:r>
              <a:rPr lang="es-ES" dirty="0" smtClean="0"/>
              <a:t>estudio es importante; </a:t>
            </a:r>
            <a:r>
              <a:rPr lang="es-ES" dirty="0"/>
              <a:t>para ello, debemos tomar en cuenta la disponibilidad de tiempo, recursos financieros, humanos y materiales que determinarán, en última instancia, los alcances de la investigación (</a:t>
            </a:r>
            <a:r>
              <a:rPr lang="es-ES" dirty="0" err="1"/>
              <a:t>Mertens</a:t>
            </a:r>
            <a:r>
              <a:rPr lang="es-ES" dirty="0"/>
              <a:t>, 2010 y Rojas, 2001). </a:t>
            </a:r>
            <a:endParaRPr lang="es-ES" dirty="0" smtClean="0"/>
          </a:p>
          <a:p>
            <a:pPr marL="0" indent="0" algn="just">
              <a:buNone/>
            </a:pPr>
            <a:endParaRPr lang="es-ES" dirty="0" smtClean="0"/>
          </a:p>
          <a:p>
            <a:pPr marL="0" indent="0" algn="just">
              <a:buNone/>
            </a:pPr>
            <a:r>
              <a:rPr lang="es-ES" dirty="0" smtClean="0"/>
              <a:t>Asimismo</a:t>
            </a:r>
            <a:r>
              <a:rPr lang="es-ES" dirty="0"/>
              <a:t>, resulta indispensable que tengamos acceso al lugar o contexto donde se realizará el estudio. Es decir, tenemos que preguntarnos de manera realista si es posible llevar a cabo esta investigación y cuánto tiempo tomará efectuarla. Estas preguntas son particularmente importantes cuando se sabe de antemano que se dispondrá de pocos recursos. </a:t>
            </a:r>
            <a:endParaRPr lang="es-ES" dirty="0" smtClean="0"/>
          </a:p>
          <a:p>
            <a:pPr marL="0" indent="0" algn="just">
              <a:buNone/>
            </a:pPr>
            <a:endParaRPr lang="es-ES" dirty="0" smtClean="0"/>
          </a:p>
          <a:p>
            <a:pPr marL="0" indent="0" algn="just">
              <a:buNone/>
            </a:pPr>
            <a:r>
              <a:rPr lang="es-ES" dirty="0" smtClean="0"/>
              <a:t>Las </a:t>
            </a:r>
            <a:r>
              <a:rPr lang="es-ES" dirty="0"/>
              <a:t>investigaciones que se demoran más allá de lo previsto pueden no ser útiles cuando se concluyen, sea porque sus resultados no se aplican, porque han sido superados por otros estudios o porque el contexto cambió. La oportunidad y el cumplimiento de las especificaciones son esenciales (Hernández-</a:t>
            </a:r>
            <a:r>
              <a:rPr lang="es-ES" dirty="0" err="1"/>
              <a:t>Sampieri</a:t>
            </a:r>
            <a:r>
              <a:rPr lang="es-ES" dirty="0"/>
              <a:t>, 2014). </a:t>
            </a:r>
          </a:p>
        </p:txBody>
      </p:sp>
      <p:sp>
        <p:nvSpPr>
          <p:cNvPr id="4" name="3 Marcador de pie de página"/>
          <p:cNvSpPr>
            <a:spLocks noGrp="1"/>
          </p:cNvSpPr>
          <p:nvPr>
            <p:ph type="ftr" sz="quarter" idx="11"/>
          </p:nvPr>
        </p:nvSpPr>
        <p:spPr/>
        <p:txBody>
          <a:bodyPr/>
          <a:lstStyle/>
          <a:p>
            <a:r>
              <a:rPr lang="es-ES" smtClean="0"/>
              <a:t>PhD. Gabith Quispe Fernandez</a:t>
            </a:r>
            <a:endParaRPr lang="es-ES"/>
          </a:p>
        </p:txBody>
      </p:sp>
      <p:sp>
        <p:nvSpPr>
          <p:cNvPr id="5" name="4 Marcador de número de diapositiva"/>
          <p:cNvSpPr>
            <a:spLocks noGrp="1"/>
          </p:cNvSpPr>
          <p:nvPr>
            <p:ph type="sldNum" sz="quarter" idx="12"/>
          </p:nvPr>
        </p:nvSpPr>
        <p:spPr/>
        <p:txBody>
          <a:bodyPr/>
          <a:lstStyle/>
          <a:p>
            <a:fld id="{D7F0021B-11F2-4908-B8B4-06E2285B7814}" type="slidenum">
              <a:rPr lang="es-ES" smtClean="0"/>
              <a:t>59</a:t>
            </a:fld>
            <a:endParaRPr lang="es-ES"/>
          </a:p>
        </p:txBody>
      </p:sp>
    </p:spTree>
    <p:extLst>
      <p:ext uri="{BB962C8B-B14F-4D97-AF65-F5344CB8AC3E}">
        <p14:creationId xmlns:p14="http://schemas.microsoft.com/office/powerpoint/2010/main" val="3786372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1838" y="0"/>
            <a:ext cx="828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2 Rectángulo"/>
          <p:cNvSpPr>
            <a:spLocks noChangeArrowheads="1"/>
          </p:cNvSpPr>
          <p:nvPr/>
        </p:nvSpPr>
        <p:spPr bwMode="auto">
          <a:xfrm>
            <a:off x="1" y="10306"/>
            <a:ext cx="8351838" cy="523220"/>
          </a:xfrm>
          <a:prstGeom prst="rect">
            <a:avLst/>
          </a:prstGeom>
          <a:ln/>
          <a:extLst/>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marL="609600" indent="-6096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s-ES_tradnl" altLang="es-ES" sz="2800" b="1" dirty="0">
                <a:latin typeface="Cambria" pitchFamily="18" charset="0"/>
              </a:rPr>
              <a:t>	Fuentes que originan la investigación</a:t>
            </a:r>
            <a:r>
              <a:rPr lang="es-ES_tradnl" altLang="es-ES" sz="2800" dirty="0">
                <a:latin typeface="Cambria" pitchFamily="18" charset="0"/>
              </a:rPr>
              <a:t> </a:t>
            </a:r>
          </a:p>
        </p:txBody>
      </p:sp>
      <p:sp>
        <p:nvSpPr>
          <p:cNvPr id="4100" name="Text Box 3"/>
          <p:cNvSpPr txBox="1">
            <a:spLocks noChangeArrowheads="1"/>
          </p:cNvSpPr>
          <p:nvPr/>
        </p:nvSpPr>
        <p:spPr bwMode="auto">
          <a:xfrm>
            <a:off x="323850" y="1484313"/>
            <a:ext cx="7704138"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5164" tIns="92582" rIns="185164" bIns="92582">
            <a:spAutoFit/>
          </a:bodyPr>
          <a:lstStyle>
            <a:lvl1pPr defTabSz="1851025" eaLnBrk="0" hangingPunct="0">
              <a:defRPr>
                <a:solidFill>
                  <a:schemeClr val="tx1"/>
                </a:solidFill>
                <a:latin typeface="Arial" pitchFamily="34" charset="0"/>
              </a:defRPr>
            </a:lvl1pPr>
            <a:lvl2pPr marL="742950" indent="-285750" defTabSz="1851025" eaLnBrk="0" hangingPunct="0">
              <a:defRPr>
                <a:solidFill>
                  <a:schemeClr val="tx1"/>
                </a:solidFill>
                <a:latin typeface="Arial" pitchFamily="34" charset="0"/>
              </a:defRPr>
            </a:lvl2pPr>
            <a:lvl3pPr marL="1143000" indent="-228600" defTabSz="1851025" eaLnBrk="0" hangingPunct="0">
              <a:defRPr>
                <a:solidFill>
                  <a:schemeClr val="tx1"/>
                </a:solidFill>
                <a:latin typeface="Arial" pitchFamily="34" charset="0"/>
              </a:defRPr>
            </a:lvl3pPr>
            <a:lvl4pPr marL="1600200" indent="-228600" defTabSz="1851025" eaLnBrk="0" hangingPunct="0">
              <a:defRPr>
                <a:solidFill>
                  <a:schemeClr val="tx1"/>
                </a:solidFill>
                <a:latin typeface="Arial" pitchFamily="34" charset="0"/>
              </a:defRPr>
            </a:lvl4pPr>
            <a:lvl5pPr marL="2057400" indent="-228600" defTabSz="1851025" eaLnBrk="0" hangingPunct="0">
              <a:defRPr>
                <a:solidFill>
                  <a:schemeClr val="tx1"/>
                </a:solidFill>
                <a:latin typeface="Arial" pitchFamily="34" charset="0"/>
              </a:defRPr>
            </a:lvl5pPr>
            <a:lvl6pPr marL="2514600" indent="-228600" defTabSz="1851025" eaLnBrk="0" fontAlgn="base" hangingPunct="0">
              <a:spcBef>
                <a:spcPct val="0"/>
              </a:spcBef>
              <a:spcAft>
                <a:spcPct val="0"/>
              </a:spcAft>
              <a:defRPr>
                <a:solidFill>
                  <a:schemeClr val="tx1"/>
                </a:solidFill>
                <a:latin typeface="Arial" pitchFamily="34" charset="0"/>
              </a:defRPr>
            </a:lvl6pPr>
            <a:lvl7pPr marL="2971800" indent="-228600" defTabSz="1851025" eaLnBrk="0" fontAlgn="base" hangingPunct="0">
              <a:spcBef>
                <a:spcPct val="0"/>
              </a:spcBef>
              <a:spcAft>
                <a:spcPct val="0"/>
              </a:spcAft>
              <a:defRPr>
                <a:solidFill>
                  <a:schemeClr val="tx1"/>
                </a:solidFill>
                <a:latin typeface="Arial" pitchFamily="34" charset="0"/>
              </a:defRPr>
            </a:lvl7pPr>
            <a:lvl8pPr marL="3429000" indent="-228600" defTabSz="1851025" eaLnBrk="0" fontAlgn="base" hangingPunct="0">
              <a:spcBef>
                <a:spcPct val="0"/>
              </a:spcBef>
              <a:spcAft>
                <a:spcPct val="0"/>
              </a:spcAft>
              <a:defRPr>
                <a:solidFill>
                  <a:schemeClr val="tx1"/>
                </a:solidFill>
                <a:latin typeface="Arial" pitchFamily="34" charset="0"/>
              </a:defRPr>
            </a:lvl8pPr>
            <a:lvl9pPr marL="3886200" indent="-228600" defTabSz="1851025" eaLnBrk="0" fontAlgn="base" hangingPunct="0">
              <a:spcBef>
                <a:spcPct val="0"/>
              </a:spcBef>
              <a:spcAft>
                <a:spcPct val="0"/>
              </a:spcAft>
              <a:defRPr>
                <a:solidFill>
                  <a:schemeClr val="tx1"/>
                </a:solidFill>
                <a:latin typeface="Arial" pitchFamily="34" charset="0"/>
              </a:defRPr>
            </a:lvl9pPr>
          </a:lstStyle>
          <a:p>
            <a:pPr eaLnBrk="1" hangingPunct="1">
              <a:buFontTx/>
              <a:buChar char="•"/>
            </a:pPr>
            <a:r>
              <a:rPr lang="es-MX" altLang="es-ES" sz="2400">
                <a:latin typeface="Cambria" pitchFamily="18" charset="0"/>
              </a:rPr>
              <a:t> Las investigaciones se originan en ideas</a:t>
            </a:r>
          </a:p>
          <a:p>
            <a:pPr eaLnBrk="1" hangingPunct="1">
              <a:buFontTx/>
              <a:buChar char="•"/>
            </a:pPr>
            <a:r>
              <a:rPr lang="es-MX" altLang="es-ES" sz="2400">
                <a:latin typeface="Cambria" pitchFamily="18" charset="0"/>
              </a:rPr>
              <a:t> Para iniciar una investigación siempre se necesita </a:t>
            </a:r>
          </a:p>
          <a:p>
            <a:pPr eaLnBrk="1" hangingPunct="1"/>
            <a:r>
              <a:rPr lang="es-MX" altLang="es-ES" sz="2400">
                <a:latin typeface="Cambria" pitchFamily="18" charset="0"/>
              </a:rPr>
              <a:t>   una idea</a:t>
            </a:r>
          </a:p>
          <a:p>
            <a:pPr eaLnBrk="1" hangingPunct="1">
              <a:buFontTx/>
              <a:buChar char="•"/>
            </a:pPr>
            <a:r>
              <a:rPr lang="es-MX" altLang="es-ES" sz="2400">
                <a:latin typeface="Cambria" pitchFamily="18" charset="0"/>
              </a:rPr>
              <a:t> Hasta la fecha no se conoce el sustituto de una </a:t>
            </a:r>
          </a:p>
          <a:p>
            <a:pPr eaLnBrk="1" hangingPunct="1"/>
            <a:r>
              <a:rPr lang="es-MX" altLang="es-ES" sz="2400">
                <a:latin typeface="Cambria" pitchFamily="18" charset="0"/>
              </a:rPr>
              <a:t>   buena idea</a:t>
            </a:r>
          </a:p>
          <a:p>
            <a:pPr eaLnBrk="1" hangingPunct="1">
              <a:buFontTx/>
              <a:buChar char="•"/>
            </a:pPr>
            <a:r>
              <a:rPr lang="es-MX" altLang="es-ES" sz="2400">
                <a:latin typeface="Cambria" pitchFamily="18" charset="0"/>
              </a:rPr>
              <a:t> Las ideas constituyen el primer acercamiento a la</a:t>
            </a:r>
          </a:p>
          <a:p>
            <a:pPr eaLnBrk="1" hangingPunct="1"/>
            <a:r>
              <a:rPr lang="es-MX" altLang="es-ES" sz="2400">
                <a:latin typeface="Cambria" pitchFamily="18" charset="0"/>
              </a:rPr>
              <a:t>   realidad  que hay que investigar.</a:t>
            </a:r>
          </a:p>
          <a:p>
            <a:pPr eaLnBrk="1" hangingPunct="1">
              <a:buFontTx/>
              <a:buChar char="•"/>
            </a:pPr>
            <a:r>
              <a:rPr lang="es-MX" altLang="es-ES" sz="2400">
                <a:latin typeface="Cambria" pitchFamily="18" charset="0"/>
              </a:rPr>
              <a:t> Las ideas pueden surgir en cualquier momento de</a:t>
            </a:r>
          </a:p>
          <a:p>
            <a:pPr eaLnBrk="1" hangingPunct="1"/>
            <a:r>
              <a:rPr lang="es-MX" altLang="es-ES" sz="2400">
                <a:latin typeface="Cambria" pitchFamily="18" charset="0"/>
              </a:rPr>
              <a:t>   la  actividad diaria.</a:t>
            </a:r>
            <a:endParaRPr lang="es-ES" altLang="es-ES" sz="2400">
              <a:latin typeface="Cambria" pitchFamily="18" charset="0"/>
            </a:endParaRPr>
          </a:p>
        </p:txBody>
      </p:sp>
      <p:pic>
        <p:nvPicPr>
          <p:cNvPr id="4102" name="Picture 6" descr="http://elbucaro.blogia.com/upload/20090704182121-escribiendo.jpg"/>
          <p:cNvPicPr>
            <a:picLocks noChangeAspect="1" noChangeArrowheads="1"/>
          </p:cNvPicPr>
          <p:nvPr/>
        </p:nvPicPr>
        <p:blipFill>
          <a:blip r:embed="rId3" cstate="print">
            <a:extLst/>
          </a:blip>
          <a:srcRect/>
          <a:stretch>
            <a:fillRect/>
          </a:stretch>
        </p:blipFill>
        <p:spPr bwMode="auto">
          <a:xfrm>
            <a:off x="1" y="4900336"/>
            <a:ext cx="2915815" cy="1957663"/>
          </a:xfrm>
          <a:prstGeom prst="rect">
            <a:avLst/>
          </a:prstGeom>
          <a:noFill/>
          <a:effectLst>
            <a:softEdge rad="635000"/>
          </a:effectLst>
          <a:extLst/>
        </p:spPr>
      </p:pic>
      <p:sp>
        <p:nvSpPr>
          <p:cNvPr id="2" name="1 Marcador de pie de página"/>
          <p:cNvSpPr>
            <a:spLocks noGrp="1"/>
          </p:cNvSpPr>
          <p:nvPr>
            <p:ph type="ftr" sz="quarter" idx="11"/>
          </p:nvPr>
        </p:nvSpPr>
        <p:spPr/>
        <p:txBody>
          <a:bodyPr/>
          <a:lstStyle/>
          <a:p>
            <a:r>
              <a:rPr lang="es-ES" smtClean="0"/>
              <a:t>PhD. Gabith Quispe Fernandez</a:t>
            </a:r>
            <a:endParaRPr lang="es-ES"/>
          </a:p>
        </p:txBody>
      </p:sp>
      <p:sp>
        <p:nvSpPr>
          <p:cNvPr id="3" name="2 Marcador de número de diapositiva"/>
          <p:cNvSpPr>
            <a:spLocks noGrp="1"/>
          </p:cNvSpPr>
          <p:nvPr>
            <p:ph type="sldNum" sz="quarter" idx="12"/>
          </p:nvPr>
        </p:nvSpPr>
        <p:spPr/>
        <p:txBody>
          <a:bodyPr/>
          <a:lstStyle/>
          <a:p>
            <a:fld id="{D7F0021B-11F2-4908-B8B4-06E2285B7814}" type="slidenum">
              <a:rPr lang="es-ES" smtClean="0"/>
              <a:t>6</a:t>
            </a:fld>
            <a:endParaRPr lang="es-ES"/>
          </a:p>
        </p:txBody>
      </p:sp>
    </p:spTree>
    <p:extLst>
      <p:ext uri="{BB962C8B-B14F-4D97-AF65-F5344CB8AC3E}">
        <p14:creationId xmlns:p14="http://schemas.microsoft.com/office/powerpoint/2010/main" val="1823852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1838" y="0"/>
            <a:ext cx="828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2 Rectángulo"/>
          <p:cNvSpPr>
            <a:spLocks noChangeArrowheads="1"/>
          </p:cNvSpPr>
          <p:nvPr/>
        </p:nvSpPr>
        <p:spPr bwMode="auto">
          <a:xfrm>
            <a:off x="0" y="-1"/>
            <a:ext cx="8295964" cy="522287"/>
          </a:xfrm>
          <a:prstGeom prst="rect">
            <a:avLst/>
          </a:prstGeom>
          <a:ln/>
          <a:extLst/>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marL="609600" indent="-6096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s-ES_tradnl" altLang="es-ES" sz="2800" b="1" dirty="0">
                <a:latin typeface="Cambria" pitchFamily="18" charset="0"/>
              </a:rPr>
              <a:t>	Fuentes que originan la investigación</a:t>
            </a:r>
            <a:r>
              <a:rPr lang="es-ES_tradnl" altLang="es-ES" sz="2800" dirty="0">
                <a:latin typeface="Cambria" pitchFamily="18" charset="0"/>
              </a:rPr>
              <a:t> </a:t>
            </a:r>
          </a:p>
        </p:txBody>
      </p:sp>
      <p:sp>
        <p:nvSpPr>
          <p:cNvPr id="5" name="Text Box 3"/>
          <p:cNvSpPr txBox="1">
            <a:spLocks noChangeArrowheads="1"/>
          </p:cNvSpPr>
          <p:nvPr/>
        </p:nvSpPr>
        <p:spPr bwMode="auto">
          <a:xfrm>
            <a:off x="347663" y="1484313"/>
            <a:ext cx="7777162" cy="4249737"/>
          </a:xfrm>
          <a:prstGeom prst="rect">
            <a:avLst/>
          </a:prstGeom>
          <a:noFill/>
          <a:ln>
            <a:noFill/>
          </a:ln>
          <a:effectLst/>
          <a:extLst/>
        </p:spPr>
        <p:txBody>
          <a:bodyPr lIns="185164" tIns="92582" rIns="185164" bIns="92582">
            <a:spAutoFit/>
          </a:bodyPr>
          <a:lstStyle>
            <a:lvl1pPr defTabSz="1851025" eaLnBrk="0" hangingPunct="0">
              <a:defRPr sz="4900">
                <a:solidFill>
                  <a:schemeClr val="tx1"/>
                </a:solidFill>
                <a:latin typeface="Times New Roman" pitchFamily="18" charset="0"/>
              </a:defRPr>
            </a:lvl1pPr>
            <a:lvl2pPr marL="742950" indent="-285750" defTabSz="1851025" eaLnBrk="0" hangingPunct="0">
              <a:defRPr sz="4900">
                <a:solidFill>
                  <a:schemeClr val="tx1"/>
                </a:solidFill>
                <a:latin typeface="Times New Roman" pitchFamily="18" charset="0"/>
              </a:defRPr>
            </a:lvl2pPr>
            <a:lvl3pPr marL="1143000" indent="-228600" defTabSz="1851025" eaLnBrk="0" hangingPunct="0">
              <a:defRPr sz="4900">
                <a:solidFill>
                  <a:schemeClr val="tx1"/>
                </a:solidFill>
                <a:latin typeface="Times New Roman" pitchFamily="18" charset="0"/>
              </a:defRPr>
            </a:lvl3pPr>
            <a:lvl4pPr marL="1600200" indent="-228600" defTabSz="1851025" eaLnBrk="0" hangingPunct="0">
              <a:defRPr sz="4900">
                <a:solidFill>
                  <a:schemeClr val="tx1"/>
                </a:solidFill>
                <a:latin typeface="Times New Roman" pitchFamily="18" charset="0"/>
              </a:defRPr>
            </a:lvl4pPr>
            <a:lvl5pPr marL="2057400" indent="-228600" defTabSz="1851025" eaLnBrk="0" hangingPunct="0">
              <a:defRPr sz="4900">
                <a:solidFill>
                  <a:schemeClr val="tx1"/>
                </a:solidFill>
                <a:latin typeface="Times New Roman" pitchFamily="18" charset="0"/>
              </a:defRPr>
            </a:lvl5pPr>
            <a:lvl6pPr marL="2514600" indent="-228600" defTabSz="1851025" eaLnBrk="0" fontAlgn="base" hangingPunct="0">
              <a:spcBef>
                <a:spcPct val="0"/>
              </a:spcBef>
              <a:spcAft>
                <a:spcPct val="0"/>
              </a:spcAft>
              <a:defRPr sz="4900">
                <a:solidFill>
                  <a:schemeClr val="tx1"/>
                </a:solidFill>
                <a:latin typeface="Times New Roman" pitchFamily="18" charset="0"/>
              </a:defRPr>
            </a:lvl6pPr>
            <a:lvl7pPr marL="2971800" indent="-228600" defTabSz="1851025" eaLnBrk="0" fontAlgn="base" hangingPunct="0">
              <a:spcBef>
                <a:spcPct val="0"/>
              </a:spcBef>
              <a:spcAft>
                <a:spcPct val="0"/>
              </a:spcAft>
              <a:defRPr sz="4900">
                <a:solidFill>
                  <a:schemeClr val="tx1"/>
                </a:solidFill>
                <a:latin typeface="Times New Roman" pitchFamily="18" charset="0"/>
              </a:defRPr>
            </a:lvl7pPr>
            <a:lvl8pPr marL="3429000" indent="-228600" defTabSz="1851025" eaLnBrk="0" fontAlgn="base" hangingPunct="0">
              <a:spcBef>
                <a:spcPct val="0"/>
              </a:spcBef>
              <a:spcAft>
                <a:spcPct val="0"/>
              </a:spcAft>
              <a:defRPr sz="4900">
                <a:solidFill>
                  <a:schemeClr val="tx1"/>
                </a:solidFill>
                <a:latin typeface="Times New Roman" pitchFamily="18" charset="0"/>
              </a:defRPr>
            </a:lvl8pPr>
            <a:lvl9pPr marL="3886200" indent="-228600" defTabSz="1851025" eaLnBrk="0" fontAlgn="base" hangingPunct="0">
              <a:spcBef>
                <a:spcPct val="0"/>
              </a:spcBef>
              <a:spcAft>
                <a:spcPct val="0"/>
              </a:spcAft>
              <a:defRPr sz="4900">
                <a:solidFill>
                  <a:schemeClr val="tx1"/>
                </a:solidFill>
                <a:latin typeface="Times New Roman" pitchFamily="18" charset="0"/>
              </a:defRPr>
            </a:lvl9pPr>
          </a:lstStyle>
          <a:p>
            <a:pPr eaLnBrk="1" hangingPunct="1">
              <a:defRPr/>
            </a:pPr>
            <a:r>
              <a:rPr lang="es-MX" sz="2400" dirty="0" smtClean="0">
                <a:latin typeface="Georgia" pitchFamily="18" charset="0"/>
              </a:rPr>
              <a:t>Existe una gran variedad de fuentes entre las que podemos mencionar las siguientes:</a:t>
            </a:r>
          </a:p>
          <a:p>
            <a:pPr eaLnBrk="1" hangingPunct="1">
              <a:defRPr/>
            </a:pPr>
            <a:endParaRPr lang="es-MX" sz="2400" dirty="0" smtClean="0">
              <a:latin typeface="Georgia" pitchFamily="18" charset="0"/>
            </a:endParaRPr>
          </a:p>
          <a:p>
            <a:pPr marL="342900" indent="-342900" eaLnBrk="1" hangingPunct="1">
              <a:buFont typeface="Arial" pitchFamily="34" charset="0"/>
              <a:buChar char="•"/>
              <a:defRPr/>
            </a:pPr>
            <a:r>
              <a:rPr lang="es-MX" sz="2400" dirty="0" smtClean="0">
                <a:latin typeface="Georgia" pitchFamily="18" charset="0"/>
              </a:rPr>
              <a:t>Las experiencias individuales </a:t>
            </a:r>
          </a:p>
          <a:p>
            <a:pPr marL="342900" indent="-342900" eaLnBrk="1" hangingPunct="1">
              <a:buFont typeface="Arial" pitchFamily="34" charset="0"/>
              <a:buChar char="•"/>
              <a:defRPr/>
            </a:pPr>
            <a:r>
              <a:rPr lang="es-MX" sz="2400" dirty="0" smtClean="0">
                <a:latin typeface="Georgia" pitchFamily="18" charset="0"/>
              </a:rPr>
              <a:t>Las teorías</a:t>
            </a:r>
          </a:p>
          <a:p>
            <a:pPr marL="342900" indent="-342900" eaLnBrk="1" hangingPunct="1">
              <a:buFont typeface="Arial" pitchFamily="34" charset="0"/>
              <a:buChar char="•"/>
              <a:defRPr/>
            </a:pPr>
            <a:r>
              <a:rPr lang="es-MX" sz="2400" dirty="0" smtClean="0">
                <a:latin typeface="Georgia" pitchFamily="18" charset="0"/>
              </a:rPr>
              <a:t>Descubrimientos producto de investigaciones</a:t>
            </a:r>
          </a:p>
          <a:p>
            <a:pPr marL="342900" indent="-342900" eaLnBrk="1" hangingPunct="1">
              <a:buFont typeface="Arial" pitchFamily="34" charset="0"/>
              <a:buChar char="•"/>
              <a:defRPr/>
            </a:pPr>
            <a:r>
              <a:rPr lang="es-MX" sz="2400" dirty="0" smtClean="0">
                <a:latin typeface="Georgia" pitchFamily="18" charset="0"/>
              </a:rPr>
              <a:t>Conversaciones personales</a:t>
            </a:r>
          </a:p>
          <a:p>
            <a:pPr marL="342900" indent="-342900" eaLnBrk="1" hangingPunct="1">
              <a:buFont typeface="Arial" pitchFamily="34" charset="0"/>
              <a:buChar char="•"/>
              <a:defRPr/>
            </a:pPr>
            <a:r>
              <a:rPr lang="es-MX" sz="2400" dirty="0" smtClean="0">
                <a:latin typeface="Georgia" pitchFamily="18" charset="0"/>
              </a:rPr>
              <a:t>Observación de hechos</a:t>
            </a:r>
          </a:p>
          <a:p>
            <a:pPr marL="342900" indent="-342900" eaLnBrk="1" hangingPunct="1">
              <a:buFont typeface="Arial" pitchFamily="34" charset="0"/>
              <a:buChar char="•"/>
              <a:defRPr/>
            </a:pPr>
            <a:r>
              <a:rPr lang="es-MX" sz="2400" dirty="0" smtClean="0">
                <a:latin typeface="Georgia" pitchFamily="18" charset="0"/>
              </a:rPr>
              <a:t>Creencias y presentimientos</a:t>
            </a:r>
          </a:p>
          <a:p>
            <a:pPr marL="342900" indent="-342900" eaLnBrk="1" hangingPunct="1">
              <a:buFont typeface="Arial" pitchFamily="34" charset="0"/>
              <a:buChar char="•"/>
              <a:defRPr/>
            </a:pPr>
            <a:r>
              <a:rPr lang="es-MX" sz="2400" dirty="0" smtClean="0">
                <a:latin typeface="Georgia" pitchFamily="18" charset="0"/>
              </a:rPr>
              <a:t>Las fuentes que originan las ideas no se relacionan con la calidad de éstas. </a:t>
            </a:r>
            <a:endParaRPr lang="es-ES" sz="2400" dirty="0" smtClean="0">
              <a:latin typeface="Georgia" pitchFamily="18" charset="0"/>
            </a:endParaRPr>
          </a:p>
        </p:txBody>
      </p:sp>
      <p:pic>
        <p:nvPicPr>
          <p:cNvPr id="6" name="Picture 6" descr="http://elbucaro.blogia.com/upload/20090704182121-escribiendo.jpg"/>
          <p:cNvPicPr>
            <a:picLocks noChangeAspect="1" noChangeArrowheads="1"/>
          </p:cNvPicPr>
          <p:nvPr/>
        </p:nvPicPr>
        <p:blipFill>
          <a:blip r:embed="rId3" cstate="print">
            <a:extLst/>
          </a:blip>
          <a:srcRect/>
          <a:stretch>
            <a:fillRect/>
          </a:stretch>
        </p:blipFill>
        <p:spPr bwMode="auto">
          <a:xfrm>
            <a:off x="-36512" y="4900336"/>
            <a:ext cx="2915815" cy="1957663"/>
          </a:xfrm>
          <a:prstGeom prst="rect">
            <a:avLst/>
          </a:prstGeom>
          <a:noFill/>
          <a:effectLst>
            <a:softEdge rad="635000"/>
          </a:effectLst>
          <a:extLst/>
        </p:spPr>
      </p:pic>
      <p:sp>
        <p:nvSpPr>
          <p:cNvPr id="2" name="1 Marcador de pie de página"/>
          <p:cNvSpPr>
            <a:spLocks noGrp="1"/>
          </p:cNvSpPr>
          <p:nvPr>
            <p:ph type="ftr" sz="quarter" idx="11"/>
          </p:nvPr>
        </p:nvSpPr>
        <p:spPr/>
        <p:txBody>
          <a:bodyPr/>
          <a:lstStyle/>
          <a:p>
            <a:r>
              <a:rPr lang="es-ES" smtClean="0"/>
              <a:t>PhD. Gabith Quispe Fernandez</a:t>
            </a:r>
            <a:endParaRPr lang="es-ES"/>
          </a:p>
        </p:txBody>
      </p:sp>
      <p:sp>
        <p:nvSpPr>
          <p:cNvPr id="3" name="2 Marcador de número de diapositiva"/>
          <p:cNvSpPr>
            <a:spLocks noGrp="1"/>
          </p:cNvSpPr>
          <p:nvPr>
            <p:ph type="sldNum" sz="quarter" idx="12"/>
          </p:nvPr>
        </p:nvSpPr>
        <p:spPr/>
        <p:txBody>
          <a:bodyPr/>
          <a:lstStyle/>
          <a:p>
            <a:fld id="{D7F0021B-11F2-4908-B8B4-06E2285B7814}" type="slidenum">
              <a:rPr lang="es-ES" smtClean="0"/>
              <a:t>7</a:t>
            </a:fld>
            <a:endParaRPr lang="es-ES"/>
          </a:p>
        </p:txBody>
      </p:sp>
    </p:spTree>
    <p:extLst>
      <p:ext uri="{BB962C8B-B14F-4D97-AF65-F5344CB8AC3E}">
        <p14:creationId xmlns:p14="http://schemas.microsoft.com/office/powerpoint/2010/main" val="2110249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0" y="14988"/>
            <a:ext cx="8351838" cy="1143000"/>
          </a:xfrm>
        </p:spPr>
        <p:txBody>
          <a:bodyPr/>
          <a:lstStyle/>
          <a:p>
            <a:pPr marL="838200" indent="-838200" eaLnBrk="1" hangingPunct="1"/>
            <a:r>
              <a:rPr lang="es-ES_tradnl" altLang="es-ES" sz="2800" b="1" dirty="0" smtClean="0">
                <a:latin typeface="Cambria" pitchFamily="18" charset="0"/>
              </a:rPr>
              <a:t> Fuentes que originan la investigación (cont.)</a:t>
            </a:r>
            <a:endParaRPr lang="es-BO" altLang="es-ES" sz="2800" b="1" dirty="0" smtClean="0">
              <a:latin typeface="Cambria" pitchFamily="18" charset="0"/>
            </a:endParaRPr>
          </a:p>
        </p:txBody>
      </p:sp>
      <p:sp>
        <p:nvSpPr>
          <p:cNvPr id="6147" name="Rectangle 3"/>
          <p:cNvSpPr>
            <a:spLocks noGrp="1" noRot="1" noChangeArrowheads="1"/>
          </p:cNvSpPr>
          <p:nvPr>
            <p:ph idx="1"/>
          </p:nvPr>
        </p:nvSpPr>
        <p:spPr>
          <a:xfrm>
            <a:off x="250825" y="1600200"/>
            <a:ext cx="7850188" cy="4525963"/>
          </a:xfrm>
        </p:spPr>
        <p:txBody>
          <a:bodyPr/>
          <a:lstStyle/>
          <a:p>
            <a:pPr marL="609600" indent="-609600" algn="just">
              <a:spcBef>
                <a:spcPct val="0"/>
              </a:spcBef>
              <a:buFontTx/>
              <a:buNone/>
            </a:pPr>
            <a:r>
              <a:rPr lang="es-ES_tradnl" altLang="es-ES" sz="2400" smtClean="0">
                <a:latin typeface="Cambria" pitchFamily="18" charset="0"/>
              </a:rPr>
              <a:t>	Sumergirse en un tema de Investigación ayuda a:</a:t>
            </a:r>
          </a:p>
          <a:p>
            <a:pPr marL="609600" indent="-609600" algn="just">
              <a:spcBef>
                <a:spcPct val="0"/>
              </a:spcBef>
              <a:buFontTx/>
              <a:buNone/>
            </a:pPr>
            <a:endParaRPr lang="es-ES_tradnl" altLang="es-ES" sz="2400" smtClean="0">
              <a:latin typeface="Cambria" pitchFamily="18" charset="0"/>
            </a:endParaRPr>
          </a:p>
          <a:p>
            <a:pPr marL="609600" indent="-609600" algn="just">
              <a:spcBef>
                <a:spcPct val="0"/>
              </a:spcBef>
            </a:pPr>
            <a:r>
              <a:rPr lang="es-ES_tradnl" altLang="es-ES" sz="2400" smtClean="0">
                <a:latin typeface="Cambria" pitchFamily="18" charset="0"/>
              </a:rPr>
              <a:t>Estructurar mas formalmente la idea de investigación</a:t>
            </a:r>
          </a:p>
          <a:p>
            <a:pPr marL="609600" indent="-609600" algn="just" eaLnBrk="1" hangingPunct="1"/>
            <a:r>
              <a:rPr lang="es-ES_tradnl" altLang="es-ES" sz="2400" smtClean="0">
                <a:latin typeface="Cambria" pitchFamily="18" charset="0"/>
              </a:rPr>
              <a:t>Seleccionar la perspectiva desde la cuál se abordará el tema de investigación (no se puede evitar en mayor o menor medida la relación con otras disciplinas)</a:t>
            </a:r>
          </a:p>
          <a:p>
            <a:pPr marL="609600" indent="-609600" algn="just" eaLnBrk="1" hangingPunct="1">
              <a:buFont typeface="Wingdings" pitchFamily="2" charset="2"/>
              <a:buNone/>
            </a:pPr>
            <a:endParaRPr lang="es-BO" altLang="es-ES" sz="2400" smtClean="0">
              <a:latin typeface="Cambria" pitchFamily="18" charset="0"/>
            </a:endParaRPr>
          </a:p>
          <a:p>
            <a:pPr marL="609600" indent="-609600" algn="just" eaLnBrk="1" hangingPunct="1">
              <a:buFont typeface="Wingdings" pitchFamily="2" charset="2"/>
              <a:buNone/>
            </a:pPr>
            <a:r>
              <a:rPr lang="es-BO" altLang="es-ES" sz="2400" smtClean="0">
                <a:latin typeface="Cambria" pitchFamily="18" charset="0"/>
              </a:rPr>
              <a:t>	“La estructuración de la idea de investigación consiste en esbozar con mayor claridad y formalidad lo que se desea investigar”.</a:t>
            </a: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1838" y="0"/>
            <a:ext cx="828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http://elbucaro.blogia.com/upload/20090704182121-escribiendo.jpg"/>
          <p:cNvPicPr>
            <a:picLocks noChangeAspect="1" noChangeArrowheads="1"/>
          </p:cNvPicPr>
          <p:nvPr/>
        </p:nvPicPr>
        <p:blipFill>
          <a:blip r:embed="rId3" cstate="print">
            <a:extLst/>
          </a:blip>
          <a:srcRect/>
          <a:stretch>
            <a:fillRect/>
          </a:stretch>
        </p:blipFill>
        <p:spPr bwMode="auto">
          <a:xfrm>
            <a:off x="1" y="4900336"/>
            <a:ext cx="2915815" cy="1957663"/>
          </a:xfrm>
          <a:prstGeom prst="rect">
            <a:avLst/>
          </a:prstGeom>
          <a:noFill/>
          <a:effectLst>
            <a:softEdge rad="635000"/>
          </a:effectLst>
          <a:extLst/>
        </p:spPr>
      </p:pic>
      <p:sp>
        <p:nvSpPr>
          <p:cNvPr id="2" name="1 Marcador de pie de página"/>
          <p:cNvSpPr>
            <a:spLocks noGrp="1"/>
          </p:cNvSpPr>
          <p:nvPr>
            <p:ph type="ftr" sz="quarter" idx="11"/>
          </p:nvPr>
        </p:nvSpPr>
        <p:spPr/>
        <p:txBody>
          <a:bodyPr/>
          <a:lstStyle/>
          <a:p>
            <a:r>
              <a:rPr lang="es-ES" smtClean="0"/>
              <a:t>PhD. Gabith Quispe Fernandez</a:t>
            </a:r>
            <a:endParaRPr lang="es-ES"/>
          </a:p>
        </p:txBody>
      </p:sp>
      <p:sp>
        <p:nvSpPr>
          <p:cNvPr id="3" name="2 Marcador de número de diapositiva"/>
          <p:cNvSpPr>
            <a:spLocks noGrp="1"/>
          </p:cNvSpPr>
          <p:nvPr>
            <p:ph type="sldNum" sz="quarter" idx="12"/>
          </p:nvPr>
        </p:nvSpPr>
        <p:spPr/>
        <p:txBody>
          <a:bodyPr/>
          <a:lstStyle/>
          <a:p>
            <a:fld id="{D7F0021B-11F2-4908-B8B4-06E2285B7814}" type="slidenum">
              <a:rPr lang="es-ES" smtClean="0"/>
              <a:t>8</a:t>
            </a:fld>
            <a:endParaRPr lang="es-ES"/>
          </a:p>
        </p:txBody>
      </p:sp>
    </p:spTree>
    <p:extLst>
      <p:ext uri="{BB962C8B-B14F-4D97-AF65-F5344CB8AC3E}">
        <p14:creationId xmlns:p14="http://schemas.microsoft.com/office/powerpoint/2010/main" val="125977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3252" y="0"/>
            <a:ext cx="8348586" cy="1143000"/>
          </a:xfrm>
        </p:spPr>
        <p:txBody>
          <a:bodyPr/>
          <a:lstStyle/>
          <a:p>
            <a:pPr marL="838200" indent="-838200" eaLnBrk="1" hangingPunct="1"/>
            <a:r>
              <a:rPr lang="es-ES_tradnl" altLang="es-ES" sz="2800" b="1" dirty="0" smtClean="0">
                <a:latin typeface="Cambria" pitchFamily="18" charset="0"/>
              </a:rPr>
              <a:t>Fuentes que originan la investigación (cont.)</a:t>
            </a:r>
            <a:endParaRPr lang="es-BO" altLang="es-ES" sz="2800" b="1" dirty="0" smtClean="0">
              <a:latin typeface="Cambria" pitchFamily="18" charset="0"/>
            </a:endParaRPr>
          </a:p>
        </p:txBody>
      </p:sp>
      <p:sp>
        <p:nvSpPr>
          <p:cNvPr id="7171" name="Rectangle 3"/>
          <p:cNvSpPr>
            <a:spLocks noGrp="1" noRot="1" noChangeArrowheads="1"/>
          </p:cNvSpPr>
          <p:nvPr>
            <p:ph idx="1"/>
          </p:nvPr>
        </p:nvSpPr>
        <p:spPr>
          <a:xfrm>
            <a:off x="457200" y="1600200"/>
            <a:ext cx="7643813" cy="4525963"/>
          </a:xfrm>
        </p:spPr>
        <p:txBody>
          <a:bodyPr/>
          <a:lstStyle/>
          <a:p>
            <a:pPr marL="609600" indent="-609600" algn="just">
              <a:spcBef>
                <a:spcPct val="0"/>
              </a:spcBef>
              <a:buFontTx/>
              <a:buNone/>
            </a:pPr>
            <a:r>
              <a:rPr lang="es-ES_tradnl" altLang="es-ES" sz="2400" dirty="0" smtClean="0">
                <a:latin typeface="Cambria" pitchFamily="18" charset="0"/>
              </a:rPr>
              <a:t>	A mayor conocimiento del tema, el proceso de afinar la idea será más eficiente.</a:t>
            </a:r>
          </a:p>
          <a:p>
            <a:pPr marL="609600" indent="-609600" algn="just">
              <a:spcBef>
                <a:spcPct val="0"/>
              </a:spcBef>
              <a:buFontTx/>
              <a:buNone/>
            </a:pPr>
            <a:endParaRPr lang="es-ES_tradnl" altLang="es-ES" sz="2400" dirty="0" smtClean="0">
              <a:latin typeface="Cambria" pitchFamily="18" charset="0"/>
            </a:endParaRPr>
          </a:p>
          <a:p>
            <a:pPr marL="609600" indent="-609600" algn="just">
              <a:spcBef>
                <a:spcPct val="0"/>
              </a:spcBef>
              <a:buFontTx/>
              <a:buNone/>
            </a:pPr>
            <a:r>
              <a:rPr lang="es-ES_tradnl" altLang="es-ES" sz="2400" dirty="0" smtClean="0">
                <a:latin typeface="Cambria" pitchFamily="18" charset="0"/>
              </a:rPr>
              <a:t>	Las </a:t>
            </a:r>
            <a:r>
              <a:rPr lang="es-ES_tradnl" altLang="es-ES" sz="2400" b="1" dirty="0" smtClean="0">
                <a:latin typeface="Cambria" pitchFamily="18" charset="0"/>
              </a:rPr>
              <a:t>buenas ideas</a:t>
            </a:r>
            <a:r>
              <a:rPr lang="es-ES_tradnl" altLang="es-ES" sz="2400" dirty="0" smtClean="0">
                <a:latin typeface="Cambria" pitchFamily="18" charset="0"/>
              </a:rPr>
              <a:t> de investigación científica:</a:t>
            </a:r>
          </a:p>
          <a:p>
            <a:pPr marL="609600" indent="-609600" algn="just">
              <a:spcBef>
                <a:spcPct val="0"/>
              </a:spcBef>
              <a:buFontTx/>
              <a:buNone/>
            </a:pPr>
            <a:endParaRPr lang="es-ES_tradnl" altLang="es-ES" sz="2400" dirty="0" smtClean="0">
              <a:latin typeface="Cambria" pitchFamily="18" charset="0"/>
            </a:endParaRPr>
          </a:p>
          <a:p>
            <a:pPr marL="609600" indent="-609600" algn="just">
              <a:spcBef>
                <a:spcPct val="0"/>
              </a:spcBef>
            </a:pPr>
            <a:r>
              <a:rPr lang="es-ES_tradnl" altLang="es-ES" sz="2400" dirty="0" smtClean="0">
                <a:latin typeface="Cambria" pitchFamily="18" charset="0"/>
              </a:rPr>
              <a:t>Intrigan, alimentan y entusiasman al investigador</a:t>
            </a:r>
          </a:p>
          <a:p>
            <a:pPr marL="609600" indent="-609600" algn="just">
              <a:spcBef>
                <a:spcPct val="0"/>
              </a:spcBef>
            </a:pPr>
            <a:r>
              <a:rPr lang="es-ES_tradnl" altLang="es-ES" sz="2400" dirty="0" smtClean="0">
                <a:latin typeface="Cambria" pitchFamily="18" charset="0"/>
              </a:rPr>
              <a:t>No son necesariamente nuevas, pero sí novedosas</a:t>
            </a:r>
          </a:p>
          <a:p>
            <a:pPr marL="609600" indent="-609600" algn="just">
              <a:spcBef>
                <a:spcPct val="0"/>
              </a:spcBef>
            </a:pPr>
            <a:r>
              <a:rPr lang="es-ES_tradnl" altLang="es-ES" sz="2400" dirty="0" smtClean="0">
                <a:latin typeface="Cambria" pitchFamily="18" charset="0"/>
              </a:rPr>
              <a:t>Pueden servir para elaborar teorías y la solución de problemas</a:t>
            </a:r>
          </a:p>
          <a:p>
            <a:pPr marL="609600" indent="-609600" algn="just">
              <a:spcBef>
                <a:spcPct val="0"/>
              </a:spcBef>
            </a:pPr>
            <a:r>
              <a:rPr lang="es-ES_tradnl" altLang="es-ES" sz="2400" dirty="0" smtClean="0">
                <a:latin typeface="Cambria" pitchFamily="18" charset="0"/>
              </a:rPr>
              <a:t>Pueden servir para generar nuevas interrogantes y cuestionamientos.</a:t>
            </a:r>
            <a:endParaRPr lang="es-BO" altLang="es-ES" sz="2400" dirty="0" smtClean="0">
              <a:latin typeface="Cambria" pitchFamily="18" charset="0"/>
            </a:endParaRP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1838" y="0"/>
            <a:ext cx="828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http://elbucaro.blogia.com/upload/20090704182121-escribiendo.jpg"/>
          <p:cNvPicPr>
            <a:picLocks noChangeAspect="1" noChangeArrowheads="1"/>
          </p:cNvPicPr>
          <p:nvPr/>
        </p:nvPicPr>
        <p:blipFill>
          <a:blip r:embed="rId3" cstate="print">
            <a:extLst/>
          </a:blip>
          <a:srcRect/>
          <a:stretch>
            <a:fillRect/>
          </a:stretch>
        </p:blipFill>
        <p:spPr bwMode="auto">
          <a:xfrm>
            <a:off x="1" y="4900336"/>
            <a:ext cx="2915815" cy="1957663"/>
          </a:xfrm>
          <a:prstGeom prst="rect">
            <a:avLst/>
          </a:prstGeom>
          <a:noFill/>
          <a:effectLst>
            <a:softEdge rad="635000"/>
          </a:effectLst>
          <a:extLst/>
        </p:spPr>
      </p:pic>
      <p:sp>
        <p:nvSpPr>
          <p:cNvPr id="2" name="1 Marcador de pie de página"/>
          <p:cNvSpPr>
            <a:spLocks noGrp="1"/>
          </p:cNvSpPr>
          <p:nvPr>
            <p:ph type="ftr" sz="quarter" idx="11"/>
          </p:nvPr>
        </p:nvSpPr>
        <p:spPr/>
        <p:txBody>
          <a:bodyPr/>
          <a:lstStyle/>
          <a:p>
            <a:r>
              <a:rPr lang="es-ES" smtClean="0"/>
              <a:t>PhD. Gabith Quispe Fernandez</a:t>
            </a:r>
            <a:endParaRPr lang="es-ES"/>
          </a:p>
        </p:txBody>
      </p:sp>
      <p:sp>
        <p:nvSpPr>
          <p:cNvPr id="3" name="2 Marcador de número de diapositiva"/>
          <p:cNvSpPr>
            <a:spLocks noGrp="1"/>
          </p:cNvSpPr>
          <p:nvPr>
            <p:ph type="sldNum" sz="quarter" idx="12"/>
          </p:nvPr>
        </p:nvSpPr>
        <p:spPr/>
        <p:txBody>
          <a:bodyPr/>
          <a:lstStyle/>
          <a:p>
            <a:fld id="{D7F0021B-11F2-4908-B8B4-06E2285B7814}" type="slidenum">
              <a:rPr lang="es-ES" smtClean="0"/>
              <a:t>9</a:t>
            </a:fld>
            <a:endParaRPr lang="es-ES"/>
          </a:p>
        </p:txBody>
      </p:sp>
    </p:spTree>
    <p:extLst>
      <p:ext uri="{BB962C8B-B14F-4D97-AF65-F5344CB8AC3E}">
        <p14:creationId xmlns:p14="http://schemas.microsoft.com/office/powerpoint/2010/main" val="416304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1759</TotalTime>
  <Words>3373</Words>
  <Application>Microsoft Office PowerPoint</Application>
  <PresentationFormat>Presentación en pantalla (4:3)</PresentationFormat>
  <Paragraphs>547</Paragraphs>
  <Slides>59</Slides>
  <Notes>14</Notes>
  <HiddenSlides>0</HiddenSlides>
  <MMClips>0</MMClips>
  <ScaleCrop>false</ScaleCrop>
  <HeadingPairs>
    <vt:vector size="4" baseType="variant">
      <vt:variant>
        <vt:lpstr>Tema</vt:lpstr>
      </vt:variant>
      <vt:variant>
        <vt:i4>1</vt:i4>
      </vt:variant>
      <vt:variant>
        <vt:lpstr>Títulos de diapositiva</vt:lpstr>
      </vt:variant>
      <vt:variant>
        <vt:i4>59</vt:i4>
      </vt:variant>
    </vt:vector>
  </HeadingPairs>
  <TitlesOfParts>
    <vt:vector size="60" baseType="lpstr">
      <vt:lpstr>Tema de Office</vt:lpstr>
      <vt:lpstr>Presentación de PowerPoint</vt:lpstr>
      <vt:lpstr>INDICE </vt:lpstr>
      <vt:lpstr>CONTENIDO MINIMO </vt:lpstr>
      <vt:lpstr>BIBLIOGRAFIA </vt:lpstr>
      <vt:lpstr>Presentación de PowerPoint</vt:lpstr>
      <vt:lpstr>Presentación de PowerPoint</vt:lpstr>
      <vt:lpstr>Presentación de PowerPoint</vt:lpstr>
      <vt:lpstr> Fuentes que originan la investigación (cont.)</vt:lpstr>
      <vt:lpstr>Fuentes que originan la investigación (cont.)</vt:lpstr>
      <vt:lpstr>Presentación de PowerPoint</vt:lpstr>
      <vt:lpstr> Planteamiento del problema de investigación</vt:lpstr>
      <vt:lpstr>Definición del problema</vt:lpstr>
      <vt:lpstr>Presentación de PowerPoint</vt:lpstr>
      <vt:lpstr>Presentación de PowerPoint</vt:lpstr>
      <vt:lpstr>PROBLEMA</vt:lpstr>
      <vt:lpstr>Naturaleza del PROBLEMA</vt:lpstr>
      <vt:lpstr>¿Por qué es tan importante el Planteamiento del problema?</vt:lpstr>
      <vt:lpstr>Presentación de PowerPoint</vt:lpstr>
      <vt:lpstr>Presentación de PowerPoint</vt:lpstr>
      <vt:lpstr>ELEMENTOS DEL PLANTEAMIENTO DEL PROBLEMA</vt:lpstr>
      <vt:lpstr>Presentación de PowerPoint</vt:lpstr>
      <vt:lpstr>Presentación de PowerPoint</vt:lpstr>
      <vt:lpstr>Como surge el problema IDEAS DE INVESTIGACION</vt:lpstr>
      <vt:lpstr>Como surge la idea </vt:lpstr>
      <vt:lpstr>Como surge la idea </vt:lpstr>
      <vt:lpstr>Como surge la idea</vt:lpstr>
      <vt:lpstr>Como surge la idea</vt:lpstr>
      <vt:lpstr>Como surge la idea Necesidad de conocer los antecedentes </vt:lpstr>
      <vt:lpstr>Como surge la idea Necesidad de conocer  investigaciones anteriores </vt:lpstr>
      <vt:lpstr>Ejemplo de  formulación de idea de investigación  con la experiencia del investigador </vt:lpstr>
      <vt:lpstr>Ejemplo de  formular idea de investigación  con la experiencia del investigador </vt:lpstr>
      <vt:lpstr>RELACION DE LA IDEA CON EL PLANTEAMIENTO DEL PROBLEMA</vt:lpstr>
      <vt:lpstr>RELACION DE LA IDEA CON EL PLANTEAMIENTO DEL PROBLEMA</vt:lpstr>
      <vt:lpstr>Presentación de PowerPoint</vt:lpstr>
      <vt:lpstr>Presentación de PowerPoint</vt:lpstr>
      <vt:lpstr>ELEMENTOS DEL PLANTEAMIENTO DEL PROBLEMA</vt:lpstr>
      <vt:lpstr>Presentación de PowerPoint</vt:lpstr>
      <vt:lpstr>Presentación de PowerPoint</vt:lpstr>
      <vt:lpstr>Presentación de PowerPoint</vt:lpstr>
      <vt:lpstr>Ejemplo de área a estudiar Incremento de los costos en la Empresas Manufacturera de la ciudad de Riobamba, periodo 2020 </vt:lpstr>
      <vt:lpstr>Presentación de PowerPoint</vt:lpstr>
      <vt:lpstr>Presentación de PowerPoint</vt:lpstr>
      <vt:lpstr>Presentación de PowerPoint</vt:lpstr>
      <vt:lpstr>JUSTIFICACION DEL PROBLEMA DE  INVESTIGACION </vt:lpstr>
      <vt:lpstr>Propósito de la Justificación</vt:lpstr>
      <vt:lpstr>JUSTIFICACIÓN </vt:lpstr>
      <vt:lpstr>Criterios para realizar la Justificación</vt:lpstr>
      <vt:lpstr>Criterios para realizar la Justificación</vt:lpstr>
      <vt:lpstr>Criterios para realizar la Justificación</vt:lpstr>
      <vt:lpstr>Criterios para realizar la Justificación</vt:lpstr>
      <vt:lpstr>TIPOS DE JUSTIFICACION DEL PROBLEMA DE  INVESTIGACION </vt:lpstr>
      <vt:lpstr>TIPOS DE JUSTIFICACION DEL PROBLEMA DE  INVESTIGACION </vt:lpstr>
      <vt:lpstr>TIPOS DE JUSTIFICACION DEL PROBLEMA DE  INVESTIGACION </vt:lpstr>
      <vt:lpstr>TIPOS DE JUSTIFICACION DEL PROBLEMA DE  INVESTIGACION </vt:lpstr>
      <vt:lpstr>TIPOS DE JUSTIFICACION DEL PROBLEMA DE  INVESTIGACION </vt:lpstr>
      <vt:lpstr>TIPOS DE JUSTIFICACION DEL PROBLEMA DE  INVESTIGACION </vt:lpstr>
      <vt:lpstr>TIPOS DE JUSTIFICACION DEL PROBLEMA DE  INVESTIGACION </vt:lpstr>
      <vt:lpstr>CRITERIOS  DE IMPORTANCIA DE UNA INVESTIGACION </vt:lpstr>
      <vt:lpstr>VIABILIDAD DE LA INVESTIGACION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Importancia y papel metodológico de la filosofía en las investigaciones científicas</dc:title>
  <dc:creator>mm</dc:creator>
  <cp:lastModifiedBy>mm</cp:lastModifiedBy>
  <cp:revision>105</cp:revision>
  <dcterms:created xsi:type="dcterms:W3CDTF">2015-10-16T05:08:53Z</dcterms:created>
  <dcterms:modified xsi:type="dcterms:W3CDTF">2020-07-15T02:00:27Z</dcterms:modified>
</cp:coreProperties>
</file>