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228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BB2383-D8F5-7868-5C3E-34664F6C32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A2E6C96-7964-5183-D91C-8D46F907D6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DAE1C9-5BD6-763B-07B7-534B0E400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8718-A24C-472F-BF47-28060E0D2381}" type="datetimeFigureOut">
              <a:rPr lang="es-EC" smtClean="0"/>
              <a:t>22/10/2024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D78D67-2D20-4675-048A-60C68B62D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E49E7F-9EDE-92BE-4DB8-45331D832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0E3E-8038-4AB0-BC6A-1AEA70060D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94535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84ADD8-7985-E8F7-29AB-AE4394A2E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90FE07A-FC03-0FA0-0B2D-D1B1C322A1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B834A3-9950-2A63-56CB-BBA5ACE14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8718-A24C-472F-BF47-28060E0D2381}" type="datetimeFigureOut">
              <a:rPr lang="es-EC" smtClean="0"/>
              <a:t>22/10/2024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1D164F-0BA9-D44E-0779-A6B71A5CB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634EDE-D463-E867-8B76-CD73CD11F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0E3E-8038-4AB0-BC6A-1AEA70060D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53790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32615E2-B779-5116-4989-31EE0F187E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93DE481-61C3-A14D-1B16-9806F1C4FF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ADCBD0-6A12-4AA5-B529-D04A596C1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8718-A24C-472F-BF47-28060E0D2381}" type="datetimeFigureOut">
              <a:rPr lang="es-EC" smtClean="0"/>
              <a:t>22/10/2024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7B2F21-3E20-2DD5-5EAC-8B56AE980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755C2D-DEC5-8D8C-4C87-1828C2182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0E3E-8038-4AB0-BC6A-1AEA70060D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18727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2AD899-34C8-2A2F-3346-0E81B78F4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F14F42-AA37-4235-4254-49CCCC081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ECCF54-A7D5-0350-DFDD-DB60DB1DD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8718-A24C-472F-BF47-28060E0D2381}" type="datetimeFigureOut">
              <a:rPr lang="es-EC" smtClean="0"/>
              <a:t>22/10/2024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F1A6B5-45A8-4990-C710-1F016A316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A83BA2-CA68-99E9-C0F8-34CE9EC07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0E3E-8038-4AB0-BC6A-1AEA70060D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98166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E4ABD3-AB64-950F-5E3A-E90F14FDF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E1E606-69EF-D938-06D0-F25468175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F9086F-CA65-64CA-104B-CE78350C9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8718-A24C-472F-BF47-28060E0D2381}" type="datetimeFigureOut">
              <a:rPr lang="es-EC" smtClean="0"/>
              <a:t>22/10/2024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5C08B5-77FE-8AEE-4E0D-8DD6AACAD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32D0A1-6D58-2F21-EE24-345E8C2C7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0E3E-8038-4AB0-BC6A-1AEA70060D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7330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C70EED-1033-D8B7-20CB-B80F62835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693FEA-D39B-2538-9550-BE9121DA7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8A1FD9-BC0B-455C-0A5F-5D34F44B45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CFDB56-6F5C-5811-87ED-7955796BC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8718-A24C-472F-BF47-28060E0D2381}" type="datetimeFigureOut">
              <a:rPr lang="es-EC" smtClean="0"/>
              <a:t>22/10/2024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84489D-5F12-67E0-12F3-10583180F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2B7AB83-F9BA-A490-4B7A-B54EBE45D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0E3E-8038-4AB0-BC6A-1AEA70060D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9306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B1121B-1B46-EDEC-732E-7BAC58134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2B8E5FA-1FEC-BA80-827E-5BC498BE4A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DE132C4-4EBD-9ADF-5847-0B85B41492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99B6BF3-E0B4-3020-7EBB-7628C69446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B09E8EB-6D12-94F4-6331-0F8CAFF944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184E9DB-79F3-BE0F-84A9-6512AE0BA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8718-A24C-472F-BF47-28060E0D2381}" type="datetimeFigureOut">
              <a:rPr lang="es-EC" smtClean="0"/>
              <a:t>22/10/2024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493B1CE-F4EF-EF54-9380-2768A0977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51AF35D-A106-D8B4-DD6F-1602809FF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0E3E-8038-4AB0-BC6A-1AEA70060D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78463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AFBC68-6146-B295-91FF-ECC7E510B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4FCFAB9-6D54-9400-E102-C601CA12A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8718-A24C-472F-BF47-28060E0D2381}" type="datetimeFigureOut">
              <a:rPr lang="es-EC" smtClean="0"/>
              <a:t>22/10/2024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8B6F133-5175-0678-2563-9C15355E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226D38A-B1AC-0559-1AE5-9396F44BA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0E3E-8038-4AB0-BC6A-1AEA70060D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09042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D6A4C2C-C2FE-A856-C4B6-4914C43A5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8718-A24C-472F-BF47-28060E0D2381}" type="datetimeFigureOut">
              <a:rPr lang="es-EC" smtClean="0"/>
              <a:t>22/10/2024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B2E93DF-85E9-1EB2-1F7C-C700605E0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4E63CBB-0881-6272-B0F7-1EA41EEDD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0E3E-8038-4AB0-BC6A-1AEA70060D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0870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C56D71-3595-F853-5EA5-81CEB44B1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659CFE-F27B-8B07-7D7B-2B13A5714B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581C882-1AF0-A045-E6C4-C9D2E7422B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9FBAEFA-72E2-C99E-901E-88D050F02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8718-A24C-472F-BF47-28060E0D2381}" type="datetimeFigureOut">
              <a:rPr lang="es-EC" smtClean="0"/>
              <a:t>22/10/2024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E187D38-FC0F-8819-D392-9655C40B7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B62A63-012E-6F89-93EF-4E8EEE1FD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0E3E-8038-4AB0-BC6A-1AEA70060D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4692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C85042-ED90-C393-0ECD-0076702C3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77F70DE-1585-F510-97CE-D5C2B639C1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1FD1AC4-7BE2-F785-81A6-A1A8B8436F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E04468E-2A1F-78B5-DC71-DC237F5CF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8718-A24C-472F-BF47-28060E0D2381}" type="datetimeFigureOut">
              <a:rPr lang="es-EC" smtClean="0"/>
              <a:t>22/10/2024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840034E-8A02-3297-FA6E-E88B40487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F507E25-E1D5-7529-3D09-59275F95E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0E3E-8038-4AB0-BC6A-1AEA70060D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80942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F5624D0-6524-3803-07A0-241119365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83B62B4-B419-CA12-2DB5-07D4A75D7F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C19900-38D5-34E9-87FB-47693E2C33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C8718-A24C-472F-BF47-28060E0D2381}" type="datetimeFigureOut">
              <a:rPr lang="es-EC" smtClean="0"/>
              <a:t>22/10/2024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F3EF15-6E3B-FA43-FF96-7262232D28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A6A168-27C8-1DCE-C623-07F434333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30E3E-8038-4AB0-BC6A-1AEA70060D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96794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18DCA5-9850-7E59-7DE0-CD75CA0AC6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6000" b="1" dirty="0"/>
              <a:t>LEAN STARTUP</a:t>
            </a:r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7980649-3A0D-58A6-E3B0-12DDA33B7F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21527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392027B-4253-9AE9-78E7-C0E1C228BB43}"/>
              </a:ext>
            </a:extLst>
          </p:cNvPr>
          <p:cNvSpPr txBox="1"/>
          <p:nvPr/>
        </p:nvSpPr>
        <p:spPr>
          <a:xfrm>
            <a:off x="2121159" y="1760376"/>
            <a:ext cx="836022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400" dirty="0"/>
              <a:t>El </a:t>
            </a:r>
            <a:r>
              <a:rPr lang="es-ES" sz="2400" b="1" dirty="0"/>
              <a:t>Lean Startup</a:t>
            </a:r>
            <a:r>
              <a:rPr lang="es-ES" sz="2400" dirty="0"/>
              <a:t> es una metodología que busca minimizar el riesgo y maximizar el aprendizaje en el proceso de crear un nuevo negocio. Para un emprendimiento en el sector de alimentos, aplicar los principios del </a:t>
            </a:r>
            <a:r>
              <a:rPr lang="es-ES" sz="2400" b="1" dirty="0"/>
              <a:t>Lean Startup</a:t>
            </a:r>
            <a:r>
              <a:rPr lang="es-ES" sz="2400" dirty="0"/>
              <a:t> implica enfocarse en validar rápidamente ideas, lanzar productos mínimos viables (MVP) y realizar ajustes sobre la marcha con base en las reacciones del mercado. Aquí te doy algunos ejemplos aplicados a un emprendimiento de alimentos:</a:t>
            </a:r>
            <a:endParaRPr lang="es-EC" sz="2400" dirty="0"/>
          </a:p>
        </p:txBody>
      </p:sp>
    </p:spTree>
    <p:extLst>
      <p:ext uri="{BB962C8B-B14F-4D97-AF65-F5344CB8AC3E}">
        <p14:creationId xmlns:p14="http://schemas.microsoft.com/office/powerpoint/2010/main" val="3368553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303F26B-9EBA-B44D-C60F-2B6C6CAEF010}"/>
              </a:ext>
            </a:extLst>
          </p:cNvPr>
          <p:cNvSpPr txBox="1"/>
          <p:nvPr/>
        </p:nvSpPr>
        <p:spPr>
          <a:xfrm>
            <a:off x="1897225" y="1445396"/>
            <a:ext cx="7806612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000" b="1" dirty="0"/>
              <a:t>1. Identificación del Problema y Validación del Cliente</a:t>
            </a:r>
          </a:p>
          <a:p>
            <a:pPr algn="just"/>
            <a:r>
              <a:rPr lang="es-ES" sz="2000" dirty="0"/>
              <a:t>Antes de invertir tiempo y dinero en el desarrollo del producto, la idea es entender si existe realmente una necesidad en el mercado para el tipo de alimento que se planea ofrecer.</a:t>
            </a:r>
          </a:p>
          <a:p>
            <a:pPr algn="just"/>
            <a:endParaRPr lang="es-ES" sz="2000" dirty="0"/>
          </a:p>
          <a:p>
            <a:pPr algn="just"/>
            <a:r>
              <a:rPr lang="es-ES" sz="2000" b="1" dirty="0"/>
              <a:t>Ejemplo: Comida saludable para oficinas</a:t>
            </a:r>
            <a:endParaRPr lang="es-ES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ES" sz="2000" b="1" dirty="0"/>
              <a:t>Hipótesis</a:t>
            </a:r>
            <a:r>
              <a:rPr lang="es-ES" sz="2000" dirty="0"/>
              <a:t>: Hay una demanda insatisfecha en oficinas por opciones de comida rápida y saludable.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sz="2000" b="1" dirty="0"/>
              <a:t>Validación</a:t>
            </a:r>
            <a:r>
              <a:rPr lang="es-ES" sz="2000" dirty="0"/>
              <a:t>: Se podrían realizar encuestas rápidas a empleados de oficinas o se podría usar un prototipo de menú para medir el interés. Se ofrecen muestras gratuitas en una oficina durante el almuerzo y se recoge la retroalimentación.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sz="2000" b="1" dirty="0"/>
              <a:t>Iteración</a:t>
            </a:r>
            <a:r>
              <a:rPr lang="es-ES" sz="2000" dirty="0"/>
              <a:t>: Si las encuestas muestran que los empleados valoran el servicio pero encuentran caro el menú, se podría ajustar el precio o el tamaño de las porciones.</a:t>
            </a:r>
          </a:p>
        </p:txBody>
      </p:sp>
    </p:spTree>
    <p:extLst>
      <p:ext uri="{BB962C8B-B14F-4D97-AF65-F5344CB8AC3E}">
        <p14:creationId xmlns:p14="http://schemas.microsoft.com/office/powerpoint/2010/main" val="2348108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FF67AC2-6240-1FAD-E16C-DDCD7C06B2E3}"/>
              </a:ext>
            </a:extLst>
          </p:cNvPr>
          <p:cNvSpPr txBox="1"/>
          <p:nvPr/>
        </p:nvSpPr>
        <p:spPr>
          <a:xfrm>
            <a:off x="1996751" y="1583896"/>
            <a:ext cx="7147249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000" b="1" dirty="0"/>
              <a:t>2. Producto Mínimo Viable (MVP)</a:t>
            </a:r>
          </a:p>
          <a:p>
            <a:pPr algn="just"/>
            <a:endParaRPr lang="es-ES" sz="2000" b="1" dirty="0"/>
          </a:p>
          <a:p>
            <a:pPr algn="just"/>
            <a:r>
              <a:rPr lang="es-ES" sz="2000" dirty="0"/>
              <a:t>El </a:t>
            </a:r>
            <a:r>
              <a:rPr lang="es-ES" sz="2000" b="1" dirty="0"/>
              <a:t>MVP</a:t>
            </a:r>
            <a:r>
              <a:rPr lang="es-ES" sz="2000" dirty="0"/>
              <a:t> es una versión simplificada del producto que incluye solo las características esenciales para resolver el problema del cliente.</a:t>
            </a:r>
          </a:p>
          <a:p>
            <a:pPr algn="just"/>
            <a:endParaRPr lang="es-ES" sz="2000" dirty="0"/>
          </a:p>
          <a:p>
            <a:pPr algn="just"/>
            <a:r>
              <a:rPr lang="es-ES" sz="2000" b="1" dirty="0"/>
              <a:t>Ejemplo: Comida vegana rápida</a:t>
            </a:r>
            <a:endParaRPr lang="es-ES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ES" sz="2000" dirty="0"/>
              <a:t>En lugar de montar inmediatamente un restaurante completo, el emprendedor puede comenzar con una cocina compartida o "</a:t>
            </a:r>
            <a:r>
              <a:rPr lang="es-ES" sz="2000" dirty="0" err="1"/>
              <a:t>dark</a:t>
            </a:r>
            <a:r>
              <a:rPr lang="es-ES" sz="2000" dirty="0"/>
              <a:t> </a:t>
            </a:r>
            <a:r>
              <a:rPr lang="es-ES" sz="2000" dirty="0" err="1"/>
              <a:t>kitchen</a:t>
            </a:r>
            <a:r>
              <a:rPr lang="es-ES" sz="2000" dirty="0"/>
              <a:t>" que solo opere por pedido en línea. El MVP podría ser un menú reducido con 3 o 4 opciones de platos veganos fáciles de preparar.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sz="2000" dirty="0"/>
              <a:t>El costo es mucho menor y permite probar si hay demanda por esos platillos específicos sin comprometerse con una ubicación física o un gran inventario.</a:t>
            </a:r>
          </a:p>
        </p:txBody>
      </p:sp>
    </p:spTree>
    <p:extLst>
      <p:ext uri="{BB962C8B-B14F-4D97-AF65-F5344CB8AC3E}">
        <p14:creationId xmlns:p14="http://schemas.microsoft.com/office/powerpoint/2010/main" val="1897871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8BA6607-44E6-9A8E-3024-11FA4180E923}"/>
              </a:ext>
            </a:extLst>
          </p:cNvPr>
          <p:cNvSpPr txBox="1"/>
          <p:nvPr/>
        </p:nvSpPr>
        <p:spPr>
          <a:xfrm>
            <a:off x="2469502" y="1583896"/>
            <a:ext cx="6674498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000" b="1" dirty="0"/>
              <a:t>3. Pruebas Rápidas y </a:t>
            </a:r>
            <a:r>
              <a:rPr lang="es-ES" sz="2000" b="1" dirty="0" err="1"/>
              <a:t>Feedback</a:t>
            </a:r>
            <a:endParaRPr lang="es-ES" sz="2000" b="1" dirty="0"/>
          </a:p>
          <a:p>
            <a:pPr algn="just"/>
            <a:r>
              <a:rPr lang="es-ES" sz="2000" dirty="0"/>
              <a:t>A medida que se lanza el MVP, el objetivo es obtener el mayor </a:t>
            </a:r>
            <a:r>
              <a:rPr lang="es-ES" sz="2000" dirty="0" err="1"/>
              <a:t>feedback</a:t>
            </a:r>
            <a:r>
              <a:rPr lang="es-ES" sz="2000" dirty="0"/>
              <a:t> posible y realizar ajustes rápidamente.</a:t>
            </a:r>
          </a:p>
          <a:p>
            <a:pPr algn="just"/>
            <a:endParaRPr lang="es-ES" sz="2000" dirty="0"/>
          </a:p>
          <a:p>
            <a:pPr algn="just"/>
            <a:r>
              <a:rPr lang="es-ES" sz="2000" b="1" dirty="0"/>
              <a:t>Ejemplo: Snacks artesanales para deportistas</a:t>
            </a:r>
          </a:p>
          <a:p>
            <a:pPr algn="just"/>
            <a:endParaRPr lang="es-ES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ES" sz="2000" dirty="0"/>
              <a:t>Se lanza un snack de energía hecho a mano y se ofrece a la venta en tiendas especializadas o gimnasios. A través de encuestas o el análisis de ventas, el emprendedor recibe comentarios sobre el sabor, el tamaño de la porción, y el empaque.</a:t>
            </a:r>
          </a:p>
          <a:p>
            <a:pPr algn="just"/>
            <a:endParaRPr lang="es-ES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ES" sz="2000" dirty="0"/>
              <a:t>Con base en esos comentarios, puede decidir ajustar la receta (si los clientes piden más proteína o menos azúcar) o el empaque para hacerlo más atractivo o funcional para quienes lo consumen durante la práctica de deporte.</a:t>
            </a:r>
          </a:p>
        </p:txBody>
      </p:sp>
    </p:spTree>
    <p:extLst>
      <p:ext uri="{BB962C8B-B14F-4D97-AF65-F5344CB8AC3E}">
        <p14:creationId xmlns:p14="http://schemas.microsoft.com/office/powerpoint/2010/main" val="932740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0828A8D-6921-C94A-9748-333057549C65}"/>
              </a:ext>
            </a:extLst>
          </p:cNvPr>
          <p:cNvSpPr txBox="1"/>
          <p:nvPr/>
        </p:nvSpPr>
        <p:spPr>
          <a:xfrm>
            <a:off x="2699657" y="1722394"/>
            <a:ext cx="6444343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000" b="1" dirty="0"/>
              <a:t>4. Pivotar o Perseverar</a:t>
            </a:r>
          </a:p>
          <a:p>
            <a:pPr algn="just"/>
            <a:endParaRPr lang="es-ES" sz="2000" b="1" dirty="0"/>
          </a:p>
          <a:p>
            <a:pPr algn="just"/>
            <a:r>
              <a:rPr lang="es-ES" sz="2000" dirty="0"/>
              <a:t>Si el </a:t>
            </a:r>
            <a:r>
              <a:rPr lang="es-ES" sz="2000" dirty="0" err="1"/>
              <a:t>feedback</a:t>
            </a:r>
            <a:r>
              <a:rPr lang="es-ES" sz="2000" dirty="0"/>
              <a:t> del mercado no es positivo o se descubren nuevas oportunidades, el emprendedor puede </a:t>
            </a:r>
            <a:r>
              <a:rPr lang="es-ES" sz="2000" b="1" dirty="0"/>
              <a:t>pivotar</a:t>
            </a:r>
            <a:r>
              <a:rPr lang="es-ES" sz="2000" dirty="0"/>
              <a:t> y cambiar su enfoque. Si los resultados son alentadores, puede </a:t>
            </a:r>
            <a:r>
              <a:rPr lang="es-ES" sz="2000" b="1" dirty="0"/>
              <a:t>perseverar</a:t>
            </a:r>
            <a:r>
              <a:rPr lang="es-ES" sz="2000" dirty="0"/>
              <a:t> y continuar optimizando.</a:t>
            </a:r>
          </a:p>
          <a:p>
            <a:pPr algn="just"/>
            <a:r>
              <a:rPr lang="es-ES" sz="2000" b="1" dirty="0"/>
              <a:t>Ejemplo: Servicio de suscripción de comidas preparadas</a:t>
            </a:r>
          </a:p>
          <a:p>
            <a:pPr algn="just"/>
            <a:endParaRPr lang="es-ES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ES" sz="2000" dirty="0"/>
              <a:t>Tras lanzar una suscripción para enviar comidas preparadas a familias, se descubre que los clientes valoran más la conveniencia que la variedad. En lugar de enviar diferentes comidas cada semana, el negocio pivota y comienza a ofrecer menús semanales repetitivos con platos muy sencillos, pero ajustados a las necesidades de tiempo de las familias.</a:t>
            </a:r>
          </a:p>
        </p:txBody>
      </p:sp>
    </p:spTree>
    <p:extLst>
      <p:ext uri="{BB962C8B-B14F-4D97-AF65-F5344CB8AC3E}">
        <p14:creationId xmlns:p14="http://schemas.microsoft.com/office/powerpoint/2010/main" val="322069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C077086-14DF-87B1-869C-D1590637A3DB}"/>
              </a:ext>
            </a:extLst>
          </p:cNvPr>
          <p:cNvSpPr txBox="1"/>
          <p:nvPr/>
        </p:nvSpPr>
        <p:spPr>
          <a:xfrm>
            <a:off x="2513045" y="1722392"/>
            <a:ext cx="682378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000" b="1" dirty="0"/>
              <a:t>5. Medir y Escalar</a:t>
            </a:r>
          </a:p>
          <a:p>
            <a:pPr algn="just"/>
            <a:endParaRPr lang="es-ES" sz="2000" b="1" dirty="0"/>
          </a:p>
          <a:p>
            <a:pPr algn="just"/>
            <a:r>
              <a:rPr lang="es-ES" sz="2000" dirty="0"/>
              <a:t>Conforme se va validando el modelo de negocio y el producto es aceptado por el mercado, se puede empezar a invertir en el crecimiento. Se mide constantemente el desempeño de las métricas clave: costos, tiempos de entrega, satisfacción del cliente, etc.</a:t>
            </a:r>
          </a:p>
          <a:p>
            <a:pPr algn="just"/>
            <a:endParaRPr lang="es-ES" sz="2000" dirty="0"/>
          </a:p>
          <a:p>
            <a:pPr algn="just"/>
            <a:r>
              <a:rPr lang="es-ES" sz="2000" b="1" dirty="0"/>
              <a:t>Ejemplo: Creación de una marca de </a:t>
            </a:r>
            <a:r>
              <a:rPr lang="es-ES" sz="2000" b="1" dirty="0" err="1"/>
              <a:t>kombucha</a:t>
            </a:r>
            <a:r>
              <a:rPr lang="es-ES" sz="2000" b="1" dirty="0"/>
              <a:t> artesanal</a:t>
            </a:r>
            <a:endParaRPr lang="es-ES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ES" sz="2000" dirty="0"/>
              <a:t>Comenzaron produciendo en pequeños lotes y vendiendo en mercados locales. Al ver la aceptación, decidieron escalar invirtiendo en una mayor capacidad de producción y un sistema de distribución más amplio, con la ayuda de los datos obtenidos del rendimiento en los primeros meses.</a:t>
            </a:r>
          </a:p>
        </p:txBody>
      </p:sp>
    </p:spTree>
    <p:extLst>
      <p:ext uri="{BB962C8B-B14F-4D97-AF65-F5344CB8AC3E}">
        <p14:creationId xmlns:p14="http://schemas.microsoft.com/office/powerpoint/2010/main" val="2515874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21B654F-F655-2F3C-7597-8BDCB4A3C46E}"/>
              </a:ext>
            </a:extLst>
          </p:cNvPr>
          <p:cNvSpPr txBox="1"/>
          <p:nvPr/>
        </p:nvSpPr>
        <p:spPr>
          <a:xfrm>
            <a:off x="2394857" y="1306897"/>
            <a:ext cx="6749143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000" b="1" dirty="0"/>
              <a:t>Resumen del Proceso Lean en un Emprendimiento de Alimentos:</a:t>
            </a:r>
          </a:p>
          <a:p>
            <a:pPr algn="just">
              <a:buFont typeface="+mj-lt"/>
              <a:buAutoNum type="arabicPeriod"/>
            </a:pPr>
            <a:r>
              <a:rPr lang="es-ES" sz="2000" b="1" dirty="0"/>
              <a:t>Idea</a:t>
            </a:r>
            <a:r>
              <a:rPr lang="es-ES" sz="2000" dirty="0"/>
              <a:t>: Detectar una oportunidad o problema específico en el mercado alimenticio.</a:t>
            </a:r>
          </a:p>
          <a:p>
            <a:pPr algn="just">
              <a:buFont typeface="+mj-lt"/>
              <a:buAutoNum type="arabicPeriod"/>
            </a:pPr>
            <a:r>
              <a:rPr lang="es-ES" sz="2000" b="1" dirty="0"/>
              <a:t>Validación</a:t>
            </a:r>
            <a:r>
              <a:rPr lang="es-ES" sz="2000" dirty="0"/>
              <a:t>: Validar el interés del mercado con encuestas o muestras.</a:t>
            </a:r>
          </a:p>
          <a:p>
            <a:pPr algn="just">
              <a:buFont typeface="+mj-lt"/>
              <a:buAutoNum type="arabicPeriod"/>
            </a:pPr>
            <a:r>
              <a:rPr lang="es-ES" sz="2000" b="1" dirty="0"/>
              <a:t>MVP</a:t>
            </a:r>
            <a:r>
              <a:rPr lang="es-ES" sz="2000" dirty="0"/>
              <a:t>: Crear una versión mínima del producto (un menú reducido, un servicio básico, o producción pequeña).</a:t>
            </a:r>
          </a:p>
          <a:p>
            <a:pPr algn="just">
              <a:buFont typeface="+mj-lt"/>
              <a:buAutoNum type="arabicPeriod"/>
            </a:pPr>
            <a:r>
              <a:rPr lang="es-ES" sz="2000" b="1" dirty="0" err="1"/>
              <a:t>Feedback</a:t>
            </a:r>
            <a:r>
              <a:rPr lang="es-ES" sz="2000" dirty="0"/>
              <a:t>: Recoger opiniones de los primeros clientes y ajustar el producto.</a:t>
            </a:r>
          </a:p>
          <a:p>
            <a:pPr algn="just">
              <a:buFont typeface="+mj-lt"/>
              <a:buAutoNum type="arabicPeriod"/>
            </a:pPr>
            <a:r>
              <a:rPr lang="es-ES" sz="2000" b="1" dirty="0"/>
              <a:t>Escalar</a:t>
            </a:r>
            <a:r>
              <a:rPr lang="es-ES" sz="2000" dirty="0"/>
              <a:t>: Después de varias iteraciones, invertir en crecimiento si el producto es bien aceptado.</a:t>
            </a:r>
          </a:p>
          <a:p>
            <a:pPr algn="just"/>
            <a:r>
              <a:rPr lang="es-ES" sz="2000" dirty="0"/>
              <a:t>Este enfoque permite que los emprendedores de alimentos minimicen los riesgos financieros y de tiempo, al probar sus ideas en el mercado de manera ágil y eficiente.</a:t>
            </a:r>
          </a:p>
        </p:txBody>
      </p:sp>
    </p:spTree>
    <p:extLst>
      <p:ext uri="{BB962C8B-B14F-4D97-AF65-F5344CB8AC3E}">
        <p14:creationId xmlns:p14="http://schemas.microsoft.com/office/powerpoint/2010/main" val="4890081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779</Words>
  <Application>Microsoft Office PowerPoint</Application>
  <PresentationFormat>Panorámica</PresentationFormat>
  <Paragraphs>43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LEAN STARTUP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STARTUP</dc:title>
  <dc:creator>Carlos Wladimir Izurieta Recalde</dc:creator>
  <cp:lastModifiedBy>Carlos Wladimir Izurieta Recalde</cp:lastModifiedBy>
  <cp:revision>1</cp:revision>
  <dcterms:created xsi:type="dcterms:W3CDTF">2024-10-22T16:58:28Z</dcterms:created>
  <dcterms:modified xsi:type="dcterms:W3CDTF">2024-10-22T17:33:50Z</dcterms:modified>
</cp:coreProperties>
</file>