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9"/>
  </p:notesMasterIdLst>
  <p:sldIdLst>
    <p:sldId id="258" r:id="rId2"/>
    <p:sldId id="322" r:id="rId3"/>
    <p:sldId id="323" r:id="rId4"/>
    <p:sldId id="324" r:id="rId5"/>
    <p:sldId id="325" r:id="rId6"/>
    <p:sldId id="326" r:id="rId7"/>
    <p:sldId id="33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3" autoAdjust="0"/>
    <p:restoredTop sz="94660"/>
  </p:normalViewPr>
  <p:slideViewPr>
    <p:cSldViewPr snapToGrid="0">
      <p:cViewPr varScale="1">
        <p:scale>
          <a:sx n="72" d="100"/>
          <a:sy n="72" d="100"/>
        </p:scale>
        <p:origin x="224" y="10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98864-2AC1-4044-864C-0627D082DADF}" type="datetimeFigureOut">
              <a:rPr lang="es-EC" smtClean="0"/>
              <a:pPr/>
              <a:t>24/11/22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1DA66-EA64-4F20-B115-63CB9FEC0D06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322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altLang="es-EC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984F6C-C127-456E-9C51-3032BE49DB99}" type="slidenum">
              <a:rPr lang="en-US" altLang="es-EC">
                <a:latin typeface="Calibri" panose="020F0502020204030204" pitchFamily="34" charset="0"/>
                <a:ea typeface="MS PGothic" panose="020B0600070205080204" pitchFamily="34" charset="-128"/>
              </a:rPr>
              <a:pPr eaLnBrk="1" hangingPunct="1"/>
              <a:t>1</a:t>
            </a:fld>
            <a:endParaRPr lang="en-US" altLang="es-EC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199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C" altLang="es-EC"/>
          </a:p>
        </p:txBody>
      </p:sp>
      <p:sp>
        <p:nvSpPr>
          <p:cNvPr id="358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AAD97-FEA9-4348-BE3B-209D386F613A}" type="slidenum">
              <a:rPr lang="es-ES" altLang="es-EC"/>
              <a:pPr/>
              <a:t>2</a:t>
            </a:fld>
            <a:endParaRPr lang="es-ES" altLang="es-EC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C" altLang="es-EC"/>
          </a:p>
        </p:txBody>
      </p:sp>
      <p:sp>
        <p:nvSpPr>
          <p:cNvPr id="368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335991-E617-45DD-96B5-44531FA569B2}" type="slidenum">
              <a:rPr lang="es-ES" altLang="es-EC"/>
              <a:pPr/>
              <a:t>3</a:t>
            </a:fld>
            <a:endParaRPr lang="es-ES" altLang="es-EC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C" altLang="es-EC"/>
          </a:p>
        </p:txBody>
      </p:sp>
      <p:sp>
        <p:nvSpPr>
          <p:cNvPr id="378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611D9-B316-48BA-997E-0A890AD8A06B}" type="slidenum">
              <a:rPr lang="es-ES" altLang="es-EC"/>
              <a:pPr/>
              <a:t>4</a:t>
            </a:fld>
            <a:endParaRPr lang="es-ES" altLang="es-EC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C" altLang="es-EC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1C649-46C0-4472-A4DC-36CF1B2D60FB}" type="slidenum">
              <a:rPr lang="es-ES" altLang="es-EC"/>
              <a:pPr/>
              <a:t>5</a:t>
            </a:fld>
            <a:endParaRPr lang="es-ES" altLang="es-EC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C" altLang="es-EC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57B02-D69E-4FCE-A097-36798847315F}" type="slidenum">
              <a:rPr lang="es-ES" altLang="es-EC"/>
              <a:pPr/>
              <a:t>6</a:t>
            </a:fld>
            <a:endParaRPr lang="es-ES" alt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111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88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653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51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792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65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28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18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7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388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957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E82BF99-E167-41B2-A719-FC833AB27651}" type="datetimeFigureOut">
              <a:rPr lang="es-ES" smtClean="0"/>
              <a:pPr/>
              <a:t>24/11/22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DEC2401-B00A-403E-A184-05263A2C9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94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1"/>
          <p:cNvSpPr>
            <a:spLocks noChangeArrowheads="1"/>
          </p:cNvSpPr>
          <p:nvPr/>
        </p:nvSpPr>
        <p:spPr bwMode="auto">
          <a:xfrm>
            <a:off x="2008909" y="2711816"/>
            <a:ext cx="97282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s-EC" altLang="es-EC" sz="6000" b="1" dirty="0">
                <a:ea typeface="MS PGothic" panose="020B0600070205080204" pitchFamily="34" charset="-128"/>
              </a:rPr>
              <a:t>Administración Pública</a:t>
            </a:r>
            <a:endParaRPr lang="en-US" altLang="es-EC" sz="6000" b="1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4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6"/>
          <p:cNvSpPr txBox="1">
            <a:spLocks noChangeArrowheads="1"/>
          </p:cNvSpPr>
          <p:nvPr/>
        </p:nvSpPr>
        <p:spPr bwMode="auto">
          <a:xfrm>
            <a:off x="2880557" y="456547"/>
            <a:ext cx="6430886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s-EC" altLang="es-EC" sz="3200" b="1" dirty="0">
                <a:latin typeface="Arial" panose="020B0604020202020204" pitchFamily="34" charset="0"/>
                <a:cs typeface="Arial" panose="020B0604020202020204" pitchFamily="34" charset="0"/>
              </a:rPr>
              <a:t>LA ADMINISTRACIÓN PÚBLICA</a:t>
            </a:r>
            <a:endParaRPr lang="es-EC" altLang="es-EC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3 Rectángulo"/>
          <p:cNvSpPr>
            <a:spLocks noChangeArrowheads="1"/>
          </p:cNvSpPr>
          <p:nvPr/>
        </p:nvSpPr>
        <p:spPr bwMode="auto">
          <a:xfrm>
            <a:off x="959908" y="1831639"/>
            <a:ext cx="10272184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C" altLang="es-EC" sz="2400" b="1" dirty="0"/>
              <a:t>Con un enfoque político, Rodrigo Borja concibe a la administración (pública) como "</a:t>
            </a:r>
            <a:r>
              <a:rPr lang="es-EC" altLang="es-EC" sz="2400" b="1" u="sng" dirty="0">
                <a:solidFill>
                  <a:srgbClr val="FF0000"/>
                </a:solidFill>
              </a:rPr>
              <a:t>una de las tres funciones cardinales del Estado</a:t>
            </a:r>
            <a:r>
              <a:rPr lang="es-EC" altLang="es-EC" sz="2400" b="1" dirty="0"/>
              <a:t>, que está </a:t>
            </a:r>
            <a:r>
              <a:rPr lang="es-EC" altLang="es-EC" sz="2400" b="1" u="sng" dirty="0">
                <a:solidFill>
                  <a:srgbClr val="FF0000"/>
                </a:solidFill>
              </a:rPr>
              <a:t>a cargo del poder ejecutivo</a:t>
            </a:r>
            <a:r>
              <a:rPr lang="es-EC" altLang="es-EC" sz="2400" b="1" dirty="0"/>
              <a:t>, es decir, del Presidente de la República, los ministros, los funcionarios y los empleados subordinados. </a:t>
            </a:r>
          </a:p>
          <a:p>
            <a:pPr algn="just">
              <a:spcBef>
                <a:spcPct val="20000"/>
              </a:spcBef>
            </a:pPr>
            <a:endParaRPr lang="es-EC" altLang="es-EC" sz="2400" b="1" dirty="0"/>
          </a:p>
          <a:p>
            <a:pPr algn="just">
              <a:spcBef>
                <a:spcPct val="20000"/>
              </a:spcBef>
            </a:pPr>
            <a:r>
              <a:rPr lang="es-EC" altLang="es-EC" sz="2400" b="1" dirty="0"/>
              <a:t>Su </a:t>
            </a:r>
            <a:r>
              <a:rPr lang="es-EC" altLang="es-EC" sz="2400" b="1" u="sng" dirty="0">
                <a:solidFill>
                  <a:srgbClr val="FF0000"/>
                </a:solidFill>
              </a:rPr>
              <a:t>función</a:t>
            </a:r>
            <a:r>
              <a:rPr lang="es-EC" altLang="es-EC" sz="2400" b="1" dirty="0"/>
              <a:t> es </a:t>
            </a:r>
            <a:r>
              <a:rPr lang="es-EC" altLang="es-EC" sz="2400" b="1" u="sng" dirty="0">
                <a:solidFill>
                  <a:srgbClr val="FF0000"/>
                </a:solidFill>
              </a:rPr>
              <a:t>manejar los bienes y recursos del Estado</a:t>
            </a:r>
            <a:r>
              <a:rPr lang="es-EC" altLang="es-EC" sz="2400" b="1" dirty="0"/>
              <a:t>, </a:t>
            </a:r>
            <a:r>
              <a:rPr lang="es-EC" altLang="es-EC" sz="2400" b="1" u="sng" dirty="0">
                <a:solidFill>
                  <a:srgbClr val="FF0000"/>
                </a:solidFill>
              </a:rPr>
              <a:t>recaudar</a:t>
            </a:r>
            <a:r>
              <a:rPr lang="es-EC" altLang="es-EC" sz="2400" b="1" dirty="0"/>
              <a:t> e </a:t>
            </a:r>
            <a:r>
              <a:rPr lang="es-EC" altLang="es-EC" sz="2400" b="1" u="sng" dirty="0">
                <a:solidFill>
                  <a:srgbClr val="FF0000"/>
                </a:solidFill>
              </a:rPr>
              <a:t>invertir los fondos fiscales</a:t>
            </a:r>
            <a:r>
              <a:rPr lang="es-EC" altLang="es-EC" sz="2400" b="1" dirty="0"/>
              <a:t>, </a:t>
            </a:r>
            <a:r>
              <a:rPr lang="es-EC" altLang="es-EC" sz="2400" b="1" u="sng" dirty="0">
                <a:solidFill>
                  <a:srgbClr val="FF0000"/>
                </a:solidFill>
              </a:rPr>
              <a:t>prestar los servicios públicos</a:t>
            </a:r>
            <a:r>
              <a:rPr lang="es-EC" altLang="es-EC" sz="2400" b="1" dirty="0"/>
              <a:t> y </a:t>
            </a:r>
            <a:r>
              <a:rPr lang="es-EC" altLang="es-EC" sz="2400" b="1" u="sng" dirty="0">
                <a:solidFill>
                  <a:srgbClr val="FF0000"/>
                </a:solidFill>
              </a:rPr>
              <a:t>asegurar el orden jurídico</a:t>
            </a:r>
            <a:r>
              <a:rPr lang="es-EC" altLang="es-EC" sz="2400" b="1" dirty="0"/>
              <a:t>. Lo hace por medio de actos concretos, inmediatos e incesantes”.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3 Rectángulo"/>
          <p:cNvSpPr>
            <a:spLocks noChangeArrowheads="1"/>
          </p:cNvSpPr>
          <p:nvPr/>
        </p:nvSpPr>
        <p:spPr bwMode="auto">
          <a:xfrm>
            <a:off x="767291" y="1277642"/>
            <a:ext cx="10657417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C" altLang="es-EC" sz="2400" b="1" dirty="0"/>
              <a:t>Así concebida </a:t>
            </a:r>
            <a:r>
              <a:rPr lang="es-EC" altLang="es-EC" sz="2400" b="1" u="sng" dirty="0">
                <a:solidFill>
                  <a:srgbClr val="FF0000"/>
                </a:solidFill>
              </a:rPr>
              <a:t>la administración pública se identifica con Función Ejecutiva </a:t>
            </a:r>
            <a:r>
              <a:rPr lang="es-EC" altLang="es-EC" sz="2400" b="1" dirty="0"/>
              <a:t>y se reduce a esta. Sin embargo, </a:t>
            </a:r>
            <a:r>
              <a:rPr lang="es-EC" altLang="es-EC" sz="2400" b="1" u="sng" dirty="0">
                <a:solidFill>
                  <a:srgbClr val="FF0000"/>
                </a:solidFill>
              </a:rPr>
              <a:t>el conjunto de actividades que implica administrar los recursos del Estado</a:t>
            </a:r>
            <a:r>
              <a:rPr lang="es-EC" altLang="es-EC" sz="2400" b="1" dirty="0"/>
              <a:t>, no es desarrollado con exclusividad por la Función Ejecutiva </a:t>
            </a:r>
            <a:r>
              <a:rPr lang="es-EC" altLang="es-EC" sz="2400" b="1" u="sng" dirty="0">
                <a:solidFill>
                  <a:srgbClr val="FF0000"/>
                </a:solidFill>
              </a:rPr>
              <a:t>sino también por organismos, entidades y personas integran las otras funciones del Estado</a:t>
            </a:r>
            <a:r>
              <a:rPr lang="es-EC" altLang="es-EC" sz="2400" b="1" dirty="0"/>
              <a:t>.</a:t>
            </a:r>
          </a:p>
          <a:p>
            <a:pPr algn="just">
              <a:spcBef>
                <a:spcPct val="20000"/>
              </a:spcBef>
            </a:pPr>
            <a:r>
              <a:rPr lang="es-EC" altLang="es-EC" sz="2400" b="1" dirty="0"/>
              <a:t> </a:t>
            </a:r>
          </a:p>
          <a:p>
            <a:pPr algn="just">
              <a:spcBef>
                <a:spcPct val="20000"/>
              </a:spcBef>
            </a:pPr>
            <a:r>
              <a:rPr lang="es-EC" altLang="es-EC" sz="2400" b="1" dirty="0"/>
              <a:t>En Ecuador, Jorge Zavala Egas define a la administración pública como "</a:t>
            </a:r>
            <a:r>
              <a:rPr lang="es-EC" altLang="es-EC" sz="2400" b="1" u="sng" dirty="0">
                <a:solidFill>
                  <a:srgbClr val="FF0000"/>
                </a:solidFill>
              </a:rPr>
              <a:t>todo poder público </a:t>
            </a:r>
            <a:r>
              <a:rPr lang="es-EC" altLang="es-EC" sz="2400" b="1" dirty="0"/>
              <a:t>(elemento subjetivo) que </a:t>
            </a:r>
            <a:r>
              <a:rPr lang="es-EC" altLang="es-EC" sz="2400" b="1" u="sng" dirty="0">
                <a:solidFill>
                  <a:srgbClr val="FF0000"/>
                </a:solidFill>
              </a:rPr>
              <a:t>desempeña</a:t>
            </a:r>
            <a:r>
              <a:rPr lang="es-EC" altLang="es-EC" sz="2400" b="1" dirty="0"/>
              <a:t>, </a:t>
            </a:r>
            <a:r>
              <a:rPr lang="es-EC" altLang="es-EC" sz="2400" b="1" u="sng" dirty="0">
                <a:solidFill>
                  <a:srgbClr val="FF0000"/>
                </a:solidFill>
              </a:rPr>
              <a:t>a través de órganos</a:t>
            </a:r>
            <a:r>
              <a:rPr lang="es-EC" altLang="es-EC" sz="2400" b="1" dirty="0"/>
              <a:t>, unas </a:t>
            </a:r>
            <a:r>
              <a:rPr lang="es-EC" altLang="es-EC" sz="2400" b="1" u="sng" dirty="0">
                <a:solidFill>
                  <a:srgbClr val="FF0000"/>
                </a:solidFill>
              </a:rPr>
              <a:t>funciones que le están reservadas en el marco constitucional y legal </a:t>
            </a:r>
            <a:r>
              <a:rPr lang="es-EC" altLang="es-EC" sz="2400" b="1" dirty="0"/>
              <a:t>(elemento objetivo), </a:t>
            </a:r>
            <a:r>
              <a:rPr lang="es-EC" altLang="es-EC" sz="2400" b="1" dirty="0">
                <a:solidFill>
                  <a:srgbClr val="FF0000"/>
                </a:solidFill>
              </a:rPr>
              <a:t>para la satisfacción de los intereses generales, necesidades públicas o que sean de utilidad pública </a:t>
            </a:r>
            <a:r>
              <a:rPr lang="es-EC" altLang="es-EC" sz="2400" b="1" dirty="0"/>
              <a:t>(elemento teleológico o finalista)"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643CE7A9-AB1C-9796-DD76-C01219C07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0557" y="456547"/>
            <a:ext cx="6430886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s-EC" altLang="es-EC" sz="3200" b="1" dirty="0">
                <a:latin typeface="Arial" panose="020B0604020202020204" pitchFamily="34" charset="0"/>
                <a:cs typeface="Arial" panose="020B0604020202020204" pitchFamily="34" charset="0"/>
              </a:rPr>
              <a:t>LA ADMINISTRACIÓN PÚBLICA</a:t>
            </a:r>
            <a:endParaRPr lang="es-EC" altLang="es-EC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6"/>
          <p:cNvSpPr txBox="1">
            <a:spLocks noChangeArrowheads="1"/>
          </p:cNvSpPr>
          <p:nvPr/>
        </p:nvSpPr>
        <p:spPr bwMode="auto">
          <a:xfrm>
            <a:off x="1272117" y="564123"/>
            <a:ext cx="9647765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EC" altLang="es-EC" sz="3200" b="1" dirty="0">
                <a:latin typeface="Arial" panose="020B0604020202020204" pitchFamily="34" charset="0"/>
                <a:cs typeface="Arial" panose="020B0604020202020204" pitchFamily="34" charset="0"/>
              </a:rPr>
              <a:t>ELEMENTOS DE LA ADMINISTRACIÓN PÚBLICA</a:t>
            </a:r>
            <a:endParaRPr lang="es-EC" altLang="es-EC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3 Rectángulo"/>
          <p:cNvSpPr>
            <a:spLocks noChangeArrowheads="1"/>
          </p:cNvSpPr>
          <p:nvPr/>
        </p:nvSpPr>
        <p:spPr bwMode="auto">
          <a:xfrm>
            <a:off x="768350" y="1663887"/>
            <a:ext cx="10655300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C" altLang="es-EC" sz="2800" b="1" dirty="0">
                <a:solidFill>
                  <a:srgbClr val="FF0000"/>
                </a:solidFill>
              </a:rPr>
              <a:t>ELEMENTO MATERIAL U OBJETIVO: </a:t>
            </a:r>
            <a:r>
              <a:rPr lang="es-EC" altLang="es-EC" sz="2800" b="1" dirty="0"/>
              <a:t>es el conjunto de </a:t>
            </a:r>
            <a:r>
              <a:rPr lang="es-EC" altLang="es-EC" sz="2800" b="1" u="sng" dirty="0">
                <a:solidFill>
                  <a:srgbClr val="FF0000"/>
                </a:solidFill>
              </a:rPr>
              <a:t>actividades permanentes y prácticas </a:t>
            </a:r>
            <a:r>
              <a:rPr lang="es-EC" altLang="es-EC" sz="2800" b="1" dirty="0"/>
              <a:t>que </a:t>
            </a:r>
            <a:r>
              <a:rPr lang="es-EC" altLang="es-EC" sz="2800" b="1" u="sng" dirty="0">
                <a:solidFill>
                  <a:srgbClr val="FF0000"/>
                </a:solidFill>
              </a:rPr>
              <a:t>realizan los administrativos</a:t>
            </a:r>
            <a:r>
              <a:rPr lang="es-EC" altLang="es-EC" sz="2800" b="1" dirty="0"/>
              <a:t>, orientadas a </a:t>
            </a:r>
            <a:r>
              <a:rPr lang="es-EC" altLang="es-EC" sz="2800" b="1" u="sng" dirty="0">
                <a:solidFill>
                  <a:srgbClr val="FF0000"/>
                </a:solidFill>
              </a:rPr>
              <a:t>alcanzar el interés general</a:t>
            </a:r>
            <a:r>
              <a:rPr lang="es-EC" altLang="es-EC" sz="2800" b="1" dirty="0"/>
              <a:t>, en </a:t>
            </a:r>
            <a:r>
              <a:rPr lang="es-EC" altLang="es-EC" sz="2800" b="1" u="sng" dirty="0">
                <a:solidFill>
                  <a:srgbClr val="FF0000"/>
                </a:solidFill>
              </a:rPr>
              <a:t>ejercicio de las competencias </a:t>
            </a:r>
            <a:r>
              <a:rPr lang="es-EC" altLang="es-EC" sz="2800" b="1" dirty="0"/>
              <a:t>que les han sido </a:t>
            </a:r>
            <a:r>
              <a:rPr lang="es-EC" altLang="es-EC" sz="2800" b="1" u="sng" dirty="0">
                <a:solidFill>
                  <a:srgbClr val="FF0000"/>
                </a:solidFill>
              </a:rPr>
              <a:t>atribuidas por Constitución o la ley</a:t>
            </a:r>
            <a:r>
              <a:rPr lang="es-EC" altLang="es-EC" sz="2800" b="1" dirty="0"/>
              <a:t>. Ejemplos de tales actividades son: la </a:t>
            </a:r>
            <a:r>
              <a:rPr lang="es-EC" altLang="es-EC" sz="2800" b="1" u="sng" dirty="0">
                <a:solidFill>
                  <a:srgbClr val="FF0000"/>
                </a:solidFill>
              </a:rPr>
              <a:t>designación de funcionarios </a:t>
            </a:r>
            <a:r>
              <a:rPr lang="es-EC" altLang="es-EC" sz="2800" b="1" dirty="0"/>
              <a:t>públicos para llenar vacantes, la </a:t>
            </a:r>
            <a:r>
              <a:rPr lang="es-EC" altLang="es-EC" sz="2800" b="1" u="sng" dirty="0">
                <a:solidFill>
                  <a:srgbClr val="FF0000"/>
                </a:solidFill>
              </a:rPr>
              <a:t>celebración de contratos</a:t>
            </a:r>
            <a:r>
              <a:rPr lang="es-EC" altLang="es-EC" sz="2800" b="1" dirty="0"/>
              <a:t> para la provisión de bienes o servicios o para la construcción de obras, la autorización de pagos para el cumplimiento de obligaciones, la adquisición de equipos y fármacos para los hospitales públicos, </a:t>
            </a:r>
            <a:r>
              <a:rPr lang="es-EC" altLang="es-EC" sz="2800" b="1" u="sng" dirty="0">
                <a:solidFill>
                  <a:srgbClr val="FF0000"/>
                </a:solidFill>
              </a:rPr>
              <a:t>entre muchos otros</a:t>
            </a:r>
            <a:r>
              <a:rPr lang="es-EC" altLang="es-EC" sz="2800" b="1" dirty="0"/>
              <a:t>.</a:t>
            </a:r>
          </a:p>
          <a:p>
            <a:pPr algn="just">
              <a:spcBef>
                <a:spcPct val="20000"/>
              </a:spcBef>
            </a:pPr>
            <a:r>
              <a:rPr lang="es-EC" altLang="es-EC" sz="2400" b="1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3 Rectángulo"/>
          <p:cNvSpPr>
            <a:spLocks noChangeArrowheads="1"/>
          </p:cNvSpPr>
          <p:nvPr/>
        </p:nvSpPr>
        <p:spPr bwMode="auto">
          <a:xfrm>
            <a:off x="768349" y="1930128"/>
            <a:ext cx="10655300" cy="299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C" altLang="es-EC" sz="3200" b="1" dirty="0">
                <a:solidFill>
                  <a:srgbClr val="FF0000"/>
                </a:solidFill>
              </a:rPr>
              <a:t>ELEMENTO ORGÁNICO O SUBJETIVO: </a:t>
            </a:r>
            <a:r>
              <a:rPr lang="es-EC" altLang="es-EC" sz="3200" b="1" dirty="0"/>
              <a:t>constituido por los </a:t>
            </a:r>
            <a:r>
              <a:rPr lang="es-EC" altLang="es-EC" sz="3200" b="1" u="sng" dirty="0">
                <a:solidFill>
                  <a:srgbClr val="FF0000"/>
                </a:solidFill>
              </a:rPr>
              <a:t>órganos administrativos que realizan tales actividades</a:t>
            </a:r>
            <a:r>
              <a:rPr lang="es-EC" altLang="es-EC" sz="3200" b="1" dirty="0"/>
              <a:t>; así tenemos: Presidencia de la República, Ministerio de Transporte y Obras Públicas, Alcaldía del Distrito Metropolitano de Quito, Empresa Pública Metropolitana, etc.</a:t>
            </a:r>
          </a:p>
          <a:p>
            <a:pPr algn="just">
              <a:spcBef>
                <a:spcPct val="20000"/>
              </a:spcBef>
            </a:pPr>
            <a:r>
              <a:rPr lang="es-EC" altLang="es-EC" sz="2400" b="1" dirty="0"/>
              <a:t> 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A7F5C1C9-2A96-BA2A-CEDA-2606253E5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117" y="564123"/>
            <a:ext cx="9647765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EC" altLang="es-EC" sz="3200" b="1" dirty="0">
                <a:latin typeface="Arial" panose="020B0604020202020204" pitchFamily="34" charset="0"/>
                <a:cs typeface="Arial" panose="020B0604020202020204" pitchFamily="34" charset="0"/>
              </a:rPr>
              <a:t>ELEMENTOS DE LA ADMINISTRACIÓN PÚBLICA</a:t>
            </a:r>
            <a:endParaRPr lang="es-EC" altLang="es-EC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3 Rectángulo"/>
          <p:cNvSpPr>
            <a:spLocks noChangeArrowheads="1"/>
          </p:cNvSpPr>
          <p:nvPr/>
        </p:nvSpPr>
        <p:spPr bwMode="auto">
          <a:xfrm>
            <a:off x="768350" y="2176349"/>
            <a:ext cx="10655300" cy="250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EC" altLang="es-EC" sz="3200" b="1" dirty="0">
                <a:solidFill>
                  <a:srgbClr val="FF0000"/>
                </a:solidFill>
              </a:rPr>
              <a:t>ELEMENTO FINALISTA O TELEOLÓGICO: </a:t>
            </a:r>
            <a:r>
              <a:rPr lang="es-EC" altLang="es-EC" sz="3200" b="1" dirty="0"/>
              <a:t>que es la </a:t>
            </a:r>
            <a:r>
              <a:rPr lang="es-EC" altLang="es-EC" sz="3200" b="1" u="sng" dirty="0">
                <a:solidFill>
                  <a:srgbClr val="FF0000"/>
                </a:solidFill>
              </a:rPr>
              <a:t>finalidad para la cual los órganos administrativos ejecutan dichas actividades</a:t>
            </a:r>
            <a:r>
              <a:rPr lang="es-EC" altLang="es-EC" sz="3200" b="1" dirty="0"/>
              <a:t>. Esa finalidad es satisfacer el interés público los habitantes del Estado.</a:t>
            </a:r>
          </a:p>
          <a:p>
            <a:pPr algn="just">
              <a:spcBef>
                <a:spcPct val="20000"/>
              </a:spcBef>
            </a:pPr>
            <a:r>
              <a:rPr lang="es-EC" altLang="es-EC" sz="2400" b="1" dirty="0"/>
              <a:t> 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1520C234-77FD-26B4-B8E5-F02382DBD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117" y="564123"/>
            <a:ext cx="9647765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EC" altLang="es-EC" sz="3200" b="1" dirty="0">
                <a:latin typeface="Arial" panose="020B0604020202020204" pitchFamily="34" charset="0"/>
                <a:cs typeface="Arial" panose="020B0604020202020204" pitchFamily="34" charset="0"/>
              </a:rPr>
              <a:t>ELEMENTOS DE LA ADMINISTRACIÓN PÚBLICA</a:t>
            </a:r>
            <a:endParaRPr lang="es-EC" altLang="es-EC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 bwMode="auto">
          <a:xfrm>
            <a:off x="911424" y="228600"/>
            <a:ext cx="10273141" cy="1263650"/>
          </a:xfrm>
          <a:scene3d>
            <a:camera prst="orthographicFront"/>
            <a:lightRig rig="balanced" dir="t"/>
          </a:scene3d>
          <a:sp3d prstMaterial="plastic"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4400" b="1" dirty="0">
                <a:solidFill>
                  <a:srgbClr val="FF0000"/>
                </a:solidFill>
              </a:rPr>
              <a:t>Administración pública ≠ sector público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 bwMode="auto">
          <a:xfrm>
            <a:off x="1007534" y="1747838"/>
            <a:ext cx="10369551" cy="4489450"/>
          </a:xfrm>
          <a:noFill/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El concepto de “Administración pública” es diferente del concepto económico de “sector público”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lvl="1" algn="just">
              <a:buFont typeface="Arial" charset="0"/>
              <a:buChar char="•"/>
            </a:pPr>
            <a:r>
              <a:rPr lang="es-ES" sz="2800" b="1" dirty="0">
                <a:solidFill>
                  <a:schemeClr val="accent1"/>
                </a:solidFill>
              </a:rPr>
              <a:t>Administración pública &lt; sector público</a:t>
            </a:r>
          </a:p>
          <a:p>
            <a:pPr marL="457200" lvl="1" indent="0" algn="just">
              <a:buNone/>
            </a:pPr>
            <a:endParaRPr lang="es-ES" sz="2800" b="1" dirty="0">
              <a:solidFill>
                <a:schemeClr val="accent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Existen muchas entidades creadas o financiadas por los poderes públicos para el desempeño de sus funciones, pero sólo unas cuantas de ellas se consideran “Administraciones públicas”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{B31465CB-9522-7A47-88CA-206EB43EECB7}tf10001067</Template>
  <TotalTime>386</TotalTime>
  <Words>475</Words>
  <Application>Microsoft Macintosh PowerPoint</Application>
  <PresentationFormat>Panorámica</PresentationFormat>
  <Paragraphs>30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Garamond</vt:lpstr>
      <vt:lpstr>Savon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Administración pública ≠ sector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Pasante</dc:creator>
  <cp:lastModifiedBy>Galo Xavier Vasconez Merino</cp:lastModifiedBy>
  <cp:revision>47</cp:revision>
  <dcterms:created xsi:type="dcterms:W3CDTF">2017-09-19T19:51:38Z</dcterms:created>
  <dcterms:modified xsi:type="dcterms:W3CDTF">2022-11-24T22:43:44Z</dcterms:modified>
</cp:coreProperties>
</file>