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2" r:id="rId5"/>
    <p:sldId id="263" r:id="rId6"/>
    <p:sldId id="265" r:id="rId7"/>
    <p:sldId id="269" r:id="rId8"/>
    <p:sldId id="264" r:id="rId9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252"/>
    <p:restoredTop sz="86411"/>
  </p:normalViewPr>
  <p:slideViewPr>
    <p:cSldViewPr>
      <p:cViewPr varScale="1">
        <p:scale>
          <a:sx n="94" d="100"/>
          <a:sy n="94" d="100"/>
        </p:scale>
        <p:origin x="160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216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D2DD2D-9495-2A40-9531-E0C73DC1611A}" type="datetimeFigureOut">
              <a:rPr lang="es-ES_tradnl" smtClean="0"/>
              <a:t>10/11/22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3C3BEC-880B-5A4C-8B43-7E06AC0E539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72016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3C3BEC-880B-5A4C-8B43-7E06AC0E5393}" type="slidenum">
              <a:rPr lang="es-ES_tradnl" smtClean="0"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1847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37E0A4-F37B-E22A-B95A-67792F1274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02E8D28-F1A5-DDD1-3954-1CA32909DD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A68469-86B1-BC78-AE7C-D7561521D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875CC0-975A-2DF1-1503-F8F6A602F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A9620E-33B1-4AE4-80E9-4BC3705AF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379A7D-BD0B-2B46-8916-D81D6C0570C9}" type="slidenum">
              <a:rPr lang="es-ES" altLang="es-US"/>
              <a:pPr/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296688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1B028-B627-1522-678C-A4873E33E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25D7761-707C-96CC-BAFE-F7D00E5F40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9B0C9E-F7B7-E3BF-D1C4-815B82F4D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90056A-53C0-F3A5-F08D-A81FC5BE7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9A0331-98D1-0793-4E2E-B23A3F801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264CE8-30FD-DC4A-AB8D-2B33F27804DA}" type="slidenum">
              <a:rPr lang="es-ES" altLang="es-US"/>
              <a:pPr/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791523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ED5E8A4-3A41-2337-8692-F0C654F11B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7E84F47-67D5-585A-BEB6-19F061580C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CE162F-D008-AFC3-F71F-4827F3AA2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1F73A2-1F3E-47F6-87C0-CFA83E0AA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ADB7DB-B290-413C-E071-E14832C15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CE4E6E-5846-CC42-9A4A-B34C847AA475}" type="slidenum">
              <a:rPr lang="es-ES" altLang="es-US"/>
              <a:pPr/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3751124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2F73EB-983E-4554-8C68-7A6278540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7B22A8-74DD-02B2-D188-91D2CF040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31790A-2313-B7DB-CDAD-B262BF706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108F53C-13E1-B9E0-93A0-D2FFA50AC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1BF8AC-E87B-C8A3-8B29-904482B47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0B39B0-F33F-B946-892C-C25813BCCB50}" type="slidenum">
              <a:rPr lang="es-ES" altLang="es-US"/>
              <a:pPr/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4242529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B6B0D4-36E1-1638-C9F0-08562C4B7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8526443-3F0B-BCB5-CC6D-D7E341466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7459BD-DEBF-9C22-F858-F2B19A10F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84A40B-D6F3-FE04-2B38-AC9A0D8BB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184EEF-E528-B339-BD89-BF2561352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8D8541-F60F-2746-B34E-09494DE3C7BD}" type="slidenum">
              <a:rPr lang="es-ES" altLang="es-US"/>
              <a:pPr/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4264714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BFBFA2-DFAA-DDEC-BCEE-7F46F001C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9ECE507-DC80-058C-66FD-078276B076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952747F-D551-A869-8C12-56198A43B7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47BBE3A-F223-1ADE-54F7-9E2488D1A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58B3D8-F46A-4507-2C14-950AA6A77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26CED97-7BA5-A641-2E22-418965666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6B107A-3784-3F41-A3A3-6068EA3E68B2}" type="slidenum">
              <a:rPr lang="es-ES" altLang="es-US"/>
              <a:pPr/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1349897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BEA3F8-63D4-71DD-4A9E-CBB839401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F3134AF-D8AB-9370-9869-7002D2C5AD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A12BFFC-B77F-B939-5A68-7477116393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08F1D22-EDD3-FAF8-5850-D5D2BBA068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95CCE6A-17F1-88CA-AD60-2FC1012C02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6C75EDA-22A9-30D9-33B0-C34D01ECF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0EC77BB-8B44-8123-EC4D-CF7114C96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3E2BF44-DF1C-4A2D-159A-D3DDAC6B8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D2D117-907C-5A4E-A561-267119BF3E54}" type="slidenum">
              <a:rPr lang="es-ES" altLang="es-US"/>
              <a:pPr/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317057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CD41A0-C866-4B02-2913-FEC272D14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827DD03-D82B-96A9-7C74-6D2F51F91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E72D78C-0EEF-24EA-B050-2CC56C77D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3A281AF-BFD4-7D96-88DD-7743634F6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598EB8-AFB5-7040-A8A9-F04205B4711B}" type="slidenum">
              <a:rPr lang="es-ES" altLang="es-US"/>
              <a:pPr/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2648555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CBB66FE-FDC5-6645-A0A3-8BEA202A2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BFC2BF0-D14A-AD6E-7CAF-4A4BDD531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300E5CA-AA32-0A3B-F5B9-78FC35E87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BDE96-C34F-E54A-A6CF-FF4754431258}" type="slidenum">
              <a:rPr lang="es-ES" altLang="es-US"/>
              <a:pPr/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1321427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D6C158-7BE1-B367-5C01-7C9C711C1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4CAF003-2754-97E3-4693-31478FDB1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B24D35D-4437-6023-EB45-714916171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E2FDB3D-380F-3E5B-B7EE-7CCBD3C0B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125C717-DD96-8174-A36F-88980A838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C700237-47E2-38D9-7373-F5E4EB3A0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19F73-D95D-1549-A592-9B51A923C102}" type="slidenum">
              <a:rPr lang="es-ES" altLang="es-US"/>
              <a:pPr/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1052298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17B411-7C95-2512-F1AA-9FC171C3C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5DA92BD-AD5E-C3E8-1D6D-EDEE378A04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623E2BA-48FA-2711-B955-B0CA292175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0B445EC-8BB5-0A7C-33C8-B2BF763F8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1D024EC-10C4-3571-2255-D50D3F1DE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20D40B7-2729-434D-25ED-3D2D4DADA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D8EE14-45E2-2B43-A47E-DB26FFB6F941}" type="slidenum">
              <a:rPr lang="es-ES" altLang="es-US"/>
              <a:pPr/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2136309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0D9EE2B-3ED6-0E0E-D8ED-7F767F6E33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US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DE03650-64E7-D48F-CA81-CBC5C8500E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US"/>
              <a:t>Haga clic para modificar el estilo de texto del patrón</a:t>
            </a:r>
          </a:p>
          <a:p>
            <a:pPr lvl="1"/>
            <a:r>
              <a:rPr lang="es-ES" altLang="es-US"/>
              <a:t>Segundo nivel</a:t>
            </a:r>
          </a:p>
          <a:p>
            <a:pPr lvl="2"/>
            <a:r>
              <a:rPr lang="es-ES" altLang="es-US"/>
              <a:t>Tercer nivel</a:t>
            </a:r>
          </a:p>
          <a:p>
            <a:pPr lvl="3"/>
            <a:r>
              <a:rPr lang="es-ES" altLang="es-US"/>
              <a:t>Cuarto nivel</a:t>
            </a:r>
          </a:p>
          <a:p>
            <a:pPr lvl="4"/>
            <a:r>
              <a:rPr lang="es-ES" altLang="es-US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2EA442B-1651-734B-53E2-D8D3156865A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es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99E9BC3-1D36-11A6-89A7-EB414848B5B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es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9E514EC-1779-6A96-B30D-F462526FB3C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4E2D88E-4A46-4646-9CF7-6E0C3E678AA6}" type="slidenum">
              <a:rPr lang="es-ES" altLang="es-US"/>
              <a:pPr/>
              <a:t>‹Nº›</a:t>
            </a:fld>
            <a:endParaRPr lang="es-ES" altLang="es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2852FF4-B704-1B35-DE37-D835222ECAC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404813"/>
            <a:ext cx="7772400" cy="5976937"/>
          </a:xfrm>
        </p:spPr>
        <p:txBody>
          <a:bodyPr anchor="ctr"/>
          <a:lstStyle/>
          <a:p>
            <a:r>
              <a:rPr lang="es-ES" altLang="es-US" sz="8800" b="1" dirty="0"/>
              <a:t>SOCIEDAD Y ESTADO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0B626EE-DB82-E943-DAD2-948F400FD1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794000"/>
          </a:xfrm>
        </p:spPr>
        <p:txBody>
          <a:bodyPr/>
          <a:lstStyle/>
          <a:p>
            <a:r>
              <a:rPr lang="es-ES" altLang="es-US" sz="4000" dirty="0"/>
              <a:t>El </a:t>
            </a:r>
            <a:r>
              <a:rPr lang="es-ES" altLang="es-US" sz="4000" dirty="0">
                <a:solidFill>
                  <a:srgbClr val="FF0000"/>
                </a:solidFill>
              </a:rPr>
              <a:t>ESTADO</a:t>
            </a:r>
            <a:r>
              <a:rPr lang="es-ES" altLang="es-US" sz="4000" dirty="0"/>
              <a:t> tal cual se lo conoce</a:t>
            </a:r>
            <a:br>
              <a:rPr lang="es-ES" altLang="es-US" sz="4000" dirty="0"/>
            </a:br>
            <a:r>
              <a:rPr lang="es-ES" altLang="es-US" sz="4000" dirty="0"/>
              <a:t>en la  actualidad es un concepto que es producto de una evolución histórica: es fruto de un PROCESO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A55B5ED-13C9-AC7B-98DD-1178085B9C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284538"/>
            <a:ext cx="8229600" cy="32400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altLang="es-US" sz="2000" dirty="0"/>
              <a:t>ES UNA </a:t>
            </a:r>
            <a:r>
              <a:rPr lang="es-ES" altLang="es-US" sz="2000" dirty="0">
                <a:solidFill>
                  <a:srgbClr val="FF0000"/>
                </a:solidFill>
              </a:rPr>
              <a:t>FORMA DE VIDA SOCIAL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s-ES" altLang="es-US" sz="2000" dirty="0">
                <a:solidFill>
                  <a:srgbClr val="FF0000"/>
                </a:solidFill>
              </a:rPr>
              <a:t>    HISTORICAMENTE DETERMINADA: término Estado surge en la Edad Moderna, pero recién en siglo XVIII se consolida expresión para designar la totalidad de la comunidad política. Se confundió al principio con gobierno y otros términos.</a:t>
            </a:r>
          </a:p>
          <a:p>
            <a:pPr>
              <a:lnSpc>
                <a:spcPct val="80000"/>
              </a:lnSpc>
              <a:buFontTx/>
              <a:buNone/>
            </a:pPr>
            <a:endParaRPr lang="es-ES" altLang="es-US" sz="20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es-ES" altLang="es-US" sz="2000" dirty="0"/>
          </a:p>
          <a:p>
            <a:pPr>
              <a:lnSpc>
                <a:spcPct val="80000"/>
              </a:lnSpc>
            </a:pPr>
            <a:r>
              <a:rPr lang="es-ES" altLang="es-US" sz="2000" dirty="0"/>
              <a:t>ES UNA </a:t>
            </a:r>
            <a:r>
              <a:rPr lang="es-ES" altLang="es-US" sz="2000" dirty="0">
                <a:solidFill>
                  <a:srgbClr val="FF0000"/>
                </a:solidFill>
              </a:rPr>
              <a:t>FORMA DE SOCIEDAD</a:t>
            </a:r>
            <a:r>
              <a:rPr lang="es-ES" altLang="es-US" sz="2000" dirty="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s-ES" altLang="es-US" sz="2000" dirty="0"/>
              <a:t>    EVOLUCIONADA HISTORICAMENTE: POR TANTO SE ESTUDIAN LOS ORIGENES   DE  LA SOCIEDAD Y DEL ESTADO  </a:t>
            </a:r>
          </a:p>
        </p:txBody>
      </p:sp>
      <p:sp>
        <p:nvSpPr>
          <p:cNvPr id="3077" name="Line 5">
            <a:extLst>
              <a:ext uri="{FF2B5EF4-FFF2-40B4-BE49-F238E27FC236}">
                <a16:creationId xmlns:a16="http://schemas.microsoft.com/office/drawing/2014/main" id="{8C0FEAFF-BEBF-A45F-FE48-3832BAE6D21F}"/>
              </a:ext>
            </a:extLst>
          </p:cNvPr>
          <p:cNvSpPr>
            <a:spLocks noChangeShapeType="1"/>
          </p:cNvSpPr>
          <p:nvPr/>
        </p:nvSpPr>
        <p:spPr bwMode="auto">
          <a:xfrm>
            <a:off x="4356100" y="28527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_tradnl"/>
          </a:p>
        </p:txBody>
      </p:sp>
      <p:sp>
        <p:nvSpPr>
          <p:cNvPr id="3078" name="Line 6">
            <a:extLst>
              <a:ext uri="{FF2B5EF4-FFF2-40B4-BE49-F238E27FC236}">
                <a16:creationId xmlns:a16="http://schemas.microsoft.com/office/drawing/2014/main" id="{92980346-5470-9A45-11E9-FEB678631E39}"/>
              </a:ext>
            </a:extLst>
          </p:cNvPr>
          <p:cNvSpPr>
            <a:spLocks noChangeShapeType="1"/>
          </p:cNvSpPr>
          <p:nvPr/>
        </p:nvSpPr>
        <p:spPr bwMode="auto">
          <a:xfrm>
            <a:off x="4284663" y="443706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_tradn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50C7CAA-A6CC-BF29-4427-8211AED1A4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873250"/>
          </a:xfrm>
        </p:spPr>
        <p:txBody>
          <a:bodyPr/>
          <a:lstStyle/>
          <a:p>
            <a:r>
              <a:rPr lang="es-ES" altLang="es-US" sz="2800"/>
              <a:t>El ESTADO es una forma de organización politica moderna : una SOCIEDAD organizada y evolucionada, con una estructura dada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1ED1CCA-0D6A-383D-A1C1-92CF47E7D4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700213"/>
            <a:ext cx="8229600" cy="495776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s-ES" altLang="es-US" sz="2400"/>
              <a:t>    Evolucion de las distintas formas de sociedad desde la mas primitiva que se conoce en la historia hasta la mas evolucionada (Estado): GRADOS DE EVOLUCION HUMANA EN CUANTO A ORGANIZACIÓN SOCIAL Y POLITICA:</a:t>
            </a:r>
          </a:p>
          <a:p>
            <a:pPr>
              <a:lnSpc>
                <a:spcPct val="80000"/>
              </a:lnSpc>
              <a:buFontTx/>
              <a:buNone/>
            </a:pPr>
            <a:endParaRPr lang="es-ES" altLang="es-US" sz="2400"/>
          </a:p>
          <a:p>
            <a:pPr>
              <a:lnSpc>
                <a:spcPct val="80000"/>
              </a:lnSpc>
              <a:buFontTx/>
              <a:buNone/>
            </a:pPr>
            <a:r>
              <a:rPr lang="es-ES" altLang="es-US" sz="2400"/>
              <a:t>1)Horda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s-ES" altLang="es-US" sz="2400"/>
              <a:t>2)Clan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s-ES" altLang="es-US" sz="2400"/>
              <a:t>3)Tribu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s-ES" altLang="es-US" sz="2400"/>
              <a:t>4)Aldea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s-ES" altLang="es-US" sz="2400"/>
              <a:t>5)Ciudad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s-ES" altLang="es-US" sz="2400"/>
              <a:t>6)Ciudad-Estado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s-ES" altLang="es-US" sz="2400"/>
              <a:t>7)Nacion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s-ES" altLang="es-US" sz="2400"/>
              <a:t>8)Estado</a:t>
            </a:r>
          </a:p>
          <a:p>
            <a:pPr>
              <a:lnSpc>
                <a:spcPct val="80000"/>
              </a:lnSpc>
              <a:buFontTx/>
              <a:buNone/>
            </a:pPr>
            <a:endParaRPr lang="es-ES" altLang="es-US" sz="2400"/>
          </a:p>
        </p:txBody>
      </p:sp>
      <p:sp>
        <p:nvSpPr>
          <p:cNvPr id="4103" name="Line 7">
            <a:extLst>
              <a:ext uri="{FF2B5EF4-FFF2-40B4-BE49-F238E27FC236}">
                <a16:creationId xmlns:a16="http://schemas.microsoft.com/office/drawing/2014/main" id="{3E2E8377-AAF0-BDBA-4A43-D2E9931F647C}"/>
              </a:ext>
            </a:extLst>
          </p:cNvPr>
          <p:cNvSpPr>
            <a:spLocks noChangeShapeType="1"/>
          </p:cNvSpPr>
          <p:nvPr/>
        </p:nvSpPr>
        <p:spPr bwMode="auto">
          <a:xfrm>
            <a:off x="7667625" y="141287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_tradnl"/>
          </a:p>
        </p:txBody>
      </p:sp>
      <p:sp>
        <p:nvSpPr>
          <p:cNvPr id="4111" name="Line 15">
            <a:extLst>
              <a:ext uri="{FF2B5EF4-FFF2-40B4-BE49-F238E27FC236}">
                <a16:creationId xmlns:a16="http://schemas.microsoft.com/office/drawing/2014/main" id="{3DDA95BE-992B-6ACB-95F5-C9C6ED6DBFB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29972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_tradnl"/>
          </a:p>
        </p:txBody>
      </p:sp>
      <p:sp>
        <p:nvSpPr>
          <p:cNvPr id="4112" name="Rectangle 16">
            <a:extLst>
              <a:ext uri="{FF2B5EF4-FFF2-40B4-BE49-F238E27FC236}">
                <a16:creationId xmlns:a16="http://schemas.microsoft.com/office/drawing/2014/main" id="{4C3B1D74-0966-2121-9083-91B50C5497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3716338"/>
            <a:ext cx="5905500" cy="25209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ES" altLang="es-US" dirty="0"/>
              <a:t>ES DISTINTO EN  CADA CASO</a:t>
            </a:r>
          </a:p>
          <a:p>
            <a:pPr algn="ctr"/>
            <a:r>
              <a:rPr lang="es-ES" altLang="es-US" dirty="0"/>
              <a:t>COMO ES EL PODER (O  DOMINACION )</a:t>
            </a:r>
          </a:p>
          <a:p>
            <a:pPr algn="ctr"/>
            <a:r>
              <a:rPr lang="es-ES" altLang="es-US" dirty="0"/>
              <a:t>DESDE LA FORMA DE </a:t>
            </a:r>
          </a:p>
          <a:p>
            <a:pPr algn="ctr"/>
            <a:r>
              <a:rPr lang="es-ES" altLang="es-US" dirty="0"/>
              <a:t>SOCIEDAD MAS PRIMITIVA HASTA</a:t>
            </a:r>
          </a:p>
          <a:p>
            <a:pPr algn="ctr"/>
            <a:r>
              <a:rPr lang="es-ES" altLang="es-US" dirty="0"/>
              <a:t>EL ESTADO ACTUAL: PASA DE  UN PODER ANONIMO</a:t>
            </a:r>
          </a:p>
          <a:p>
            <a:pPr algn="ctr"/>
            <a:r>
              <a:rPr lang="es-ES" altLang="es-US" dirty="0"/>
              <a:t>A  UN PODER INDIVIDUALIZADO,  A </a:t>
            </a:r>
          </a:p>
          <a:p>
            <a:pPr algn="ctr"/>
            <a:r>
              <a:rPr lang="es-ES" altLang="es-US" dirty="0"/>
              <a:t>FINALMENTE A UN </a:t>
            </a:r>
          </a:p>
          <a:p>
            <a:pPr algn="ctr"/>
            <a:r>
              <a:rPr lang="es-ES" altLang="es-US" dirty="0"/>
              <a:t> PODER INSTITUCIONALIZADO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0D5E621-17E7-78F8-4661-3675DEA296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US" sz="2800" u="sng"/>
              <a:t>EVOLUCION DEL PODER: (</a:t>
            </a:r>
            <a:r>
              <a:rPr lang="es-ES" altLang="es-US" sz="2400" u="sng"/>
              <a:t>en que se funda el dominio de unos sobre otros en las distintas formas de organización social: la relacion de mando y obediencia):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B05BDDB9-EB19-9000-A182-D91D0DE429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915025" cy="50688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altLang="es-US" sz="2800"/>
              <a:t>1)PODER ANONIMO-DIFUSO: </a:t>
            </a:r>
          </a:p>
          <a:p>
            <a:pPr>
              <a:lnSpc>
                <a:spcPct val="80000"/>
              </a:lnSpc>
            </a:pPr>
            <a:r>
              <a:rPr lang="es-ES" altLang="es-US" sz="2800"/>
              <a:t>NO INDIVIDUALIZAD</a:t>
            </a:r>
          </a:p>
          <a:p>
            <a:pPr>
              <a:lnSpc>
                <a:spcPct val="80000"/>
              </a:lnSpc>
            </a:pPr>
            <a:r>
              <a:rPr lang="es-ES" altLang="es-US" sz="2800"/>
              <a:t>(religioso-totem)</a:t>
            </a:r>
          </a:p>
          <a:p>
            <a:pPr>
              <a:lnSpc>
                <a:spcPct val="80000"/>
              </a:lnSpc>
            </a:pPr>
            <a:endParaRPr lang="es-ES" altLang="es-US" sz="2800"/>
          </a:p>
          <a:p>
            <a:pPr>
              <a:lnSpc>
                <a:spcPct val="80000"/>
              </a:lnSpc>
            </a:pPr>
            <a:r>
              <a:rPr lang="es-ES" altLang="es-US" sz="2800"/>
              <a:t>2)PODER INDIVIDUALIZADO: </a:t>
            </a:r>
          </a:p>
          <a:p>
            <a:pPr>
              <a:lnSpc>
                <a:spcPct val="80000"/>
              </a:lnSpc>
            </a:pPr>
            <a:r>
              <a:rPr lang="es-ES" altLang="es-US" sz="2800"/>
              <a:t>(en jefes o reyes)</a:t>
            </a:r>
          </a:p>
          <a:p>
            <a:pPr>
              <a:lnSpc>
                <a:spcPct val="80000"/>
              </a:lnSpc>
            </a:pPr>
            <a:endParaRPr lang="es-ES" altLang="es-US" sz="2800"/>
          </a:p>
          <a:p>
            <a:pPr>
              <a:lnSpc>
                <a:spcPct val="80000"/>
              </a:lnSpc>
            </a:pPr>
            <a:r>
              <a:rPr lang="es-ES" altLang="es-US" sz="2800"/>
              <a:t>3)PODER INSTITUCIONALIZADO:</a:t>
            </a:r>
          </a:p>
          <a:p>
            <a:pPr>
              <a:lnSpc>
                <a:spcPct val="80000"/>
              </a:lnSpc>
            </a:pPr>
            <a:r>
              <a:rPr lang="es-ES" altLang="es-US" sz="2800"/>
              <a:t>(dominacion legal de gobernantes</a:t>
            </a:r>
          </a:p>
          <a:p>
            <a:pPr>
              <a:lnSpc>
                <a:spcPct val="80000"/>
              </a:lnSpc>
            </a:pPr>
            <a:r>
              <a:rPr lang="es-ES" altLang="es-US" sz="2800"/>
              <a:t>sobre gobernados emana de la </a:t>
            </a:r>
          </a:p>
          <a:p>
            <a:pPr>
              <a:lnSpc>
                <a:spcPct val="80000"/>
              </a:lnSpc>
            </a:pPr>
            <a:r>
              <a:rPr lang="es-ES" altLang="es-US" sz="2800"/>
              <a:t>Constitucion)</a:t>
            </a:r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C709A088-8ED0-FA14-92F5-AC2CB986D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63" y="2997200"/>
            <a:ext cx="1871662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ES" altLang="es-US"/>
              <a:t>IMPERIO DE</a:t>
            </a:r>
          </a:p>
          <a:p>
            <a:pPr algn="ctr"/>
            <a:r>
              <a:rPr lang="es-ES" altLang="es-US"/>
              <a:t>LA FUERZA </a:t>
            </a:r>
          </a:p>
          <a:p>
            <a:pPr algn="ctr"/>
            <a:r>
              <a:rPr lang="es-ES" altLang="es-US"/>
              <a:t>(fundado en la </a:t>
            </a:r>
          </a:p>
          <a:p>
            <a:pPr algn="ctr"/>
            <a:r>
              <a:rPr lang="es-ES" altLang="es-US"/>
              <a:t>Fuerza)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2AC38537-5EE5-BC96-97D3-A47CD49591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63" y="4941888"/>
            <a:ext cx="2160587" cy="15128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ES" altLang="es-US"/>
              <a:t>IMPERIO DEL</a:t>
            </a:r>
          </a:p>
          <a:p>
            <a:pPr algn="ctr"/>
            <a:r>
              <a:rPr lang="es-ES" altLang="es-US"/>
              <a:t>DERECHO (fundado</a:t>
            </a:r>
          </a:p>
          <a:p>
            <a:pPr algn="ctr"/>
            <a:r>
              <a:rPr lang="es-ES" altLang="es-US"/>
              <a:t>en una Constitucion)</a:t>
            </a:r>
          </a:p>
        </p:txBody>
      </p:sp>
      <p:sp>
        <p:nvSpPr>
          <p:cNvPr id="8204" name="Rectangle 12">
            <a:extLst>
              <a:ext uri="{FF2B5EF4-FFF2-40B4-BE49-F238E27FC236}">
                <a16:creationId xmlns:a16="http://schemas.microsoft.com/office/drawing/2014/main" id="{93D0DFFC-3447-D981-B346-7A20BCFD2F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1688" y="292417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s-US" altLang="es-US"/>
          </a:p>
        </p:txBody>
      </p:sp>
      <p:sp>
        <p:nvSpPr>
          <p:cNvPr id="8207" name="Line 15">
            <a:extLst>
              <a:ext uri="{FF2B5EF4-FFF2-40B4-BE49-F238E27FC236}">
                <a16:creationId xmlns:a16="http://schemas.microsoft.com/office/drawing/2014/main" id="{F0A5BCAC-B6E9-ACAA-4BC9-354C3DAFD0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92725" y="4076700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_tradnl"/>
          </a:p>
        </p:txBody>
      </p:sp>
      <p:sp>
        <p:nvSpPr>
          <p:cNvPr id="8208" name="Rectangle 16">
            <a:extLst>
              <a:ext uri="{FF2B5EF4-FFF2-40B4-BE49-F238E27FC236}">
                <a16:creationId xmlns:a16="http://schemas.microsoft.com/office/drawing/2014/main" id="{8C515E29-087F-DBED-6955-6F44AD679D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788" y="1628775"/>
            <a:ext cx="2159000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ES" altLang="es-US"/>
              <a:t>IMPERIO DE LA</a:t>
            </a:r>
          </a:p>
          <a:p>
            <a:pPr algn="ctr"/>
            <a:r>
              <a:rPr lang="es-ES" altLang="es-US"/>
              <a:t>RELIGION-MAGIA</a:t>
            </a:r>
          </a:p>
          <a:p>
            <a:pPr algn="ctr"/>
            <a:r>
              <a:rPr lang="es-ES" altLang="es-US"/>
              <a:t>TRADICION</a:t>
            </a:r>
          </a:p>
        </p:txBody>
      </p:sp>
      <p:sp>
        <p:nvSpPr>
          <p:cNvPr id="8209" name="Line 17">
            <a:extLst>
              <a:ext uri="{FF2B5EF4-FFF2-40B4-BE49-F238E27FC236}">
                <a16:creationId xmlns:a16="http://schemas.microsoft.com/office/drawing/2014/main" id="{A8A88B98-776B-F7DA-2E9A-E05213B739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35600" y="2205038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_tradnl"/>
          </a:p>
        </p:txBody>
      </p:sp>
      <p:sp>
        <p:nvSpPr>
          <p:cNvPr id="8211" name="Line 19">
            <a:extLst>
              <a:ext uri="{FF2B5EF4-FFF2-40B4-BE49-F238E27FC236}">
                <a16:creationId xmlns:a16="http://schemas.microsoft.com/office/drawing/2014/main" id="{77C3E21B-A62C-5EBA-564D-51AB9BAC776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19700" y="5157788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_tradn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DA15E20-2C54-BA32-131A-B7B5D47ABE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US" sz="3200" u="sng">
                <a:solidFill>
                  <a:srgbClr val="FF0000"/>
                </a:solidFill>
              </a:rPr>
              <a:t>ESTRUCTURA POLITICA DEL ESTADO:</a:t>
            </a:r>
            <a:br>
              <a:rPr lang="es-ES" altLang="es-US" sz="3200" u="sng">
                <a:solidFill>
                  <a:srgbClr val="FF0000"/>
                </a:solidFill>
              </a:rPr>
            </a:br>
            <a:endParaRPr lang="es-ES" altLang="es-US" sz="3200" u="sng">
              <a:solidFill>
                <a:srgbClr val="FF0000"/>
              </a:solidFill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65B76DE-1EAC-D9D1-990A-3B691FEBBF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6880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altLang="es-US" sz="2000">
                <a:solidFill>
                  <a:srgbClr val="FF0000"/>
                </a:solidFill>
              </a:rPr>
              <a:t>1)ELEMENTOS ESENCIALES:</a:t>
            </a:r>
            <a:r>
              <a:rPr lang="es-ES" altLang="es-US" sz="2000"/>
              <a:t> (son constitutivos del Estado determinan su existencia):</a:t>
            </a:r>
          </a:p>
          <a:p>
            <a:pPr>
              <a:lnSpc>
                <a:spcPct val="80000"/>
              </a:lnSpc>
            </a:pPr>
            <a:endParaRPr lang="es-ES" altLang="es-US" sz="2000"/>
          </a:p>
          <a:p>
            <a:pPr>
              <a:lnSpc>
                <a:spcPct val="80000"/>
              </a:lnSpc>
            </a:pPr>
            <a:r>
              <a:rPr lang="es-ES" altLang="es-US" sz="2000"/>
              <a:t>a)Territorio</a:t>
            </a:r>
          </a:p>
          <a:p>
            <a:pPr>
              <a:lnSpc>
                <a:spcPct val="80000"/>
              </a:lnSpc>
            </a:pPr>
            <a:r>
              <a:rPr lang="es-ES" altLang="es-US" sz="2000"/>
              <a:t>b)Poblacion</a:t>
            </a:r>
          </a:p>
          <a:p>
            <a:pPr>
              <a:lnSpc>
                <a:spcPct val="80000"/>
              </a:lnSpc>
            </a:pPr>
            <a:r>
              <a:rPr lang="es-ES" altLang="es-US" sz="2000"/>
              <a:t>c)Poder </a:t>
            </a:r>
          </a:p>
          <a:p>
            <a:pPr>
              <a:lnSpc>
                <a:spcPct val="80000"/>
              </a:lnSpc>
            </a:pPr>
            <a:r>
              <a:rPr lang="es-ES" altLang="es-US" sz="2000" u="sng"/>
              <a:t>d)Derecho</a:t>
            </a:r>
          </a:p>
          <a:p>
            <a:pPr>
              <a:lnSpc>
                <a:spcPct val="80000"/>
              </a:lnSpc>
            </a:pPr>
            <a:endParaRPr lang="es-ES" altLang="es-US" sz="2000" u="sng"/>
          </a:p>
          <a:p>
            <a:pPr>
              <a:lnSpc>
                <a:spcPct val="80000"/>
              </a:lnSpc>
            </a:pPr>
            <a:endParaRPr lang="es-ES" altLang="es-US" sz="2000"/>
          </a:p>
          <a:p>
            <a:pPr>
              <a:lnSpc>
                <a:spcPct val="80000"/>
              </a:lnSpc>
            </a:pPr>
            <a:r>
              <a:rPr lang="es-ES" altLang="es-US" sz="2000"/>
              <a:t>a)Territorio</a:t>
            </a:r>
          </a:p>
          <a:p>
            <a:pPr>
              <a:lnSpc>
                <a:spcPct val="80000"/>
              </a:lnSpc>
            </a:pPr>
            <a:r>
              <a:rPr lang="es-ES" altLang="es-US" sz="2000"/>
              <a:t>b)Poblacion</a:t>
            </a:r>
          </a:p>
          <a:p>
            <a:pPr>
              <a:lnSpc>
                <a:spcPct val="80000"/>
              </a:lnSpc>
            </a:pPr>
            <a:r>
              <a:rPr lang="es-ES" altLang="es-US" sz="2000"/>
              <a:t>c)Poder</a:t>
            </a:r>
          </a:p>
          <a:p>
            <a:pPr>
              <a:lnSpc>
                <a:spcPct val="80000"/>
              </a:lnSpc>
            </a:pPr>
            <a:r>
              <a:rPr lang="es-ES" altLang="es-US" sz="2000" u="sng"/>
              <a:t>d)Gobierno</a:t>
            </a:r>
          </a:p>
          <a:p>
            <a:pPr>
              <a:lnSpc>
                <a:spcPct val="80000"/>
              </a:lnSpc>
            </a:pPr>
            <a:endParaRPr lang="es-ES" altLang="es-US" sz="2000" u="sng"/>
          </a:p>
          <a:p>
            <a:pPr>
              <a:lnSpc>
                <a:spcPct val="80000"/>
              </a:lnSpc>
            </a:pPr>
            <a:r>
              <a:rPr lang="es-ES" altLang="es-US" sz="2000">
                <a:solidFill>
                  <a:srgbClr val="FF0000"/>
                </a:solidFill>
              </a:rPr>
              <a:t>2)ELEMENTOS MODALES:</a:t>
            </a:r>
            <a:r>
              <a:rPr lang="es-ES" altLang="es-US" sz="2000"/>
              <a:t> (son atributos o cualidades del poder y del derecho: no hacen a la existencia del Estado sino a sus caracteristicas actuales), es la concepcion de Fayt:</a:t>
            </a:r>
          </a:p>
          <a:p>
            <a:pPr>
              <a:lnSpc>
                <a:spcPct val="80000"/>
              </a:lnSpc>
            </a:pPr>
            <a:r>
              <a:rPr lang="es-ES" altLang="es-US" sz="2000" u="sng"/>
              <a:t>a)Soberania :</a:t>
            </a:r>
            <a:r>
              <a:rPr lang="es-ES" altLang="es-US" sz="2000"/>
              <a:t> como atributo del poder</a:t>
            </a:r>
          </a:p>
          <a:p>
            <a:pPr>
              <a:lnSpc>
                <a:spcPct val="80000"/>
              </a:lnSpc>
            </a:pPr>
            <a:r>
              <a:rPr lang="es-ES" altLang="es-US" sz="2000" u="sng"/>
              <a:t>b)Imperio de la ley:</a:t>
            </a:r>
            <a:r>
              <a:rPr lang="es-ES" altLang="es-US" sz="2000"/>
              <a:t> como cualidad del derecho</a:t>
            </a:r>
          </a:p>
        </p:txBody>
      </p:sp>
      <p:sp>
        <p:nvSpPr>
          <p:cNvPr id="10253" name="Rectangle 13">
            <a:extLst>
              <a:ext uri="{FF2B5EF4-FFF2-40B4-BE49-F238E27FC236}">
                <a16:creationId xmlns:a16="http://schemas.microsoft.com/office/drawing/2014/main" id="{9EDAC00B-9443-1569-E244-78D7E4087C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1989138"/>
            <a:ext cx="136842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ES" altLang="es-US"/>
              <a:t>FAYT</a:t>
            </a:r>
          </a:p>
        </p:txBody>
      </p:sp>
      <p:sp>
        <p:nvSpPr>
          <p:cNvPr id="10255" name="Line 15">
            <a:extLst>
              <a:ext uri="{FF2B5EF4-FFF2-40B4-BE49-F238E27FC236}">
                <a16:creationId xmlns:a16="http://schemas.microsoft.com/office/drawing/2014/main" id="{4D340243-C37F-68C3-77FA-8F316545A404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5875" y="2349500"/>
            <a:ext cx="649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_tradnl"/>
          </a:p>
        </p:txBody>
      </p:sp>
      <p:sp>
        <p:nvSpPr>
          <p:cNvPr id="10256" name="Rectangle 16">
            <a:extLst>
              <a:ext uri="{FF2B5EF4-FFF2-40B4-BE49-F238E27FC236}">
                <a16:creationId xmlns:a16="http://schemas.microsoft.com/office/drawing/2014/main" id="{E4BA7CC5-675D-1213-663E-40C4CF15C7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716338"/>
            <a:ext cx="1728788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ES" altLang="es-US"/>
              <a:t>BIDART</a:t>
            </a:r>
          </a:p>
          <a:p>
            <a:pPr algn="ctr"/>
            <a:r>
              <a:rPr lang="es-ES" altLang="es-US"/>
              <a:t>CAMPOS</a:t>
            </a:r>
          </a:p>
        </p:txBody>
      </p:sp>
      <p:sp>
        <p:nvSpPr>
          <p:cNvPr id="10259" name="Line 19">
            <a:extLst>
              <a:ext uri="{FF2B5EF4-FFF2-40B4-BE49-F238E27FC236}">
                <a16:creationId xmlns:a16="http://schemas.microsoft.com/office/drawing/2014/main" id="{3B42EB57-2193-D20E-16A7-B9FF02A71697}"/>
              </a:ext>
            </a:extLst>
          </p:cNvPr>
          <p:cNvSpPr>
            <a:spLocks noChangeShapeType="1"/>
          </p:cNvSpPr>
          <p:nvPr/>
        </p:nvSpPr>
        <p:spPr bwMode="auto">
          <a:xfrm>
            <a:off x="2484438" y="414972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_tradnl"/>
          </a:p>
        </p:txBody>
      </p:sp>
      <p:sp>
        <p:nvSpPr>
          <p:cNvPr id="10260" name="Line 20">
            <a:extLst>
              <a:ext uri="{FF2B5EF4-FFF2-40B4-BE49-F238E27FC236}">
                <a16:creationId xmlns:a16="http://schemas.microsoft.com/office/drawing/2014/main" id="{83E2EF10-C134-4C6E-CDDE-999D11EB1EF9}"/>
              </a:ext>
            </a:extLst>
          </p:cNvPr>
          <p:cNvSpPr>
            <a:spLocks noChangeShapeType="1"/>
          </p:cNvSpPr>
          <p:nvPr/>
        </p:nvSpPr>
        <p:spPr bwMode="auto">
          <a:xfrm>
            <a:off x="7812088" y="1125538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_tradnl"/>
          </a:p>
        </p:txBody>
      </p:sp>
      <p:sp>
        <p:nvSpPr>
          <p:cNvPr id="10261" name="Rectangle 21">
            <a:extLst>
              <a:ext uri="{FF2B5EF4-FFF2-40B4-BE49-F238E27FC236}">
                <a16:creationId xmlns:a16="http://schemas.microsoft.com/office/drawing/2014/main" id="{D4E3674F-8D69-27F0-E734-D7A163184B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2565400"/>
            <a:ext cx="3240087" cy="1511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ES" altLang="es-US"/>
              <a:t>Diferencia entre Fayt y Bidart</a:t>
            </a:r>
          </a:p>
          <a:p>
            <a:pPr algn="ctr"/>
            <a:r>
              <a:rPr lang="es-ES" altLang="es-US"/>
              <a:t>Campos es respecto a</a:t>
            </a:r>
          </a:p>
          <a:p>
            <a:pPr algn="ctr"/>
            <a:r>
              <a:rPr lang="es-ES" altLang="es-US"/>
              <a:t>cual es el 4to. Elemento </a:t>
            </a:r>
          </a:p>
          <a:p>
            <a:pPr algn="ctr"/>
            <a:r>
              <a:rPr lang="es-ES" altLang="es-US"/>
              <a:t>del Estado</a:t>
            </a:r>
          </a:p>
        </p:txBody>
      </p:sp>
      <p:sp>
        <p:nvSpPr>
          <p:cNvPr id="10262" name="Line 22">
            <a:extLst>
              <a:ext uri="{FF2B5EF4-FFF2-40B4-BE49-F238E27FC236}">
                <a16:creationId xmlns:a16="http://schemas.microsoft.com/office/drawing/2014/main" id="{867DFCD6-3451-1F84-6708-CB37A2F1549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87900" y="2420938"/>
            <a:ext cx="504825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_tradnl"/>
          </a:p>
        </p:txBody>
      </p:sp>
      <p:sp>
        <p:nvSpPr>
          <p:cNvPr id="10263" name="Line 23">
            <a:extLst>
              <a:ext uri="{FF2B5EF4-FFF2-40B4-BE49-F238E27FC236}">
                <a16:creationId xmlns:a16="http://schemas.microsoft.com/office/drawing/2014/main" id="{F917C7B1-C82C-A9F7-3F9A-F1268C947CE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76825" y="4076700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_tradn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5B9C6769-408F-BF84-3313-8EBC7D76B5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es-ES" altLang="es-US" sz="3200" u="sng">
                <a:solidFill>
                  <a:srgbClr val="FF0000"/>
                </a:solidFill>
              </a:rPr>
              <a:t>ELEMENTOS ESENCIALES DEL ESTADO: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1CBCCD3-6445-C9D7-91BB-B3CA16330B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altLang="es-US" sz="1800" u="sng">
                <a:solidFill>
                  <a:srgbClr val="FF0000"/>
                </a:solidFill>
              </a:rPr>
              <a:t>1)TERRITORIO:</a:t>
            </a:r>
          </a:p>
          <a:p>
            <a:pPr>
              <a:lnSpc>
                <a:spcPct val="80000"/>
              </a:lnSpc>
            </a:pPr>
            <a:r>
              <a:rPr lang="es-ES" altLang="es-US" sz="1800"/>
              <a:t>Es la base  fisica o espacio geografico donde se encuentra un Estado. </a:t>
            </a:r>
          </a:p>
          <a:p>
            <a:pPr>
              <a:lnSpc>
                <a:spcPct val="80000"/>
              </a:lnSpc>
            </a:pPr>
            <a:r>
              <a:rPr lang="es-ES" altLang="es-US" sz="1800"/>
              <a:t>El territorio de nuestro Estado comprende :</a:t>
            </a:r>
          </a:p>
          <a:p>
            <a:pPr>
              <a:lnSpc>
                <a:spcPct val="80000"/>
              </a:lnSpc>
            </a:pPr>
            <a:r>
              <a:rPr lang="es-ES" altLang="es-US" sz="1800"/>
              <a:t>a)suelo o superficie</a:t>
            </a:r>
          </a:p>
          <a:p>
            <a:pPr>
              <a:lnSpc>
                <a:spcPct val="80000"/>
              </a:lnSpc>
            </a:pPr>
            <a:r>
              <a:rPr lang="es-ES" altLang="es-US" sz="1800"/>
              <a:t>b)subsuelo</a:t>
            </a:r>
          </a:p>
          <a:p>
            <a:pPr>
              <a:lnSpc>
                <a:spcPct val="80000"/>
              </a:lnSpc>
            </a:pPr>
            <a:r>
              <a:rPr lang="es-ES" altLang="es-US" sz="1800"/>
              <a:t>c)espacio aereo</a:t>
            </a:r>
          </a:p>
          <a:p>
            <a:pPr>
              <a:lnSpc>
                <a:spcPct val="80000"/>
              </a:lnSpc>
            </a:pPr>
            <a:r>
              <a:rPr lang="es-ES" altLang="es-US" sz="1800"/>
              <a:t>d)espacio maritimo a partir del litoral maritimo.</a:t>
            </a:r>
          </a:p>
          <a:p>
            <a:pPr>
              <a:lnSpc>
                <a:spcPct val="80000"/>
              </a:lnSpc>
            </a:pPr>
            <a:endParaRPr lang="es-ES" altLang="es-US" sz="1800"/>
          </a:p>
          <a:p>
            <a:pPr>
              <a:lnSpc>
                <a:spcPct val="80000"/>
              </a:lnSpc>
            </a:pPr>
            <a:r>
              <a:rPr lang="es-ES" altLang="es-US" sz="1800"/>
              <a:t>Según nuestra Constitucion el Estado Nacional o Federal arregla los limites internacionales con otros estados y fija los limites interprovinciales.</a:t>
            </a:r>
          </a:p>
          <a:p>
            <a:pPr>
              <a:lnSpc>
                <a:spcPct val="80000"/>
              </a:lnSpc>
            </a:pPr>
            <a:endParaRPr lang="es-ES" altLang="es-US" sz="1800"/>
          </a:p>
          <a:p>
            <a:pPr>
              <a:lnSpc>
                <a:spcPct val="80000"/>
              </a:lnSpc>
            </a:pPr>
            <a:r>
              <a:rPr lang="es-ES" altLang="es-US" sz="1800" u="sng">
                <a:solidFill>
                  <a:srgbClr val="FF0000"/>
                </a:solidFill>
              </a:rPr>
              <a:t>2) POBLACION:</a:t>
            </a:r>
            <a:r>
              <a:rPr lang="es-ES" altLang="es-US" sz="1800" u="sng"/>
              <a:t>  </a:t>
            </a:r>
          </a:p>
          <a:p>
            <a:pPr>
              <a:lnSpc>
                <a:spcPct val="80000"/>
              </a:lnSpc>
            </a:pPr>
            <a:r>
              <a:rPr lang="es-ES" altLang="es-US" sz="1800"/>
              <a:t>Es el conjunto de personas que componen  un Estado</a:t>
            </a:r>
            <a:r>
              <a:rPr lang="es-ES" altLang="es-US" sz="1800" u="sng"/>
              <a:t>. </a:t>
            </a:r>
          </a:p>
          <a:p>
            <a:pPr>
              <a:lnSpc>
                <a:spcPct val="80000"/>
              </a:lnSpc>
            </a:pPr>
            <a:r>
              <a:rPr lang="es-ES" altLang="es-US" sz="1800"/>
              <a:t>En nuestro Estado esta formado por </a:t>
            </a:r>
            <a:r>
              <a:rPr lang="es-ES" altLang="es-US" sz="1800" u="sng"/>
              <a:t>nacionales y extranjeros</a:t>
            </a:r>
            <a:r>
              <a:rPr lang="es-ES" altLang="es-US" sz="1800"/>
              <a:t>: por</a:t>
            </a:r>
            <a:r>
              <a:rPr lang="es-ES" altLang="es-US" sz="1800" u="sng"/>
              <a:t> </a:t>
            </a:r>
            <a:r>
              <a:rPr lang="es-ES" altLang="es-US" sz="1800"/>
              <a:t>todos las personas que “habitan” el territorio nacional:</a:t>
            </a:r>
            <a:r>
              <a:rPr lang="es-ES" altLang="es-US" sz="1800" u="sng"/>
              <a:t> “habitantes”</a:t>
            </a:r>
          </a:p>
          <a:p>
            <a:pPr>
              <a:lnSpc>
                <a:spcPct val="80000"/>
              </a:lnSpc>
            </a:pPr>
            <a:r>
              <a:rPr lang="es-ES" altLang="es-US" sz="1800" u="sng"/>
              <a:t>Dentro de la poblacion de nuestro Estado hay que distinguir:</a:t>
            </a:r>
          </a:p>
          <a:p>
            <a:pPr>
              <a:lnSpc>
                <a:spcPct val="80000"/>
              </a:lnSpc>
            </a:pPr>
            <a:r>
              <a:rPr lang="es-ES" altLang="es-US" sz="1800"/>
              <a:t>a) poblacion con permanencia habitual o estable, llamado “pueblo”.</a:t>
            </a:r>
          </a:p>
          <a:p>
            <a:pPr>
              <a:lnSpc>
                <a:spcPct val="80000"/>
              </a:lnSpc>
            </a:pPr>
            <a:r>
              <a:rPr lang="es-ES" altLang="es-US" sz="1800"/>
              <a:t>b) poblacion formada por transeuntes que se hallan en territorio argentino, en forma provisoria, que mientras habitan el mismo son titulares de derechos y obligaciones derivadas de nuestra Constitucion.,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>
            <a:extLst>
              <a:ext uri="{FF2B5EF4-FFF2-40B4-BE49-F238E27FC236}">
                <a16:creationId xmlns:a16="http://schemas.microsoft.com/office/drawing/2014/main" id="{69BA94F5-15C1-D28C-0895-D71583D6A4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8913"/>
            <a:ext cx="8229600" cy="6480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altLang="es-US" sz="2400" u="sng">
                <a:solidFill>
                  <a:srgbClr val="FF0000"/>
                </a:solidFill>
              </a:rPr>
              <a:t>3) PODER</a:t>
            </a:r>
            <a:r>
              <a:rPr lang="es-ES" altLang="es-US" sz="2400" u="sng"/>
              <a:t>:</a:t>
            </a:r>
          </a:p>
          <a:p>
            <a:pPr>
              <a:lnSpc>
                <a:spcPct val="80000"/>
              </a:lnSpc>
            </a:pPr>
            <a:r>
              <a:rPr lang="es-ES" altLang="es-US" sz="2400"/>
              <a:t>Se refiere al poder “politico” del Estado: es la capacidad o potencia para desarrollar la actividad tendiente a cumplir el fin del estado: bien comun publico. El poder como energía o potencia para el cumplimiento de un fin, en el caso del Estado.</a:t>
            </a:r>
            <a:endParaRPr lang="es-ES" altLang="es-US" sz="2400" u="sng"/>
          </a:p>
          <a:p>
            <a:pPr>
              <a:lnSpc>
                <a:spcPct val="80000"/>
              </a:lnSpc>
            </a:pPr>
            <a:r>
              <a:rPr lang="es-ES" altLang="es-US" sz="2400" u="sng">
                <a:solidFill>
                  <a:srgbClr val="FF0000"/>
                </a:solidFill>
              </a:rPr>
              <a:t>4to.elemento: DERECHO PARA FAYT:</a:t>
            </a:r>
          </a:p>
          <a:p>
            <a:pPr>
              <a:lnSpc>
                <a:spcPct val="80000"/>
              </a:lnSpc>
            </a:pPr>
            <a:r>
              <a:rPr lang="es-ES" altLang="es-US" sz="2400"/>
              <a:t>Conjunto de reglas obligatorias que prescriben la acciones y el comportamiento humano</a:t>
            </a:r>
          </a:p>
          <a:p>
            <a:pPr>
              <a:lnSpc>
                <a:spcPct val="80000"/>
              </a:lnSpc>
            </a:pPr>
            <a:endParaRPr lang="es-ES" altLang="es-US" sz="2400" u="sng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es-ES" altLang="es-US" sz="2400" u="sng">
                <a:solidFill>
                  <a:srgbClr val="FF0000"/>
                </a:solidFill>
              </a:rPr>
              <a:t>4to.elemento: GOBIERNO PARA BIDART CAMPOS:</a:t>
            </a:r>
          </a:p>
          <a:p>
            <a:pPr>
              <a:lnSpc>
                <a:spcPct val="80000"/>
              </a:lnSpc>
            </a:pPr>
            <a:r>
              <a:rPr lang="es-ES" altLang="es-US" sz="2400"/>
              <a:t>No debe confundirse con el poder. El poder es ejercido por el gobierno de un Estado.</a:t>
            </a:r>
          </a:p>
          <a:p>
            <a:pPr>
              <a:lnSpc>
                <a:spcPct val="80000"/>
              </a:lnSpc>
            </a:pPr>
            <a:r>
              <a:rPr lang="es-ES" altLang="es-US" sz="2400"/>
              <a:t>Gobierno es el conjunto de personas que ejercen el poder en calidad de “gobernantes”, como “titulares del poder del Estado”, y que integran los organos del mismo. La actividad del gobierno se imputa al Estado , que es una persona juridica representada por los organos del gobierno. </a:t>
            </a:r>
            <a:endParaRPr lang="es-ES" altLang="es-US" sz="2400" u="sng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es-ES" altLang="es-US" sz="2400" u="sng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494A9FBB-3BDA-20EB-1C98-47B1B13F56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720725"/>
          </a:xfrm>
        </p:spPr>
        <p:txBody>
          <a:bodyPr/>
          <a:lstStyle/>
          <a:p>
            <a:r>
              <a:rPr lang="es-ES" altLang="es-US" sz="3200" u="sng">
                <a:solidFill>
                  <a:srgbClr val="FF0000"/>
                </a:solidFill>
              </a:rPr>
              <a:t>FINES DEL ESTADO:</a:t>
            </a:r>
            <a:br>
              <a:rPr lang="es-ES" altLang="es-US" sz="3200" u="sng">
                <a:solidFill>
                  <a:srgbClr val="FF0000"/>
                </a:solidFill>
              </a:rPr>
            </a:br>
            <a:r>
              <a:rPr lang="es-ES" altLang="es-US" sz="3200">
                <a:solidFill>
                  <a:srgbClr val="FF0000"/>
                </a:solidFill>
              </a:rPr>
              <a:t>(algunas de las teorias desarrolladas)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5FEA3BA-61BF-634B-36B3-0027A2FD36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3292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altLang="es-US" sz="2400"/>
              <a:t>1)KELSEN: Estado no tiene ningún fin especifico, su voluntad es un medio por el que se valen los hombres para conseguir ciertos fines, solo los individuos se proponen fines.</a:t>
            </a:r>
          </a:p>
          <a:p>
            <a:pPr>
              <a:lnSpc>
                <a:spcPct val="80000"/>
              </a:lnSpc>
            </a:pPr>
            <a:endParaRPr lang="es-ES" altLang="es-US" sz="2400"/>
          </a:p>
          <a:p>
            <a:pPr>
              <a:lnSpc>
                <a:spcPct val="80000"/>
              </a:lnSpc>
            </a:pPr>
            <a:r>
              <a:rPr lang="es-ES" altLang="es-US" sz="2400"/>
              <a:t>2)HELLER, SANCHEZ VIAMONTE Y FAYT: el Estado con su estructura cumple funciones, los fines del mismo son </a:t>
            </a:r>
            <a:r>
              <a:rPr lang="es-ES" altLang="es-US" sz="2400" u="sng"/>
              <a:t>funciones</a:t>
            </a:r>
            <a:r>
              <a:rPr lang="es-ES" altLang="es-US" sz="2400"/>
              <a:t> subordinadas a la realizacion de fines humanos (colectivos o individuales)</a:t>
            </a:r>
          </a:p>
          <a:p>
            <a:pPr>
              <a:lnSpc>
                <a:spcPct val="80000"/>
              </a:lnSpc>
            </a:pPr>
            <a:endParaRPr lang="es-ES" altLang="es-US" sz="2400"/>
          </a:p>
          <a:p>
            <a:pPr>
              <a:lnSpc>
                <a:spcPct val="80000"/>
              </a:lnSpc>
            </a:pPr>
            <a:r>
              <a:rPr lang="es-ES" altLang="es-US" sz="2400"/>
              <a:t>3)LINARES QUINTANA: El Estado es una unidad teleologica o finalista (es un fin en si mismo y tiene fines que hacen a su propia existencia).</a:t>
            </a:r>
          </a:p>
          <a:p>
            <a:pPr>
              <a:lnSpc>
                <a:spcPct val="80000"/>
              </a:lnSpc>
            </a:pPr>
            <a:r>
              <a:rPr lang="es-ES" altLang="es-US" sz="2400"/>
              <a:t>Explica el autor que hay distintas doctrinas dentro de esta teoria del </a:t>
            </a:r>
            <a:r>
              <a:rPr lang="es-ES" altLang="es-US" sz="2400" u="sng"/>
              <a:t>Estado como unidad finalista:</a:t>
            </a:r>
            <a:r>
              <a:rPr lang="es-ES" altLang="es-US" sz="240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endParaRPr lang="es-ES" altLang="es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862</TotalTime>
  <Words>881</Words>
  <Application>Microsoft Macintosh PowerPoint</Application>
  <PresentationFormat>Presentación en pantalla (4:3)</PresentationFormat>
  <Paragraphs>106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0" baseType="lpstr">
      <vt:lpstr>Arial</vt:lpstr>
      <vt:lpstr>Diseño predeterminado</vt:lpstr>
      <vt:lpstr>SOCIEDAD Y ESTADO</vt:lpstr>
      <vt:lpstr>El ESTADO tal cual se lo conoce en la  actualidad es un concepto que es producto de una evolución histórica: es fruto de un PROCESO</vt:lpstr>
      <vt:lpstr>El ESTADO es una forma de organización politica moderna : una SOCIEDAD organizada y evolucionada, con una estructura dada</vt:lpstr>
      <vt:lpstr>EVOLUCION DEL PODER: (en que se funda el dominio de unos sobre otros en las distintas formas de organización social: la relacion de mando y obediencia):</vt:lpstr>
      <vt:lpstr>ESTRUCTURA POLITICA DEL ESTADO: </vt:lpstr>
      <vt:lpstr>ELEMENTOS ESENCIALES DEL ESTADO:</vt:lpstr>
      <vt:lpstr>Presentación de PowerPoint</vt:lpstr>
      <vt:lpstr>FINES DEL ESTADO: (algunas de las teorias desarrolladas)</vt:lpstr>
    </vt:vector>
  </TitlesOfParts>
  <Company>Espacio Diseño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Marcela Bernal</dc:creator>
  <cp:lastModifiedBy>Galo Xavier Vasconez Merino</cp:lastModifiedBy>
  <cp:revision>129</cp:revision>
  <dcterms:created xsi:type="dcterms:W3CDTF">2011-03-09T16:44:22Z</dcterms:created>
  <dcterms:modified xsi:type="dcterms:W3CDTF">2022-11-10T22:37:48Z</dcterms:modified>
</cp:coreProperties>
</file>