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2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2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1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2B9D7-2475-49AA-AF8B-5383C9817E1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5" r="1" b="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797" y="4575180"/>
            <a:ext cx="8009146" cy="2212848"/>
          </a:xfrm>
        </p:spPr>
        <p:txBody>
          <a:bodyPr>
            <a:normAutofit/>
          </a:bodyPr>
          <a:lstStyle/>
          <a:p>
            <a:r>
              <a:rPr lang="en-US" sz="4600"/>
              <a:t>PRESENTACION INICIAL DEL CURSO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9157" y="3070761"/>
            <a:ext cx="4322289" cy="6354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solidFill>
                  <a:schemeClr val="tx1">
                    <a:alpha val="80000"/>
                  </a:schemeClr>
                </a:solidFill>
              </a:rPr>
              <a:t>ECON. MARIELA HIDALGO.MBA 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Uno entre la multitud">
            <a:extLst>
              <a:ext uri="{FF2B5EF4-FFF2-40B4-BE49-F238E27FC236}">
                <a16:creationId xmlns:a16="http://schemas.microsoft.com/office/drawing/2014/main" id="{0B8E0737-9BC5-45D9-B71E-090289DB8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77" r="7" b="16922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0E9E7C-B1E0-4BC6-8441-DD94E81D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0" y="4108629"/>
            <a:ext cx="4305300" cy="1380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SALUDO DE BIENVENIDA</a:t>
            </a:r>
          </a:p>
        </p:txBody>
      </p:sp>
    </p:spTree>
    <p:extLst>
      <p:ext uri="{BB962C8B-B14F-4D97-AF65-F5344CB8AC3E}">
        <p14:creationId xmlns:p14="http://schemas.microsoft.com/office/powerpoint/2010/main" val="11802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A09C2D-D21E-4B07-A309-34446D3A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8" y="1715238"/>
            <a:ext cx="3590794" cy="1586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rgbClr val="FFFFFF"/>
                </a:solidFill>
              </a:rPr>
              <a:t>Normas</a:t>
            </a:r>
            <a:r>
              <a:rPr lang="en-US" sz="5400">
                <a:solidFill>
                  <a:srgbClr val="FFFFFF"/>
                </a:solidFill>
              </a:rPr>
              <a:t> </a:t>
            </a:r>
            <a:r>
              <a:rPr lang="en-US" sz="5400" err="1">
                <a:solidFill>
                  <a:srgbClr val="FFFFFF"/>
                </a:solidFill>
              </a:rPr>
              <a:t>generales</a:t>
            </a:r>
            <a:endParaRPr lang="en-US" sz="5400" kern="120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BFC6C4-21B8-470B-A796-9C35E206E43A}"/>
              </a:ext>
            </a:extLst>
          </p:cNvPr>
          <p:cNvSpPr txBox="1">
            <a:spLocks/>
          </p:cNvSpPr>
          <p:nvPr/>
        </p:nvSpPr>
        <p:spPr>
          <a:xfrm>
            <a:off x="3230217" y="285135"/>
            <a:ext cx="8795879" cy="6043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Actitud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respetuosa</a:t>
            </a:r>
            <a:r>
              <a:rPr lang="en-US" sz="3200" dirty="0">
                <a:ea typeface="+mj-lt"/>
                <a:cs typeface="+mj-lt"/>
              </a:rPr>
              <a:t>, (u</a:t>
            </a:r>
            <a:r>
              <a:rPr lang="es-ES" sz="3200" dirty="0">
                <a:ea typeface="+mj-lt"/>
                <a:cs typeface="+mj-lt"/>
              </a:rPr>
              <a:t>n buen estudiante debe saber que su manera de referirse hacia otras personas demuestra su educación),</a:t>
            </a:r>
            <a:endParaRPr lang="en-US" sz="32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Responsable</a:t>
            </a:r>
            <a:r>
              <a:rPr lang="en-US" sz="3200" dirty="0">
                <a:ea typeface="+mj-lt"/>
                <a:cs typeface="+mj-lt"/>
              </a:rPr>
              <a:t> de las </a:t>
            </a:r>
            <a:r>
              <a:rPr lang="en-US" sz="3200" dirty="0" err="1">
                <a:ea typeface="+mj-lt"/>
                <a:cs typeface="+mj-lt"/>
              </a:rPr>
              <a:t>tecnologías</a:t>
            </a:r>
            <a:endParaRPr lang="en-US" sz="32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Integridad</a:t>
            </a:r>
            <a:r>
              <a:rPr lang="en-US" sz="3200" dirty="0">
                <a:ea typeface="+mj-lt"/>
                <a:cs typeface="+mj-lt"/>
              </a:rPr>
              <a:t> y </a:t>
            </a:r>
            <a:r>
              <a:rPr lang="en-US" sz="3200" dirty="0" err="1">
                <a:ea typeface="+mj-lt"/>
                <a:cs typeface="+mj-lt"/>
              </a:rPr>
              <a:t>honestidad</a:t>
            </a:r>
            <a:r>
              <a:rPr lang="en-US" sz="3200" dirty="0">
                <a:ea typeface="+mj-lt"/>
                <a:cs typeface="+mj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Solidarios</a:t>
            </a:r>
            <a:r>
              <a:rPr lang="en-US" sz="3200" dirty="0">
                <a:ea typeface="+mj-lt"/>
                <a:cs typeface="+mj-lt"/>
              </a:rPr>
              <a:t> 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Eticos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en</a:t>
            </a:r>
            <a:r>
              <a:rPr lang="en-US" sz="3200" dirty="0">
                <a:ea typeface="+mj-lt"/>
                <a:cs typeface="+mj-lt"/>
              </a:rPr>
              <a:t> el </a:t>
            </a:r>
            <a:r>
              <a:rPr lang="en-US" sz="3200" dirty="0" err="1">
                <a:ea typeface="+mj-lt"/>
                <a:cs typeface="+mj-lt"/>
              </a:rPr>
              <a:t>manejo</a:t>
            </a:r>
            <a:r>
              <a:rPr lang="en-US" sz="3200" dirty="0">
                <a:ea typeface="+mj-lt"/>
                <a:cs typeface="+mj-lt"/>
              </a:rPr>
              <a:t> de la </a:t>
            </a:r>
            <a:r>
              <a:rPr lang="en-US" sz="3200" dirty="0" err="1">
                <a:ea typeface="+mj-lt"/>
                <a:cs typeface="+mj-lt"/>
              </a:rPr>
              <a:t>información</a:t>
            </a:r>
            <a:r>
              <a:rPr lang="en-US" sz="3200" dirty="0">
                <a:ea typeface="+mj-lt"/>
                <a:cs typeface="+mj-lt"/>
              </a:rPr>
              <a:t> (I.A) </a:t>
            </a:r>
            <a:r>
              <a:rPr lang="en-US" sz="3200" dirty="0" err="1">
                <a:ea typeface="+mj-lt"/>
                <a:cs typeface="+mj-lt"/>
              </a:rPr>
              <a:t>Referencias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bibliográficas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actualizadas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Participación</a:t>
            </a:r>
            <a:r>
              <a:rPr lang="en-US" sz="3200" dirty="0">
                <a:ea typeface="+mj-lt"/>
                <a:cs typeface="+mj-l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s-EC" sz="3200" dirty="0">
                <a:ea typeface="+mj-lt"/>
                <a:cs typeface="+mj-lt"/>
              </a:rPr>
              <a:t>Grupos de estudio (</a:t>
            </a:r>
            <a:r>
              <a:rPr lang="es-ES" sz="3200" dirty="0">
                <a:ea typeface="+mj-lt"/>
                <a:cs typeface="+mj-lt"/>
              </a:rPr>
              <a:t>es útil compartir ideas y discutirlas con tus compañeros)</a:t>
            </a:r>
            <a:endParaRPr lang="es-EC" sz="32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2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2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48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A09C2D-D21E-4B07-A309-34446D3A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8" y="1715238"/>
            <a:ext cx="3590794" cy="1586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>
                <a:solidFill>
                  <a:srgbClr val="FFFFFF"/>
                </a:solidFill>
              </a:rPr>
              <a:t>Normas</a:t>
            </a:r>
            <a:r>
              <a:rPr lang="en-US" sz="5400">
                <a:solidFill>
                  <a:srgbClr val="FFFFFF"/>
                </a:solidFill>
              </a:rPr>
              <a:t> </a:t>
            </a:r>
            <a:r>
              <a:rPr lang="en-US" sz="5400" err="1">
                <a:solidFill>
                  <a:srgbClr val="FFFFFF"/>
                </a:solidFill>
              </a:rPr>
              <a:t>específicas</a:t>
            </a:r>
            <a:endParaRPr lang="en-US" sz="5400" kern="120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BFC6C4-21B8-470B-A796-9C35E206E43A}"/>
              </a:ext>
            </a:extLst>
          </p:cNvPr>
          <p:cNvSpPr txBox="1">
            <a:spLocks/>
          </p:cNvSpPr>
          <p:nvPr/>
        </p:nvSpPr>
        <p:spPr>
          <a:xfrm>
            <a:off x="3257522" y="885538"/>
            <a:ext cx="8562583" cy="5062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endParaRPr lang="en-US" sz="16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ea typeface="+mj-lt"/>
              <a:cs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3600" dirty="0" err="1">
                <a:ea typeface="+mj-lt"/>
                <a:cs typeface="+mj-lt"/>
              </a:rPr>
              <a:t>En</a:t>
            </a:r>
            <a:r>
              <a:rPr lang="en-US" sz="3600" dirty="0">
                <a:ea typeface="+mj-lt"/>
                <a:cs typeface="+mj-lt"/>
              </a:rPr>
              <a:t> los </a:t>
            </a:r>
            <a:r>
              <a:rPr lang="en-US" sz="3600" dirty="0" err="1">
                <a:ea typeface="+mj-lt"/>
                <a:cs typeface="+mj-lt"/>
              </a:rPr>
              <a:t>primeros</a:t>
            </a:r>
            <a:r>
              <a:rPr lang="en-US" sz="3600" dirty="0">
                <a:ea typeface="+mj-lt"/>
                <a:cs typeface="+mj-lt"/>
              </a:rPr>
              <a:t> 10 min se </a:t>
            </a:r>
            <a:r>
              <a:rPr lang="en-US" sz="3600" dirty="0" err="1">
                <a:ea typeface="+mj-lt"/>
                <a:cs typeface="+mj-lt"/>
              </a:rPr>
              <a:t>registrará</a:t>
            </a:r>
            <a:r>
              <a:rPr lang="en-US" sz="3600" dirty="0">
                <a:ea typeface="+mj-lt"/>
                <a:cs typeface="+mj-lt"/>
              </a:rPr>
              <a:t> la </a:t>
            </a:r>
            <a:r>
              <a:rPr lang="en-US" sz="3600" dirty="0" err="1">
                <a:ea typeface="+mj-lt"/>
                <a:cs typeface="+mj-lt"/>
              </a:rPr>
              <a:t>asistencia</a:t>
            </a:r>
            <a:r>
              <a:rPr lang="en-US" sz="3600" dirty="0">
                <a:ea typeface="+mj-lt"/>
                <a:cs typeface="+mj-lt"/>
              </a:rPr>
              <a:t> de los </a:t>
            </a:r>
            <a:r>
              <a:rPr lang="en-US" sz="3600" dirty="0" err="1">
                <a:ea typeface="+mj-lt"/>
                <a:cs typeface="+mj-lt"/>
              </a:rPr>
              <a:t>estudiantes</a:t>
            </a:r>
            <a:r>
              <a:rPr lang="en-US" sz="3600" dirty="0">
                <a:ea typeface="+mj-lt"/>
                <a:cs typeface="+mj-lt"/>
              </a:rPr>
              <a:t>, una </a:t>
            </a:r>
            <a:r>
              <a:rPr lang="en-US" sz="3600" dirty="0" err="1">
                <a:ea typeface="+mj-lt"/>
                <a:cs typeface="+mj-lt"/>
              </a:rPr>
              <a:t>vez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transcurrido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este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tiempo</a:t>
            </a:r>
            <a:r>
              <a:rPr lang="en-US" sz="3600" dirty="0">
                <a:ea typeface="+mj-lt"/>
                <a:cs typeface="+mj-lt"/>
              </a:rPr>
              <a:t> se </a:t>
            </a:r>
            <a:r>
              <a:rPr lang="en-US" sz="3600" dirty="0" err="1">
                <a:ea typeface="+mj-lt"/>
                <a:cs typeface="+mj-lt"/>
              </a:rPr>
              <a:t>iniciará</a:t>
            </a:r>
            <a:r>
              <a:rPr lang="en-US" sz="3600" dirty="0">
                <a:ea typeface="+mj-lt"/>
                <a:cs typeface="+mj-lt"/>
              </a:rPr>
              <a:t> la </a:t>
            </a:r>
            <a:r>
              <a:rPr lang="en-US" sz="3600" dirty="0" err="1">
                <a:ea typeface="+mj-lt"/>
                <a:cs typeface="+mj-lt"/>
              </a:rPr>
              <a:t>clase</a:t>
            </a:r>
            <a:r>
              <a:rPr lang="en-US" sz="3600" dirty="0">
                <a:ea typeface="+mj-lt"/>
                <a:cs typeface="+mj-lt"/>
              </a:rPr>
              <a:t>, de </a:t>
            </a:r>
            <a:r>
              <a:rPr lang="en-US" sz="3600" dirty="0" err="1">
                <a:ea typeface="+mj-lt"/>
                <a:cs typeface="+mj-lt"/>
              </a:rPr>
              <a:t>esta</a:t>
            </a:r>
            <a:r>
              <a:rPr lang="en-US" sz="3600" dirty="0">
                <a:ea typeface="+mj-lt"/>
                <a:cs typeface="+mj-lt"/>
              </a:rPr>
              <a:t> forma se </a:t>
            </a:r>
            <a:r>
              <a:rPr lang="en-US" sz="3600" dirty="0" err="1">
                <a:ea typeface="+mj-lt"/>
                <a:cs typeface="+mj-lt"/>
              </a:rPr>
              <a:t>evitan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interrupciones</a:t>
            </a:r>
            <a:r>
              <a:rPr lang="en-US" sz="3600" dirty="0">
                <a:ea typeface="+mj-lt"/>
                <a:cs typeface="+mj-lt"/>
              </a:rPr>
              <a:t> de la </a:t>
            </a:r>
            <a:r>
              <a:rPr lang="en-US" sz="3600" dirty="0" err="1">
                <a:ea typeface="+mj-lt"/>
                <a:cs typeface="+mj-lt"/>
              </a:rPr>
              <a:t>misma</a:t>
            </a:r>
            <a:r>
              <a:rPr lang="en-US" sz="3600" dirty="0">
                <a:ea typeface="+mj-lt"/>
                <a:cs typeface="+mj-lt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3600" dirty="0">
                <a:ea typeface="+mj-lt"/>
                <a:cs typeface="+mj-lt"/>
              </a:rPr>
              <a:t>El </a:t>
            </a:r>
            <a:r>
              <a:rPr lang="en-US" sz="3600" dirty="0" err="1">
                <a:ea typeface="+mj-lt"/>
                <a:cs typeface="+mj-lt"/>
              </a:rPr>
              <a:t>estudiante</a:t>
            </a:r>
            <a:r>
              <a:rPr lang="en-US" sz="3600" dirty="0">
                <a:ea typeface="+mj-lt"/>
                <a:cs typeface="+mj-lt"/>
              </a:rPr>
              <a:t> debe </a:t>
            </a:r>
            <a:r>
              <a:rPr lang="en-US" sz="3600" dirty="0" err="1">
                <a:ea typeface="+mj-lt"/>
                <a:cs typeface="+mj-lt"/>
              </a:rPr>
              <a:t>atender</a:t>
            </a:r>
            <a:r>
              <a:rPr lang="en-US" sz="3600" dirty="0">
                <a:ea typeface="+mj-lt"/>
                <a:cs typeface="+mj-lt"/>
              </a:rPr>
              <a:t> a las </a:t>
            </a:r>
            <a:r>
              <a:rPr lang="en-US" sz="3600" dirty="0" err="1">
                <a:ea typeface="+mj-lt"/>
                <a:cs typeface="+mj-lt"/>
              </a:rPr>
              <a:t>fechas</a:t>
            </a:r>
            <a:r>
              <a:rPr lang="en-US" sz="3600" dirty="0">
                <a:ea typeface="+mj-lt"/>
                <a:cs typeface="+mj-lt"/>
              </a:rPr>
              <a:t> de </a:t>
            </a:r>
            <a:r>
              <a:rPr lang="en-US" sz="3600" dirty="0" err="1">
                <a:ea typeface="+mj-lt"/>
                <a:cs typeface="+mj-lt"/>
              </a:rPr>
              <a:t>tutorias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establecidas</a:t>
            </a:r>
            <a:r>
              <a:rPr lang="en-US" sz="3600" dirty="0">
                <a:ea typeface="+mj-lt"/>
                <a:cs typeface="+mj-lt"/>
              </a:rPr>
              <a:t> </a:t>
            </a:r>
            <a:r>
              <a:rPr lang="en-US" sz="3600" dirty="0" err="1">
                <a:ea typeface="+mj-lt"/>
                <a:cs typeface="+mj-lt"/>
              </a:rPr>
              <a:t>en</a:t>
            </a:r>
            <a:r>
              <a:rPr lang="en-US" sz="3600" dirty="0">
                <a:ea typeface="+mj-lt"/>
                <a:cs typeface="+mj-lt"/>
              </a:rPr>
              <a:t> el </a:t>
            </a:r>
            <a:r>
              <a:rPr lang="en-US" sz="3600" dirty="0" err="1">
                <a:ea typeface="+mj-lt"/>
                <a:cs typeface="+mj-lt"/>
              </a:rPr>
              <a:t>calendario</a:t>
            </a:r>
            <a:r>
              <a:rPr lang="en-US" sz="3600" dirty="0">
                <a:ea typeface="+mj-lt"/>
                <a:cs typeface="+mj-lt"/>
              </a:rPr>
              <a:t> </a:t>
            </a:r>
            <a:r>
              <a:rPr lang="en-US" sz="3600" dirty="0" err="1">
                <a:ea typeface="+mj-lt"/>
                <a:cs typeface="+mj-lt"/>
              </a:rPr>
              <a:t>semanal</a:t>
            </a:r>
            <a:r>
              <a:rPr lang="en-US" sz="3600" dirty="0">
                <a:ea typeface="+mj-lt"/>
                <a:cs typeface="+mj-lt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400" dirty="0">
                <a:ea typeface="+mj-lt"/>
                <a:cs typeface="+mj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24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09C2D-D21E-4B07-A309-34446D3A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8" y="1715238"/>
            <a:ext cx="3590794" cy="1586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Normas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específicas</a:t>
            </a:r>
            <a:endParaRPr lang="en-US" sz="54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BFC6C4-21B8-470B-A796-9C35E206E43A}"/>
              </a:ext>
            </a:extLst>
          </p:cNvPr>
          <p:cNvSpPr txBox="1">
            <a:spLocks/>
          </p:cNvSpPr>
          <p:nvPr/>
        </p:nvSpPr>
        <p:spPr>
          <a:xfrm>
            <a:off x="3448273" y="785191"/>
            <a:ext cx="8562583" cy="59137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 typeface="Arial"/>
              <a:buChar char="•"/>
            </a:pPr>
            <a:endParaRPr lang="en-US" sz="3400" dirty="0">
              <a:ea typeface="+mj-lt"/>
              <a:cs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3200" dirty="0">
                <a:ea typeface="+mj-lt"/>
                <a:cs typeface="+mj-lt"/>
              </a:rPr>
              <a:t>El </a:t>
            </a:r>
            <a:r>
              <a:rPr lang="en-US" sz="3200" dirty="0" err="1">
                <a:ea typeface="+mj-lt"/>
                <a:cs typeface="+mj-lt"/>
              </a:rPr>
              <a:t>estudiante</a:t>
            </a:r>
            <a:r>
              <a:rPr lang="en-US" sz="3200" dirty="0">
                <a:ea typeface="+mj-lt"/>
                <a:cs typeface="+mj-lt"/>
              </a:rPr>
              <a:t> debe </a:t>
            </a:r>
            <a:r>
              <a:rPr lang="en-US" sz="3200" dirty="0" err="1">
                <a:ea typeface="+mj-lt"/>
                <a:cs typeface="+mj-lt"/>
              </a:rPr>
              <a:t>poner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su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celular</a:t>
            </a:r>
            <a:r>
              <a:rPr lang="en-US" sz="3200" dirty="0">
                <a:ea typeface="+mj-lt"/>
                <a:cs typeface="+mj-lt"/>
              </a:rPr>
              <a:t>, </a:t>
            </a:r>
            <a:r>
              <a:rPr lang="en-US" sz="3200" dirty="0" err="1">
                <a:ea typeface="+mj-lt"/>
                <a:cs typeface="+mj-lt"/>
              </a:rPr>
              <a:t>computador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en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silencio</a:t>
            </a:r>
            <a:r>
              <a:rPr lang="en-US" sz="3200" dirty="0">
                <a:ea typeface="+mj-lt"/>
                <a:cs typeface="+mj-lt"/>
              </a:rPr>
              <a:t>.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Dedicar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tiempo</a:t>
            </a:r>
            <a:r>
              <a:rPr lang="en-US" sz="3200" dirty="0">
                <a:ea typeface="+mj-lt"/>
                <a:cs typeface="+mj-lt"/>
              </a:rPr>
              <a:t> al </a:t>
            </a:r>
            <a:r>
              <a:rPr lang="en-US" sz="3200" dirty="0" err="1">
                <a:ea typeface="+mj-lt"/>
                <a:cs typeface="+mj-lt"/>
              </a:rPr>
              <a:t>estudio</a:t>
            </a:r>
            <a:r>
              <a:rPr lang="en-US" sz="3200" dirty="0">
                <a:ea typeface="+mj-lt"/>
                <a:cs typeface="+mj-lt"/>
              </a:rPr>
              <a:t> del material </a:t>
            </a:r>
            <a:r>
              <a:rPr lang="en-US" sz="3200" dirty="0" err="1">
                <a:ea typeface="+mj-lt"/>
                <a:cs typeface="+mj-lt"/>
              </a:rPr>
              <a:t>entregado</a:t>
            </a:r>
            <a:r>
              <a:rPr lang="en-US" sz="3200" dirty="0">
                <a:ea typeface="+mj-lt"/>
                <a:cs typeface="+mj-lt"/>
              </a:rPr>
              <a:t> y a la </a:t>
            </a:r>
            <a:r>
              <a:rPr lang="en-US" sz="3200" dirty="0" err="1">
                <a:ea typeface="+mj-lt"/>
                <a:cs typeface="+mj-lt"/>
              </a:rPr>
              <a:t>resolución</a:t>
            </a:r>
            <a:r>
              <a:rPr lang="en-US" sz="3200" dirty="0">
                <a:ea typeface="+mj-lt"/>
                <a:cs typeface="+mj-lt"/>
              </a:rPr>
              <a:t> de </a:t>
            </a:r>
            <a:r>
              <a:rPr lang="en-US" sz="3200" dirty="0" err="1">
                <a:ea typeface="+mj-lt"/>
                <a:cs typeface="+mj-lt"/>
              </a:rPr>
              <a:t>guías</a:t>
            </a:r>
            <a:r>
              <a:rPr lang="en-US" sz="3200" dirty="0">
                <a:ea typeface="+mj-lt"/>
                <a:cs typeface="+mj-lt"/>
              </a:rPr>
              <a:t> o </a:t>
            </a:r>
            <a:r>
              <a:rPr lang="en-US" sz="3200" dirty="0" err="1">
                <a:ea typeface="+mj-lt"/>
                <a:cs typeface="+mj-lt"/>
              </a:rPr>
              <a:t>tareas</a:t>
            </a:r>
            <a:endParaRPr lang="en-US" sz="3200" dirty="0">
              <a:ea typeface="+mj-lt"/>
              <a:cs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" sz="3200" dirty="0">
                <a:ea typeface="+mj-lt"/>
                <a:cs typeface="+mj-lt"/>
              </a:rPr>
              <a:t>Tendrán </a:t>
            </a:r>
            <a:r>
              <a:rPr lang="es-ES" sz="3200" b="1" dirty="0">
                <a:ea typeface="+mj-lt"/>
                <a:cs typeface="+mj-lt"/>
              </a:rPr>
              <a:t>fechas asignadas para entregar trabajos </a:t>
            </a:r>
            <a:r>
              <a:rPr lang="es-ES" sz="3200" dirty="0">
                <a:ea typeface="+mj-lt"/>
                <a:cs typeface="+mj-lt"/>
              </a:rPr>
              <a:t>y hacer las evaluaciones, tener organización en las responsabilidades será de gran ayuda para que tengan un buen rendimiento académico</a:t>
            </a:r>
            <a:r>
              <a:rPr lang="es-ES" sz="3200" dirty="0">
                <a:solidFill>
                  <a:srgbClr val="FFFF00"/>
                </a:solidFill>
                <a:ea typeface="+mj-lt"/>
                <a:cs typeface="+mj-lt"/>
              </a:rPr>
              <a:t>.(Entrega en el plazo previsto)</a:t>
            </a:r>
            <a:endParaRPr lang="en-US" sz="3200" dirty="0">
              <a:solidFill>
                <a:srgbClr val="FFFF00"/>
              </a:solidFill>
              <a:ea typeface="+mj-lt"/>
              <a:cs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3200" dirty="0" err="1">
                <a:ea typeface="+mj-lt"/>
                <a:cs typeface="+mj-lt"/>
              </a:rPr>
              <a:t>Participación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activa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durante</a:t>
            </a:r>
            <a:r>
              <a:rPr lang="en-US" sz="3200" dirty="0">
                <a:ea typeface="+mj-lt"/>
                <a:cs typeface="+mj-lt"/>
              </a:rPr>
              <a:t> </a:t>
            </a:r>
            <a:r>
              <a:rPr lang="en-US" sz="3200" dirty="0" err="1">
                <a:ea typeface="+mj-lt"/>
                <a:cs typeface="+mj-lt"/>
              </a:rPr>
              <a:t>todas</a:t>
            </a:r>
            <a:r>
              <a:rPr lang="en-US" sz="3200" dirty="0">
                <a:ea typeface="+mj-lt"/>
                <a:cs typeface="+mj-lt"/>
              </a:rPr>
              <a:t> las </a:t>
            </a:r>
            <a:r>
              <a:rPr lang="en-US" sz="3200" dirty="0" err="1">
                <a:ea typeface="+mj-lt"/>
                <a:cs typeface="+mj-lt"/>
              </a:rPr>
              <a:t>clases</a:t>
            </a:r>
            <a:r>
              <a:rPr lang="en-US" sz="3200" dirty="0">
                <a:ea typeface="+mj-lt"/>
                <a:cs typeface="+mj-lt"/>
              </a:rPr>
              <a:t>,</a:t>
            </a:r>
            <a:r>
              <a:rPr lang="es-ES" sz="3200" dirty="0">
                <a:ea typeface="+mj-lt"/>
                <a:cs typeface="+mj-lt"/>
              </a:rPr>
              <a:t> otra forma de tener un mejor rendimiento escolar es analizar y cuestionar.</a:t>
            </a:r>
            <a:r>
              <a:rPr lang="en-US" sz="3200" dirty="0">
                <a:ea typeface="+mj-lt"/>
                <a:cs typeface="+mj-lt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34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09C2D-D21E-4B07-A309-34446D3A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8" y="1715238"/>
            <a:ext cx="3590794" cy="1586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Consejos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endParaRPr lang="en-US" sz="54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BFC6C4-21B8-470B-A796-9C35E206E43A}"/>
              </a:ext>
            </a:extLst>
          </p:cNvPr>
          <p:cNvSpPr txBox="1">
            <a:spLocks/>
          </p:cNvSpPr>
          <p:nvPr/>
        </p:nvSpPr>
        <p:spPr>
          <a:xfrm>
            <a:off x="3448273" y="496155"/>
            <a:ext cx="8562583" cy="586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/>
              <a:buChar char="•"/>
            </a:pPr>
            <a:endParaRPr lang="en-US" sz="1600" dirty="0">
              <a:ea typeface="+mj-lt"/>
              <a:cs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09F5D-37F6-4D04-9179-7827AE3F3756}"/>
              </a:ext>
            </a:extLst>
          </p:cNvPr>
          <p:cNvSpPr txBox="1"/>
          <p:nvPr/>
        </p:nvSpPr>
        <p:spPr>
          <a:xfrm>
            <a:off x="3120886" y="496155"/>
            <a:ext cx="87166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En la actualidad, debido a la tecnología y la información, pareciera que todo conspira para atraer nuestra atención y distraernos de nuestras labores. Uno de los primeros consejos para </a:t>
            </a:r>
            <a:r>
              <a:rPr lang="es-ES" sz="2400" b="1" dirty="0"/>
              <a:t>evitar las distracciones</a:t>
            </a:r>
            <a:r>
              <a:rPr lang="es-ES" sz="2400" dirty="0"/>
              <a:t> es que durante tus horarios de estudio retires tu celular. Después de todo, ¿cómo mejorar el rendimiento académico cuando tienes la tentación de pasar horas en redes sociales?</a:t>
            </a:r>
          </a:p>
          <a:p>
            <a:r>
              <a:rPr lang="es-ES" sz="2400" dirty="0"/>
              <a:t>Tomar apuntes requiere habilidades de hacer varias cosas al mismo tiempo como escuchar, detectar lo que es importante, </a:t>
            </a:r>
            <a:r>
              <a:rPr lang="es-ES" sz="2400" b="1" dirty="0"/>
              <a:t>escribir y sintetizar datos</a:t>
            </a:r>
            <a:r>
              <a:rPr lang="es-ES" sz="2400" dirty="0"/>
              <a:t>.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723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976E3-4B0D-4B4D-B507-EF404D4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6" y="99527"/>
            <a:ext cx="10668000" cy="1524000"/>
          </a:xfrm>
        </p:spPr>
        <p:txBody>
          <a:bodyPr/>
          <a:lstStyle/>
          <a:p>
            <a:r>
              <a:rPr lang="es-ES" dirty="0"/>
              <a:t>EVALUACION 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0EE49-5D5E-4AA7-9022-7EE8A6F4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61" y="1334279"/>
            <a:ext cx="11545077" cy="5299786"/>
          </a:xfrm>
        </p:spPr>
        <p:txBody>
          <a:bodyPr>
            <a:noAutofit/>
          </a:bodyPr>
          <a:lstStyle/>
          <a:p>
            <a:r>
              <a:rPr lang="es-ES" sz="1400" dirty="0">
                <a:highlight>
                  <a:srgbClr val="808000"/>
                </a:highlight>
              </a:rPr>
              <a:t>COMPONENTE DOCENTE </a:t>
            </a:r>
            <a:r>
              <a:rPr lang="es-ES" sz="1400" dirty="0">
                <a:solidFill>
                  <a:srgbClr val="92D050">
                    <a:alpha val="70000"/>
                  </a:srgbClr>
                </a:solidFill>
                <a:highlight>
                  <a:srgbClr val="808000"/>
                </a:highlight>
              </a:rPr>
              <a:t>  </a:t>
            </a:r>
            <a:r>
              <a:rPr lang="es-ES" sz="1400" dirty="0">
                <a:solidFill>
                  <a:srgbClr val="FFFF00"/>
                </a:solidFill>
              </a:rPr>
              <a:t>3.5 PUNTOS</a:t>
            </a:r>
          </a:p>
          <a:p>
            <a:r>
              <a:rPr lang="es-ES" sz="1400" dirty="0">
                <a:solidFill>
                  <a:schemeClr val="tx1"/>
                </a:solidFill>
              </a:rPr>
              <a:t>Evaluación diagnóstica</a:t>
            </a:r>
          </a:p>
          <a:p>
            <a:r>
              <a:rPr lang="es-ES" sz="1400" dirty="0"/>
              <a:t>Conferencias – Presentación de casos prácticos de tipos e emprendimientos</a:t>
            </a:r>
            <a:endParaRPr lang="es-ES" sz="1400" dirty="0">
              <a:solidFill>
                <a:schemeClr val="tx1"/>
              </a:solidFill>
            </a:endParaRPr>
          </a:p>
          <a:p>
            <a:r>
              <a:rPr lang="es-ES" sz="1400" dirty="0">
                <a:highlight>
                  <a:srgbClr val="808000"/>
                </a:highlight>
              </a:rPr>
              <a:t>COMPONENTE DE PRÁCTICAS Y EXPERIMENTACIÓN  </a:t>
            </a:r>
            <a:r>
              <a:rPr lang="es-ES" sz="1400" dirty="0">
                <a:solidFill>
                  <a:srgbClr val="FFFF00"/>
                </a:solidFill>
              </a:rPr>
              <a:t>3.5 PUNTOS</a:t>
            </a:r>
          </a:p>
          <a:p>
            <a:r>
              <a:rPr lang="es-ES" sz="1400" dirty="0"/>
              <a:t>Evaluación utilizando dinámica de grupos (Organización del trabajo en equipo)</a:t>
            </a:r>
          </a:p>
          <a:p>
            <a:r>
              <a:rPr lang="es-ES" sz="1400" dirty="0"/>
              <a:t> Talleres </a:t>
            </a:r>
          </a:p>
          <a:p>
            <a:r>
              <a:rPr lang="es-ES" sz="1400" dirty="0"/>
              <a:t>Trabajos de observación </a:t>
            </a:r>
          </a:p>
          <a:p>
            <a:r>
              <a:rPr lang="es-ES" sz="1400" dirty="0"/>
              <a:t>Gestión de material bibliográfico</a:t>
            </a:r>
          </a:p>
          <a:p>
            <a:r>
              <a:rPr lang="es-ES" sz="1400" dirty="0"/>
              <a:t>Investigación formativa </a:t>
            </a:r>
          </a:p>
          <a:p>
            <a:r>
              <a:rPr lang="es-ES" sz="1400" dirty="0"/>
              <a:t>Plan de Negocios  </a:t>
            </a:r>
          </a:p>
          <a:p>
            <a:r>
              <a:rPr lang="es-ES" sz="1400" dirty="0">
                <a:highlight>
                  <a:srgbClr val="808000"/>
                </a:highlight>
              </a:rPr>
              <a:t>COMPONENTE AUTONOMO  </a:t>
            </a:r>
            <a:r>
              <a:rPr lang="es-ES" sz="1400" dirty="0">
                <a:solidFill>
                  <a:srgbClr val="FFFF00"/>
                </a:solidFill>
              </a:rPr>
              <a:t>3 PUNTOS</a:t>
            </a:r>
          </a:p>
          <a:p>
            <a:r>
              <a:rPr lang="es-ES" sz="1400" dirty="0"/>
              <a:t>Evaluaciones escritas Lectura, análisis y comprensión de materiales bibliográficos y documentales – Búsqueda de información - Elaboración de ensayos, trabajos y exposiciones, Lenguaje claro y especializado, Examen presencial on-line, COMUNICACIÓN ORAL</a:t>
            </a:r>
            <a:endParaRPr lang="es-ES" sz="1400" dirty="0">
              <a:solidFill>
                <a:srgbClr val="FFFF00"/>
              </a:solidFill>
            </a:endParaRPr>
          </a:p>
          <a:p>
            <a:endParaRPr lang="es-ES" sz="1400" dirty="0"/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95404681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LeftStep">
      <a:dk1>
        <a:srgbClr val="000000"/>
      </a:dk1>
      <a:lt1>
        <a:srgbClr val="FFFFFF"/>
      </a:lt1>
      <a:dk2>
        <a:srgbClr val="1E2734"/>
      </a:dk2>
      <a:lt2>
        <a:srgbClr val="E2E5E8"/>
      </a:lt2>
      <a:accent1>
        <a:srgbClr val="C3804D"/>
      </a:accent1>
      <a:accent2>
        <a:srgbClr val="B13D3B"/>
      </a:accent2>
      <a:accent3>
        <a:srgbClr val="C34D7C"/>
      </a:accent3>
      <a:accent4>
        <a:srgbClr val="B13B9C"/>
      </a:accent4>
      <a:accent5>
        <a:srgbClr val="A74DC3"/>
      </a:accent5>
      <a:accent6>
        <a:srgbClr val="643BB1"/>
      </a:accent6>
      <a:hlink>
        <a:srgbClr val="3F88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2199</TotalTime>
  <Words>392</Words>
  <Application>Microsoft Office PowerPoint</Application>
  <PresentationFormat>Panorámica</PresentationFormat>
  <Paragraphs>46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 Next LT Pro Light</vt:lpstr>
      <vt:lpstr>Sitka Subheading</vt:lpstr>
      <vt:lpstr>PebbleVTI</vt:lpstr>
      <vt:lpstr>PRESENTACION INICIAL DEL CURSO</vt:lpstr>
      <vt:lpstr>SALUDO DE BIENVENIDA</vt:lpstr>
      <vt:lpstr>Normas generales</vt:lpstr>
      <vt:lpstr>Normas específicas</vt:lpstr>
      <vt:lpstr>Normas específicas</vt:lpstr>
      <vt:lpstr>Consejos </vt:lpstr>
      <vt:lpstr>EVALUACION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Mariela Hidalgo Mayorga</cp:lastModifiedBy>
  <cp:revision>13</cp:revision>
  <dcterms:created xsi:type="dcterms:W3CDTF">2021-05-24T16:07:29Z</dcterms:created>
  <dcterms:modified xsi:type="dcterms:W3CDTF">2023-10-09T04:53:56Z</dcterms:modified>
</cp:coreProperties>
</file>