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40DBC0-C709-4EEF-B941-9E782416EA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0897417-22E4-4395-95C9-C46C9CD37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31D9DAD1-7FF0-4548-84C2-A933CE4FEFF8}"/>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5" name="Marcador de pie de página 4">
            <a:extLst>
              <a:ext uri="{FF2B5EF4-FFF2-40B4-BE49-F238E27FC236}">
                <a16:creationId xmlns:a16="http://schemas.microsoft.com/office/drawing/2014/main" xmlns="" id="{C8582E3D-F3B1-4D19-B083-1B79252A3C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322A395-D9F9-4F03-9837-5EDC0FB3F468}"/>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316398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26FBF9-99DD-46F3-A53D-5D1DFCF9ABE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970AD09-3413-4C65-BF34-CDE6EE9E87F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5BA903B-AADC-4BC0-9FD4-B21251B1C941}"/>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5" name="Marcador de pie de página 4">
            <a:extLst>
              <a:ext uri="{FF2B5EF4-FFF2-40B4-BE49-F238E27FC236}">
                <a16:creationId xmlns:a16="http://schemas.microsoft.com/office/drawing/2014/main" xmlns="" id="{4CE88D15-2017-4D17-8854-C3035BB33D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BCB3835-5B44-4137-A10B-CACEB8F18BBC}"/>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24702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C89F74C-3AFD-44C7-B9FC-5371B239500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BBD030A-9857-487E-9139-D3ED40EEEB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90D25F4-C8BE-43C0-9EA8-D227DB944BE5}"/>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5" name="Marcador de pie de página 4">
            <a:extLst>
              <a:ext uri="{FF2B5EF4-FFF2-40B4-BE49-F238E27FC236}">
                <a16:creationId xmlns:a16="http://schemas.microsoft.com/office/drawing/2014/main" xmlns="" id="{40F8623E-7C58-4534-A1F3-02DABCF755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7C1AB6B9-B0D3-4115-BB67-E2CBF104A27A}"/>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420397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E73A19-74F1-4D4E-A41A-4FD83CEE3D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896FECB2-C2DD-4641-92FD-16A2744EB5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FDC433A-9290-4C22-940C-7480B11AC015}"/>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5" name="Marcador de pie de página 4">
            <a:extLst>
              <a:ext uri="{FF2B5EF4-FFF2-40B4-BE49-F238E27FC236}">
                <a16:creationId xmlns:a16="http://schemas.microsoft.com/office/drawing/2014/main" xmlns="" id="{DE3FF421-5507-4BF7-BE0E-2960A7EC84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540449A-AE33-4FCE-AC8B-B33ACF6B99C9}"/>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421718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A9C4C4-6FCA-47BF-A92C-EF4F256EC14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7606C12-EB87-48CB-BE0F-B2BC8F1FE4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91A56A42-AB16-4B8D-BEEF-09DCD8C67B91}"/>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5" name="Marcador de pie de página 4">
            <a:extLst>
              <a:ext uri="{FF2B5EF4-FFF2-40B4-BE49-F238E27FC236}">
                <a16:creationId xmlns:a16="http://schemas.microsoft.com/office/drawing/2014/main" xmlns="" id="{45C636B3-D170-4AD6-AB27-2149C0AB39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B03962C-3FC0-46D5-90C9-E53F8C6DEB64}"/>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16611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88DF5A-3481-4955-A4BC-CCE3B96C596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C55B6D5-0F9F-4C06-A32E-38038DA728A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A7EAB77A-D3A0-40CC-A9F3-245D1E6027C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2CB542F-5127-4E37-A7A6-3D25230E5C20}"/>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6" name="Marcador de pie de página 5">
            <a:extLst>
              <a:ext uri="{FF2B5EF4-FFF2-40B4-BE49-F238E27FC236}">
                <a16:creationId xmlns:a16="http://schemas.microsoft.com/office/drawing/2014/main" xmlns="" id="{6C9F6D31-4642-4B72-880E-1CAEB67138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75925C3B-FE5A-4D8B-B3F4-22647F6768D4}"/>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276633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694A77-3310-4C42-BDB4-57479EA7D81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8CF7F4B-631B-45FD-8701-7CCB019FB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8CA90D6B-4734-4044-9179-0DDC3905BEE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A8CD432-BAF1-42AE-B065-69AD8DFE0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22B48A7-CB47-4BE7-A357-7C9DB2AD386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97262F10-0985-4027-BD9A-873481CAACA9}"/>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8" name="Marcador de pie de página 7">
            <a:extLst>
              <a:ext uri="{FF2B5EF4-FFF2-40B4-BE49-F238E27FC236}">
                <a16:creationId xmlns:a16="http://schemas.microsoft.com/office/drawing/2014/main" xmlns="" id="{1866B07A-B566-4273-99C6-6C2310097E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C620CF2A-B598-4C23-A223-49CF4D668A3E}"/>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418881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130430-CD4F-4E93-81E4-5A946A34C6F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AFAD68D8-0416-453B-B8D7-5E9BA1D38DD7}"/>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4" name="Marcador de pie de página 3">
            <a:extLst>
              <a:ext uri="{FF2B5EF4-FFF2-40B4-BE49-F238E27FC236}">
                <a16:creationId xmlns:a16="http://schemas.microsoft.com/office/drawing/2014/main" xmlns="" id="{8B523B69-2917-4A87-BC77-364750D6F07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2C23974-8D3A-4A70-9A5D-D65ECE07051C}"/>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44010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8DD5F27-9914-4524-9341-05E1C9739130}"/>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3" name="Marcador de pie de página 2">
            <a:extLst>
              <a:ext uri="{FF2B5EF4-FFF2-40B4-BE49-F238E27FC236}">
                <a16:creationId xmlns:a16="http://schemas.microsoft.com/office/drawing/2014/main" xmlns="" id="{CE77779C-AEB8-48EE-B9D0-EE7AFD11C1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6511A915-F2D1-46FD-B42A-F5B1C7BC0B4F}"/>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13115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3F4618-E9A1-4072-A6CD-ADB431FDE7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23430F0-BF5F-4650-A32D-3CB3E32C3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CBD7730-D209-46CA-A7CA-8678AF73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6F00CC3-17D8-44D9-B48A-DECCC97C7DE1}"/>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6" name="Marcador de pie de página 5">
            <a:extLst>
              <a:ext uri="{FF2B5EF4-FFF2-40B4-BE49-F238E27FC236}">
                <a16:creationId xmlns:a16="http://schemas.microsoft.com/office/drawing/2014/main" xmlns="" id="{E6C6BA87-7901-4266-9F5D-3D92FB48F3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FB3E607-6FC9-4F25-8EB9-2F3D5911D680}"/>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57260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442849-9B33-4D45-98BA-4C4FBD2126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3705784-D127-464A-92F4-CAED4F837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D2DE223A-E6CB-400E-9B8D-09A3015F4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7A5A1CA-F5A9-4AA8-8B16-D6E95B1D235F}"/>
              </a:ext>
            </a:extLst>
          </p:cNvPr>
          <p:cNvSpPr>
            <a:spLocks noGrp="1"/>
          </p:cNvSpPr>
          <p:nvPr>
            <p:ph type="dt" sz="half" idx="10"/>
          </p:nvPr>
        </p:nvSpPr>
        <p:spPr/>
        <p:txBody>
          <a:bodyPr/>
          <a:lstStyle/>
          <a:p>
            <a:fld id="{C41266FF-98D3-4E8C-B887-0C3997E077B3}" type="datetimeFigureOut">
              <a:rPr lang="es-ES" smtClean="0"/>
              <a:t>21/12/2021</a:t>
            </a:fld>
            <a:endParaRPr lang="es-ES"/>
          </a:p>
        </p:txBody>
      </p:sp>
      <p:sp>
        <p:nvSpPr>
          <p:cNvPr id="6" name="Marcador de pie de página 5">
            <a:extLst>
              <a:ext uri="{FF2B5EF4-FFF2-40B4-BE49-F238E27FC236}">
                <a16:creationId xmlns:a16="http://schemas.microsoft.com/office/drawing/2014/main" xmlns="" id="{BFE60A93-5658-4971-BADF-AAE1711281D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789B405-17D9-4D51-81DB-10B9FF3EE8CF}"/>
              </a:ext>
            </a:extLst>
          </p:cNvPr>
          <p:cNvSpPr>
            <a:spLocks noGrp="1"/>
          </p:cNvSpPr>
          <p:nvPr>
            <p:ph type="sldNum" sz="quarter" idx="12"/>
          </p:nvPr>
        </p:nvSpPr>
        <p:spPr/>
        <p:txBody>
          <a:bodyPr/>
          <a:lstStyle/>
          <a:p>
            <a:fld id="{01B5CCF2-60F2-497E-A56C-F70BC36C3391}" type="slidenum">
              <a:rPr lang="es-ES" smtClean="0"/>
              <a:t>‹Nº›</a:t>
            </a:fld>
            <a:endParaRPr lang="es-ES"/>
          </a:p>
        </p:txBody>
      </p:sp>
    </p:spTree>
    <p:extLst>
      <p:ext uri="{BB962C8B-B14F-4D97-AF65-F5344CB8AC3E}">
        <p14:creationId xmlns:p14="http://schemas.microsoft.com/office/powerpoint/2010/main" val="3535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52F12A0-0803-49B8-A570-6C07C631C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0CECA1B-3B29-4C7D-8E4B-A5B187C9A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8CCFA3F-F191-4B4E-9E74-5001023E5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266FF-98D3-4E8C-B887-0C3997E077B3}" type="datetimeFigureOut">
              <a:rPr lang="es-ES" smtClean="0"/>
              <a:t>21/12/2021</a:t>
            </a:fld>
            <a:endParaRPr lang="es-ES"/>
          </a:p>
        </p:txBody>
      </p:sp>
      <p:sp>
        <p:nvSpPr>
          <p:cNvPr id="5" name="Marcador de pie de página 4">
            <a:extLst>
              <a:ext uri="{FF2B5EF4-FFF2-40B4-BE49-F238E27FC236}">
                <a16:creationId xmlns:a16="http://schemas.microsoft.com/office/drawing/2014/main" xmlns="" id="{0715E533-A5F4-412C-B180-2F7737C04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D5AA4300-3129-4173-9109-F45EB5124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5CCF2-60F2-497E-A56C-F70BC36C3391}" type="slidenum">
              <a:rPr lang="es-ES" smtClean="0"/>
              <a:t>‹Nº›</a:t>
            </a:fld>
            <a:endParaRPr lang="es-ES"/>
          </a:p>
        </p:txBody>
      </p:sp>
    </p:spTree>
    <p:extLst>
      <p:ext uri="{BB962C8B-B14F-4D97-AF65-F5344CB8AC3E}">
        <p14:creationId xmlns:p14="http://schemas.microsoft.com/office/powerpoint/2010/main" val="412277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48ACBE-40D0-4A4C-9E3E-A7D156C4C1C9}"/>
              </a:ext>
            </a:extLst>
          </p:cNvPr>
          <p:cNvSpPr>
            <a:spLocks noGrp="1"/>
          </p:cNvSpPr>
          <p:nvPr>
            <p:ph type="ctrTitle"/>
          </p:nvPr>
        </p:nvSpPr>
        <p:spPr>
          <a:xfrm>
            <a:off x="1325217" y="874644"/>
            <a:ext cx="9144000" cy="859528"/>
          </a:xfrm>
        </p:spPr>
        <p:txBody>
          <a:bodyPr>
            <a:normAutofit/>
          </a:bodyPr>
          <a:lstStyle/>
          <a:p>
            <a:r>
              <a:rPr lang="es-EC" sz="5400" b="1" dirty="0">
                <a:effectLst/>
                <a:latin typeface="Arial Black" panose="020B0A04020102020204" pitchFamily="34" charset="0"/>
                <a:ea typeface="Calibri" panose="020F0502020204030204" pitchFamily="34" charset="0"/>
              </a:rPr>
              <a:t>Post impresionismo</a:t>
            </a:r>
            <a:endParaRPr lang="es-ES" sz="5400" dirty="0">
              <a:latin typeface="Arial Black" panose="020B0A04020102020204" pitchFamily="34" charset="0"/>
            </a:endParaRPr>
          </a:p>
        </p:txBody>
      </p:sp>
      <p:sp>
        <p:nvSpPr>
          <p:cNvPr id="3" name="Subtítulo 2">
            <a:extLst>
              <a:ext uri="{FF2B5EF4-FFF2-40B4-BE49-F238E27FC236}">
                <a16:creationId xmlns:a16="http://schemas.microsoft.com/office/drawing/2014/main" xmlns="" id="{A9C4B409-2E67-49DA-9372-9651507E9077}"/>
              </a:ext>
            </a:extLst>
          </p:cNvPr>
          <p:cNvSpPr>
            <a:spLocks noGrp="1"/>
          </p:cNvSpPr>
          <p:nvPr>
            <p:ph type="subTitle" idx="1"/>
          </p:nvPr>
        </p:nvSpPr>
        <p:spPr>
          <a:xfrm>
            <a:off x="702365" y="2640876"/>
            <a:ext cx="5300869" cy="3123820"/>
          </a:xfrm>
        </p:spPr>
        <p:txBody>
          <a:bodyPr>
            <a:normAutofit/>
          </a:bodyPr>
          <a:lstStyle/>
          <a:p>
            <a:pPr algn="just"/>
            <a:r>
              <a:rPr lang="es-EC" dirty="0">
                <a:effectLst/>
                <a:latin typeface="Arial" panose="020B0604020202020204" pitchFamily="34" charset="0"/>
                <a:ea typeface="Calibri" panose="020F0502020204030204" pitchFamily="34" charset="0"/>
                <a:cs typeface="Arial" panose="020B0604020202020204" pitchFamily="34" charset="0"/>
              </a:rPr>
              <a:t>El postimpresionismo es un movimiento artístico que se desarrolló en el siglo XVII durante la década de 1890 en Francia. Se caracteriza por un enfoque subjetivo de la pintura, ya que los artistas buscaban evocar emociones a través de su obra, dejando a un lado el realismo. </a:t>
            </a:r>
            <a:endParaRPr lang="es-ES" dirty="0">
              <a:latin typeface="Arial" panose="020B0604020202020204" pitchFamily="34" charset="0"/>
              <a:cs typeface="Arial" panose="020B0604020202020204" pitchFamily="34" charset="0"/>
            </a:endParaRPr>
          </a:p>
        </p:txBody>
      </p:sp>
      <p:pic>
        <p:nvPicPr>
          <p:cNvPr id="1026" name="Picture 2" descr="Posimpresionismo - Wikipedia, la enciclopedia libre">
            <a:extLst>
              <a:ext uri="{FF2B5EF4-FFF2-40B4-BE49-F238E27FC236}">
                <a16:creationId xmlns:a16="http://schemas.microsoft.com/office/drawing/2014/main" xmlns="" id="{945417FD-7632-4B55-AB98-970B86054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719" y="1992223"/>
            <a:ext cx="4988916" cy="39911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xmlns="" id="{E0842D5B-9CFF-4F42-B0FC-639B8AA6DBE6}"/>
              </a:ext>
            </a:extLst>
          </p:cNvPr>
          <p:cNvGrpSpPr/>
          <p:nvPr/>
        </p:nvGrpSpPr>
        <p:grpSpPr>
          <a:xfrm>
            <a:off x="0" y="6428374"/>
            <a:ext cx="12192000" cy="429626"/>
            <a:chOff x="0" y="6428374"/>
            <a:chExt cx="12192000" cy="429626"/>
          </a:xfrm>
        </p:grpSpPr>
        <p:sp>
          <p:nvSpPr>
            <p:cNvPr id="4" name="Rectángulo 3">
              <a:extLst>
                <a:ext uri="{FF2B5EF4-FFF2-40B4-BE49-F238E27FC236}">
                  <a16:creationId xmlns:a16="http://schemas.microsoft.com/office/drawing/2014/main" xmlns="" id="{4F13E606-0776-47C9-B27A-38E6BCD97AFC}"/>
                </a:ext>
              </a:extLst>
            </p:cNvPr>
            <p:cNvSpPr/>
            <p:nvPr/>
          </p:nvSpPr>
          <p:spPr>
            <a:xfrm>
              <a:off x="0" y="6428374"/>
              <a:ext cx="7129670" cy="429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xmlns="" id="{2B450670-AE94-401A-85FF-7122474F3F62}"/>
                </a:ext>
              </a:extLst>
            </p:cNvPr>
            <p:cNvSpPr/>
            <p:nvPr/>
          </p:nvSpPr>
          <p:spPr>
            <a:xfrm>
              <a:off x="7129670" y="6428374"/>
              <a:ext cx="5062330" cy="4296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67739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F73560-2213-4AE1-AB0D-6CDA644BC0FF}"/>
              </a:ext>
            </a:extLst>
          </p:cNvPr>
          <p:cNvSpPr>
            <a:spLocks noGrp="1"/>
          </p:cNvSpPr>
          <p:nvPr>
            <p:ph type="title"/>
          </p:nvPr>
        </p:nvSpPr>
        <p:spPr>
          <a:xfrm>
            <a:off x="228600" y="227495"/>
            <a:ext cx="10515600" cy="907084"/>
          </a:xfrm>
        </p:spPr>
        <p:txBody>
          <a:bodyPr>
            <a:normAutofit/>
          </a:bodyPr>
          <a:lstStyle/>
          <a:p>
            <a:r>
              <a:rPr lang="es-ES" sz="5400" dirty="0">
                <a:latin typeface="Arial Black" panose="020B0A04020102020204" pitchFamily="34" charset="0"/>
              </a:rPr>
              <a:t>Características </a:t>
            </a:r>
          </a:p>
        </p:txBody>
      </p:sp>
      <p:sp>
        <p:nvSpPr>
          <p:cNvPr id="3" name="Marcador de contenido 2">
            <a:extLst>
              <a:ext uri="{FF2B5EF4-FFF2-40B4-BE49-F238E27FC236}">
                <a16:creationId xmlns:a16="http://schemas.microsoft.com/office/drawing/2014/main" xmlns="" id="{3B750CDA-F776-4BD8-859D-83BA7914D834}"/>
              </a:ext>
            </a:extLst>
          </p:cNvPr>
          <p:cNvSpPr>
            <a:spLocks noGrp="1"/>
          </p:cNvSpPr>
          <p:nvPr>
            <p:ph idx="1"/>
          </p:nvPr>
        </p:nvSpPr>
        <p:spPr>
          <a:xfrm>
            <a:off x="228600" y="1311067"/>
            <a:ext cx="10876722" cy="637003"/>
          </a:xfrm>
        </p:spPr>
        <p:txBody>
          <a:bodyPr>
            <a:normAutofit/>
          </a:bodyPr>
          <a:lstStyle/>
          <a:p>
            <a:pPr marL="0" indent="0" algn="just">
              <a:buNone/>
            </a:pPr>
            <a:r>
              <a:rPr lang="es-EC" sz="2400" dirty="0">
                <a:effectLst/>
                <a:latin typeface="Arial" panose="020B0604020202020204" pitchFamily="34" charset="0"/>
                <a:ea typeface="Calibri" panose="020F0502020204030204" pitchFamily="34" charset="0"/>
                <a:cs typeface="Arial" panose="020B0604020202020204" pitchFamily="34" charset="0"/>
              </a:rPr>
              <a:t>A continuación, se presentará algunas características del post impresionismo:</a:t>
            </a:r>
            <a:endParaRPr lang="es-ES"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ES" sz="2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B1CCA42E-D283-4FB2-8D72-C6F304FF3B45}"/>
              </a:ext>
            </a:extLst>
          </p:cNvPr>
          <p:cNvSpPr txBox="1"/>
          <p:nvPr/>
        </p:nvSpPr>
        <p:spPr>
          <a:xfrm>
            <a:off x="228600" y="2191717"/>
            <a:ext cx="3472069" cy="577850"/>
          </a:xfrm>
          <a:prstGeom prst="rect">
            <a:avLst/>
          </a:prstGeom>
          <a:noFill/>
        </p:spPr>
        <p:txBody>
          <a:bodyPr wrap="square" rtlCol="0">
            <a:spAutoFit/>
          </a:bodyPr>
          <a:lstStyle/>
          <a:p>
            <a:pPr lvl="0" algn="just">
              <a:lnSpc>
                <a:spcPct val="150000"/>
              </a:lnSpc>
              <a:spcAft>
                <a:spcPts val="800"/>
              </a:spcAft>
            </a:pPr>
            <a:r>
              <a:rPr lang="es-EC" sz="2400" dirty="0">
                <a:effectLst/>
                <a:latin typeface="Arial" panose="020B0604020202020204" pitchFamily="34" charset="0"/>
                <a:ea typeface="Calibri" panose="020F0502020204030204" pitchFamily="34" charset="0"/>
                <a:cs typeface="Arial" panose="020B0604020202020204" pitchFamily="34" charset="0"/>
              </a:rPr>
              <a:t>Simbolismo Emocional </a:t>
            </a:r>
            <a:endParaRPr lang="es-E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AAE21AE6-1029-4A5C-9107-65C3F8C4AAA9}"/>
              </a:ext>
            </a:extLst>
          </p:cNvPr>
          <p:cNvSpPr txBox="1"/>
          <p:nvPr/>
        </p:nvSpPr>
        <p:spPr>
          <a:xfrm>
            <a:off x="228599" y="3799509"/>
            <a:ext cx="3472069" cy="577850"/>
          </a:xfrm>
          <a:prstGeom prst="rect">
            <a:avLst/>
          </a:prstGeom>
          <a:noFill/>
        </p:spPr>
        <p:txBody>
          <a:bodyPr wrap="square" rtlCol="0">
            <a:spAutoFit/>
          </a:bodyPr>
          <a:lstStyle/>
          <a:p>
            <a:pPr lvl="0" algn="just">
              <a:lnSpc>
                <a:spcPct val="150000"/>
              </a:lnSpc>
              <a:spcAft>
                <a:spcPts val="800"/>
              </a:spcAft>
            </a:pPr>
            <a:r>
              <a:rPr lang="es-EC" sz="2400" dirty="0">
                <a:effectLst/>
                <a:latin typeface="Arial" panose="020B0604020202020204" pitchFamily="34" charset="0"/>
                <a:ea typeface="Calibri" panose="020F0502020204030204" pitchFamily="34" charset="0"/>
                <a:cs typeface="Arial" panose="020B0604020202020204" pitchFamily="34" charset="0"/>
              </a:rPr>
              <a:t>Colores llamativos </a:t>
            </a:r>
            <a:endParaRPr lang="es-E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F3387B03-0B24-4D5E-851D-DB712AA2C37D}"/>
              </a:ext>
            </a:extLst>
          </p:cNvPr>
          <p:cNvSpPr txBox="1"/>
          <p:nvPr/>
        </p:nvSpPr>
        <p:spPr>
          <a:xfrm>
            <a:off x="228598" y="5650948"/>
            <a:ext cx="3472069" cy="577850"/>
          </a:xfrm>
          <a:prstGeom prst="rect">
            <a:avLst/>
          </a:prstGeom>
          <a:noFill/>
        </p:spPr>
        <p:txBody>
          <a:bodyPr wrap="square" rtlCol="0">
            <a:spAutoFit/>
          </a:bodyPr>
          <a:lstStyle/>
          <a:p>
            <a:pPr lvl="0" algn="just">
              <a:lnSpc>
                <a:spcPct val="150000"/>
              </a:lnSpc>
              <a:spcAft>
                <a:spcPts val="800"/>
              </a:spcAft>
            </a:pPr>
            <a:r>
              <a:rPr lang="es-EC" sz="2400" dirty="0">
                <a:latin typeface="Arial" panose="020B0604020202020204" pitchFamily="34" charset="0"/>
                <a:ea typeface="Calibri" panose="020F0502020204030204" pitchFamily="34" charset="0"/>
                <a:cs typeface="Arial" panose="020B0604020202020204" pitchFamily="34" charset="0"/>
              </a:rPr>
              <a:t>Pinceladas distintas </a:t>
            </a:r>
            <a:endParaRPr lang="es-E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4A967F9D-92BE-410D-9643-85BB14EBD7CC}"/>
              </a:ext>
            </a:extLst>
          </p:cNvPr>
          <p:cNvSpPr txBox="1"/>
          <p:nvPr/>
        </p:nvSpPr>
        <p:spPr>
          <a:xfrm>
            <a:off x="3909391" y="3610093"/>
            <a:ext cx="8054010" cy="1200329"/>
          </a:xfrm>
          <a:prstGeom prst="rect">
            <a:avLst/>
          </a:prstGeom>
          <a:noFill/>
        </p:spPr>
        <p:txBody>
          <a:bodyPr wrap="square" rtlCol="0">
            <a:spAutoFit/>
          </a:bodyPr>
          <a:lstStyle/>
          <a:p>
            <a:pPr algn="just"/>
            <a:r>
              <a:rPr lang="es-EC" sz="2400" dirty="0">
                <a:effectLst/>
                <a:latin typeface="Arial" panose="020B0604020202020204" pitchFamily="34" charset="0"/>
                <a:ea typeface="Calibri" panose="020F0502020204030204" pitchFamily="34" charset="0"/>
                <a:cs typeface="Arial" panose="020B0604020202020204" pitchFamily="34" charset="0"/>
              </a:rPr>
              <a:t>Los postimpresionistas deliberadamente adoptaron una paleta de color artificial para representar su percepción emocional del mundo que los rodeaba </a:t>
            </a:r>
            <a:endParaRPr lang="es-ES" sz="24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9136AF15-1CAB-495A-9046-5CE7516D8E38}"/>
              </a:ext>
            </a:extLst>
          </p:cNvPr>
          <p:cNvSpPr txBox="1"/>
          <p:nvPr/>
        </p:nvSpPr>
        <p:spPr>
          <a:xfrm>
            <a:off x="3909390" y="5546933"/>
            <a:ext cx="8054009" cy="830997"/>
          </a:xfrm>
          <a:prstGeom prst="rect">
            <a:avLst/>
          </a:prstGeom>
          <a:noFill/>
        </p:spPr>
        <p:txBody>
          <a:bodyPr wrap="square">
            <a:spAutoFit/>
          </a:bodyPr>
          <a:lstStyle/>
          <a:p>
            <a:pPr algn="just"/>
            <a:r>
              <a:rPr lang="es-EC" sz="2400">
                <a:effectLst/>
                <a:latin typeface="Arial" panose="020B0604020202020204" pitchFamily="34" charset="0"/>
                <a:ea typeface="Calibri" panose="020F0502020204030204" pitchFamily="34" charset="0"/>
                <a:cs typeface="Arial" panose="020B0604020202020204" pitchFamily="34" charset="0"/>
              </a:rPr>
              <a:t>La mayoría de las pinturas postimpresionistas presentan pinceladas gruesas y perceptibles.</a:t>
            </a:r>
            <a:endParaRPr lang="es-ES" sz="2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0EBE6E0E-1D4C-4927-B882-E9F254D95FE5}"/>
              </a:ext>
            </a:extLst>
          </p:cNvPr>
          <p:cNvSpPr txBox="1"/>
          <p:nvPr/>
        </p:nvSpPr>
        <p:spPr>
          <a:xfrm>
            <a:off x="3909389" y="2062688"/>
            <a:ext cx="8054009" cy="1200329"/>
          </a:xfrm>
          <a:prstGeom prst="rect">
            <a:avLst/>
          </a:prstGeom>
          <a:noFill/>
        </p:spPr>
        <p:txBody>
          <a:bodyPr wrap="square">
            <a:spAutoFit/>
          </a:bodyPr>
          <a:lstStyle/>
          <a:p>
            <a:pPr algn="just"/>
            <a:r>
              <a:rPr lang="es-EC" sz="2400" dirty="0">
                <a:effectLst/>
                <a:latin typeface="Arial" panose="020B0604020202020204" pitchFamily="34" charset="0"/>
                <a:ea typeface="Calibri" panose="020F0502020204030204" pitchFamily="34" charset="0"/>
                <a:cs typeface="Arial" panose="020B0604020202020204" pitchFamily="34" charset="0"/>
              </a:rPr>
              <a:t>Los postimpresionistas creían que una obra de arte no debería de girar alrededor de un estilo, proceso o enfoque estético en particular. </a:t>
            </a:r>
            <a:endParaRPr lang="es-ES" sz="2400" dirty="0">
              <a:latin typeface="Arial" panose="020B0604020202020204" pitchFamily="34" charset="0"/>
              <a:cs typeface="Arial" panose="020B0604020202020204" pitchFamily="34" charset="0"/>
            </a:endParaRPr>
          </a:p>
        </p:txBody>
      </p:sp>
      <p:sp>
        <p:nvSpPr>
          <p:cNvPr id="13" name="Flecha: a la derecha 12">
            <a:extLst>
              <a:ext uri="{FF2B5EF4-FFF2-40B4-BE49-F238E27FC236}">
                <a16:creationId xmlns:a16="http://schemas.microsoft.com/office/drawing/2014/main" xmlns="" id="{59424916-15D3-4C82-9215-B9ED483D36E8}"/>
              </a:ext>
            </a:extLst>
          </p:cNvPr>
          <p:cNvSpPr/>
          <p:nvPr/>
        </p:nvSpPr>
        <p:spPr>
          <a:xfrm>
            <a:off x="3498574" y="2432020"/>
            <a:ext cx="410816" cy="44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xmlns="" id="{3DFA8551-CB18-4932-8705-6D455AF364A5}"/>
              </a:ext>
            </a:extLst>
          </p:cNvPr>
          <p:cNvSpPr/>
          <p:nvPr/>
        </p:nvSpPr>
        <p:spPr>
          <a:xfrm>
            <a:off x="3495259" y="3968045"/>
            <a:ext cx="410816" cy="44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xmlns="" id="{644DCD9E-7CF0-4BB2-9507-D7655A026C40}"/>
              </a:ext>
            </a:extLst>
          </p:cNvPr>
          <p:cNvSpPr/>
          <p:nvPr/>
        </p:nvSpPr>
        <p:spPr>
          <a:xfrm>
            <a:off x="3495259" y="5760587"/>
            <a:ext cx="410816" cy="44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xmlns="" id="{11FA1DD2-8053-4AEC-B38C-74CB5C7E9527}"/>
              </a:ext>
            </a:extLst>
          </p:cNvPr>
          <p:cNvGrpSpPr/>
          <p:nvPr/>
        </p:nvGrpSpPr>
        <p:grpSpPr>
          <a:xfrm>
            <a:off x="0" y="6428374"/>
            <a:ext cx="12192000" cy="429626"/>
            <a:chOff x="0" y="6428374"/>
            <a:chExt cx="12192000" cy="429626"/>
          </a:xfrm>
        </p:grpSpPr>
        <p:sp>
          <p:nvSpPr>
            <p:cNvPr id="17" name="Rectángulo 16">
              <a:extLst>
                <a:ext uri="{FF2B5EF4-FFF2-40B4-BE49-F238E27FC236}">
                  <a16:creationId xmlns:a16="http://schemas.microsoft.com/office/drawing/2014/main" xmlns="" id="{6B4B7DE6-C811-41CB-93D4-870E3EACECD4}"/>
                </a:ext>
              </a:extLst>
            </p:cNvPr>
            <p:cNvSpPr/>
            <p:nvPr/>
          </p:nvSpPr>
          <p:spPr>
            <a:xfrm>
              <a:off x="0" y="6428374"/>
              <a:ext cx="7129670" cy="429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730E994F-B33D-4E5A-96B2-AA6D377FBAB3}"/>
                </a:ext>
              </a:extLst>
            </p:cNvPr>
            <p:cNvSpPr/>
            <p:nvPr/>
          </p:nvSpPr>
          <p:spPr>
            <a:xfrm>
              <a:off x="7129670" y="6428374"/>
              <a:ext cx="5062330" cy="4296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18289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D10C21-306F-496F-9FEF-49B1CC1D4151}"/>
              </a:ext>
            </a:extLst>
          </p:cNvPr>
          <p:cNvSpPr>
            <a:spLocks noGrp="1"/>
          </p:cNvSpPr>
          <p:nvPr>
            <p:ph type="title"/>
          </p:nvPr>
        </p:nvSpPr>
        <p:spPr>
          <a:xfrm>
            <a:off x="308113" y="312116"/>
            <a:ext cx="5085522" cy="1609449"/>
          </a:xfrm>
        </p:spPr>
        <p:txBody>
          <a:bodyPr>
            <a:noAutofit/>
          </a:bodyPr>
          <a:lstStyle/>
          <a:p>
            <a:pPr algn="ctr"/>
            <a:r>
              <a:rPr lang="es-EC" sz="5400" b="1" dirty="0">
                <a:effectLst/>
                <a:latin typeface="Arial Black" panose="020B0A04020102020204" pitchFamily="34" charset="0"/>
                <a:ea typeface="Calibri" panose="020F0502020204030204" pitchFamily="34" charset="0"/>
                <a:cs typeface="Times New Roman" panose="02020603050405020304" pitchFamily="18" charset="0"/>
              </a:rPr>
              <a:t>Vincent Van Gogh</a:t>
            </a:r>
            <a:endParaRPr lang="es-ES" sz="54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xmlns="" id="{A2F69FB0-DDE6-4F44-A069-0996428ADBB4}"/>
              </a:ext>
            </a:extLst>
          </p:cNvPr>
          <p:cNvSpPr>
            <a:spLocks noGrp="1"/>
          </p:cNvSpPr>
          <p:nvPr>
            <p:ph idx="1"/>
          </p:nvPr>
        </p:nvSpPr>
        <p:spPr>
          <a:xfrm>
            <a:off x="175590" y="2156929"/>
            <a:ext cx="5615610" cy="1272071"/>
          </a:xfrm>
        </p:spPr>
        <p:txBody>
          <a:bodyPr>
            <a:normAutofit/>
          </a:bodyPr>
          <a:lstStyle/>
          <a:p>
            <a:pPr marL="0" indent="0" algn="just">
              <a:buNone/>
            </a:pPr>
            <a:r>
              <a:rPr lang="es-EC" sz="2400" dirty="0">
                <a:effectLst/>
                <a:latin typeface="Arial" panose="020B0604020202020204" pitchFamily="34" charset="0"/>
                <a:ea typeface="Calibri" panose="020F0502020204030204" pitchFamily="34" charset="0"/>
                <a:cs typeface="Arial" panose="020B0604020202020204" pitchFamily="34" charset="0"/>
              </a:rPr>
              <a:t>Las pinceladas puntillistas y líneas ondulantes de sus cuadros son consideradas sublimes por los expertos</a:t>
            </a:r>
            <a:endParaRPr lang="es-ES" sz="3600"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C1E49D77-7DB9-4AF7-A5F7-7895EAFEF9CF}"/>
              </a:ext>
            </a:extLst>
          </p:cNvPr>
          <p:cNvSpPr txBox="1">
            <a:spLocks/>
          </p:cNvSpPr>
          <p:nvPr/>
        </p:nvSpPr>
        <p:spPr>
          <a:xfrm>
            <a:off x="6450495" y="312116"/>
            <a:ext cx="5085522" cy="16094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a:latin typeface="Arial Black" panose="020B0A04020102020204" pitchFamily="34" charset="0"/>
                <a:ea typeface="Calibri" panose="020F0502020204030204" pitchFamily="34" charset="0"/>
                <a:cs typeface="Times New Roman" panose="02020603050405020304" pitchFamily="18" charset="0"/>
              </a:rPr>
              <a:t>Paul Cézanne</a:t>
            </a:r>
            <a:endParaRPr lang="es-ES" sz="5400" dirty="0">
              <a:latin typeface="Arial Black" panose="020B0A04020102020204" pitchFamily="34" charset="0"/>
            </a:endParaRPr>
          </a:p>
        </p:txBody>
      </p:sp>
      <p:pic>
        <p:nvPicPr>
          <p:cNvPr id="5" name="Imagen 4" descr="van gogh post impresionismo">
            <a:extLst>
              <a:ext uri="{FF2B5EF4-FFF2-40B4-BE49-F238E27FC236}">
                <a16:creationId xmlns:a16="http://schemas.microsoft.com/office/drawing/2014/main" xmlns="" id="{AAB00622-7672-4E65-8490-974B1388EB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718" y="3429000"/>
            <a:ext cx="4251353" cy="3276600"/>
          </a:xfrm>
          <a:prstGeom prst="rect">
            <a:avLst/>
          </a:prstGeom>
          <a:noFill/>
          <a:ln>
            <a:noFill/>
          </a:ln>
        </p:spPr>
      </p:pic>
      <p:sp>
        <p:nvSpPr>
          <p:cNvPr id="7" name="CuadroTexto 6">
            <a:extLst>
              <a:ext uri="{FF2B5EF4-FFF2-40B4-BE49-F238E27FC236}">
                <a16:creationId xmlns:a16="http://schemas.microsoft.com/office/drawing/2014/main" xmlns="" id="{6B4204AA-E473-4484-98A9-A95BFF3ABB9C}"/>
              </a:ext>
            </a:extLst>
          </p:cNvPr>
          <p:cNvSpPr txBox="1"/>
          <p:nvPr/>
        </p:nvSpPr>
        <p:spPr>
          <a:xfrm>
            <a:off x="6400802" y="2024408"/>
            <a:ext cx="5483087" cy="1938992"/>
          </a:xfrm>
          <a:prstGeom prst="rect">
            <a:avLst/>
          </a:prstGeom>
          <a:noFill/>
        </p:spPr>
        <p:txBody>
          <a:bodyPr wrap="square">
            <a:spAutoFit/>
          </a:bodyPr>
          <a:lstStyle/>
          <a:p>
            <a:pPr algn="just"/>
            <a:r>
              <a:rPr lang="es-EC" sz="2400" dirty="0">
                <a:latin typeface="Arial" panose="020B0604020202020204" pitchFamily="34" charset="0"/>
                <a:ea typeface="Calibri" panose="020F0502020204030204" pitchFamily="34" charset="0"/>
                <a:cs typeface="Arial" panose="020B0604020202020204" pitchFamily="34" charset="0"/>
              </a:rPr>
              <a:t>P</a:t>
            </a:r>
            <a:r>
              <a:rPr lang="es-EC" sz="2400" dirty="0">
                <a:effectLst/>
                <a:latin typeface="Arial" panose="020B0604020202020204" pitchFamily="34" charset="0"/>
                <a:ea typeface="Calibri" panose="020F0502020204030204" pitchFamily="34" charset="0"/>
                <a:cs typeface="Arial" panose="020B0604020202020204" pitchFamily="34" charset="0"/>
              </a:rPr>
              <a:t>rodujo una serie de cinco pinturas llamadas Los jugadores de cartas. Aunque estos trabajos se centran en temas similares, difieren ligeramente en el número de figuras.</a:t>
            </a:r>
            <a:endParaRPr lang="es-ES" sz="2400" dirty="0">
              <a:latin typeface="Arial" panose="020B0604020202020204" pitchFamily="34" charset="0"/>
              <a:cs typeface="Arial" panose="020B0604020202020204" pitchFamily="34" charset="0"/>
            </a:endParaRPr>
          </a:p>
        </p:txBody>
      </p:sp>
      <p:pic>
        <p:nvPicPr>
          <p:cNvPr id="8" name="Imagen 7" descr="los jugadores de cartas Cezanne">
            <a:extLst>
              <a:ext uri="{FF2B5EF4-FFF2-40B4-BE49-F238E27FC236}">
                <a16:creationId xmlns:a16="http://schemas.microsoft.com/office/drawing/2014/main" xmlns="" id="{BC322085-5CB3-44F2-8BC1-75035F017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898" y="4066243"/>
            <a:ext cx="4432384" cy="2479641"/>
          </a:xfrm>
          <a:prstGeom prst="rect">
            <a:avLst/>
          </a:prstGeom>
          <a:noFill/>
          <a:ln>
            <a:noFill/>
          </a:ln>
        </p:spPr>
      </p:pic>
    </p:spTree>
    <p:extLst>
      <p:ext uri="{BB962C8B-B14F-4D97-AF65-F5344CB8AC3E}">
        <p14:creationId xmlns:p14="http://schemas.microsoft.com/office/powerpoint/2010/main" val="372208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C53F97-9186-408F-8294-FE148F7F64B0}"/>
              </a:ext>
            </a:extLst>
          </p:cNvPr>
          <p:cNvSpPr>
            <a:spLocks noGrp="1"/>
          </p:cNvSpPr>
          <p:nvPr>
            <p:ph type="title"/>
          </p:nvPr>
        </p:nvSpPr>
        <p:spPr>
          <a:xfrm>
            <a:off x="838200" y="365125"/>
            <a:ext cx="10515600" cy="840823"/>
          </a:xfrm>
        </p:spPr>
        <p:txBody>
          <a:bodyPr>
            <a:normAutofit/>
          </a:bodyPr>
          <a:lstStyle/>
          <a:p>
            <a:pPr algn="ctr"/>
            <a:r>
              <a:rPr lang="es-ES" sz="5400" dirty="0">
                <a:latin typeface="Arial Black" panose="020B0A04020102020204" pitchFamily="34" charset="0"/>
              </a:rPr>
              <a:t>Expresionismo </a:t>
            </a:r>
          </a:p>
        </p:txBody>
      </p:sp>
      <p:sp>
        <p:nvSpPr>
          <p:cNvPr id="3" name="Marcador de contenido 2">
            <a:extLst>
              <a:ext uri="{FF2B5EF4-FFF2-40B4-BE49-F238E27FC236}">
                <a16:creationId xmlns:a16="http://schemas.microsoft.com/office/drawing/2014/main" xmlns="" id="{846579E0-D1FB-458B-B654-9645D5E506EB}"/>
              </a:ext>
            </a:extLst>
          </p:cNvPr>
          <p:cNvSpPr>
            <a:spLocks noGrp="1"/>
          </p:cNvSpPr>
          <p:nvPr>
            <p:ph idx="1"/>
          </p:nvPr>
        </p:nvSpPr>
        <p:spPr>
          <a:xfrm>
            <a:off x="339586" y="1335157"/>
            <a:ext cx="11512827" cy="1258956"/>
          </a:xfrm>
        </p:spPr>
        <p:txBody>
          <a:bodyPr>
            <a:normAutofit/>
          </a:bodyPr>
          <a:lstStyle/>
          <a:p>
            <a:pPr marL="0" indent="0" algn="just">
              <a:buNone/>
            </a:pPr>
            <a:r>
              <a:rPr lang="es-EC" sz="2400" dirty="0">
                <a:latin typeface="Arial" panose="020B0604020202020204" pitchFamily="34" charset="0"/>
                <a:ea typeface="Calibri" panose="020F0502020204030204" pitchFamily="34" charset="0"/>
                <a:cs typeface="Arial" panose="020B0604020202020204" pitchFamily="34" charset="0"/>
              </a:rPr>
              <a:t>E</a:t>
            </a:r>
            <a:r>
              <a:rPr lang="es-EC" sz="2400" dirty="0">
                <a:effectLst/>
                <a:latin typeface="Arial" panose="020B0604020202020204" pitchFamily="34" charset="0"/>
                <a:ea typeface="Calibri" panose="020F0502020204030204" pitchFamily="34" charset="0"/>
                <a:cs typeface="Arial" panose="020B0604020202020204" pitchFamily="34" charset="0"/>
              </a:rPr>
              <a:t>l expresionismo se define como un movimiento de vanguardia caracterizado por la representación subjetiva, distorsionada y deformada de la realidad, reaccionando de manera contraria a los principios de objetividad del impresionismo</a:t>
            </a:r>
            <a:endParaRPr lang="es-ES"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E8B53CB4-3038-4631-BEFD-E7E27CD4BE22}"/>
              </a:ext>
            </a:extLst>
          </p:cNvPr>
          <p:cNvSpPr txBox="1"/>
          <p:nvPr/>
        </p:nvSpPr>
        <p:spPr>
          <a:xfrm>
            <a:off x="339586" y="2768779"/>
            <a:ext cx="11512827" cy="3724096"/>
          </a:xfrm>
          <a:prstGeom prst="rect">
            <a:avLst/>
          </a:prstGeom>
          <a:noFill/>
        </p:spPr>
        <p:txBody>
          <a:bodyPr wrap="square">
            <a:spAutoFit/>
          </a:bodyPr>
          <a:lstStyle/>
          <a:p>
            <a:pPr algn="just">
              <a:spcAft>
                <a:spcPts val="800"/>
              </a:spcAft>
            </a:pPr>
            <a:r>
              <a:rPr lang="es-ES" sz="2400" dirty="0">
                <a:effectLst/>
                <a:latin typeface="Arial" panose="020B0604020202020204" pitchFamily="34" charset="0"/>
                <a:ea typeface="Calibri" panose="020F0502020204030204" pitchFamily="34" charset="0"/>
                <a:cs typeface="Arial" panose="020B0604020202020204" pitchFamily="34" charset="0"/>
              </a:rPr>
              <a:t>Además, este movimiento también se caracteriza por:</a:t>
            </a:r>
          </a:p>
          <a:p>
            <a:pPr marL="342900" lvl="0" indent="-342900" algn="just">
              <a:spcAft>
                <a:spcPts val="800"/>
              </a:spcAft>
              <a:buSzPts val="1000"/>
              <a:buFont typeface="Symbol" panose="05050102010706020507" pitchFamily="18" charset="2"/>
              <a:buChar char=""/>
              <a:tabLst>
                <a:tab pos="457200" algn="l"/>
              </a:tabLst>
            </a:pPr>
            <a:r>
              <a:rPr lang="es-ES" sz="2400" dirty="0">
                <a:effectLst/>
                <a:latin typeface="Arial" panose="020B0604020202020204" pitchFamily="34" charset="0"/>
                <a:ea typeface="Calibri" panose="020F0502020204030204" pitchFamily="34" charset="0"/>
                <a:cs typeface="Arial" panose="020B0604020202020204" pitchFamily="34" charset="0"/>
              </a:rPr>
              <a:t>La luz y la perspectiva quedan en segundo plano, alteradas de manera intencional.</a:t>
            </a:r>
          </a:p>
          <a:p>
            <a:pPr marL="342900" lvl="0" indent="-342900" algn="just">
              <a:spcAft>
                <a:spcPts val="800"/>
              </a:spcAft>
              <a:buSzPts val="1000"/>
              <a:buFont typeface="Symbol" panose="05050102010706020507" pitchFamily="18" charset="2"/>
              <a:buChar char=""/>
              <a:tabLst>
                <a:tab pos="457200" algn="l"/>
              </a:tabLst>
            </a:pPr>
            <a:r>
              <a:rPr lang="es-ES" sz="2400" dirty="0">
                <a:effectLst/>
                <a:latin typeface="Arial" panose="020B0604020202020204" pitchFamily="34" charset="0"/>
                <a:ea typeface="Calibri" panose="020F0502020204030204" pitchFamily="34" charset="0"/>
                <a:cs typeface="Arial" panose="020B0604020202020204" pitchFamily="34" charset="0"/>
              </a:rPr>
              <a:t>La improvisación de las pinturas. Los artistas expresionistas no realizaban ningún trabajo previo a su obra final.</a:t>
            </a:r>
          </a:p>
          <a:p>
            <a:pPr marL="342900" lvl="0" indent="-342900" algn="just">
              <a:spcAft>
                <a:spcPts val="800"/>
              </a:spcAft>
              <a:buSzPts val="1000"/>
              <a:buFont typeface="Symbol" panose="05050102010706020507" pitchFamily="18" charset="2"/>
              <a:buChar char=""/>
              <a:tabLst>
                <a:tab pos="457200" algn="l"/>
              </a:tabLst>
            </a:pPr>
            <a:r>
              <a:rPr lang="es-ES" sz="2400" dirty="0">
                <a:effectLst/>
                <a:latin typeface="Arial" panose="020B0604020202020204" pitchFamily="34" charset="0"/>
                <a:ea typeface="Calibri" panose="020F0502020204030204" pitchFamily="34" charset="0"/>
                <a:cs typeface="Arial" panose="020B0604020202020204" pitchFamily="34" charset="0"/>
              </a:rPr>
              <a:t>Una preponderancia de la figura humana y, sobre todo, un gran interés por los desnudos femeninos como representación del alma. Igualmente, la superposición de los paisajes urbanos, la naturaleza y el mundo onírico refuerzan el significado emocional.</a:t>
            </a:r>
          </a:p>
        </p:txBody>
      </p:sp>
      <p:grpSp>
        <p:nvGrpSpPr>
          <p:cNvPr id="6" name="Grupo 5">
            <a:extLst>
              <a:ext uri="{FF2B5EF4-FFF2-40B4-BE49-F238E27FC236}">
                <a16:creationId xmlns:a16="http://schemas.microsoft.com/office/drawing/2014/main" xmlns="" id="{956B74DB-33F9-41D5-B9FB-2D8F4A8A715F}"/>
              </a:ext>
            </a:extLst>
          </p:cNvPr>
          <p:cNvGrpSpPr/>
          <p:nvPr/>
        </p:nvGrpSpPr>
        <p:grpSpPr>
          <a:xfrm>
            <a:off x="0" y="6428374"/>
            <a:ext cx="12192000" cy="429626"/>
            <a:chOff x="0" y="6428374"/>
            <a:chExt cx="12192000" cy="429626"/>
          </a:xfrm>
        </p:grpSpPr>
        <p:sp>
          <p:nvSpPr>
            <p:cNvPr id="7" name="Rectángulo 6">
              <a:extLst>
                <a:ext uri="{FF2B5EF4-FFF2-40B4-BE49-F238E27FC236}">
                  <a16:creationId xmlns:a16="http://schemas.microsoft.com/office/drawing/2014/main" xmlns="" id="{A8EB8396-2407-4770-B2B2-AAF2EBF0B898}"/>
                </a:ext>
              </a:extLst>
            </p:cNvPr>
            <p:cNvSpPr/>
            <p:nvPr/>
          </p:nvSpPr>
          <p:spPr>
            <a:xfrm>
              <a:off x="0" y="6428374"/>
              <a:ext cx="7129670" cy="429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xmlns="" id="{95078533-2C47-4296-B6F0-0FDE570FE06B}"/>
                </a:ext>
              </a:extLst>
            </p:cNvPr>
            <p:cNvSpPr/>
            <p:nvPr/>
          </p:nvSpPr>
          <p:spPr>
            <a:xfrm>
              <a:off x="7129670" y="6428374"/>
              <a:ext cx="5062330" cy="4296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33157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E1A17D-D20A-4FE0-BC49-15424D4B45A5}"/>
              </a:ext>
            </a:extLst>
          </p:cNvPr>
          <p:cNvSpPr>
            <a:spLocks noGrp="1"/>
          </p:cNvSpPr>
          <p:nvPr>
            <p:ph type="title"/>
          </p:nvPr>
        </p:nvSpPr>
        <p:spPr>
          <a:xfrm>
            <a:off x="374374" y="521391"/>
            <a:ext cx="10515600" cy="920336"/>
          </a:xfrm>
        </p:spPr>
        <p:txBody>
          <a:bodyPr>
            <a:normAutofit/>
          </a:bodyPr>
          <a:lstStyle/>
          <a:p>
            <a:r>
              <a:rPr lang="es-ES" sz="5400" dirty="0">
                <a:latin typeface="Arial Black" panose="020B0A04020102020204" pitchFamily="34" charset="0"/>
              </a:rPr>
              <a:t>Edwar </a:t>
            </a:r>
            <a:r>
              <a:rPr lang="es-ES" sz="5400" dirty="0" err="1">
                <a:latin typeface="Arial Black" panose="020B0A04020102020204" pitchFamily="34" charset="0"/>
              </a:rPr>
              <a:t>Munch</a:t>
            </a:r>
            <a:r>
              <a:rPr lang="es-ES" sz="5400" dirty="0">
                <a:latin typeface="Arial Black" panose="020B0A04020102020204" pitchFamily="34" charset="0"/>
              </a:rPr>
              <a:t> </a:t>
            </a:r>
          </a:p>
        </p:txBody>
      </p:sp>
      <p:sp>
        <p:nvSpPr>
          <p:cNvPr id="3" name="Marcador de contenido 2">
            <a:extLst>
              <a:ext uri="{FF2B5EF4-FFF2-40B4-BE49-F238E27FC236}">
                <a16:creationId xmlns:a16="http://schemas.microsoft.com/office/drawing/2014/main" xmlns="" id="{FA03B563-53D8-4A16-BD93-FFD4DF211BC6}"/>
              </a:ext>
            </a:extLst>
          </p:cNvPr>
          <p:cNvSpPr>
            <a:spLocks noGrp="1"/>
          </p:cNvSpPr>
          <p:nvPr>
            <p:ph idx="1"/>
          </p:nvPr>
        </p:nvSpPr>
        <p:spPr>
          <a:xfrm>
            <a:off x="533400" y="1624427"/>
            <a:ext cx="10515600" cy="1076601"/>
          </a:xfrm>
        </p:spPr>
        <p:txBody>
          <a:bodyPr>
            <a:normAutofit lnSpcReduction="10000"/>
          </a:bodyPr>
          <a:lstStyle/>
          <a:p>
            <a:pPr marL="0" indent="0" algn="just">
              <a:buNone/>
            </a:pPr>
            <a:r>
              <a:rPr lang="es-ES" sz="2400" dirty="0">
                <a:effectLst/>
                <a:latin typeface="Arial" panose="020B0604020202020204" pitchFamily="34" charset="0"/>
                <a:ea typeface="Calibri" panose="020F0502020204030204" pitchFamily="34" charset="0"/>
                <a:cs typeface="Arial" panose="020B0604020202020204" pitchFamily="34" charset="0"/>
              </a:rPr>
              <a:t>Considerado el precursor del expresionismo de </a:t>
            </a:r>
            <a:r>
              <a:rPr lang="es-ES" sz="2400" dirty="0" err="1">
                <a:effectLst/>
                <a:latin typeface="Arial" panose="020B0604020202020204" pitchFamily="34" charset="0"/>
                <a:ea typeface="Calibri" panose="020F0502020204030204" pitchFamily="34" charset="0"/>
                <a:cs typeface="Arial" panose="020B0604020202020204" pitchFamily="34" charset="0"/>
              </a:rPr>
              <a:t>Munch</a:t>
            </a:r>
            <a:r>
              <a:rPr lang="es-ES" sz="2400" dirty="0">
                <a:effectLst/>
                <a:latin typeface="Arial" panose="020B0604020202020204" pitchFamily="34" charset="0"/>
                <a:ea typeface="Calibri" panose="020F0502020204030204" pitchFamily="34" charset="0"/>
                <a:cs typeface="Arial" panose="020B0604020202020204" pitchFamily="34" charset="0"/>
              </a:rPr>
              <a:t>, marcado por su soledad, depresión y alcoholismo, contrastó notablemente con las pinturas impresionistas de la época. </a:t>
            </a:r>
          </a:p>
          <a:p>
            <a:pPr marL="0" indent="0" algn="just">
              <a:buNone/>
            </a:pPr>
            <a:endParaRPr lang="es-ES" sz="2400" dirty="0">
              <a:latin typeface="Arial" panose="020B0604020202020204" pitchFamily="34" charset="0"/>
              <a:cs typeface="Arial" panose="020B0604020202020204" pitchFamily="34" charset="0"/>
            </a:endParaRPr>
          </a:p>
        </p:txBody>
      </p:sp>
      <p:pic>
        <p:nvPicPr>
          <p:cNvPr id="4" name="Imagen 3" descr="El grito de Edvard Munch">
            <a:extLst>
              <a:ext uri="{FF2B5EF4-FFF2-40B4-BE49-F238E27FC236}">
                <a16:creationId xmlns:a16="http://schemas.microsoft.com/office/drawing/2014/main" xmlns="" id="{62636F45-7DBF-4567-895C-F3C35015D8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2174" y="2593836"/>
            <a:ext cx="5663263" cy="3742773"/>
          </a:xfrm>
          <a:prstGeom prst="rect">
            <a:avLst/>
          </a:prstGeom>
          <a:noFill/>
          <a:ln>
            <a:noFill/>
          </a:ln>
        </p:spPr>
      </p:pic>
      <p:sp>
        <p:nvSpPr>
          <p:cNvPr id="6" name="CuadroTexto 5">
            <a:extLst>
              <a:ext uri="{FF2B5EF4-FFF2-40B4-BE49-F238E27FC236}">
                <a16:creationId xmlns:a16="http://schemas.microsoft.com/office/drawing/2014/main" xmlns="" id="{87038F35-A932-41D4-95A5-61EC3926A5FC}"/>
              </a:ext>
            </a:extLst>
          </p:cNvPr>
          <p:cNvSpPr txBox="1"/>
          <p:nvPr/>
        </p:nvSpPr>
        <p:spPr>
          <a:xfrm>
            <a:off x="533401" y="3695308"/>
            <a:ext cx="4475922" cy="1569660"/>
          </a:xfrm>
          <a:prstGeom prst="rect">
            <a:avLst/>
          </a:prstGeom>
          <a:noFill/>
        </p:spPr>
        <p:txBody>
          <a:bodyPr wrap="square">
            <a:spAutoFit/>
          </a:bodyPr>
          <a:lstStyle/>
          <a:p>
            <a:pPr algn="just"/>
            <a:r>
              <a:rPr lang="es-ES" sz="2400" dirty="0">
                <a:effectLst/>
                <a:latin typeface="Arial" panose="020B0604020202020204" pitchFamily="34" charset="0"/>
                <a:ea typeface="Calibri" panose="020F0502020204030204" pitchFamily="34" charset="0"/>
                <a:cs typeface="Arial" panose="020B0604020202020204" pitchFamily="34" charset="0"/>
              </a:rPr>
              <a:t>Su pintura “El grito”, robada y recuperada en 2 ocasiones, es su obra maestra y el cuadro expresionista por excelencia.</a:t>
            </a:r>
            <a:endParaRPr lang="es-ES" sz="2400"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xmlns="" id="{A73C1E10-3177-4F17-91E1-5DA85FECA087}"/>
              </a:ext>
            </a:extLst>
          </p:cNvPr>
          <p:cNvGrpSpPr/>
          <p:nvPr/>
        </p:nvGrpSpPr>
        <p:grpSpPr>
          <a:xfrm>
            <a:off x="0" y="6428374"/>
            <a:ext cx="12192000" cy="429626"/>
            <a:chOff x="0" y="6428374"/>
            <a:chExt cx="12192000" cy="429626"/>
          </a:xfrm>
        </p:grpSpPr>
        <p:sp>
          <p:nvSpPr>
            <p:cNvPr id="8" name="Rectángulo 7">
              <a:extLst>
                <a:ext uri="{FF2B5EF4-FFF2-40B4-BE49-F238E27FC236}">
                  <a16:creationId xmlns:a16="http://schemas.microsoft.com/office/drawing/2014/main" xmlns="" id="{3DF6C6C3-C3E9-43FC-B782-D71692FF4778}"/>
                </a:ext>
              </a:extLst>
            </p:cNvPr>
            <p:cNvSpPr/>
            <p:nvPr/>
          </p:nvSpPr>
          <p:spPr>
            <a:xfrm>
              <a:off x="0" y="6428374"/>
              <a:ext cx="7129670" cy="429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xmlns="" id="{C1322D35-1755-4490-81A8-8D06AA6A72C4}"/>
                </a:ext>
              </a:extLst>
            </p:cNvPr>
            <p:cNvSpPr/>
            <p:nvPr/>
          </p:nvSpPr>
          <p:spPr>
            <a:xfrm>
              <a:off x="7129670" y="6428374"/>
              <a:ext cx="5062330" cy="4296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34174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D7E8B9-2A75-429B-8BDA-9562174FCA3E}"/>
              </a:ext>
            </a:extLst>
          </p:cNvPr>
          <p:cNvSpPr>
            <a:spLocks noGrp="1"/>
          </p:cNvSpPr>
          <p:nvPr>
            <p:ph type="title"/>
          </p:nvPr>
        </p:nvSpPr>
        <p:spPr/>
        <p:txBody>
          <a:bodyPr>
            <a:noAutofit/>
          </a:bodyPr>
          <a:lstStyle/>
          <a:p>
            <a:pPr algn="ctr"/>
            <a:r>
              <a:rPr lang="es-EC" sz="5400" b="1" dirty="0">
                <a:effectLst/>
                <a:latin typeface="Arial Black" panose="020B0A04020102020204" pitchFamily="34" charset="0"/>
                <a:ea typeface="Calibri" panose="020F0502020204030204" pitchFamily="34" charset="0"/>
                <a:cs typeface="Times New Roman" panose="02020603050405020304" pitchFamily="18" charset="0"/>
              </a:rPr>
              <a:t>Escultura y Arquitectura en el siglo XIX</a:t>
            </a:r>
            <a:endParaRPr lang="es-ES" sz="54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xmlns="" id="{5A00EA93-1C3E-4AE4-A6BC-48803DB1C5F2}"/>
              </a:ext>
            </a:extLst>
          </p:cNvPr>
          <p:cNvSpPr>
            <a:spLocks noGrp="1"/>
          </p:cNvSpPr>
          <p:nvPr>
            <p:ph idx="1"/>
          </p:nvPr>
        </p:nvSpPr>
        <p:spPr>
          <a:xfrm>
            <a:off x="838200" y="1968086"/>
            <a:ext cx="10515600" cy="1460914"/>
          </a:xfrm>
        </p:spPr>
        <p:txBody>
          <a:bodyPr>
            <a:normAutofit/>
          </a:bodyPr>
          <a:lstStyle/>
          <a:p>
            <a:pPr marL="0" indent="0" algn="just">
              <a:buNone/>
            </a:pPr>
            <a:r>
              <a:rPr lang="es-EC" sz="2400" dirty="0">
                <a:effectLst/>
                <a:latin typeface="Arial" panose="020B0604020202020204" pitchFamily="34" charset="0"/>
                <a:ea typeface="Calibri" panose="020F0502020204030204" pitchFamily="34" charset="0"/>
                <a:cs typeface="Arial" panose="020B0604020202020204" pitchFamily="34" charset="0"/>
              </a:rPr>
              <a:t>El Romanticismo y el Realismo afectaron menos a la escultura y la arquitectura del siglo. En el caso de la arquitectura fueron las nuevas técnicas y materiales, ligados a la industrialización, lo que acabó renovando los estilos.</a:t>
            </a:r>
            <a:endParaRPr lang="es-ES"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ES" sz="36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xmlns="" id="{360236A3-4CBA-4F9F-B1EE-36F95EE44BF9}"/>
              </a:ext>
            </a:extLst>
          </p:cNvPr>
          <p:cNvPicPr>
            <a:picLocks noChangeAspect="1"/>
          </p:cNvPicPr>
          <p:nvPr/>
        </p:nvPicPr>
        <p:blipFill>
          <a:blip r:embed="rId2"/>
          <a:stretch>
            <a:fillRect/>
          </a:stretch>
        </p:blipFill>
        <p:spPr>
          <a:xfrm>
            <a:off x="954985" y="3400127"/>
            <a:ext cx="4412146" cy="3304947"/>
          </a:xfrm>
          <a:prstGeom prst="rect">
            <a:avLst/>
          </a:prstGeom>
        </p:spPr>
      </p:pic>
      <p:pic>
        <p:nvPicPr>
          <p:cNvPr id="7" name="Imagen 6">
            <a:extLst>
              <a:ext uri="{FF2B5EF4-FFF2-40B4-BE49-F238E27FC236}">
                <a16:creationId xmlns:a16="http://schemas.microsoft.com/office/drawing/2014/main" xmlns="" id="{8D95F971-74AD-4014-93CD-DCB49F74A204}"/>
              </a:ext>
            </a:extLst>
          </p:cNvPr>
          <p:cNvPicPr>
            <a:picLocks noChangeAspect="1"/>
          </p:cNvPicPr>
          <p:nvPr/>
        </p:nvPicPr>
        <p:blipFill>
          <a:blip r:embed="rId3"/>
          <a:stretch>
            <a:fillRect/>
          </a:stretch>
        </p:blipFill>
        <p:spPr>
          <a:xfrm>
            <a:off x="6361872" y="3400126"/>
            <a:ext cx="4412145" cy="3304947"/>
          </a:xfrm>
          <a:prstGeom prst="rect">
            <a:avLst/>
          </a:prstGeom>
        </p:spPr>
      </p:pic>
    </p:spTree>
    <p:extLst>
      <p:ext uri="{BB962C8B-B14F-4D97-AF65-F5344CB8AC3E}">
        <p14:creationId xmlns:p14="http://schemas.microsoft.com/office/powerpoint/2010/main" val="335338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9DE04D-2EE3-4CCA-9911-CCDB19B2D9F4}"/>
              </a:ext>
            </a:extLst>
          </p:cNvPr>
          <p:cNvSpPr>
            <a:spLocks noGrp="1"/>
          </p:cNvSpPr>
          <p:nvPr>
            <p:ph type="title"/>
          </p:nvPr>
        </p:nvSpPr>
        <p:spPr/>
        <p:txBody>
          <a:bodyPr>
            <a:noAutofit/>
          </a:bodyPr>
          <a:lstStyle/>
          <a:p>
            <a:pPr algn="ctr"/>
            <a:r>
              <a:rPr lang="es-EC" sz="5400" b="1" dirty="0">
                <a:effectLst/>
                <a:latin typeface="Arial Black" panose="020B0A04020102020204" pitchFamily="34" charset="0"/>
                <a:ea typeface="Calibri" panose="020F0502020204030204" pitchFamily="34" charset="0"/>
                <a:cs typeface="Times New Roman" panose="02020603050405020304" pitchFamily="18" charset="0"/>
              </a:rPr>
              <a:t>Escultura y Arquitectura en el siglo XX</a:t>
            </a:r>
            <a:endParaRPr lang="es-ES" sz="54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xmlns="" id="{4DED8366-8AF2-400E-9D33-D06BF7B17922}"/>
              </a:ext>
            </a:extLst>
          </p:cNvPr>
          <p:cNvSpPr>
            <a:spLocks noGrp="1"/>
          </p:cNvSpPr>
          <p:nvPr>
            <p:ph idx="1"/>
          </p:nvPr>
        </p:nvSpPr>
        <p:spPr>
          <a:xfrm>
            <a:off x="225287" y="1878633"/>
            <a:ext cx="11423374" cy="1142862"/>
          </a:xfrm>
        </p:spPr>
        <p:txBody>
          <a:bodyPr>
            <a:normAutofit/>
          </a:bodyPr>
          <a:lstStyle/>
          <a:p>
            <a:pPr marL="0" indent="0" algn="just">
              <a:buNone/>
            </a:pPr>
            <a:r>
              <a:rPr lang="es-EC" sz="2400" dirty="0">
                <a:effectLst/>
                <a:latin typeface="Arial" panose="020B0604020202020204" pitchFamily="34" charset="0"/>
                <a:ea typeface="Calibri" panose="020F0502020204030204" pitchFamily="34" charset="0"/>
                <a:cs typeface="Arial" panose="020B0604020202020204" pitchFamily="34" charset="0"/>
              </a:rPr>
              <a:t>El arte del siglo XX se caracteriza por tener en el contexto histórico una época de guerras mundiales y civiles en los diferentes países, con esto influiría en la forma de entender el arte y en las diferentes corrientes artísticas de este período.</a:t>
            </a:r>
            <a:endParaRPr lang="es-ES" sz="3600" dirty="0">
              <a:latin typeface="Arial" panose="020B0604020202020204" pitchFamily="34" charset="0"/>
              <a:cs typeface="Arial" panose="020B0604020202020204" pitchFamily="34" charset="0"/>
            </a:endParaRPr>
          </a:p>
        </p:txBody>
      </p:sp>
      <p:pic>
        <p:nvPicPr>
          <p:cNvPr id="3074" name="Picture 2" descr="Maillol y la nueva monumentalidad de la escultura en el siglo XX">
            <a:extLst>
              <a:ext uri="{FF2B5EF4-FFF2-40B4-BE49-F238E27FC236}">
                <a16:creationId xmlns:a16="http://schemas.microsoft.com/office/drawing/2014/main" xmlns="" id="{02E245FD-CFFB-4519-BD55-D746B8AB5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64" y="3209441"/>
            <a:ext cx="4651513" cy="34624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ntura, literatura, arquitectura, cine y ballet en el siglo XX. Un  recorrido cultural | Novedades | Facultad de Ciencias Sociales |  Universidad de Palermo">
            <a:extLst>
              <a:ext uri="{FF2B5EF4-FFF2-40B4-BE49-F238E27FC236}">
                <a16:creationId xmlns:a16="http://schemas.microsoft.com/office/drawing/2014/main" xmlns="" id="{585D13EB-01E2-4C51-8083-48EE6B002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323" y="3209442"/>
            <a:ext cx="4651513" cy="346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841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364</Words>
  <Application>Microsoft Office PowerPoint</Application>
  <PresentationFormat>Panorámica</PresentationFormat>
  <Paragraphs>27</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Arial Black</vt:lpstr>
      <vt:lpstr>Calibri</vt:lpstr>
      <vt:lpstr>Calibri Light</vt:lpstr>
      <vt:lpstr>Symbol</vt:lpstr>
      <vt:lpstr>Times New Roman</vt:lpstr>
      <vt:lpstr>Tema de Office</vt:lpstr>
      <vt:lpstr>Post impresionismo</vt:lpstr>
      <vt:lpstr>Características </vt:lpstr>
      <vt:lpstr>Vincent Van Gogh</vt:lpstr>
      <vt:lpstr>Expresionismo </vt:lpstr>
      <vt:lpstr>Edwar Munch </vt:lpstr>
      <vt:lpstr>Escultura y Arquitectura en el siglo XIX</vt:lpstr>
      <vt:lpstr>Escultura y Arquitectura en el siglo XX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impresionismo</dc:title>
  <dc:creator>Jonathan David Larrea Romero</dc:creator>
  <cp:lastModifiedBy>CORE I3</cp:lastModifiedBy>
  <cp:revision>4</cp:revision>
  <dcterms:created xsi:type="dcterms:W3CDTF">2021-12-03T13:30:36Z</dcterms:created>
  <dcterms:modified xsi:type="dcterms:W3CDTF">2021-12-22T01:30:14Z</dcterms:modified>
</cp:coreProperties>
</file>