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3" r:id="rId4"/>
    <p:sldId id="268" r:id="rId5"/>
    <p:sldId id="272" r:id="rId6"/>
    <p:sldId id="274" r:id="rId7"/>
    <p:sldId id="269" r:id="rId8"/>
    <p:sldId id="270" r:id="rId9"/>
    <p:sldId id="27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2E827-57DE-4BAF-8A90-DDE3A56C6AAA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5F6C-B7DB-4AA9-AEAE-70E63E4B4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084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986C4-8C45-4077-2503-5B6F83F84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751E86-E220-E1BA-5B88-6F672C98A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0EC3F-5FDC-23FA-600C-ED37DBC5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EB720C-5B55-8DFC-B541-60A4F4C0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A1806-A293-813F-7856-6747E045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90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686B-AF91-FDDF-5B24-40D34799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BA8D51-399A-6B3C-323F-D8825A433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20B003-B8D5-58B2-F5AA-6C7273D3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E2EC3-F693-6E84-A1C5-0143A521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4A75C-E2B9-8236-69F9-65A10531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522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A78FF4-9BDB-584A-E6CE-A6CB41103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EFDD6B-0101-6201-AF61-F8D1580BE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F22C1-7102-07C5-3A08-4E1D97CA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4C0E8-B1A4-EF88-3140-9D6CBB7D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4F7C0-BCA3-71FC-32EF-DAA5923F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130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FFD08-15F3-1B70-048E-8FB8EBC8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99910F-D7EB-E937-8375-58E73234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89711-FD0C-E3BC-7DEA-221D95A9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0DDBB-B932-8BDA-B592-E1175E7D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8450C2-8F4C-E27B-AE1E-6DD2EF00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378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66823-2D5D-86A2-1323-B6AC2B70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35481-1752-83D3-D0E8-0FA4569B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C826F-DC7A-8288-0A78-8A16E13D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9493AB-44B4-6E2B-0D01-C9EC5377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4273D-8085-876E-D9B1-EF83C590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641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2C9E2-98A1-1276-D613-CDF6D970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6FA9A-A81D-1324-38F3-8C0CC207E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7875D0-A9C7-CA2D-E9AA-C1755D66A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53E905-4409-8A52-29CD-08D3F2AA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4E8DB6-6B1D-4893-F7D2-8F34B3A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D04593-865B-BF5D-F10A-3BDF41AE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949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62693-E284-D53D-A6D4-9D837A13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94B047-7217-AE3A-B3C0-E55023230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D2E31E-3F41-1E39-FF91-87CF8F9BE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60C190-E133-9CA5-B9B2-DA4E7905C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3EE00F-EBED-44CC-F1C2-17B7023FB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970A86-C488-7D1F-0F7C-3797A723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FD9F83-1A87-CD3A-BAE2-A05C5085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BE7C36-0DF5-1653-DE44-FB917F2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1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55FA7-FC67-07A1-FE76-E62CAC56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E49048-F452-AEDE-7FD5-92D3C1DF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248E2F-B94E-B048-0F4B-DC8F2238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B3FC78-DF21-63E0-F059-B9F353E9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28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6DCC6E-9BDF-B02A-9FA5-F3279199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B46727-DF0D-E314-CFB0-EC22D68F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83F15A-E6B7-9D27-0CAB-DABB68B6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399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9D93C-2830-2D24-5A21-0DB54F5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53C27-343F-F4CB-A638-6F017A2B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98689B-47B5-2BBC-218E-65A7BF87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FFB00-FE18-FE94-FA92-8FC6988A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D9AE89-36A6-7BFA-8B0A-630327A0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047BD2-5497-96F5-DB36-5A7C0F39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929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9DAE5-DF74-FD32-8A0F-0501073A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1D1D22-3BA1-B84F-E54A-AD7626471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66A21C-C0EB-8E4D-13BA-AE48B85C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E81991-922F-2B6F-7B0D-C2CFCB7F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B5D761-0CF9-5284-5A6B-515EA5DB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5C4CE8-B0FD-7A5A-7395-47FD1C56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214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8641F1-84D3-298F-D26A-5FAA43EC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2E31CB-7FFB-4B28-EEA7-AF71B21F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BAC8A-E474-489E-7EA0-61018CB3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E8F8F-1F69-4E6D-A6CE-F8DB520B1B4E}" type="datetimeFigureOut">
              <a:rPr lang="es-EC" smtClean="0"/>
              <a:t>17/3/2025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9156-1EFF-390D-1681-22902C94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D821D-6DA1-163F-0838-EA66BA154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416F1F-63C7-4E49-AC6B-E241B8105A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341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ud.gob.ec/wp-content/uploads/2021/08/09D01-PRESENTACION-RC-MSP-2020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v.com.ec/historias/la-reduccion-la-mortalidad-infantil-ecuador-meta-alcanzad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v.com.ec/historias/la-reduccion-la-mortalidad-infantil-ecuador-meta-alcanzad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68F59-B77E-275F-05D9-1AF06D310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760" y="2626043"/>
            <a:ext cx="9144000" cy="2387600"/>
          </a:xfrm>
        </p:spPr>
        <p:txBody>
          <a:bodyPr/>
          <a:lstStyle/>
          <a:p>
            <a:r>
              <a:rPr lang="es-EC" sz="5000" dirty="0">
                <a:solidFill>
                  <a:srgbClr val="00B050"/>
                </a:solidFill>
              </a:rPr>
              <a:t>AIEPI en Ecuador</a:t>
            </a:r>
            <a:br>
              <a:rPr lang="es-EC" dirty="0">
                <a:solidFill>
                  <a:srgbClr val="00B050"/>
                </a:solidFill>
              </a:rPr>
            </a:br>
            <a:r>
              <a:rPr lang="es-EC" sz="4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Primeras pinceladas</a:t>
            </a:r>
          </a:p>
        </p:txBody>
      </p:sp>
      <p:pic>
        <p:nvPicPr>
          <p:cNvPr id="4" name="Imagen 3" descr="Un bebé en sus brazos&#10;&#10;El contenido generado por IA puede ser incorrecto.">
            <a:extLst>
              <a:ext uri="{FF2B5EF4-FFF2-40B4-BE49-F238E27FC236}">
                <a16:creationId xmlns:a16="http://schemas.microsoft.com/office/drawing/2014/main" id="{2A36BC87-BD3E-514E-516B-3ADFB769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0" b="89620" l="9804" r="95425">
                        <a14:foregroundMark x1="91993" y1="63797" x2="91993" y2="63797"/>
                        <a14:foregroundMark x1="95425" y1="70633" x2="95425" y2="70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012894"/>
            <a:ext cx="4998720" cy="32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7CA594-029D-7935-0999-5F74A029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1"/>
          <a:stretch/>
        </p:blipFill>
        <p:spPr>
          <a:xfrm>
            <a:off x="436880" y="304800"/>
            <a:ext cx="6014720" cy="51501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0E0058-606C-7531-C060-F18E34FEB73F}"/>
              </a:ext>
            </a:extLst>
          </p:cNvPr>
          <p:cNvSpPr txBox="1"/>
          <p:nvPr/>
        </p:nvSpPr>
        <p:spPr>
          <a:xfrm>
            <a:off x="7543800" y="596663"/>
            <a:ext cx="4114800" cy="5486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Antes de la implementación del AIEPI, la atención médica infantil solía centrarse en enfermedades individuales, sin considerar la interrelación entre diversos factores que afectan la salud de los niños.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C" sz="20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Esta limitación generaba una respuesta fragmentada y menos efectiva en la lucha contra enfermedades como la neumonía, la diarrea, el sarampión y la desnutrición, principales causas de muerte infantil en países en desarrollo.</a:t>
            </a:r>
          </a:p>
        </p:txBody>
      </p:sp>
    </p:spTree>
    <p:extLst>
      <p:ext uri="{BB962C8B-B14F-4D97-AF65-F5344CB8AC3E}">
        <p14:creationId xmlns:p14="http://schemas.microsoft.com/office/powerpoint/2010/main" val="179529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1C0A34-4766-8F5C-EF1F-DF4B6C1B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95"/>
          <a:stretch/>
        </p:blipFill>
        <p:spPr>
          <a:xfrm>
            <a:off x="1453424" y="0"/>
            <a:ext cx="8950416" cy="42379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2402A1-8F5B-8C18-1BA5-828CD9269F5B}"/>
              </a:ext>
            </a:extLst>
          </p:cNvPr>
          <p:cNvSpPr txBox="1"/>
          <p:nvPr/>
        </p:nvSpPr>
        <p:spPr>
          <a:xfrm>
            <a:off x="391160" y="4102167"/>
            <a:ext cx="11409680" cy="276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C" sz="19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 Ecuador, el AIEPI ha sido una herramienta clave en la reducción de la mortalidad infantil, especialmente en comunidades rurales y zonas de difícil acceso. Desde su adopción en el país, el MSP ha trabajado en la capacitación de profesionales de la salud y en la implementación de estrategias comunitarias para mejorar la detección y tratamiento de enfermedades infantiles. Programas como el control de enfermedades diarreicas y la lucha contra la desnutrición crónica infantil han sido reforzados a través del AIEPI. Además, la estrategia ha sido integrada con otros programas de salud materno-infantil, contribuyendo a la reducción de la desnutrición crónica en menores de cinco años, que sigue siendo un desafío importante actualmente.</a:t>
            </a:r>
          </a:p>
        </p:txBody>
      </p:sp>
    </p:spTree>
    <p:extLst>
      <p:ext uri="{BB962C8B-B14F-4D97-AF65-F5344CB8AC3E}">
        <p14:creationId xmlns:p14="http://schemas.microsoft.com/office/powerpoint/2010/main" val="296556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49656C-211A-1D23-822D-28DFEB29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18"/>
          <a:stretch/>
        </p:blipFill>
        <p:spPr>
          <a:xfrm>
            <a:off x="1615440" y="256061"/>
            <a:ext cx="8991600" cy="65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C3E473-E4BC-245D-01C3-D00B82D5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05" t="5523" r="305" b="1904"/>
          <a:stretch/>
        </p:blipFill>
        <p:spPr>
          <a:xfrm>
            <a:off x="1226757" y="132080"/>
            <a:ext cx="10002646" cy="49385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C53FA9-AEF7-C261-8912-65446785CE3D}"/>
              </a:ext>
            </a:extLst>
          </p:cNvPr>
          <p:cNvSpPr txBox="1"/>
          <p:nvPr/>
        </p:nvSpPr>
        <p:spPr>
          <a:xfrm>
            <a:off x="721360" y="5178242"/>
            <a:ext cx="11013440" cy="1420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C" sz="19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 el tiempo, la estrategia AIEPI ha evolucionado para abordar nuevos desafíos, incluyendo la salud neonatal, la atención perinatal y la prevención de enfermedades emergentes. Asimismo, ha sido adaptada a distintos contextos nacionales, permitiendo su aplicación en diversos entornos con éxito comprobado.</a:t>
            </a:r>
          </a:p>
        </p:txBody>
      </p:sp>
    </p:spTree>
    <p:extLst>
      <p:ext uri="{BB962C8B-B14F-4D97-AF65-F5344CB8AC3E}">
        <p14:creationId xmlns:p14="http://schemas.microsoft.com/office/powerpoint/2010/main" val="309342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B4C82-A957-C9CE-CB15-6F9AF8CC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82"/>
          <a:stretch/>
        </p:blipFill>
        <p:spPr>
          <a:xfrm>
            <a:off x="713624" y="1970625"/>
            <a:ext cx="10764752" cy="48873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78F6B5-8774-28DE-5EBE-5D2607A41CC9}"/>
              </a:ext>
            </a:extLst>
          </p:cNvPr>
          <p:cNvSpPr txBox="1"/>
          <p:nvPr/>
        </p:nvSpPr>
        <p:spPr>
          <a:xfrm>
            <a:off x="477520" y="301257"/>
            <a:ext cx="11419840" cy="2093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C" sz="19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 conclusión, la historia del AIEPI refleja un avance significativo en la salud infantil global. Su enfoque integral ha permitido reducir la mortalidad infantil en muchos países y mejorar la calidad de vida de millones de niños. En Ecuador, ha jugado un papel fundamental en la mejora de la atención primaria infantil y la reducción de enfermedades prevenibles. A pesar de los avances, aún persisten desafíos en su implementación, lo que resalta la importancia de continuar fortaleciendo esta estrategia para garantizar el bienestar infantil en el futuro.</a:t>
            </a:r>
          </a:p>
        </p:txBody>
      </p:sp>
    </p:spTree>
    <p:extLst>
      <p:ext uri="{BB962C8B-B14F-4D97-AF65-F5344CB8AC3E}">
        <p14:creationId xmlns:p14="http://schemas.microsoft.com/office/powerpoint/2010/main" val="358984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569A2B-0A7E-930A-6397-181E985C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00" y="679977"/>
            <a:ext cx="7434804" cy="49385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A67A8E-13EF-2D68-8B2D-D40DFFACC728}"/>
              </a:ext>
            </a:extLst>
          </p:cNvPr>
          <p:cNvSpPr txBox="1"/>
          <p:nvPr/>
        </p:nvSpPr>
        <p:spPr>
          <a:xfrm>
            <a:off x="802640" y="0"/>
            <a:ext cx="2814320" cy="6800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C" sz="19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 enfoque de Atención Integrada a las Enfermedades Prevalentes de la Infancia (AIEPI) es una estrategia de salud pública desarrollada por la Organización Mundial de la Salud (OMS) y el Fondo de las Naciones Unidas para la Infancia (UNICEF) a mediados de la década de 1990. Su propósito principal es reducir la mortalidad y morbilidad infantil mediante un abordaje integral de las enfermedades más comunes en la niñez.</a:t>
            </a:r>
          </a:p>
        </p:txBody>
      </p:sp>
    </p:spTree>
    <p:extLst>
      <p:ext uri="{BB962C8B-B14F-4D97-AF65-F5344CB8AC3E}">
        <p14:creationId xmlns:p14="http://schemas.microsoft.com/office/powerpoint/2010/main" val="203787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39710C-678C-3144-8DDF-9BC1977C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18" y="1256997"/>
            <a:ext cx="3677163" cy="43440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460BA2-53B6-E86D-D1BB-FCBCD378B4C3}"/>
              </a:ext>
            </a:extLst>
          </p:cNvPr>
          <p:cNvSpPr txBox="1"/>
          <p:nvPr/>
        </p:nvSpPr>
        <p:spPr>
          <a:xfrm>
            <a:off x="3474720" y="6228695"/>
            <a:ext cx="7894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hlinkClick r:id="rId3"/>
              </a:rPr>
              <a:t>https://www.salud.gob.ec/wp-content/uploads/2021/08/09D01-PRESENTACION-RC-MSP-2020.pdf</a:t>
            </a:r>
            <a:endParaRPr lang="es-EC" sz="1200" dirty="0"/>
          </a:p>
          <a:p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24197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93761C-8D1E-2A14-5DC9-48190BE6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76" y="737717"/>
            <a:ext cx="10375824" cy="56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El contenido generado por IA puede ser incorrecto.">
            <a:extLst>
              <a:ext uri="{FF2B5EF4-FFF2-40B4-BE49-F238E27FC236}">
                <a16:creationId xmlns:a16="http://schemas.microsoft.com/office/drawing/2014/main" id="{1BC41236-B27F-D19E-E4FD-F46115F5E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8"/>
          <a:stretch/>
        </p:blipFill>
        <p:spPr>
          <a:xfrm>
            <a:off x="2438400" y="1244600"/>
            <a:ext cx="7315200" cy="436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E03A17-498C-8534-7517-C8E07C111911}"/>
              </a:ext>
            </a:extLst>
          </p:cNvPr>
          <p:cNvSpPr txBox="1"/>
          <p:nvPr/>
        </p:nvSpPr>
        <p:spPr>
          <a:xfrm>
            <a:off x="1478280" y="6235115"/>
            <a:ext cx="949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https://planv.com.ec/historias/la-reduccion-la-mortalidad-infantil-ecuador-meta-alcanzada/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449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parado, traje&#10;&#10;El contenido generado por IA puede ser incorrecto.">
            <a:extLst>
              <a:ext uri="{FF2B5EF4-FFF2-40B4-BE49-F238E27FC236}">
                <a16:creationId xmlns:a16="http://schemas.microsoft.com/office/drawing/2014/main" id="{3A65571A-8256-E507-133F-09EFF40C6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60" y="473392"/>
            <a:ext cx="5189220" cy="58090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7B8B41-74BB-5FA3-56FC-ABE31101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385" y="1086485"/>
            <a:ext cx="3087370" cy="1325563"/>
          </a:xfrm>
        </p:spPr>
        <p:txBody>
          <a:bodyPr>
            <a:noAutofit/>
          </a:bodyPr>
          <a:lstStyle/>
          <a:p>
            <a:pPr algn="ctr"/>
            <a:r>
              <a:rPr lang="es-EC" sz="1800" dirty="0">
                <a:solidFill>
                  <a:srgbClr val="00B050"/>
                </a:solidFill>
                <a:latin typeface="Amasis MT Pro Black" panose="02040A04050005020304" pitchFamily="18" charset="0"/>
              </a:rPr>
              <a:t>¿Cómo se interpretaba una tasa de mortalidad infantil?</a:t>
            </a:r>
          </a:p>
        </p:txBody>
      </p:sp>
    </p:spTree>
    <p:extLst>
      <p:ext uri="{BB962C8B-B14F-4D97-AF65-F5344CB8AC3E}">
        <p14:creationId xmlns:p14="http://schemas.microsoft.com/office/powerpoint/2010/main" val="31756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El contenido generado por IA puede ser incorrecto.">
            <a:extLst>
              <a:ext uri="{FF2B5EF4-FFF2-40B4-BE49-F238E27FC236}">
                <a16:creationId xmlns:a16="http://schemas.microsoft.com/office/drawing/2014/main" id="{E66D30A8-9593-7C43-6064-C67709A79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26"/>
          <a:stretch/>
        </p:blipFill>
        <p:spPr>
          <a:xfrm>
            <a:off x="1444220" y="1229360"/>
            <a:ext cx="9303559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El contenido generado por IA puede ser incorrecto.">
            <a:extLst>
              <a:ext uri="{FF2B5EF4-FFF2-40B4-BE49-F238E27FC236}">
                <a16:creationId xmlns:a16="http://schemas.microsoft.com/office/drawing/2014/main" id="{1494C1F7-27B9-7424-F09E-F21DDCBD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0" b="32462"/>
          <a:stretch/>
        </p:blipFill>
        <p:spPr>
          <a:xfrm>
            <a:off x="2773420" y="497840"/>
            <a:ext cx="6645160" cy="5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1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El contenido generado por IA puede ser incorrecto.">
            <a:extLst>
              <a:ext uri="{FF2B5EF4-FFF2-40B4-BE49-F238E27FC236}">
                <a16:creationId xmlns:a16="http://schemas.microsoft.com/office/drawing/2014/main" id="{92746B38-E1D1-CB27-D5D5-6C772DA2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1"/>
          <a:stretch/>
        </p:blipFill>
        <p:spPr>
          <a:xfrm>
            <a:off x="2570480" y="1239520"/>
            <a:ext cx="7315200" cy="44754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30915C-CA78-1C08-C269-8764BE10D8E1}"/>
              </a:ext>
            </a:extLst>
          </p:cNvPr>
          <p:cNvSpPr txBox="1"/>
          <p:nvPr/>
        </p:nvSpPr>
        <p:spPr>
          <a:xfrm>
            <a:off x="1478280" y="6235115"/>
            <a:ext cx="949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https://planv.com.ec/historias/la-reduccion-la-mortalidad-infantil-ecuador-meta-alcanzada/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182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469</Words>
  <Application>Microsoft Office PowerPoint</Application>
  <PresentationFormat>Panorámica</PresentationFormat>
  <Paragraphs>11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Amasis MT Pro Black</vt:lpstr>
      <vt:lpstr>Aptos</vt:lpstr>
      <vt:lpstr>Aptos Display</vt:lpstr>
      <vt:lpstr>Arial</vt:lpstr>
      <vt:lpstr>Tema de Office</vt:lpstr>
      <vt:lpstr>AIEPI en Ecuador Primeras pinceladas</vt:lpstr>
      <vt:lpstr>Presentación de PowerPoint</vt:lpstr>
      <vt:lpstr>Presentación de PowerPoint</vt:lpstr>
      <vt:lpstr>Presentación de PowerPoint</vt:lpstr>
      <vt:lpstr>Presentación de PowerPoint</vt:lpstr>
      <vt:lpstr>¿Cómo se interpretaba una tasa de mortalidad infantil?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Gonzalo Edmundo Bonilla Pulgar</dc:creator>
  <cp:lastModifiedBy>Gonzalo Edmundo Bonilla Pulgar</cp:lastModifiedBy>
  <cp:revision>17</cp:revision>
  <dcterms:created xsi:type="dcterms:W3CDTF">2025-03-11T20:43:03Z</dcterms:created>
  <dcterms:modified xsi:type="dcterms:W3CDTF">2025-03-18T00:04:30Z</dcterms:modified>
</cp:coreProperties>
</file>