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75" r:id="rId2"/>
    <p:sldId id="276" r:id="rId3"/>
    <p:sldId id="277" r:id="rId4"/>
    <p:sldId id="278" r:id="rId5"/>
    <p:sldId id="279" r:id="rId6"/>
    <p:sldId id="280" r:id="rId7"/>
    <p:sldId id="281" r:id="rId8"/>
    <p:sldId id="282" r:id="rId9"/>
    <p:sldId id="283" r:id="rId10"/>
    <p:sldId id="288" r:id="rId11"/>
    <p:sldId id="289" r:id="rId12"/>
    <p:sldId id="286" r:id="rId13"/>
    <p:sldId id="287" r:id="rId14"/>
    <p:sldId id="290" r:id="rId15"/>
    <p:sldId id="285" r:id="rId16"/>
    <p:sldId id="291" r:id="rId17"/>
    <p:sldId id="292" r:id="rId18"/>
    <p:sldId id="295" r:id="rId19"/>
    <p:sldId id="294" r:id="rId20"/>
    <p:sldId id="297" r:id="rId21"/>
    <p:sldId id="298" r:id="rId22"/>
    <p:sldId id="300" r:id="rId23"/>
    <p:sldId id="299" r:id="rId24"/>
    <p:sldId id="302" r:id="rId25"/>
    <p:sldId id="301" r:id="rId26"/>
    <p:sldId id="303" r:id="rId27"/>
    <p:sldId id="304" r:id="rId28"/>
    <p:sldId id="305" r:id="rId29"/>
    <p:sldId id="307" r:id="rId30"/>
    <p:sldId id="308" r:id="rId31"/>
    <p:sldId id="309" r:id="rId32"/>
    <p:sldId id="310" r:id="rId33"/>
    <p:sldId id="312" r:id="rId34"/>
    <p:sldId id="314" r:id="rId35"/>
    <p:sldId id="311" r:id="rId36"/>
    <p:sldId id="313" r:id="rId37"/>
    <p:sldId id="315" r:id="rId38"/>
    <p:sldId id="316" r:id="rId39"/>
    <p:sldId id="317" r:id="rId40"/>
    <p:sldId id="318" r:id="rId41"/>
    <p:sldId id="319" r:id="rId42"/>
    <p:sldId id="320" r:id="rId43"/>
    <p:sldId id="321" r:id="rId44"/>
    <p:sldId id="322" r:id="rId45"/>
    <p:sldId id="323" r:id="rId46"/>
    <p:sldId id="325" r:id="rId47"/>
    <p:sldId id="324" r:id="rId48"/>
    <p:sldId id="326" r:id="rId49"/>
    <p:sldId id="327" r:id="rId5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8AE59-E82F-4E1D-AAB7-D4B69086A140}"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21DB4A77-0E7C-4AC2-8274-5D0E0A82902D}">
      <dgm:prSet phldrT="[Texto]" custT="1"/>
      <dgm:spPr/>
      <dgm:t>
        <a:bodyPr/>
        <a:lstStyle/>
        <a:p>
          <a:r>
            <a:rPr lang="es-ES" sz="2200" dirty="0"/>
            <a:t>El análisis de tiempos es fundamental para  determinar el tiempo estándar de  ejecución de una tarea. </a:t>
          </a:r>
        </a:p>
      </dgm:t>
    </dgm:pt>
    <dgm:pt modelId="{66703D4E-26B2-43DA-858C-D2BEF3B6A0E8}" type="parTrans" cxnId="{0B2AD569-AB20-44C1-878C-CEA2DA12DD13}">
      <dgm:prSet/>
      <dgm:spPr/>
      <dgm:t>
        <a:bodyPr/>
        <a:lstStyle/>
        <a:p>
          <a:endParaRPr lang="es-ES" sz="2200"/>
        </a:p>
      </dgm:t>
    </dgm:pt>
    <dgm:pt modelId="{702D8B9A-7F0D-48B8-993E-D555F2BE5F6F}" type="sibTrans" cxnId="{0B2AD569-AB20-44C1-878C-CEA2DA12DD13}">
      <dgm:prSet/>
      <dgm:spPr/>
      <dgm:t>
        <a:bodyPr/>
        <a:lstStyle/>
        <a:p>
          <a:endParaRPr lang="es-ES" sz="2200"/>
        </a:p>
      </dgm:t>
    </dgm:pt>
    <dgm:pt modelId="{61BC9A4B-CA67-486D-B733-DA856D0A2B0C}">
      <dgm:prSet phldrT="[Texto]" custT="1"/>
      <dgm:spPr/>
      <dgm:t>
        <a:bodyPr/>
        <a:lstStyle/>
        <a:p>
          <a:r>
            <a:rPr lang="es-ES" sz="2200" kern="1200" dirty="0">
              <a:solidFill>
                <a:prstClr val="black">
                  <a:hueOff val="0"/>
                  <a:satOff val="0"/>
                  <a:lumOff val="0"/>
                  <a:alphaOff val="0"/>
                </a:prstClr>
              </a:solidFill>
              <a:latin typeface="Calibri" panose="020F0502020204030204"/>
              <a:ea typeface="+mn-ea"/>
              <a:cs typeface="+mn-cs"/>
            </a:rPr>
            <a:t>Al aplicar las técnicas de estudio de  trabajo, se logra una mayor </a:t>
          </a:r>
          <a:r>
            <a:rPr lang="es-ES" sz="2200" kern="1200" dirty="0" err="1">
              <a:solidFill>
                <a:prstClr val="black">
                  <a:hueOff val="0"/>
                  <a:satOff val="0"/>
                  <a:lumOff val="0"/>
                  <a:alphaOff val="0"/>
                </a:prstClr>
              </a:solidFill>
              <a:latin typeface="Calibri" panose="020F0502020204030204"/>
              <a:ea typeface="+mn-ea"/>
              <a:cs typeface="+mn-cs"/>
            </a:rPr>
            <a:t>eﬁciencia</a:t>
          </a:r>
          <a:r>
            <a:rPr lang="es-ES" sz="2200" kern="1200" dirty="0">
              <a:solidFill>
                <a:prstClr val="black">
                  <a:hueOff val="0"/>
                  <a:satOff val="0"/>
                  <a:lumOff val="0"/>
                  <a:alphaOff val="0"/>
                </a:prstClr>
              </a:solidFill>
              <a:latin typeface="Calibri" panose="020F0502020204030204"/>
              <a:ea typeface="+mn-ea"/>
              <a:cs typeface="+mn-cs"/>
            </a:rPr>
            <a:t> en  los procesos, reducción de costos  operativos y tiempos de producción, así  como una mejora en la calidad del  producto o servicio.</a:t>
          </a:r>
        </a:p>
      </dgm:t>
    </dgm:pt>
    <dgm:pt modelId="{24EB8722-4C18-4AD1-80A7-A43A43D1AB61}" type="parTrans" cxnId="{A4DCF740-476F-4138-B5ED-4922B09B7C1B}">
      <dgm:prSet/>
      <dgm:spPr/>
      <dgm:t>
        <a:bodyPr/>
        <a:lstStyle/>
        <a:p>
          <a:endParaRPr lang="es-ES" sz="2200"/>
        </a:p>
      </dgm:t>
    </dgm:pt>
    <dgm:pt modelId="{40551E1A-3750-4322-AE06-8A797D1C0C18}" type="sibTrans" cxnId="{A4DCF740-476F-4138-B5ED-4922B09B7C1B}">
      <dgm:prSet/>
      <dgm:spPr/>
      <dgm:t>
        <a:bodyPr/>
        <a:lstStyle/>
        <a:p>
          <a:endParaRPr lang="es-ES" sz="2200"/>
        </a:p>
      </dgm:t>
    </dgm:pt>
    <dgm:pt modelId="{723BF786-10A5-4540-994A-7FE8315B1030}">
      <dgm:prSet custT="1"/>
      <dgm:spPr/>
      <dgm:t>
        <a:bodyPr/>
        <a:lstStyle/>
        <a:p>
          <a:r>
            <a:rPr lang="es-ES" sz="2200" dirty="0"/>
            <a:t>La optimización de la productividad  requiere una cultura de mejora continua,  donde se fomenta la participación de los  trabajadores en la </a:t>
          </a:r>
          <a:r>
            <a:rPr lang="es-ES" sz="2200" dirty="0" err="1"/>
            <a:t>identiﬁcación</a:t>
          </a:r>
          <a:r>
            <a:rPr lang="es-ES" sz="2200" dirty="0"/>
            <a:t> y  implementación de mejoras en los  procesos.</a:t>
          </a:r>
        </a:p>
      </dgm:t>
    </dgm:pt>
    <dgm:pt modelId="{01751FB7-1C0A-4FDC-B00B-918FC96552D5}" type="parTrans" cxnId="{EE8C7580-14AE-4EF3-9462-28083628AF95}">
      <dgm:prSet/>
      <dgm:spPr/>
      <dgm:t>
        <a:bodyPr/>
        <a:lstStyle/>
        <a:p>
          <a:endParaRPr lang="es-ES" sz="2200"/>
        </a:p>
      </dgm:t>
    </dgm:pt>
    <dgm:pt modelId="{57DC2398-63D2-480E-BD1A-993AFDF24E3A}" type="sibTrans" cxnId="{EE8C7580-14AE-4EF3-9462-28083628AF95}">
      <dgm:prSet/>
      <dgm:spPr/>
      <dgm:t>
        <a:bodyPr/>
        <a:lstStyle/>
        <a:p>
          <a:endParaRPr lang="es-ES" sz="2200"/>
        </a:p>
      </dgm:t>
    </dgm:pt>
    <dgm:pt modelId="{38564993-5049-40A0-84A8-F09E3003BD4E}">
      <dgm:prSet phldrT="[Texto]" custT="1"/>
      <dgm:spPr/>
      <dgm:t>
        <a:bodyPr/>
        <a:lstStyle/>
        <a:p>
          <a:r>
            <a:rPr lang="es-ES" sz="2200" dirty="0"/>
            <a:t>El diseño de métodos busca establecer la  forma más </a:t>
          </a:r>
          <a:r>
            <a:rPr lang="es-ES" sz="2200" dirty="0" err="1"/>
            <a:t>eﬁciente</a:t>
          </a:r>
          <a:r>
            <a:rPr lang="es-ES" sz="2200" dirty="0"/>
            <a:t> de realizar una tarea,  eliminando pasos innecesarios y  reduciendo movimientos.</a:t>
          </a:r>
        </a:p>
      </dgm:t>
    </dgm:pt>
    <dgm:pt modelId="{0139FB5B-F81C-44A4-9E4D-9C12315CD0CE}" type="parTrans" cxnId="{44CFE230-D590-4A7B-8F9A-463A2F062811}">
      <dgm:prSet/>
      <dgm:spPr/>
      <dgm:t>
        <a:bodyPr/>
        <a:lstStyle/>
        <a:p>
          <a:endParaRPr lang="es-ES" sz="2200"/>
        </a:p>
      </dgm:t>
    </dgm:pt>
    <dgm:pt modelId="{DEE8EBF9-2BE8-46ED-A238-2A8B7E3DEB01}" type="sibTrans" cxnId="{44CFE230-D590-4A7B-8F9A-463A2F062811}">
      <dgm:prSet/>
      <dgm:spPr/>
      <dgm:t>
        <a:bodyPr/>
        <a:lstStyle/>
        <a:p>
          <a:endParaRPr lang="es-ES" sz="2200"/>
        </a:p>
      </dgm:t>
    </dgm:pt>
    <dgm:pt modelId="{3B5AC1A9-3965-4FE1-8497-8C2851C004B1}" type="pres">
      <dgm:prSet presAssocID="{2218AE59-E82F-4E1D-AAB7-D4B69086A140}" presName="diagram" presStyleCnt="0">
        <dgm:presLayoutVars>
          <dgm:dir/>
          <dgm:resizeHandles val="exact"/>
        </dgm:presLayoutVars>
      </dgm:prSet>
      <dgm:spPr/>
    </dgm:pt>
    <dgm:pt modelId="{59BB2E91-A128-40D2-AA61-52D78AD1E0F8}" type="pres">
      <dgm:prSet presAssocID="{21DB4A77-0E7C-4AC2-8274-5D0E0A82902D}" presName="node" presStyleLbl="node1" presStyleIdx="0" presStyleCnt="4">
        <dgm:presLayoutVars>
          <dgm:bulletEnabled val="1"/>
        </dgm:presLayoutVars>
      </dgm:prSet>
      <dgm:spPr/>
    </dgm:pt>
    <dgm:pt modelId="{6952D6B5-6933-49E9-99B2-10234D2364FE}" type="pres">
      <dgm:prSet presAssocID="{702D8B9A-7F0D-48B8-993E-D555F2BE5F6F}" presName="sibTrans" presStyleCnt="0"/>
      <dgm:spPr/>
    </dgm:pt>
    <dgm:pt modelId="{BE55C0E1-8DB9-4CE9-886D-97B2D3882CD3}" type="pres">
      <dgm:prSet presAssocID="{38564993-5049-40A0-84A8-F09E3003BD4E}" presName="node" presStyleLbl="node1" presStyleIdx="1" presStyleCnt="4">
        <dgm:presLayoutVars>
          <dgm:bulletEnabled val="1"/>
        </dgm:presLayoutVars>
      </dgm:prSet>
      <dgm:spPr/>
    </dgm:pt>
    <dgm:pt modelId="{23B9BC59-894B-4C44-A74E-54CD514CD418}" type="pres">
      <dgm:prSet presAssocID="{DEE8EBF9-2BE8-46ED-A238-2A8B7E3DEB01}" presName="sibTrans" presStyleCnt="0"/>
      <dgm:spPr/>
    </dgm:pt>
    <dgm:pt modelId="{FA5826C9-0C23-4CAB-8024-3C2814F02F27}" type="pres">
      <dgm:prSet presAssocID="{723BF786-10A5-4540-994A-7FE8315B1030}" presName="node" presStyleLbl="node1" presStyleIdx="2" presStyleCnt="4">
        <dgm:presLayoutVars>
          <dgm:bulletEnabled val="1"/>
        </dgm:presLayoutVars>
      </dgm:prSet>
      <dgm:spPr/>
    </dgm:pt>
    <dgm:pt modelId="{8AD84453-6ACC-41C6-B32B-5850D937BD75}" type="pres">
      <dgm:prSet presAssocID="{57DC2398-63D2-480E-BD1A-993AFDF24E3A}" presName="sibTrans" presStyleCnt="0"/>
      <dgm:spPr/>
    </dgm:pt>
    <dgm:pt modelId="{46845E00-8D6C-4E60-B807-43EADE32DAC8}" type="pres">
      <dgm:prSet presAssocID="{61BC9A4B-CA67-486D-B733-DA856D0A2B0C}" presName="node" presStyleLbl="node1" presStyleIdx="3" presStyleCnt="4">
        <dgm:presLayoutVars>
          <dgm:bulletEnabled val="1"/>
        </dgm:presLayoutVars>
      </dgm:prSet>
      <dgm:spPr/>
    </dgm:pt>
  </dgm:ptLst>
  <dgm:cxnLst>
    <dgm:cxn modelId="{E3DDD920-BDE2-4805-9AC5-3DB7A7C7F4BA}" type="presOf" srcId="{21DB4A77-0E7C-4AC2-8274-5D0E0A82902D}" destId="{59BB2E91-A128-40D2-AA61-52D78AD1E0F8}" srcOrd="0" destOrd="0" presId="urn:microsoft.com/office/officeart/2005/8/layout/default"/>
    <dgm:cxn modelId="{04A10A30-96DE-4248-83CE-65A5901C8ED6}" type="presOf" srcId="{61BC9A4B-CA67-486D-B733-DA856D0A2B0C}" destId="{46845E00-8D6C-4E60-B807-43EADE32DAC8}" srcOrd="0" destOrd="0" presId="urn:microsoft.com/office/officeart/2005/8/layout/default"/>
    <dgm:cxn modelId="{44CFE230-D590-4A7B-8F9A-463A2F062811}" srcId="{2218AE59-E82F-4E1D-AAB7-D4B69086A140}" destId="{38564993-5049-40A0-84A8-F09E3003BD4E}" srcOrd="1" destOrd="0" parTransId="{0139FB5B-F81C-44A4-9E4D-9C12315CD0CE}" sibTransId="{DEE8EBF9-2BE8-46ED-A238-2A8B7E3DEB01}"/>
    <dgm:cxn modelId="{A4DCF740-476F-4138-B5ED-4922B09B7C1B}" srcId="{2218AE59-E82F-4E1D-AAB7-D4B69086A140}" destId="{61BC9A4B-CA67-486D-B733-DA856D0A2B0C}" srcOrd="3" destOrd="0" parTransId="{24EB8722-4C18-4AD1-80A7-A43A43D1AB61}" sibTransId="{40551E1A-3750-4322-AE06-8A797D1C0C18}"/>
    <dgm:cxn modelId="{0F817C46-A4AD-4801-A679-5B160BB40336}" type="presOf" srcId="{723BF786-10A5-4540-994A-7FE8315B1030}" destId="{FA5826C9-0C23-4CAB-8024-3C2814F02F27}" srcOrd="0" destOrd="0" presId="urn:microsoft.com/office/officeart/2005/8/layout/default"/>
    <dgm:cxn modelId="{0B2AD569-AB20-44C1-878C-CEA2DA12DD13}" srcId="{2218AE59-E82F-4E1D-AAB7-D4B69086A140}" destId="{21DB4A77-0E7C-4AC2-8274-5D0E0A82902D}" srcOrd="0" destOrd="0" parTransId="{66703D4E-26B2-43DA-858C-D2BEF3B6A0E8}" sibTransId="{702D8B9A-7F0D-48B8-993E-D555F2BE5F6F}"/>
    <dgm:cxn modelId="{EE8C7580-14AE-4EF3-9462-28083628AF95}" srcId="{2218AE59-E82F-4E1D-AAB7-D4B69086A140}" destId="{723BF786-10A5-4540-994A-7FE8315B1030}" srcOrd="2" destOrd="0" parTransId="{01751FB7-1C0A-4FDC-B00B-918FC96552D5}" sibTransId="{57DC2398-63D2-480E-BD1A-993AFDF24E3A}"/>
    <dgm:cxn modelId="{D02F8C92-E11A-4997-87E8-B06B69866C19}" type="presOf" srcId="{38564993-5049-40A0-84A8-F09E3003BD4E}" destId="{BE55C0E1-8DB9-4CE9-886D-97B2D3882CD3}" srcOrd="0" destOrd="0" presId="urn:microsoft.com/office/officeart/2005/8/layout/default"/>
    <dgm:cxn modelId="{763643F3-44C5-4415-868F-255A90E08285}" type="presOf" srcId="{2218AE59-E82F-4E1D-AAB7-D4B69086A140}" destId="{3B5AC1A9-3965-4FE1-8497-8C2851C004B1}" srcOrd="0" destOrd="0" presId="urn:microsoft.com/office/officeart/2005/8/layout/default"/>
    <dgm:cxn modelId="{F68A3000-A9BC-468E-97F1-7157318F043A}" type="presParOf" srcId="{3B5AC1A9-3965-4FE1-8497-8C2851C004B1}" destId="{59BB2E91-A128-40D2-AA61-52D78AD1E0F8}" srcOrd="0" destOrd="0" presId="urn:microsoft.com/office/officeart/2005/8/layout/default"/>
    <dgm:cxn modelId="{B31E0770-D132-40DC-AB76-F70A525C2F87}" type="presParOf" srcId="{3B5AC1A9-3965-4FE1-8497-8C2851C004B1}" destId="{6952D6B5-6933-49E9-99B2-10234D2364FE}" srcOrd="1" destOrd="0" presId="urn:microsoft.com/office/officeart/2005/8/layout/default"/>
    <dgm:cxn modelId="{FE4B596B-1FF6-4627-B1FA-15AD49DEAF33}" type="presParOf" srcId="{3B5AC1A9-3965-4FE1-8497-8C2851C004B1}" destId="{BE55C0E1-8DB9-4CE9-886D-97B2D3882CD3}" srcOrd="2" destOrd="0" presId="urn:microsoft.com/office/officeart/2005/8/layout/default"/>
    <dgm:cxn modelId="{AB80EE4D-BFC7-4613-A17A-DDCA7B2A01D4}" type="presParOf" srcId="{3B5AC1A9-3965-4FE1-8497-8C2851C004B1}" destId="{23B9BC59-894B-4C44-A74E-54CD514CD418}" srcOrd="3" destOrd="0" presId="urn:microsoft.com/office/officeart/2005/8/layout/default"/>
    <dgm:cxn modelId="{1C286A7D-04A8-477D-9549-0D041F82E451}" type="presParOf" srcId="{3B5AC1A9-3965-4FE1-8497-8C2851C004B1}" destId="{FA5826C9-0C23-4CAB-8024-3C2814F02F27}" srcOrd="4" destOrd="0" presId="urn:microsoft.com/office/officeart/2005/8/layout/default"/>
    <dgm:cxn modelId="{8D48953C-8A0F-44B8-BD9B-96976C0DEC19}" type="presParOf" srcId="{3B5AC1A9-3965-4FE1-8497-8C2851C004B1}" destId="{8AD84453-6ACC-41C6-B32B-5850D937BD75}" srcOrd="5" destOrd="0" presId="urn:microsoft.com/office/officeart/2005/8/layout/default"/>
    <dgm:cxn modelId="{F94A1269-0E77-4D32-AAC1-0180780C4F15}" type="presParOf" srcId="{3B5AC1A9-3965-4FE1-8497-8C2851C004B1}" destId="{46845E00-8D6C-4E60-B807-43EADE32DAC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0738B-54B6-4C05-A8D1-BE56DD9B93E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7281D366-482C-4569-A11A-3F5819CF0863}">
      <dgm:prSet phldrT="[Texto]" custT="1"/>
      <dgm:spPr/>
      <dgm:t>
        <a:bodyPr/>
        <a:lstStyle/>
        <a:p>
          <a:r>
            <a:rPr lang="es-ES" sz="1800" dirty="0"/>
            <a:t>SELECCIONAR el trabajo o proceso que se ha de estudiar.</a:t>
          </a:r>
        </a:p>
      </dgm:t>
    </dgm:pt>
    <dgm:pt modelId="{A46B5AE4-6825-4482-B106-4A49CE5A76B0}" type="parTrans" cxnId="{2BB5B1F9-5F94-4E6B-A5A4-3611D496B3D2}">
      <dgm:prSet/>
      <dgm:spPr/>
      <dgm:t>
        <a:bodyPr/>
        <a:lstStyle/>
        <a:p>
          <a:endParaRPr lang="es-ES" sz="2000"/>
        </a:p>
      </dgm:t>
    </dgm:pt>
    <dgm:pt modelId="{6225A670-874A-447B-B34B-5F5AF1E47990}" type="sibTrans" cxnId="{2BB5B1F9-5F94-4E6B-A5A4-3611D496B3D2}">
      <dgm:prSet/>
      <dgm:spPr/>
      <dgm:t>
        <a:bodyPr/>
        <a:lstStyle/>
        <a:p>
          <a:endParaRPr lang="es-ES" sz="2000"/>
        </a:p>
      </dgm:t>
    </dgm:pt>
    <dgm:pt modelId="{B34056B8-9B1D-481D-A009-7B20D4610C9C}">
      <dgm:prSet phldrT="[Texto]" custT="1"/>
      <dgm:spPr/>
      <dgm:t>
        <a:bodyPr/>
        <a:lstStyle/>
        <a:p>
          <a:r>
            <a:rPr lang="es-ES" sz="1800" dirty="0"/>
            <a:t>REGISTRAR o recolectar todos los datos relevantes acerca de la tarea o proceso.</a:t>
          </a:r>
        </a:p>
      </dgm:t>
    </dgm:pt>
    <dgm:pt modelId="{FB5451E9-5294-4E53-B68F-475C04473801}" type="parTrans" cxnId="{1DCDFBB5-7ED2-4C25-B14D-AD720B88A516}">
      <dgm:prSet/>
      <dgm:spPr/>
      <dgm:t>
        <a:bodyPr/>
        <a:lstStyle/>
        <a:p>
          <a:endParaRPr lang="es-ES" sz="2000"/>
        </a:p>
      </dgm:t>
    </dgm:pt>
    <dgm:pt modelId="{526A4221-D3E1-4034-9C63-990ED5CCE930}" type="sibTrans" cxnId="{1DCDFBB5-7ED2-4C25-B14D-AD720B88A516}">
      <dgm:prSet/>
      <dgm:spPr/>
      <dgm:t>
        <a:bodyPr/>
        <a:lstStyle/>
        <a:p>
          <a:endParaRPr lang="es-ES" sz="2000"/>
        </a:p>
      </dgm:t>
    </dgm:pt>
    <dgm:pt modelId="{007A0280-B0CF-445A-82FF-2CA227B182F8}">
      <dgm:prSet phldrT="[Texto]" custT="1"/>
      <dgm:spPr/>
      <dgm:t>
        <a:bodyPr/>
        <a:lstStyle/>
        <a:p>
          <a:r>
            <a:rPr lang="es-ES" sz="1800" dirty="0"/>
            <a:t>EXAMINAR los hechos registrados con espíritu crítico: justificar el lugar, el orden en que se ejecuta, quién la ejecuta, y los medios empleados. </a:t>
          </a:r>
        </a:p>
      </dgm:t>
    </dgm:pt>
    <dgm:pt modelId="{89DB0679-863E-4962-927C-55C82BDC78E7}" type="parTrans" cxnId="{316F3A6A-D379-4C7D-BE04-067465148C9F}">
      <dgm:prSet/>
      <dgm:spPr/>
      <dgm:t>
        <a:bodyPr/>
        <a:lstStyle/>
        <a:p>
          <a:endParaRPr lang="es-ES" sz="2000"/>
        </a:p>
      </dgm:t>
    </dgm:pt>
    <dgm:pt modelId="{672BC815-C133-42C7-8095-B8954E6EEA25}" type="sibTrans" cxnId="{316F3A6A-D379-4C7D-BE04-067465148C9F}">
      <dgm:prSet/>
      <dgm:spPr/>
      <dgm:t>
        <a:bodyPr/>
        <a:lstStyle/>
        <a:p>
          <a:endParaRPr lang="es-ES" sz="2000"/>
        </a:p>
      </dgm:t>
    </dgm:pt>
    <dgm:pt modelId="{D882A711-77EC-4E04-95EB-03D67C6EFDCD}">
      <dgm:prSet phldrT="[Texto]" custT="1"/>
      <dgm:spPr/>
      <dgm:t>
        <a:bodyPr/>
        <a:lstStyle/>
        <a:p>
          <a:r>
            <a:rPr lang="es-ES" sz="1800" dirty="0"/>
            <a:t>ESTABLECER el mejor método, considerando las circunstancias y utilizando técnicas de gestión así como los aportes de los dirigentes, supervisores, trabajadores y asesores.</a:t>
          </a:r>
        </a:p>
      </dgm:t>
    </dgm:pt>
    <dgm:pt modelId="{E5F443A8-B4AF-46FD-A9CC-A716691E0B5F}" type="parTrans" cxnId="{548E0B1B-CBB7-4998-B071-A45C70593F1D}">
      <dgm:prSet/>
      <dgm:spPr/>
      <dgm:t>
        <a:bodyPr/>
        <a:lstStyle/>
        <a:p>
          <a:endParaRPr lang="es-ES" sz="2000"/>
        </a:p>
      </dgm:t>
    </dgm:pt>
    <dgm:pt modelId="{B3555248-BC6A-4322-8E53-8A92A5DB2A71}" type="sibTrans" cxnId="{548E0B1B-CBB7-4998-B071-A45C70593F1D}">
      <dgm:prSet/>
      <dgm:spPr/>
      <dgm:t>
        <a:bodyPr/>
        <a:lstStyle/>
        <a:p>
          <a:endParaRPr lang="es-ES" sz="2000"/>
        </a:p>
      </dgm:t>
    </dgm:pt>
    <dgm:pt modelId="{104700D4-FE92-436B-A90B-BFBF0A45FA56}">
      <dgm:prSet phldrT="[Texto]" custT="1"/>
      <dgm:spPr/>
      <dgm:t>
        <a:bodyPr/>
        <a:lstStyle/>
        <a:p>
          <a:r>
            <a:rPr lang="es-ES" sz="1800" dirty="0"/>
            <a:t>EVALUAR los resultados obtenidos con el nuevo método en comparación con la cantidad de trabajo necesario y establecer un tiempo tipo.</a:t>
          </a:r>
        </a:p>
      </dgm:t>
    </dgm:pt>
    <dgm:pt modelId="{83E0A48C-EF14-45BD-8838-00E74E73E7D1}" type="parTrans" cxnId="{3CC2885B-F75F-41E7-9BCB-3F1D2222D0FF}">
      <dgm:prSet/>
      <dgm:spPr/>
      <dgm:t>
        <a:bodyPr/>
        <a:lstStyle/>
        <a:p>
          <a:endParaRPr lang="es-ES" sz="2000"/>
        </a:p>
      </dgm:t>
    </dgm:pt>
    <dgm:pt modelId="{ACA72EA9-01AE-4DF1-9A80-D10CADE6A7E1}" type="sibTrans" cxnId="{3CC2885B-F75F-41E7-9BCB-3F1D2222D0FF}">
      <dgm:prSet/>
      <dgm:spPr/>
      <dgm:t>
        <a:bodyPr/>
        <a:lstStyle/>
        <a:p>
          <a:endParaRPr lang="es-ES" sz="2000"/>
        </a:p>
      </dgm:t>
    </dgm:pt>
    <dgm:pt modelId="{97B98339-13A1-4AB3-AEBC-65F5F333F842}">
      <dgm:prSet phldrT="[Texto]" custT="1"/>
      <dgm:spPr/>
      <dgm:t>
        <a:bodyPr/>
        <a:lstStyle/>
        <a:p>
          <a:r>
            <a:rPr lang="es-ES" sz="1800" dirty="0"/>
            <a:t>DEFINIR el nuevo método, y presentarlo a todas las personas a quienes concierne, utilizando demostraciones. </a:t>
          </a:r>
        </a:p>
      </dgm:t>
    </dgm:pt>
    <dgm:pt modelId="{8888C0D9-600F-4B3E-B84B-BD54D0FC00A1}" type="parTrans" cxnId="{CE25FD87-6C75-41F1-8EF7-3C4B42B18212}">
      <dgm:prSet/>
      <dgm:spPr/>
      <dgm:t>
        <a:bodyPr/>
        <a:lstStyle/>
        <a:p>
          <a:endParaRPr lang="es-ES" sz="2000"/>
        </a:p>
      </dgm:t>
    </dgm:pt>
    <dgm:pt modelId="{2944B2D2-B2FD-4CBD-819B-F38345D09959}" type="sibTrans" cxnId="{CE25FD87-6C75-41F1-8EF7-3C4B42B18212}">
      <dgm:prSet/>
      <dgm:spPr/>
      <dgm:t>
        <a:bodyPr/>
        <a:lstStyle/>
        <a:p>
          <a:endParaRPr lang="es-ES" sz="2000"/>
        </a:p>
      </dgm:t>
    </dgm:pt>
    <dgm:pt modelId="{02058D21-45D2-4921-9AA6-C5B60ED3EA50}">
      <dgm:prSet phldrT="[Texto]" custT="1"/>
      <dgm:spPr/>
      <dgm:t>
        <a:bodyPr/>
        <a:lstStyle/>
        <a:p>
          <a:r>
            <a:rPr lang="es-ES" sz="1800" dirty="0"/>
            <a:t>IMPLANTAR el nuevo método.</a:t>
          </a:r>
        </a:p>
      </dgm:t>
    </dgm:pt>
    <dgm:pt modelId="{585C751B-976D-414A-8F43-5A94F889361A}" type="parTrans" cxnId="{671D5ECB-7500-4A9A-B686-A55D8A579BBF}">
      <dgm:prSet/>
      <dgm:spPr/>
      <dgm:t>
        <a:bodyPr/>
        <a:lstStyle/>
        <a:p>
          <a:endParaRPr lang="es-ES" sz="2000"/>
        </a:p>
      </dgm:t>
    </dgm:pt>
    <dgm:pt modelId="{CC686D0F-7504-4C13-BD0E-174F69F7AFD2}" type="sibTrans" cxnId="{671D5ECB-7500-4A9A-B686-A55D8A579BBF}">
      <dgm:prSet/>
      <dgm:spPr/>
      <dgm:t>
        <a:bodyPr/>
        <a:lstStyle/>
        <a:p>
          <a:endParaRPr lang="es-ES" sz="2000"/>
        </a:p>
      </dgm:t>
    </dgm:pt>
    <dgm:pt modelId="{163F745A-A9BD-4D21-957D-1C983588D3C3}">
      <dgm:prSet phldrT="[Texto]" custT="1"/>
      <dgm:spPr/>
      <dgm:t>
        <a:bodyPr/>
        <a:lstStyle/>
        <a:p>
          <a:r>
            <a:rPr lang="es-ES" sz="1800"/>
            <a:t>CONTROLAR </a:t>
          </a:r>
          <a:r>
            <a:rPr lang="es-ES" sz="1800" dirty="0"/>
            <a:t>la aplicación  de la nueva norma siguiendo los resultados obtenidos y comparándolos con los objetivos. </a:t>
          </a:r>
        </a:p>
      </dgm:t>
    </dgm:pt>
    <dgm:pt modelId="{D3E3B738-3222-46B3-8350-9B6783A81D32}" type="parTrans" cxnId="{349EDD44-B988-4439-B754-849864C04EAD}">
      <dgm:prSet/>
      <dgm:spPr/>
      <dgm:t>
        <a:bodyPr/>
        <a:lstStyle/>
        <a:p>
          <a:endParaRPr lang="es-ES" sz="2000"/>
        </a:p>
      </dgm:t>
    </dgm:pt>
    <dgm:pt modelId="{1E3C082A-88D4-4756-B86C-78BBF2504DDA}" type="sibTrans" cxnId="{349EDD44-B988-4439-B754-849864C04EAD}">
      <dgm:prSet/>
      <dgm:spPr/>
      <dgm:t>
        <a:bodyPr/>
        <a:lstStyle/>
        <a:p>
          <a:endParaRPr lang="es-ES" sz="2000"/>
        </a:p>
      </dgm:t>
    </dgm:pt>
    <dgm:pt modelId="{47CD1F84-138C-44BC-BBFC-FA2AAD9C4636}" type="pres">
      <dgm:prSet presAssocID="{7C30738B-54B6-4C05-A8D1-BE56DD9B93E7}" presName="vert0" presStyleCnt="0">
        <dgm:presLayoutVars>
          <dgm:dir/>
          <dgm:animOne val="branch"/>
          <dgm:animLvl val="lvl"/>
        </dgm:presLayoutVars>
      </dgm:prSet>
      <dgm:spPr/>
    </dgm:pt>
    <dgm:pt modelId="{B16ED3CB-0D0E-422C-8EC0-24C53042781A}" type="pres">
      <dgm:prSet presAssocID="{7281D366-482C-4569-A11A-3F5819CF0863}" presName="thickLine" presStyleLbl="alignNode1" presStyleIdx="0" presStyleCnt="8"/>
      <dgm:spPr/>
    </dgm:pt>
    <dgm:pt modelId="{89BCA87C-ACC9-45A4-B465-5D284B5C158B}" type="pres">
      <dgm:prSet presAssocID="{7281D366-482C-4569-A11A-3F5819CF0863}" presName="horz1" presStyleCnt="0"/>
      <dgm:spPr/>
    </dgm:pt>
    <dgm:pt modelId="{4AC78843-7E40-4546-8407-9FAEFDF2051F}" type="pres">
      <dgm:prSet presAssocID="{7281D366-482C-4569-A11A-3F5819CF0863}" presName="tx1" presStyleLbl="revTx" presStyleIdx="0" presStyleCnt="8"/>
      <dgm:spPr/>
    </dgm:pt>
    <dgm:pt modelId="{6C03A7B6-EC01-40F1-A6BA-C040B18E50FA}" type="pres">
      <dgm:prSet presAssocID="{7281D366-482C-4569-A11A-3F5819CF0863}" presName="vert1" presStyleCnt="0"/>
      <dgm:spPr/>
    </dgm:pt>
    <dgm:pt modelId="{E597F762-2356-4DA9-AFED-262CD8F6A6EA}" type="pres">
      <dgm:prSet presAssocID="{B34056B8-9B1D-481D-A009-7B20D4610C9C}" presName="thickLine" presStyleLbl="alignNode1" presStyleIdx="1" presStyleCnt="8"/>
      <dgm:spPr/>
    </dgm:pt>
    <dgm:pt modelId="{D519FCB6-4F97-423B-8813-20B39BE251ED}" type="pres">
      <dgm:prSet presAssocID="{B34056B8-9B1D-481D-A009-7B20D4610C9C}" presName="horz1" presStyleCnt="0"/>
      <dgm:spPr/>
    </dgm:pt>
    <dgm:pt modelId="{364F54B1-68D8-4915-880C-1308EA382D0D}" type="pres">
      <dgm:prSet presAssocID="{B34056B8-9B1D-481D-A009-7B20D4610C9C}" presName="tx1" presStyleLbl="revTx" presStyleIdx="1" presStyleCnt="8"/>
      <dgm:spPr/>
    </dgm:pt>
    <dgm:pt modelId="{632D4A80-4162-4785-AA1F-2701D062B1E0}" type="pres">
      <dgm:prSet presAssocID="{B34056B8-9B1D-481D-A009-7B20D4610C9C}" presName="vert1" presStyleCnt="0"/>
      <dgm:spPr/>
    </dgm:pt>
    <dgm:pt modelId="{A11CF2E4-B453-44C5-AD07-E230280104A2}" type="pres">
      <dgm:prSet presAssocID="{007A0280-B0CF-445A-82FF-2CA227B182F8}" presName="thickLine" presStyleLbl="alignNode1" presStyleIdx="2" presStyleCnt="8"/>
      <dgm:spPr/>
    </dgm:pt>
    <dgm:pt modelId="{3FEE0C37-3258-4366-86FA-919162170372}" type="pres">
      <dgm:prSet presAssocID="{007A0280-B0CF-445A-82FF-2CA227B182F8}" presName="horz1" presStyleCnt="0"/>
      <dgm:spPr/>
    </dgm:pt>
    <dgm:pt modelId="{CC094465-3336-4F34-96BC-6EBA3E843A80}" type="pres">
      <dgm:prSet presAssocID="{007A0280-B0CF-445A-82FF-2CA227B182F8}" presName="tx1" presStyleLbl="revTx" presStyleIdx="2" presStyleCnt="8"/>
      <dgm:spPr/>
    </dgm:pt>
    <dgm:pt modelId="{E953B2BF-1295-487D-BBB8-D00199110D0A}" type="pres">
      <dgm:prSet presAssocID="{007A0280-B0CF-445A-82FF-2CA227B182F8}" presName="vert1" presStyleCnt="0"/>
      <dgm:spPr/>
    </dgm:pt>
    <dgm:pt modelId="{05E663C7-0FCE-46BE-B9CA-25EEE6EEBAC7}" type="pres">
      <dgm:prSet presAssocID="{D882A711-77EC-4E04-95EB-03D67C6EFDCD}" presName="thickLine" presStyleLbl="alignNode1" presStyleIdx="3" presStyleCnt="8"/>
      <dgm:spPr/>
    </dgm:pt>
    <dgm:pt modelId="{EEDEC887-5E07-40D9-9BBE-E0F27AEA9DC9}" type="pres">
      <dgm:prSet presAssocID="{D882A711-77EC-4E04-95EB-03D67C6EFDCD}" presName="horz1" presStyleCnt="0"/>
      <dgm:spPr/>
    </dgm:pt>
    <dgm:pt modelId="{8574EBC6-49D9-4DDB-AF1B-3D8751A37248}" type="pres">
      <dgm:prSet presAssocID="{D882A711-77EC-4E04-95EB-03D67C6EFDCD}" presName="tx1" presStyleLbl="revTx" presStyleIdx="3" presStyleCnt="8"/>
      <dgm:spPr/>
    </dgm:pt>
    <dgm:pt modelId="{C4BF828C-E1EF-46FC-BD26-632A78FB5251}" type="pres">
      <dgm:prSet presAssocID="{D882A711-77EC-4E04-95EB-03D67C6EFDCD}" presName="vert1" presStyleCnt="0"/>
      <dgm:spPr/>
    </dgm:pt>
    <dgm:pt modelId="{C373720E-7FAC-40BD-BB20-E1265A9BD2D3}" type="pres">
      <dgm:prSet presAssocID="{104700D4-FE92-436B-A90B-BFBF0A45FA56}" presName="thickLine" presStyleLbl="alignNode1" presStyleIdx="4" presStyleCnt="8"/>
      <dgm:spPr/>
    </dgm:pt>
    <dgm:pt modelId="{619D49DD-5B6C-4C83-BCA3-00A7C11E1326}" type="pres">
      <dgm:prSet presAssocID="{104700D4-FE92-436B-A90B-BFBF0A45FA56}" presName="horz1" presStyleCnt="0"/>
      <dgm:spPr/>
    </dgm:pt>
    <dgm:pt modelId="{37F00291-D7D2-47E9-BA97-6C39DFEBD1C4}" type="pres">
      <dgm:prSet presAssocID="{104700D4-FE92-436B-A90B-BFBF0A45FA56}" presName="tx1" presStyleLbl="revTx" presStyleIdx="4" presStyleCnt="8"/>
      <dgm:spPr/>
    </dgm:pt>
    <dgm:pt modelId="{A76F4050-3240-4C99-9ED8-677F989E22C4}" type="pres">
      <dgm:prSet presAssocID="{104700D4-FE92-436B-A90B-BFBF0A45FA56}" presName="vert1" presStyleCnt="0"/>
      <dgm:spPr/>
    </dgm:pt>
    <dgm:pt modelId="{96C7B071-8AB9-4367-BC4D-88009AB0446E}" type="pres">
      <dgm:prSet presAssocID="{97B98339-13A1-4AB3-AEBC-65F5F333F842}" presName="thickLine" presStyleLbl="alignNode1" presStyleIdx="5" presStyleCnt="8"/>
      <dgm:spPr/>
    </dgm:pt>
    <dgm:pt modelId="{F9ABE024-3234-4C6C-813A-D28FF040A140}" type="pres">
      <dgm:prSet presAssocID="{97B98339-13A1-4AB3-AEBC-65F5F333F842}" presName="horz1" presStyleCnt="0"/>
      <dgm:spPr/>
    </dgm:pt>
    <dgm:pt modelId="{DBA6F474-C486-4669-BBD0-ED4B89D5174B}" type="pres">
      <dgm:prSet presAssocID="{97B98339-13A1-4AB3-AEBC-65F5F333F842}" presName="tx1" presStyleLbl="revTx" presStyleIdx="5" presStyleCnt="8"/>
      <dgm:spPr/>
    </dgm:pt>
    <dgm:pt modelId="{2265403C-5A17-4F0D-8ECB-F5C85A4229A8}" type="pres">
      <dgm:prSet presAssocID="{97B98339-13A1-4AB3-AEBC-65F5F333F842}" presName="vert1" presStyleCnt="0"/>
      <dgm:spPr/>
    </dgm:pt>
    <dgm:pt modelId="{5AFC95E7-88EA-4848-A9FB-915489A57DC4}" type="pres">
      <dgm:prSet presAssocID="{02058D21-45D2-4921-9AA6-C5B60ED3EA50}" presName="thickLine" presStyleLbl="alignNode1" presStyleIdx="6" presStyleCnt="8"/>
      <dgm:spPr/>
    </dgm:pt>
    <dgm:pt modelId="{74844BDE-9619-4BAF-AF24-16ED78CDEE7E}" type="pres">
      <dgm:prSet presAssocID="{02058D21-45D2-4921-9AA6-C5B60ED3EA50}" presName="horz1" presStyleCnt="0"/>
      <dgm:spPr/>
    </dgm:pt>
    <dgm:pt modelId="{0B7981E3-4E4C-4CED-A61A-B5BFED432866}" type="pres">
      <dgm:prSet presAssocID="{02058D21-45D2-4921-9AA6-C5B60ED3EA50}" presName="tx1" presStyleLbl="revTx" presStyleIdx="6" presStyleCnt="8"/>
      <dgm:spPr/>
    </dgm:pt>
    <dgm:pt modelId="{55DF507A-F405-4237-BF45-47E1B469BBF6}" type="pres">
      <dgm:prSet presAssocID="{02058D21-45D2-4921-9AA6-C5B60ED3EA50}" presName="vert1" presStyleCnt="0"/>
      <dgm:spPr/>
    </dgm:pt>
    <dgm:pt modelId="{E49F32A7-DF7F-4037-8EE3-A2D55243FB3A}" type="pres">
      <dgm:prSet presAssocID="{163F745A-A9BD-4D21-957D-1C983588D3C3}" presName="thickLine" presStyleLbl="alignNode1" presStyleIdx="7" presStyleCnt="8"/>
      <dgm:spPr/>
    </dgm:pt>
    <dgm:pt modelId="{9BE4A7A1-7742-471F-BC46-4CB4D9FBE438}" type="pres">
      <dgm:prSet presAssocID="{163F745A-A9BD-4D21-957D-1C983588D3C3}" presName="horz1" presStyleCnt="0"/>
      <dgm:spPr/>
    </dgm:pt>
    <dgm:pt modelId="{6C9E1CE8-BB52-4F7B-B4EB-930E526F3FF3}" type="pres">
      <dgm:prSet presAssocID="{163F745A-A9BD-4D21-957D-1C983588D3C3}" presName="tx1" presStyleLbl="revTx" presStyleIdx="7" presStyleCnt="8"/>
      <dgm:spPr/>
    </dgm:pt>
    <dgm:pt modelId="{14818F88-7875-4AD1-B5FA-669157D3EC48}" type="pres">
      <dgm:prSet presAssocID="{163F745A-A9BD-4D21-957D-1C983588D3C3}" presName="vert1" presStyleCnt="0"/>
      <dgm:spPr/>
    </dgm:pt>
  </dgm:ptLst>
  <dgm:cxnLst>
    <dgm:cxn modelId="{1BEF5601-B499-4508-90C1-82836D42AF82}" type="presOf" srcId="{007A0280-B0CF-445A-82FF-2CA227B182F8}" destId="{CC094465-3336-4F34-96BC-6EBA3E843A80}" srcOrd="0" destOrd="0" presId="urn:microsoft.com/office/officeart/2008/layout/LinedList"/>
    <dgm:cxn modelId="{548E0B1B-CBB7-4998-B071-A45C70593F1D}" srcId="{7C30738B-54B6-4C05-A8D1-BE56DD9B93E7}" destId="{D882A711-77EC-4E04-95EB-03D67C6EFDCD}" srcOrd="3" destOrd="0" parTransId="{E5F443A8-B4AF-46FD-A9CC-A716691E0B5F}" sibTransId="{B3555248-BC6A-4322-8E53-8A92A5DB2A71}"/>
    <dgm:cxn modelId="{69125A33-EE12-44B4-A05B-59C419D6C612}" type="presOf" srcId="{97B98339-13A1-4AB3-AEBC-65F5F333F842}" destId="{DBA6F474-C486-4669-BBD0-ED4B89D5174B}" srcOrd="0" destOrd="0" presId="urn:microsoft.com/office/officeart/2008/layout/LinedList"/>
    <dgm:cxn modelId="{3CC2885B-F75F-41E7-9BCB-3F1D2222D0FF}" srcId="{7C30738B-54B6-4C05-A8D1-BE56DD9B93E7}" destId="{104700D4-FE92-436B-A90B-BFBF0A45FA56}" srcOrd="4" destOrd="0" parTransId="{83E0A48C-EF14-45BD-8838-00E74E73E7D1}" sibTransId="{ACA72EA9-01AE-4DF1-9A80-D10CADE6A7E1}"/>
    <dgm:cxn modelId="{D8035864-1946-48B0-AE62-88EA0664CED1}" type="presOf" srcId="{104700D4-FE92-436B-A90B-BFBF0A45FA56}" destId="{37F00291-D7D2-47E9-BA97-6C39DFEBD1C4}" srcOrd="0" destOrd="0" presId="urn:microsoft.com/office/officeart/2008/layout/LinedList"/>
    <dgm:cxn modelId="{349EDD44-B988-4439-B754-849864C04EAD}" srcId="{7C30738B-54B6-4C05-A8D1-BE56DD9B93E7}" destId="{163F745A-A9BD-4D21-957D-1C983588D3C3}" srcOrd="7" destOrd="0" parTransId="{D3E3B738-3222-46B3-8350-9B6783A81D32}" sibTransId="{1E3C082A-88D4-4756-B86C-78BBF2504DDA}"/>
    <dgm:cxn modelId="{316F3A6A-D379-4C7D-BE04-067465148C9F}" srcId="{7C30738B-54B6-4C05-A8D1-BE56DD9B93E7}" destId="{007A0280-B0CF-445A-82FF-2CA227B182F8}" srcOrd="2" destOrd="0" parTransId="{89DB0679-863E-4962-927C-55C82BDC78E7}" sibTransId="{672BC815-C133-42C7-8095-B8954E6EEA25}"/>
    <dgm:cxn modelId="{304C6C4B-23DC-4A42-AA73-CAFB1DEB58FA}" type="presOf" srcId="{163F745A-A9BD-4D21-957D-1C983588D3C3}" destId="{6C9E1CE8-BB52-4F7B-B4EB-930E526F3FF3}" srcOrd="0" destOrd="0" presId="urn:microsoft.com/office/officeart/2008/layout/LinedList"/>
    <dgm:cxn modelId="{2F68E553-3EAD-47A4-A924-2BA7E69609BA}" type="presOf" srcId="{7C30738B-54B6-4C05-A8D1-BE56DD9B93E7}" destId="{47CD1F84-138C-44BC-BBFC-FA2AAD9C4636}" srcOrd="0" destOrd="0" presId="urn:microsoft.com/office/officeart/2008/layout/LinedList"/>
    <dgm:cxn modelId="{A13AEF73-D64A-459B-A761-A2825FC7CDB1}" type="presOf" srcId="{7281D366-482C-4569-A11A-3F5819CF0863}" destId="{4AC78843-7E40-4546-8407-9FAEFDF2051F}" srcOrd="0" destOrd="0" presId="urn:microsoft.com/office/officeart/2008/layout/LinedList"/>
    <dgm:cxn modelId="{FCD90D87-356D-4FAA-9E1E-6A8852AAF615}" type="presOf" srcId="{B34056B8-9B1D-481D-A009-7B20D4610C9C}" destId="{364F54B1-68D8-4915-880C-1308EA382D0D}" srcOrd="0" destOrd="0" presId="urn:microsoft.com/office/officeart/2008/layout/LinedList"/>
    <dgm:cxn modelId="{CE25FD87-6C75-41F1-8EF7-3C4B42B18212}" srcId="{7C30738B-54B6-4C05-A8D1-BE56DD9B93E7}" destId="{97B98339-13A1-4AB3-AEBC-65F5F333F842}" srcOrd="5" destOrd="0" parTransId="{8888C0D9-600F-4B3E-B84B-BD54D0FC00A1}" sibTransId="{2944B2D2-B2FD-4CBD-819B-F38345D09959}"/>
    <dgm:cxn modelId="{BB261C94-FC06-454B-A00C-D075BB1C419F}" type="presOf" srcId="{02058D21-45D2-4921-9AA6-C5B60ED3EA50}" destId="{0B7981E3-4E4C-4CED-A61A-B5BFED432866}" srcOrd="0" destOrd="0" presId="urn:microsoft.com/office/officeart/2008/layout/LinedList"/>
    <dgm:cxn modelId="{1DCDFBB5-7ED2-4C25-B14D-AD720B88A516}" srcId="{7C30738B-54B6-4C05-A8D1-BE56DD9B93E7}" destId="{B34056B8-9B1D-481D-A009-7B20D4610C9C}" srcOrd="1" destOrd="0" parTransId="{FB5451E9-5294-4E53-B68F-475C04473801}" sibTransId="{526A4221-D3E1-4034-9C63-990ED5CCE930}"/>
    <dgm:cxn modelId="{8765B8C0-E5F4-4238-9DDF-4AC5304CE607}" type="presOf" srcId="{D882A711-77EC-4E04-95EB-03D67C6EFDCD}" destId="{8574EBC6-49D9-4DDB-AF1B-3D8751A37248}" srcOrd="0" destOrd="0" presId="urn:microsoft.com/office/officeart/2008/layout/LinedList"/>
    <dgm:cxn modelId="{671D5ECB-7500-4A9A-B686-A55D8A579BBF}" srcId="{7C30738B-54B6-4C05-A8D1-BE56DD9B93E7}" destId="{02058D21-45D2-4921-9AA6-C5B60ED3EA50}" srcOrd="6" destOrd="0" parTransId="{585C751B-976D-414A-8F43-5A94F889361A}" sibTransId="{CC686D0F-7504-4C13-BD0E-174F69F7AFD2}"/>
    <dgm:cxn modelId="{2BB5B1F9-5F94-4E6B-A5A4-3611D496B3D2}" srcId="{7C30738B-54B6-4C05-A8D1-BE56DD9B93E7}" destId="{7281D366-482C-4569-A11A-3F5819CF0863}" srcOrd="0" destOrd="0" parTransId="{A46B5AE4-6825-4482-B106-4A49CE5A76B0}" sibTransId="{6225A670-874A-447B-B34B-5F5AF1E47990}"/>
    <dgm:cxn modelId="{4542307F-B11D-449F-8AB8-1FC77B0D1A4B}" type="presParOf" srcId="{47CD1F84-138C-44BC-BBFC-FA2AAD9C4636}" destId="{B16ED3CB-0D0E-422C-8EC0-24C53042781A}" srcOrd="0" destOrd="0" presId="urn:microsoft.com/office/officeart/2008/layout/LinedList"/>
    <dgm:cxn modelId="{9B0808D0-75F1-4159-BC6E-45FE7879C1AF}" type="presParOf" srcId="{47CD1F84-138C-44BC-BBFC-FA2AAD9C4636}" destId="{89BCA87C-ACC9-45A4-B465-5D284B5C158B}" srcOrd="1" destOrd="0" presId="urn:microsoft.com/office/officeart/2008/layout/LinedList"/>
    <dgm:cxn modelId="{111DB60E-AFE3-4710-8DC4-A260EA404601}" type="presParOf" srcId="{89BCA87C-ACC9-45A4-B465-5D284B5C158B}" destId="{4AC78843-7E40-4546-8407-9FAEFDF2051F}" srcOrd="0" destOrd="0" presId="urn:microsoft.com/office/officeart/2008/layout/LinedList"/>
    <dgm:cxn modelId="{2905E523-7795-4820-BAB6-1150B73903A1}" type="presParOf" srcId="{89BCA87C-ACC9-45A4-B465-5D284B5C158B}" destId="{6C03A7B6-EC01-40F1-A6BA-C040B18E50FA}" srcOrd="1" destOrd="0" presId="urn:microsoft.com/office/officeart/2008/layout/LinedList"/>
    <dgm:cxn modelId="{50AFE04F-EE75-4060-989A-DB1BAD8CD2ED}" type="presParOf" srcId="{47CD1F84-138C-44BC-BBFC-FA2AAD9C4636}" destId="{E597F762-2356-4DA9-AFED-262CD8F6A6EA}" srcOrd="2" destOrd="0" presId="urn:microsoft.com/office/officeart/2008/layout/LinedList"/>
    <dgm:cxn modelId="{8340850C-FE36-45FE-8823-9B5454A4962D}" type="presParOf" srcId="{47CD1F84-138C-44BC-BBFC-FA2AAD9C4636}" destId="{D519FCB6-4F97-423B-8813-20B39BE251ED}" srcOrd="3" destOrd="0" presId="urn:microsoft.com/office/officeart/2008/layout/LinedList"/>
    <dgm:cxn modelId="{2C9D00CC-2BAD-4623-8E56-D55EB85A8DD3}" type="presParOf" srcId="{D519FCB6-4F97-423B-8813-20B39BE251ED}" destId="{364F54B1-68D8-4915-880C-1308EA382D0D}" srcOrd="0" destOrd="0" presId="urn:microsoft.com/office/officeart/2008/layout/LinedList"/>
    <dgm:cxn modelId="{F80DEF81-F5E2-4694-9A85-580C934D24FC}" type="presParOf" srcId="{D519FCB6-4F97-423B-8813-20B39BE251ED}" destId="{632D4A80-4162-4785-AA1F-2701D062B1E0}" srcOrd="1" destOrd="0" presId="urn:microsoft.com/office/officeart/2008/layout/LinedList"/>
    <dgm:cxn modelId="{98E37D15-5166-44F7-AF16-42345E058F30}" type="presParOf" srcId="{47CD1F84-138C-44BC-BBFC-FA2AAD9C4636}" destId="{A11CF2E4-B453-44C5-AD07-E230280104A2}" srcOrd="4" destOrd="0" presId="urn:microsoft.com/office/officeart/2008/layout/LinedList"/>
    <dgm:cxn modelId="{A8A9B055-3DE1-4797-B9CD-A62B11EF302A}" type="presParOf" srcId="{47CD1F84-138C-44BC-BBFC-FA2AAD9C4636}" destId="{3FEE0C37-3258-4366-86FA-919162170372}" srcOrd="5" destOrd="0" presId="urn:microsoft.com/office/officeart/2008/layout/LinedList"/>
    <dgm:cxn modelId="{FA5C043F-3B1C-4CDC-B95D-4D343A546B62}" type="presParOf" srcId="{3FEE0C37-3258-4366-86FA-919162170372}" destId="{CC094465-3336-4F34-96BC-6EBA3E843A80}" srcOrd="0" destOrd="0" presId="urn:microsoft.com/office/officeart/2008/layout/LinedList"/>
    <dgm:cxn modelId="{42F71403-497C-491F-BCF9-EC955F7C79EB}" type="presParOf" srcId="{3FEE0C37-3258-4366-86FA-919162170372}" destId="{E953B2BF-1295-487D-BBB8-D00199110D0A}" srcOrd="1" destOrd="0" presId="urn:microsoft.com/office/officeart/2008/layout/LinedList"/>
    <dgm:cxn modelId="{7C587803-F390-4B7F-9B2E-BACAD907B069}" type="presParOf" srcId="{47CD1F84-138C-44BC-BBFC-FA2AAD9C4636}" destId="{05E663C7-0FCE-46BE-B9CA-25EEE6EEBAC7}" srcOrd="6" destOrd="0" presId="urn:microsoft.com/office/officeart/2008/layout/LinedList"/>
    <dgm:cxn modelId="{44945658-820C-46CC-AC1E-FE297AF6EED7}" type="presParOf" srcId="{47CD1F84-138C-44BC-BBFC-FA2AAD9C4636}" destId="{EEDEC887-5E07-40D9-9BBE-E0F27AEA9DC9}" srcOrd="7" destOrd="0" presId="urn:microsoft.com/office/officeart/2008/layout/LinedList"/>
    <dgm:cxn modelId="{234C5C33-21E9-4D89-8685-876AE5D9C0F1}" type="presParOf" srcId="{EEDEC887-5E07-40D9-9BBE-E0F27AEA9DC9}" destId="{8574EBC6-49D9-4DDB-AF1B-3D8751A37248}" srcOrd="0" destOrd="0" presId="urn:microsoft.com/office/officeart/2008/layout/LinedList"/>
    <dgm:cxn modelId="{9393600A-9853-4859-8769-B1D6D8A00801}" type="presParOf" srcId="{EEDEC887-5E07-40D9-9BBE-E0F27AEA9DC9}" destId="{C4BF828C-E1EF-46FC-BD26-632A78FB5251}" srcOrd="1" destOrd="0" presId="urn:microsoft.com/office/officeart/2008/layout/LinedList"/>
    <dgm:cxn modelId="{9CA840C1-2601-4B05-B7B9-0183C49390DA}" type="presParOf" srcId="{47CD1F84-138C-44BC-BBFC-FA2AAD9C4636}" destId="{C373720E-7FAC-40BD-BB20-E1265A9BD2D3}" srcOrd="8" destOrd="0" presId="urn:microsoft.com/office/officeart/2008/layout/LinedList"/>
    <dgm:cxn modelId="{3EF3EA29-5D86-45F6-9060-E71E2747080F}" type="presParOf" srcId="{47CD1F84-138C-44BC-BBFC-FA2AAD9C4636}" destId="{619D49DD-5B6C-4C83-BCA3-00A7C11E1326}" srcOrd="9" destOrd="0" presId="urn:microsoft.com/office/officeart/2008/layout/LinedList"/>
    <dgm:cxn modelId="{633346CF-1A5E-4ECF-92DF-C0060B8F39E0}" type="presParOf" srcId="{619D49DD-5B6C-4C83-BCA3-00A7C11E1326}" destId="{37F00291-D7D2-47E9-BA97-6C39DFEBD1C4}" srcOrd="0" destOrd="0" presId="urn:microsoft.com/office/officeart/2008/layout/LinedList"/>
    <dgm:cxn modelId="{4C775630-4EEA-4CDA-9C0B-020E9E04A0E0}" type="presParOf" srcId="{619D49DD-5B6C-4C83-BCA3-00A7C11E1326}" destId="{A76F4050-3240-4C99-9ED8-677F989E22C4}" srcOrd="1" destOrd="0" presId="urn:microsoft.com/office/officeart/2008/layout/LinedList"/>
    <dgm:cxn modelId="{1A3B46AF-8F1C-4EBC-9F72-12A0798BB538}" type="presParOf" srcId="{47CD1F84-138C-44BC-BBFC-FA2AAD9C4636}" destId="{96C7B071-8AB9-4367-BC4D-88009AB0446E}" srcOrd="10" destOrd="0" presId="urn:microsoft.com/office/officeart/2008/layout/LinedList"/>
    <dgm:cxn modelId="{1060F823-EAE1-4B9C-8D15-7E2F2176E675}" type="presParOf" srcId="{47CD1F84-138C-44BC-BBFC-FA2AAD9C4636}" destId="{F9ABE024-3234-4C6C-813A-D28FF040A140}" srcOrd="11" destOrd="0" presId="urn:microsoft.com/office/officeart/2008/layout/LinedList"/>
    <dgm:cxn modelId="{68436CE1-DE04-4A26-921A-08002E9B4AFE}" type="presParOf" srcId="{F9ABE024-3234-4C6C-813A-D28FF040A140}" destId="{DBA6F474-C486-4669-BBD0-ED4B89D5174B}" srcOrd="0" destOrd="0" presId="urn:microsoft.com/office/officeart/2008/layout/LinedList"/>
    <dgm:cxn modelId="{E00C47C7-77BE-499D-8103-C55C5E14EAB2}" type="presParOf" srcId="{F9ABE024-3234-4C6C-813A-D28FF040A140}" destId="{2265403C-5A17-4F0D-8ECB-F5C85A4229A8}" srcOrd="1" destOrd="0" presId="urn:microsoft.com/office/officeart/2008/layout/LinedList"/>
    <dgm:cxn modelId="{5936811F-2F15-41DD-9A4A-5D281D4AB67C}" type="presParOf" srcId="{47CD1F84-138C-44BC-BBFC-FA2AAD9C4636}" destId="{5AFC95E7-88EA-4848-A9FB-915489A57DC4}" srcOrd="12" destOrd="0" presId="urn:microsoft.com/office/officeart/2008/layout/LinedList"/>
    <dgm:cxn modelId="{9579F4C9-61F7-4711-BDA1-AC2D9C6DCC72}" type="presParOf" srcId="{47CD1F84-138C-44BC-BBFC-FA2AAD9C4636}" destId="{74844BDE-9619-4BAF-AF24-16ED78CDEE7E}" srcOrd="13" destOrd="0" presId="urn:microsoft.com/office/officeart/2008/layout/LinedList"/>
    <dgm:cxn modelId="{8AD044C8-6BDE-40A2-906F-3E0E201162F8}" type="presParOf" srcId="{74844BDE-9619-4BAF-AF24-16ED78CDEE7E}" destId="{0B7981E3-4E4C-4CED-A61A-B5BFED432866}" srcOrd="0" destOrd="0" presId="urn:microsoft.com/office/officeart/2008/layout/LinedList"/>
    <dgm:cxn modelId="{D9A16D21-4B68-449F-9E9B-CE0B1D030B30}" type="presParOf" srcId="{74844BDE-9619-4BAF-AF24-16ED78CDEE7E}" destId="{55DF507A-F405-4237-BF45-47E1B469BBF6}" srcOrd="1" destOrd="0" presId="urn:microsoft.com/office/officeart/2008/layout/LinedList"/>
    <dgm:cxn modelId="{EED08CED-63A3-4DD5-B197-2FCC660B264D}" type="presParOf" srcId="{47CD1F84-138C-44BC-BBFC-FA2AAD9C4636}" destId="{E49F32A7-DF7F-4037-8EE3-A2D55243FB3A}" srcOrd="14" destOrd="0" presId="urn:microsoft.com/office/officeart/2008/layout/LinedList"/>
    <dgm:cxn modelId="{8BCD2865-4D02-4ECF-B838-FC4AF32844F1}" type="presParOf" srcId="{47CD1F84-138C-44BC-BBFC-FA2AAD9C4636}" destId="{9BE4A7A1-7742-471F-BC46-4CB4D9FBE438}" srcOrd="15" destOrd="0" presId="urn:microsoft.com/office/officeart/2008/layout/LinedList"/>
    <dgm:cxn modelId="{8C1C114B-FEC9-41C8-8562-322A0CB5C01D}" type="presParOf" srcId="{9BE4A7A1-7742-471F-BC46-4CB4D9FBE438}" destId="{6C9E1CE8-BB52-4F7B-B4EB-930E526F3FF3}" srcOrd="0" destOrd="0" presId="urn:microsoft.com/office/officeart/2008/layout/LinedList"/>
    <dgm:cxn modelId="{A7FE98B3-1DBB-4F3C-AD24-9339BBECC3B7}" type="presParOf" srcId="{9BE4A7A1-7742-471F-BC46-4CB4D9FBE438}" destId="{14818F88-7875-4AD1-B5FA-669157D3EC4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B2E91-A128-40D2-AA61-52D78AD1E0F8}">
      <dsp:nvSpPr>
        <dsp:cNvPr id="0" name=""/>
        <dsp:cNvSpPr/>
      </dsp:nvSpPr>
      <dsp:spPr>
        <a:xfrm>
          <a:off x="338658" y="1486"/>
          <a:ext cx="4031753" cy="24190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El análisis de tiempos es fundamental para  determinar el tiempo estándar de  ejecución de una tarea. </a:t>
          </a:r>
        </a:p>
      </dsp:txBody>
      <dsp:txXfrm>
        <a:off x="338658" y="1486"/>
        <a:ext cx="4031753" cy="2419052"/>
      </dsp:txXfrm>
    </dsp:sp>
    <dsp:sp modelId="{BE55C0E1-8DB9-4CE9-886D-97B2D3882CD3}">
      <dsp:nvSpPr>
        <dsp:cNvPr id="0" name=""/>
        <dsp:cNvSpPr/>
      </dsp:nvSpPr>
      <dsp:spPr>
        <a:xfrm>
          <a:off x="4773587" y="1486"/>
          <a:ext cx="4031753" cy="24190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El diseño de métodos busca establecer la  forma más </a:t>
          </a:r>
          <a:r>
            <a:rPr lang="es-ES" sz="2200" kern="1200" dirty="0" err="1"/>
            <a:t>eﬁciente</a:t>
          </a:r>
          <a:r>
            <a:rPr lang="es-ES" sz="2200" kern="1200" dirty="0"/>
            <a:t> de realizar una tarea,  eliminando pasos innecesarios y  reduciendo movimientos.</a:t>
          </a:r>
        </a:p>
      </dsp:txBody>
      <dsp:txXfrm>
        <a:off x="4773587" y="1486"/>
        <a:ext cx="4031753" cy="2419052"/>
      </dsp:txXfrm>
    </dsp:sp>
    <dsp:sp modelId="{FA5826C9-0C23-4CAB-8024-3C2814F02F27}">
      <dsp:nvSpPr>
        <dsp:cNvPr id="0" name=""/>
        <dsp:cNvSpPr/>
      </dsp:nvSpPr>
      <dsp:spPr>
        <a:xfrm>
          <a:off x="338658" y="2823714"/>
          <a:ext cx="4031753" cy="24190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La optimización de la productividad  requiere una cultura de mejora continua,  donde se fomenta la participación de los  trabajadores en la </a:t>
          </a:r>
          <a:r>
            <a:rPr lang="es-ES" sz="2200" kern="1200" dirty="0" err="1"/>
            <a:t>identiﬁcación</a:t>
          </a:r>
          <a:r>
            <a:rPr lang="es-ES" sz="2200" kern="1200" dirty="0"/>
            <a:t> y  implementación de mejoras en los  procesos.</a:t>
          </a:r>
        </a:p>
      </dsp:txBody>
      <dsp:txXfrm>
        <a:off x="338658" y="2823714"/>
        <a:ext cx="4031753" cy="2419052"/>
      </dsp:txXfrm>
    </dsp:sp>
    <dsp:sp modelId="{46845E00-8D6C-4E60-B807-43EADE32DAC8}">
      <dsp:nvSpPr>
        <dsp:cNvPr id="0" name=""/>
        <dsp:cNvSpPr/>
      </dsp:nvSpPr>
      <dsp:spPr>
        <a:xfrm>
          <a:off x="4773587" y="2823714"/>
          <a:ext cx="4031753" cy="24190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solidFill>
                <a:prstClr val="black">
                  <a:hueOff val="0"/>
                  <a:satOff val="0"/>
                  <a:lumOff val="0"/>
                  <a:alphaOff val="0"/>
                </a:prstClr>
              </a:solidFill>
              <a:latin typeface="Calibri" panose="020F0502020204030204"/>
              <a:ea typeface="+mn-ea"/>
              <a:cs typeface="+mn-cs"/>
            </a:rPr>
            <a:t>Al aplicar las técnicas de estudio de  trabajo, se logra una mayor </a:t>
          </a:r>
          <a:r>
            <a:rPr lang="es-ES" sz="2200" kern="1200" dirty="0" err="1">
              <a:solidFill>
                <a:prstClr val="black">
                  <a:hueOff val="0"/>
                  <a:satOff val="0"/>
                  <a:lumOff val="0"/>
                  <a:alphaOff val="0"/>
                </a:prstClr>
              </a:solidFill>
              <a:latin typeface="Calibri" panose="020F0502020204030204"/>
              <a:ea typeface="+mn-ea"/>
              <a:cs typeface="+mn-cs"/>
            </a:rPr>
            <a:t>eﬁciencia</a:t>
          </a:r>
          <a:r>
            <a:rPr lang="es-ES" sz="2200" kern="1200" dirty="0">
              <a:solidFill>
                <a:prstClr val="black">
                  <a:hueOff val="0"/>
                  <a:satOff val="0"/>
                  <a:lumOff val="0"/>
                  <a:alphaOff val="0"/>
                </a:prstClr>
              </a:solidFill>
              <a:latin typeface="Calibri" panose="020F0502020204030204"/>
              <a:ea typeface="+mn-ea"/>
              <a:cs typeface="+mn-cs"/>
            </a:rPr>
            <a:t> en  los procesos, reducción de costos  operativos y tiempos de producción, así  como una mejora en la calidad del  producto o servicio.</a:t>
          </a:r>
        </a:p>
      </dsp:txBody>
      <dsp:txXfrm>
        <a:off x="4773587" y="2823714"/>
        <a:ext cx="4031753" cy="24190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ED3CB-0D0E-422C-8EC0-24C53042781A}">
      <dsp:nvSpPr>
        <dsp:cNvPr id="0" name=""/>
        <dsp:cNvSpPr/>
      </dsp:nvSpPr>
      <dsp:spPr>
        <a:xfrm>
          <a:off x="0" y="0"/>
          <a:ext cx="9814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C78843-7E40-4546-8407-9FAEFDF2051F}">
      <dsp:nvSpPr>
        <dsp:cNvPr id="0" name=""/>
        <dsp:cNvSpPr/>
      </dsp:nvSpPr>
      <dsp:spPr>
        <a:xfrm>
          <a:off x="0" y="0"/>
          <a:ext cx="9814560" cy="67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t>SELECCIONAR el trabajo o proceso que se ha de estudiar.</a:t>
          </a:r>
        </a:p>
      </dsp:txBody>
      <dsp:txXfrm>
        <a:off x="0" y="0"/>
        <a:ext cx="9814560" cy="675851"/>
      </dsp:txXfrm>
    </dsp:sp>
    <dsp:sp modelId="{E597F762-2356-4DA9-AFED-262CD8F6A6EA}">
      <dsp:nvSpPr>
        <dsp:cNvPr id="0" name=""/>
        <dsp:cNvSpPr/>
      </dsp:nvSpPr>
      <dsp:spPr>
        <a:xfrm>
          <a:off x="0" y="675851"/>
          <a:ext cx="9814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4F54B1-68D8-4915-880C-1308EA382D0D}">
      <dsp:nvSpPr>
        <dsp:cNvPr id="0" name=""/>
        <dsp:cNvSpPr/>
      </dsp:nvSpPr>
      <dsp:spPr>
        <a:xfrm>
          <a:off x="0" y="675851"/>
          <a:ext cx="9814560" cy="67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t>REGISTRAR o recolectar todos los datos relevantes acerca de la tarea o proceso.</a:t>
          </a:r>
        </a:p>
      </dsp:txBody>
      <dsp:txXfrm>
        <a:off x="0" y="675851"/>
        <a:ext cx="9814560" cy="675851"/>
      </dsp:txXfrm>
    </dsp:sp>
    <dsp:sp modelId="{A11CF2E4-B453-44C5-AD07-E230280104A2}">
      <dsp:nvSpPr>
        <dsp:cNvPr id="0" name=""/>
        <dsp:cNvSpPr/>
      </dsp:nvSpPr>
      <dsp:spPr>
        <a:xfrm>
          <a:off x="0" y="1351703"/>
          <a:ext cx="9814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094465-3336-4F34-96BC-6EBA3E843A80}">
      <dsp:nvSpPr>
        <dsp:cNvPr id="0" name=""/>
        <dsp:cNvSpPr/>
      </dsp:nvSpPr>
      <dsp:spPr>
        <a:xfrm>
          <a:off x="0" y="1351703"/>
          <a:ext cx="9814560" cy="67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t>EXAMINAR los hechos registrados con espíritu crítico: justificar el lugar, el orden en que se ejecuta, quién la ejecuta, y los medios empleados. </a:t>
          </a:r>
        </a:p>
      </dsp:txBody>
      <dsp:txXfrm>
        <a:off x="0" y="1351703"/>
        <a:ext cx="9814560" cy="675851"/>
      </dsp:txXfrm>
    </dsp:sp>
    <dsp:sp modelId="{05E663C7-0FCE-46BE-B9CA-25EEE6EEBAC7}">
      <dsp:nvSpPr>
        <dsp:cNvPr id="0" name=""/>
        <dsp:cNvSpPr/>
      </dsp:nvSpPr>
      <dsp:spPr>
        <a:xfrm>
          <a:off x="0" y="2027554"/>
          <a:ext cx="9814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4EBC6-49D9-4DDB-AF1B-3D8751A37248}">
      <dsp:nvSpPr>
        <dsp:cNvPr id="0" name=""/>
        <dsp:cNvSpPr/>
      </dsp:nvSpPr>
      <dsp:spPr>
        <a:xfrm>
          <a:off x="0" y="2027554"/>
          <a:ext cx="9814560" cy="67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t>ESTABLECER el mejor método, considerando las circunstancias y utilizando técnicas de gestión así como los aportes de los dirigentes, supervisores, trabajadores y asesores.</a:t>
          </a:r>
        </a:p>
      </dsp:txBody>
      <dsp:txXfrm>
        <a:off x="0" y="2027554"/>
        <a:ext cx="9814560" cy="675851"/>
      </dsp:txXfrm>
    </dsp:sp>
    <dsp:sp modelId="{C373720E-7FAC-40BD-BB20-E1265A9BD2D3}">
      <dsp:nvSpPr>
        <dsp:cNvPr id="0" name=""/>
        <dsp:cNvSpPr/>
      </dsp:nvSpPr>
      <dsp:spPr>
        <a:xfrm>
          <a:off x="0" y="2703406"/>
          <a:ext cx="9814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00291-D7D2-47E9-BA97-6C39DFEBD1C4}">
      <dsp:nvSpPr>
        <dsp:cNvPr id="0" name=""/>
        <dsp:cNvSpPr/>
      </dsp:nvSpPr>
      <dsp:spPr>
        <a:xfrm>
          <a:off x="0" y="2703406"/>
          <a:ext cx="9814560" cy="67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t>EVALUAR los resultados obtenidos con el nuevo método en comparación con la cantidad de trabajo necesario y establecer un tiempo tipo.</a:t>
          </a:r>
        </a:p>
      </dsp:txBody>
      <dsp:txXfrm>
        <a:off x="0" y="2703406"/>
        <a:ext cx="9814560" cy="675851"/>
      </dsp:txXfrm>
    </dsp:sp>
    <dsp:sp modelId="{96C7B071-8AB9-4367-BC4D-88009AB0446E}">
      <dsp:nvSpPr>
        <dsp:cNvPr id="0" name=""/>
        <dsp:cNvSpPr/>
      </dsp:nvSpPr>
      <dsp:spPr>
        <a:xfrm>
          <a:off x="0" y="3379258"/>
          <a:ext cx="9814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A6F474-C486-4669-BBD0-ED4B89D5174B}">
      <dsp:nvSpPr>
        <dsp:cNvPr id="0" name=""/>
        <dsp:cNvSpPr/>
      </dsp:nvSpPr>
      <dsp:spPr>
        <a:xfrm>
          <a:off x="0" y="3379258"/>
          <a:ext cx="9814560" cy="67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t>DEFINIR el nuevo método, y presentarlo a todas las personas a quienes concierne, utilizando demostraciones. </a:t>
          </a:r>
        </a:p>
      </dsp:txBody>
      <dsp:txXfrm>
        <a:off x="0" y="3379258"/>
        <a:ext cx="9814560" cy="675851"/>
      </dsp:txXfrm>
    </dsp:sp>
    <dsp:sp modelId="{5AFC95E7-88EA-4848-A9FB-915489A57DC4}">
      <dsp:nvSpPr>
        <dsp:cNvPr id="0" name=""/>
        <dsp:cNvSpPr/>
      </dsp:nvSpPr>
      <dsp:spPr>
        <a:xfrm>
          <a:off x="0" y="4055109"/>
          <a:ext cx="9814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981E3-4E4C-4CED-A61A-B5BFED432866}">
      <dsp:nvSpPr>
        <dsp:cNvPr id="0" name=""/>
        <dsp:cNvSpPr/>
      </dsp:nvSpPr>
      <dsp:spPr>
        <a:xfrm>
          <a:off x="0" y="4055109"/>
          <a:ext cx="9814560" cy="67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t>IMPLANTAR el nuevo método.</a:t>
          </a:r>
        </a:p>
      </dsp:txBody>
      <dsp:txXfrm>
        <a:off x="0" y="4055109"/>
        <a:ext cx="9814560" cy="675851"/>
      </dsp:txXfrm>
    </dsp:sp>
    <dsp:sp modelId="{E49F32A7-DF7F-4037-8EE3-A2D55243FB3A}">
      <dsp:nvSpPr>
        <dsp:cNvPr id="0" name=""/>
        <dsp:cNvSpPr/>
      </dsp:nvSpPr>
      <dsp:spPr>
        <a:xfrm>
          <a:off x="0" y="4730961"/>
          <a:ext cx="98145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E1CE8-BB52-4F7B-B4EB-930E526F3FF3}">
      <dsp:nvSpPr>
        <dsp:cNvPr id="0" name=""/>
        <dsp:cNvSpPr/>
      </dsp:nvSpPr>
      <dsp:spPr>
        <a:xfrm>
          <a:off x="0" y="4730961"/>
          <a:ext cx="9814560" cy="675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a:t>CONTROLAR </a:t>
          </a:r>
          <a:r>
            <a:rPr lang="es-ES" sz="1800" kern="1200" dirty="0"/>
            <a:t>la aplicación  de la nueva norma siguiendo los resultados obtenidos y comparándolos con los objetivos. </a:t>
          </a:r>
        </a:p>
      </dsp:txBody>
      <dsp:txXfrm>
        <a:off x="0" y="4730961"/>
        <a:ext cx="9814560" cy="6758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0EB73-5E54-472B-8DC5-E3F170DC9B35}" type="datetimeFigureOut">
              <a:rPr lang="es-ES" smtClean="0"/>
              <a:t>06/11/2024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76A12-FC6E-4900-982B-A80DEC37CB5E}" type="slidenum">
              <a:rPr lang="es-ES" smtClean="0"/>
              <a:t>‹Nº›</a:t>
            </a:fld>
            <a:endParaRPr lang="es-ES"/>
          </a:p>
        </p:txBody>
      </p:sp>
    </p:spTree>
    <p:extLst>
      <p:ext uri="{BB962C8B-B14F-4D97-AF65-F5344CB8AC3E}">
        <p14:creationId xmlns:p14="http://schemas.microsoft.com/office/powerpoint/2010/main" val="237931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4D5156"/>
                </a:solidFill>
                <a:effectLst/>
                <a:latin typeface="Arial" panose="020B0604020202020204" pitchFamily="34" charset="0"/>
              </a:rPr>
              <a:t>ASME es el acrónimo de American </a:t>
            </a:r>
            <a:r>
              <a:rPr lang="es-ES" b="0" i="0" dirty="0" err="1">
                <a:solidFill>
                  <a:srgbClr val="4D5156"/>
                </a:solidFill>
                <a:effectLst/>
                <a:latin typeface="Arial" panose="020B0604020202020204" pitchFamily="34" charset="0"/>
              </a:rPr>
              <a:t>Society</a:t>
            </a:r>
            <a:r>
              <a:rPr lang="es-ES" b="0" i="0" dirty="0">
                <a:solidFill>
                  <a:srgbClr val="4D5156"/>
                </a:solidFill>
                <a:effectLst/>
                <a:latin typeface="Arial" panose="020B0604020202020204" pitchFamily="34" charset="0"/>
              </a:rPr>
              <a:t> </a:t>
            </a:r>
            <a:r>
              <a:rPr lang="es-ES" b="0" i="0" dirty="0" err="1">
                <a:solidFill>
                  <a:srgbClr val="4D5156"/>
                </a:solidFill>
                <a:effectLst/>
                <a:latin typeface="Arial" panose="020B0604020202020204" pitchFamily="34" charset="0"/>
              </a:rPr>
              <a:t>of</a:t>
            </a:r>
            <a:r>
              <a:rPr lang="es-ES" b="0" i="0" dirty="0">
                <a:solidFill>
                  <a:srgbClr val="4D5156"/>
                </a:solidFill>
                <a:effectLst/>
                <a:latin typeface="Arial" panose="020B0604020202020204" pitchFamily="34" charset="0"/>
              </a:rPr>
              <a:t> </a:t>
            </a:r>
            <a:r>
              <a:rPr lang="es-ES" b="0" i="0" dirty="0" err="1">
                <a:solidFill>
                  <a:srgbClr val="4D5156"/>
                </a:solidFill>
                <a:effectLst/>
                <a:latin typeface="Arial" panose="020B0604020202020204" pitchFamily="34" charset="0"/>
              </a:rPr>
              <a:t>Mechanical</a:t>
            </a:r>
            <a:r>
              <a:rPr lang="es-ES" b="0" i="0" dirty="0">
                <a:solidFill>
                  <a:srgbClr val="4D5156"/>
                </a:solidFill>
                <a:effectLst/>
                <a:latin typeface="Arial" panose="020B0604020202020204" pitchFamily="34" charset="0"/>
              </a:rPr>
              <a:t> </a:t>
            </a:r>
            <a:r>
              <a:rPr lang="es-ES" b="0" i="0" dirty="0" err="1">
                <a:solidFill>
                  <a:srgbClr val="4D5156"/>
                </a:solidFill>
                <a:effectLst/>
                <a:latin typeface="Arial" panose="020B0604020202020204" pitchFamily="34" charset="0"/>
              </a:rPr>
              <a:t>Engineers</a:t>
            </a:r>
            <a:endParaRPr lang="es-ES" dirty="0"/>
          </a:p>
        </p:txBody>
      </p:sp>
      <p:sp>
        <p:nvSpPr>
          <p:cNvPr id="4" name="Marcador de número de diapositiva 3"/>
          <p:cNvSpPr>
            <a:spLocks noGrp="1"/>
          </p:cNvSpPr>
          <p:nvPr>
            <p:ph type="sldNum" sz="quarter" idx="5"/>
          </p:nvPr>
        </p:nvSpPr>
        <p:spPr/>
        <p:txBody>
          <a:bodyPr/>
          <a:lstStyle/>
          <a:p>
            <a:fld id="{88C76A12-FC6E-4900-982B-A80DEC37CB5E}" type="slidenum">
              <a:rPr lang="es-ES" smtClean="0"/>
              <a:t>12</a:t>
            </a:fld>
            <a:endParaRPr lang="es-ES"/>
          </a:p>
        </p:txBody>
      </p:sp>
    </p:spTree>
    <p:extLst>
      <p:ext uri="{BB962C8B-B14F-4D97-AF65-F5344CB8AC3E}">
        <p14:creationId xmlns:p14="http://schemas.microsoft.com/office/powerpoint/2010/main" val="306059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466E6E-E1BA-4037-8F9F-30408D465EF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86BB6B5-52AC-44B0-A589-D8D67FF03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BABCC1F-07D1-462A-8893-67D3AB2A52AD}"/>
              </a:ext>
            </a:extLst>
          </p:cNvPr>
          <p:cNvSpPr>
            <a:spLocks noGrp="1"/>
          </p:cNvSpPr>
          <p:nvPr>
            <p:ph type="dt" sz="half" idx="10"/>
          </p:nvPr>
        </p:nvSpPr>
        <p:spPr/>
        <p:txBody>
          <a:bodyPr/>
          <a:lstStyle/>
          <a:p>
            <a:fld id="{DF2D1CFF-8D71-4BB0-8475-6EAE65A3A74D}" type="datetimeFigureOut">
              <a:rPr lang="es-ES" smtClean="0"/>
              <a:t>06/11/2024</a:t>
            </a:fld>
            <a:endParaRPr lang="es-ES"/>
          </a:p>
        </p:txBody>
      </p:sp>
      <p:sp>
        <p:nvSpPr>
          <p:cNvPr id="5" name="Marcador de pie de página 4">
            <a:extLst>
              <a:ext uri="{FF2B5EF4-FFF2-40B4-BE49-F238E27FC236}">
                <a16:creationId xmlns:a16="http://schemas.microsoft.com/office/drawing/2014/main" id="{DCC62CA6-8E24-407B-971F-BD5085FCB2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CDFF06B-7D40-4481-9799-27C7BBED8FF2}"/>
              </a:ext>
            </a:extLst>
          </p:cNvPr>
          <p:cNvSpPr>
            <a:spLocks noGrp="1"/>
          </p:cNvSpPr>
          <p:nvPr>
            <p:ph type="sldNum" sz="quarter" idx="12"/>
          </p:nvPr>
        </p:nvSpPr>
        <p:spPr/>
        <p:txBody>
          <a:bodyPr/>
          <a:lstStyle/>
          <a:p>
            <a:fld id="{B04BBC0E-C04C-44EA-9D52-E668E097AE54}" type="slidenum">
              <a:rPr lang="es-ES" smtClean="0"/>
              <a:t>‹Nº›</a:t>
            </a:fld>
            <a:endParaRPr lang="es-ES"/>
          </a:p>
        </p:txBody>
      </p:sp>
    </p:spTree>
    <p:extLst>
      <p:ext uri="{BB962C8B-B14F-4D97-AF65-F5344CB8AC3E}">
        <p14:creationId xmlns:p14="http://schemas.microsoft.com/office/powerpoint/2010/main" val="101331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3C71E-5F25-4EAB-954C-64AD7FC4E11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C06FD3-2919-431D-80F1-6658C409A79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8B606C0-09E8-469E-B62D-EFD5E2ED3CA2}"/>
              </a:ext>
            </a:extLst>
          </p:cNvPr>
          <p:cNvSpPr>
            <a:spLocks noGrp="1"/>
          </p:cNvSpPr>
          <p:nvPr>
            <p:ph type="dt" sz="half" idx="10"/>
          </p:nvPr>
        </p:nvSpPr>
        <p:spPr/>
        <p:txBody>
          <a:bodyPr/>
          <a:lstStyle/>
          <a:p>
            <a:fld id="{DF2D1CFF-8D71-4BB0-8475-6EAE65A3A74D}" type="datetimeFigureOut">
              <a:rPr lang="es-ES" smtClean="0"/>
              <a:t>06/11/2024</a:t>
            </a:fld>
            <a:endParaRPr lang="es-ES"/>
          </a:p>
        </p:txBody>
      </p:sp>
      <p:sp>
        <p:nvSpPr>
          <p:cNvPr id="5" name="Marcador de pie de página 4">
            <a:extLst>
              <a:ext uri="{FF2B5EF4-FFF2-40B4-BE49-F238E27FC236}">
                <a16:creationId xmlns:a16="http://schemas.microsoft.com/office/drawing/2014/main" id="{B62C3442-BBCD-446E-9448-89112A00EC7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239D71-A8F5-4E6C-918E-CA463C1B0765}"/>
              </a:ext>
            </a:extLst>
          </p:cNvPr>
          <p:cNvSpPr>
            <a:spLocks noGrp="1"/>
          </p:cNvSpPr>
          <p:nvPr>
            <p:ph type="sldNum" sz="quarter" idx="12"/>
          </p:nvPr>
        </p:nvSpPr>
        <p:spPr/>
        <p:txBody>
          <a:bodyPr/>
          <a:lstStyle/>
          <a:p>
            <a:fld id="{B04BBC0E-C04C-44EA-9D52-E668E097AE54}" type="slidenum">
              <a:rPr lang="es-ES" smtClean="0"/>
              <a:t>‹Nº›</a:t>
            </a:fld>
            <a:endParaRPr lang="es-ES"/>
          </a:p>
        </p:txBody>
      </p:sp>
    </p:spTree>
    <p:extLst>
      <p:ext uri="{BB962C8B-B14F-4D97-AF65-F5344CB8AC3E}">
        <p14:creationId xmlns:p14="http://schemas.microsoft.com/office/powerpoint/2010/main" val="109408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E336438-7774-4D92-B6A3-1F90E651D2A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1364BF-E60E-4DBD-97CA-31315E93920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B84939-9FD0-4618-9EB7-35A55FEA6F37}"/>
              </a:ext>
            </a:extLst>
          </p:cNvPr>
          <p:cNvSpPr>
            <a:spLocks noGrp="1"/>
          </p:cNvSpPr>
          <p:nvPr>
            <p:ph type="dt" sz="half" idx="10"/>
          </p:nvPr>
        </p:nvSpPr>
        <p:spPr/>
        <p:txBody>
          <a:bodyPr/>
          <a:lstStyle/>
          <a:p>
            <a:fld id="{DF2D1CFF-8D71-4BB0-8475-6EAE65A3A74D}" type="datetimeFigureOut">
              <a:rPr lang="es-ES" smtClean="0"/>
              <a:t>06/11/2024</a:t>
            </a:fld>
            <a:endParaRPr lang="es-ES"/>
          </a:p>
        </p:txBody>
      </p:sp>
      <p:sp>
        <p:nvSpPr>
          <p:cNvPr id="5" name="Marcador de pie de página 4">
            <a:extLst>
              <a:ext uri="{FF2B5EF4-FFF2-40B4-BE49-F238E27FC236}">
                <a16:creationId xmlns:a16="http://schemas.microsoft.com/office/drawing/2014/main" id="{60806F83-A824-4178-BAC2-47769E000E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EBB7CA-6A13-4782-9B5B-03C2CDE90AD5}"/>
              </a:ext>
            </a:extLst>
          </p:cNvPr>
          <p:cNvSpPr>
            <a:spLocks noGrp="1"/>
          </p:cNvSpPr>
          <p:nvPr>
            <p:ph type="sldNum" sz="quarter" idx="12"/>
          </p:nvPr>
        </p:nvSpPr>
        <p:spPr/>
        <p:txBody>
          <a:bodyPr/>
          <a:lstStyle/>
          <a:p>
            <a:fld id="{B04BBC0E-C04C-44EA-9D52-E668E097AE54}" type="slidenum">
              <a:rPr lang="es-ES" smtClean="0"/>
              <a:t>‹Nº›</a:t>
            </a:fld>
            <a:endParaRPr lang="es-ES"/>
          </a:p>
        </p:txBody>
      </p:sp>
    </p:spTree>
    <p:extLst>
      <p:ext uri="{BB962C8B-B14F-4D97-AF65-F5344CB8AC3E}">
        <p14:creationId xmlns:p14="http://schemas.microsoft.com/office/powerpoint/2010/main" val="98861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9752CD-2B8D-49EB-A3D1-0E033A7E52B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6000B26-BB15-4F3F-BFDB-F42536027FB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94FB43-ED1F-4979-BDD5-F8EF5A1A2AD2}"/>
              </a:ext>
            </a:extLst>
          </p:cNvPr>
          <p:cNvSpPr>
            <a:spLocks noGrp="1"/>
          </p:cNvSpPr>
          <p:nvPr>
            <p:ph type="dt" sz="half" idx="10"/>
          </p:nvPr>
        </p:nvSpPr>
        <p:spPr/>
        <p:txBody>
          <a:bodyPr/>
          <a:lstStyle/>
          <a:p>
            <a:fld id="{DF2D1CFF-8D71-4BB0-8475-6EAE65A3A74D}" type="datetimeFigureOut">
              <a:rPr lang="es-ES" smtClean="0"/>
              <a:t>06/11/2024</a:t>
            </a:fld>
            <a:endParaRPr lang="es-ES"/>
          </a:p>
        </p:txBody>
      </p:sp>
      <p:sp>
        <p:nvSpPr>
          <p:cNvPr id="5" name="Marcador de pie de página 4">
            <a:extLst>
              <a:ext uri="{FF2B5EF4-FFF2-40B4-BE49-F238E27FC236}">
                <a16:creationId xmlns:a16="http://schemas.microsoft.com/office/drawing/2014/main" id="{C939A66C-5085-43BB-AA84-015EDE0831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CB06F7-AB87-422D-8458-01112C7B373A}"/>
              </a:ext>
            </a:extLst>
          </p:cNvPr>
          <p:cNvSpPr>
            <a:spLocks noGrp="1"/>
          </p:cNvSpPr>
          <p:nvPr>
            <p:ph type="sldNum" sz="quarter" idx="12"/>
          </p:nvPr>
        </p:nvSpPr>
        <p:spPr/>
        <p:txBody>
          <a:bodyPr/>
          <a:lstStyle/>
          <a:p>
            <a:fld id="{B04BBC0E-C04C-44EA-9D52-E668E097AE54}" type="slidenum">
              <a:rPr lang="es-ES" smtClean="0"/>
              <a:t>‹Nº›</a:t>
            </a:fld>
            <a:endParaRPr lang="es-ES"/>
          </a:p>
        </p:txBody>
      </p:sp>
    </p:spTree>
    <p:extLst>
      <p:ext uri="{BB962C8B-B14F-4D97-AF65-F5344CB8AC3E}">
        <p14:creationId xmlns:p14="http://schemas.microsoft.com/office/powerpoint/2010/main" val="2655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FDFF2A-08E9-463D-BFCB-17506765129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E178F1-A720-4F8C-9742-550D7CA940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9C88753-E3F8-4A3D-8AAA-DE0093CCBD26}"/>
              </a:ext>
            </a:extLst>
          </p:cNvPr>
          <p:cNvSpPr>
            <a:spLocks noGrp="1"/>
          </p:cNvSpPr>
          <p:nvPr>
            <p:ph type="dt" sz="half" idx="10"/>
          </p:nvPr>
        </p:nvSpPr>
        <p:spPr/>
        <p:txBody>
          <a:bodyPr/>
          <a:lstStyle/>
          <a:p>
            <a:fld id="{DF2D1CFF-8D71-4BB0-8475-6EAE65A3A74D}" type="datetimeFigureOut">
              <a:rPr lang="es-ES" smtClean="0"/>
              <a:t>06/11/2024</a:t>
            </a:fld>
            <a:endParaRPr lang="es-ES"/>
          </a:p>
        </p:txBody>
      </p:sp>
      <p:sp>
        <p:nvSpPr>
          <p:cNvPr id="5" name="Marcador de pie de página 4">
            <a:extLst>
              <a:ext uri="{FF2B5EF4-FFF2-40B4-BE49-F238E27FC236}">
                <a16:creationId xmlns:a16="http://schemas.microsoft.com/office/drawing/2014/main" id="{B712684E-2608-4814-A9FC-DD18F95425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1865020-149C-412E-A5C0-2E70830C3D1B}"/>
              </a:ext>
            </a:extLst>
          </p:cNvPr>
          <p:cNvSpPr>
            <a:spLocks noGrp="1"/>
          </p:cNvSpPr>
          <p:nvPr>
            <p:ph type="sldNum" sz="quarter" idx="12"/>
          </p:nvPr>
        </p:nvSpPr>
        <p:spPr/>
        <p:txBody>
          <a:bodyPr/>
          <a:lstStyle/>
          <a:p>
            <a:fld id="{B04BBC0E-C04C-44EA-9D52-E668E097AE54}" type="slidenum">
              <a:rPr lang="es-ES" smtClean="0"/>
              <a:t>‹Nº›</a:t>
            </a:fld>
            <a:endParaRPr lang="es-ES"/>
          </a:p>
        </p:txBody>
      </p:sp>
    </p:spTree>
    <p:extLst>
      <p:ext uri="{BB962C8B-B14F-4D97-AF65-F5344CB8AC3E}">
        <p14:creationId xmlns:p14="http://schemas.microsoft.com/office/powerpoint/2010/main" val="215469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5EDA83-E1AA-4C17-97BE-714035AE036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918C11-56C3-4667-AAB0-B0865E554A7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64DF16-3EE0-4373-97D7-B3C383D9BB1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DC749C0-10AA-4914-99DA-398D6562D2C1}"/>
              </a:ext>
            </a:extLst>
          </p:cNvPr>
          <p:cNvSpPr>
            <a:spLocks noGrp="1"/>
          </p:cNvSpPr>
          <p:nvPr>
            <p:ph type="dt" sz="half" idx="10"/>
          </p:nvPr>
        </p:nvSpPr>
        <p:spPr/>
        <p:txBody>
          <a:bodyPr/>
          <a:lstStyle/>
          <a:p>
            <a:fld id="{DF2D1CFF-8D71-4BB0-8475-6EAE65A3A74D}" type="datetimeFigureOut">
              <a:rPr lang="es-ES" smtClean="0"/>
              <a:t>06/11/2024</a:t>
            </a:fld>
            <a:endParaRPr lang="es-ES"/>
          </a:p>
        </p:txBody>
      </p:sp>
      <p:sp>
        <p:nvSpPr>
          <p:cNvPr id="6" name="Marcador de pie de página 5">
            <a:extLst>
              <a:ext uri="{FF2B5EF4-FFF2-40B4-BE49-F238E27FC236}">
                <a16:creationId xmlns:a16="http://schemas.microsoft.com/office/drawing/2014/main" id="{5736019F-9F3A-44AC-8C5B-4128209F28D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8005CE3-0906-4810-9FCC-10187CFB1BBE}"/>
              </a:ext>
            </a:extLst>
          </p:cNvPr>
          <p:cNvSpPr>
            <a:spLocks noGrp="1"/>
          </p:cNvSpPr>
          <p:nvPr>
            <p:ph type="sldNum" sz="quarter" idx="12"/>
          </p:nvPr>
        </p:nvSpPr>
        <p:spPr/>
        <p:txBody>
          <a:bodyPr/>
          <a:lstStyle/>
          <a:p>
            <a:fld id="{B04BBC0E-C04C-44EA-9D52-E668E097AE54}" type="slidenum">
              <a:rPr lang="es-ES" smtClean="0"/>
              <a:t>‹Nº›</a:t>
            </a:fld>
            <a:endParaRPr lang="es-ES"/>
          </a:p>
        </p:txBody>
      </p:sp>
    </p:spTree>
    <p:extLst>
      <p:ext uri="{BB962C8B-B14F-4D97-AF65-F5344CB8AC3E}">
        <p14:creationId xmlns:p14="http://schemas.microsoft.com/office/powerpoint/2010/main" val="413966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6CF8AD-8482-414C-ACE1-3437E7F13F3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A53F0E-CB94-472D-87BD-D2960F4D4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6218714-5D44-4955-AE21-E7F7F0C3FB4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67725E6-23CF-40B8-8C16-7ABD18643F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6F9139F-021A-4389-A80C-29AEC6D7B3F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0D34F31-C9B1-4D34-A91C-2D4EA1D483ED}"/>
              </a:ext>
            </a:extLst>
          </p:cNvPr>
          <p:cNvSpPr>
            <a:spLocks noGrp="1"/>
          </p:cNvSpPr>
          <p:nvPr>
            <p:ph type="dt" sz="half" idx="10"/>
          </p:nvPr>
        </p:nvSpPr>
        <p:spPr/>
        <p:txBody>
          <a:bodyPr/>
          <a:lstStyle/>
          <a:p>
            <a:fld id="{DF2D1CFF-8D71-4BB0-8475-6EAE65A3A74D}" type="datetimeFigureOut">
              <a:rPr lang="es-ES" smtClean="0"/>
              <a:t>06/11/2024</a:t>
            </a:fld>
            <a:endParaRPr lang="es-ES"/>
          </a:p>
        </p:txBody>
      </p:sp>
      <p:sp>
        <p:nvSpPr>
          <p:cNvPr id="8" name="Marcador de pie de página 7">
            <a:extLst>
              <a:ext uri="{FF2B5EF4-FFF2-40B4-BE49-F238E27FC236}">
                <a16:creationId xmlns:a16="http://schemas.microsoft.com/office/drawing/2014/main" id="{31526BB8-41C0-46CA-8FE3-5E7272F08B8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8531C36-D5C5-4ACC-A748-58D110600489}"/>
              </a:ext>
            </a:extLst>
          </p:cNvPr>
          <p:cNvSpPr>
            <a:spLocks noGrp="1"/>
          </p:cNvSpPr>
          <p:nvPr>
            <p:ph type="sldNum" sz="quarter" idx="12"/>
          </p:nvPr>
        </p:nvSpPr>
        <p:spPr/>
        <p:txBody>
          <a:bodyPr/>
          <a:lstStyle/>
          <a:p>
            <a:fld id="{B04BBC0E-C04C-44EA-9D52-E668E097AE54}" type="slidenum">
              <a:rPr lang="es-ES" smtClean="0"/>
              <a:t>‹Nº›</a:t>
            </a:fld>
            <a:endParaRPr lang="es-ES"/>
          </a:p>
        </p:txBody>
      </p:sp>
    </p:spTree>
    <p:extLst>
      <p:ext uri="{BB962C8B-B14F-4D97-AF65-F5344CB8AC3E}">
        <p14:creationId xmlns:p14="http://schemas.microsoft.com/office/powerpoint/2010/main" val="294896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73367-454D-4C1E-B8FF-3584F4814F1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1647305-6B2B-453D-A5F1-9E26C33C51AD}"/>
              </a:ext>
            </a:extLst>
          </p:cNvPr>
          <p:cNvSpPr>
            <a:spLocks noGrp="1"/>
          </p:cNvSpPr>
          <p:nvPr>
            <p:ph type="dt" sz="half" idx="10"/>
          </p:nvPr>
        </p:nvSpPr>
        <p:spPr/>
        <p:txBody>
          <a:bodyPr/>
          <a:lstStyle/>
          <a:p>
            <a:fld id="{DF2D1CFF-8D71-4BB0-8475-6EAE65A3A74D}" type="datetimeFigureOut">
              <a:rPr lang="es-ES" smtClean="0"/>
              <a:t>06/11/2024</a:t>
            </a:fld>
            <a:endParaRPr lang="es-ES"/>
          </a:p>
        </p:txBody>
      </p:sp>
      <p:sp>
        <p:nvSpPr>
          <p:cNvPr id="4" name="Marcador de pie de página 3">
            <a:extLst>
              <a:ext uri="{FF2B5EF4-FFF2-40B4-BE49-F238E27FC236}">
                <a16:creationId xmlns:a16="http://schemas.microsoft.com/office/drawing/2014/main" id="{CA0DA812-E8F7-452F-A6E7-0C0D96C1928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5D24536-A5D7-4DD0-912C-C862A664C7C0}"/>
              </a:ext>
            </a:extLst>
          </p:cNvPr>
          <p:cNvSpPr>
            <a:spLocks noGrp="1"/>
          </p:cNvSpPr>
          <p:nvPr>
            <p:ph type="sldNum" sz="quarter" idx="12"/>
          </p:nvPr>
        </p:nvSpPr>
        <p:spPr/>
        <p:txBody>
          <a:bodyPr/>
          <a:lstStyle/>
          <a:p>
            <a:fld id="{B04BBC0E-C04C-44EA-9D52-E668E097AE54}" type="slidenum">
              <a:rPr lang="es-ES" smtClean="0"/>
              <a:t>‹Nº›</a:t>
            </a:fld>
            <a:endParaRPr lang="es-ES"/>
          </a:p>
        </p:txBody>
      </p:sp>
    </p:spTree>
    <p:extLst>
      <p:ext uri="{BB962C8B-B14F-4D97-AF65-F5344CB8AC3E}">
        <p14:creationId xmlns:p14="http://schemas.microsoft.com/office/powerpoint/2010/main" val="49334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701CE57-E249-4EA0-9D38-6155E2130763}"/>
              </a:ext>
            </a:extLst>
          </p:cNvPr>
          <p:cNvSpPr>
            <a:spLocks noGrp="1"/>
          </p:cNvSpPr>
          <p:nvPr>
            <p:ph type="dt" sz="half" idx="10"/>
          </p:nvPr>
        </p:nvSpPr>
        <p:spPr/>
        <p:txBody>
          <a:bodyPr/>
          <a:lstStyle/>
          <a:p>
            <a:fld id="{DF2D1CFF-8D71-4BB0-8475-6EAE65A3A74D}" type="datetimeFigureOut">
              <a:rPr lang="es-ES" smtClean="0"/>
              <a:t>06/11/2024</a:t>
            </a:fld>
            <a:endParaRPr lang="es-ES"/>
          </a:p>
        </p:txBody>
      </p:sp>
      <p:sp>
        <p:nvSpPr>
          <p:cNvPr id="3" name="Marcador de pie de página 2">
            <a:extLst>
              <a:ext uri="{FF2B5EF4-FFF2-40B4-BE49-F238E27FC236}">
                <a16:creationId xmlns:a16="http://schemas.microsoft.com/office/drawing/2014/main" id="{BBBC0EBE-7CA4-47F5-9432-2243698F89D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F4BFEEC-1E51-4EFE-9B86-9367F24C0069}"/>
              </a:ext>
            </a:extLst>
          </p:cNvPr>
          <p:cNvSpPr>
            <a:spLocks noGrp="1"/>
          </p:cNvSpPr>
          <p:nvPr>
            <p:ph type="sldNum" sz="quarter" idx="12"/>
          </p:nvPr>
        </p:nvSpPr>
        <p:spPr/>
        <p:txBody>
          <a:bodyPr/>
          <a:lstStyle/>
          <a:p>
            <a:fld id="{B04BBC0E-C04C-44EA-9D52-E668E097AE54}" type="slidenum">
              <a:rPr lang="es-ES" smtClean="0"/>
              <a:t>‹Nº›</a:t>
            </a:fld>
            <a:endParaRPr lang="es-ES"/>
          </a:p>
        </p:txBody>
      </p:sp>
    </p:spTree>
    <p:extLst>
      <p:ext uri="{BB962C8B-B14F-4D97-AF65-F5344CB8AC3E}">
        <p14:creationId xmlns:p14="http://schemas.microsoft.com/office/powerpoint/2010/main" val="109016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9BCE9F-9CC4-4F12-9916-9FD249206A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91FAD5B-DBEB-4661-AB34-189503CEC6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3959847-8C86-49E9-9D06-DEAA80FAC1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4FA185-8965-4813-BA9D-BFC4CC4C68BE}"/>
              </a:ext>
            </a:extLst>
          </p:cNvPr>
          <p:cNvSpPr>
            <a:spLocks noGrp="1"/>
          </p:cNvSpPr>
          <p:nvPr>
            <p:ph type="dt" sz="half" idx="10"/>
          </p:nvPr>
        </p:nvSpPr>
        <p:spPr/>
        <p:txBody>
          <a:bodyPr/>
          <a:lstStyle/>
          <a:p>
            <a:fld id="{DF2D1CFF-8D71-4BB0-8475-6EAE65A3A74D}" type="datetimeFigureOut">
              <a:rPr lang="es-ES" smtClean="0"/>
              <a:t>06/11/2024</a:t>
            </a:fld>
            <a:endParaRPr lang="es-ES"/>
          </a:p>
        </p:txBody>
      </p:sp>
      <p:sp>
        <p:nvSpPr>
          <p:cNvPr id="6" name="Marcador de pie de página 5">
            <a:extLst>
              <a:ext uri="{FF2B5EF4-FFF2-40B4-BE49-F238E27FC236}">
                <a16:creationId xmlns:a16="http://schemas.microsoft.com/office/drawing/2014/main" id="{DAE73A98-DA68-43EC-809C-1858A5960D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88F6A6-D254-4428-A994-984E3731BE0C}"/>
              </a:ext>
            </a:extLst>
          </p:cNvPr>
          <p:cNvSpPr>
            <a:spLocks noGrp="1"/>
          </p:cNvSpPr>
          <p:nvPr>
            <p:ph type="sldNum" sz="quarter" idx="12"/>
          </p:nvPr>
        </p:nvSpPr>
        <p:spPr/>
        <p:txBody>
          <a:bodyPr/>
          <a:lstStyle/>
          <a:p>
            <a:fld id="{B04BBC0E-C04C-44EA-9D52-E668E097AE54}" type="slidenum">
              <a:rPr lang="es-ES" smtClean="0"/>
              <a:t>‹Nº›</a:t>
            </a:fld>
            <a:endParaRPr lang="es-ES"/>
          </a:p>
        </p:txBody>
      </p:sp>
    </p:spTree>
    <p:extLst>
      <p:ext uri="{BB962C8B-B14F-4D97-AF65-F5344CB8AC3E}">
        <p14:creationId xmlns:p14="http://schemas.microsoft.com/office/powerpoint/2010/main" val="79166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8B73D0-531F-4A88-9A28-195ED9DDFA8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1062FD0-0161-41C6-A4F4-C1C1FC882A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7353E5-1F8F-470F-88DC-6D04E2B8D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37E8692-B485-4ADA-93C3-3BFE65A42BB6}"/>
              </a:ext>
            </a:extLst>
          </p:cNvPr>
          <p:cNvSpPr>
            <a:spLocks noGrp="1"/>
          </p:cNvSpPr>
          <p:nvPr>
            <p:ph type="dt" sz="half" idx="10"/>
          </p:nvPr>
        </p:nvSpPr>
        <p:spPr/>
        <p:txBody>
          <a:bodyPr/>
          <a:lstStyle/>
          <a:p>
            <a:fld id="{DF2D1CFF-8D71-4BB0-8475-6EAE65A3A74D}" type="datetimeFigureOut">
              <a:rPr lang="es-ES" smtClean="0"/>
              <a:t>06/11/2024</a:t>
            </a:fld>
            <a:endParaRPr lang="es-ES"/>
          </a:p>
        </p:txBody>
      </p:sp>
      <p:sp>
        <p:nvSpPr>
          <p:cNvPr id="6" name="Marcador de pie de página 5">
            <a:extLst>
              <a:ext uri="{FF2B5EF4-FFF2-40B4-BE49-F238E27FC236}">
                <a16:creationId xmlns:a16="http://schemas.microsoft.com/office/drawing/2014/main" id="{A275C6B4-0EC8-405B-8D7E-559CCD389C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E666886-9AAC-4981-9C36-26F3C0903EB0}"/>
              </a:ext>
            </a:extLst>
          </p:cNvPr>
          <p:cNvSpPr>
            <a:spLocks noGrp="1"/>
          </p:cNvSpPr>
          <p:nvPr>
            <p:ph type="sldNum" sz="quarter" idx="12"/>
          </p:nvPr>
        </p:nvSpPr>
        <p:spPr/>
        <p:txBody>
          <a:bodyPr/>
          <a:lstStyle/>
          <a:p>
            <a:fld id="{B04BBC0E-C04C-44EA-9D52-E668E097AE54}" type="slidenum">
              <a:rPr lang="es-ES" smtClean="0"/>
              <a:t>‹Nº›</a:t>
            </a:fld>
            <a:endParaRPr lang="es-ES"/>
          </a:p>
        </p:txBody>
      </p:sp>
    </p:spTree>
    <p:extLst>
      <p:ext uri="{BB962C8B-B14F-4D97-AF65-F5344CB8AC3E}">
        <p14:creationId xmlns:p14="http://schemas.microsoft.com/office/powerpoint/2010/main" val="175530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0FCA53-079F-4F4E-909A-2B558C76F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AA1393-B957-4E98-8EC4-48E213CEEC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448CE8-53A6-446C-8AFA-02642FC1B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D1CFF-8D71-4BB0-8475-6EAE65A3A74D}" type="datetimeFigureOut">
              <a:rPr lang="es-ES" smtClean="0"/>
              <a:t>06/11/2024</a:t>
            </a:fld>
            <a:endParaRPr lang="es-ES"/>
          </a:p>
        </p:txBody>
      </p:sp>
      <p:sp>
        <p:nvSpPr>
          <p:cNvPr id="5" name="Marcador de pie de página 4">
            <a:extLst>
              <a:ext uri="{FF2B5EF4-FFF2-40B4-BE49-F238E27FC236}">
                <a16:creationId xmlns:a16="http://schemas.microsoft.com/office/drawing/2014/main" id="{1FD0EBBF-A9FB-462D-8783-F70C2CCFBF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819D9AD-3533-4845-855C-5C81A968C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BBC0E-C04C-44EA-9D52-E668E097AE54}" type="slidenum">
              <a:rPr lang="es-ES" smtClean="0"/>
              <a:t>‹Nº›</a:t>
            </a:fld>
            <a:endParaRPr lang="es-ES"/>
          </a:p>
        </p:txBody>
      </p:sp>
    </p:spTree>
    <p:extLst>
      <p:ext uri="{BB962C8B-B14F-4D97-AF65-F5344CB8AC3E}">
        <p14:creationId xmlns:p14="http://schemas.microsoft.com/office/powerpoint/2010/main" val="1752085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bwMode="auto">
          <a:xfrm>
            <a:off x="2152650" y="682625"/>
            <a:ext cx="7886700" cy="237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p>
            <a:pPr algn="ctr" eaLnBrk="1" hangingPunct="1"/>
            <a:r>
              <a:rPr lang="es-ES" altLang="en-US" sz="4000" b="1" dirty="0"/>
              <a:t>Universidad Nacional de Chimborazo</a:t>
            </a:r>
            <a:br>
              <a:rPr lang="es-ES" altLang="en-US" sz="4000" b="1" dirty="0"/>
            </a:br>
            <a:br>
              <a:rPr lang="es-ES" altLang="en-US" sz="4800" b="1" dirty="0"/>
            </a:br>
            <a:r>
              <a:rPr lang="es-ES" altLang="en-US" sz="4800" b="1" dirty="0"/>
              <a:t>Ingeniería de métodos I</a:t>
            </a:r>
            <a:endParaRPr lang="en-US" altLang="en-US" sz="4800" b="1" dirty="0"/>
          </a:p>
        </p:txBody>
      </p:sp>
      <p:sp>
        <p:nvSpPr>
          <p:cNvPr id="6" name="Rectangle 1"/>
          <p:cNvSpPr>
            <a:spLocks noGrp="1" noChangeArrowheads="1"/>
          </p:cNvSpPr>
          <p:nvPr>
            <p:ph type="body" idx="1"/>
          </p:nvPr>
        </p:nvSpPr>
        <p:spPr bwMode="auto">
          <a:xfrm>
            <a:off x="2152650" y="3925125"/>
            <a:ext cx="7624762" cy="192052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eaLnBrk="1" hangingPunct="1">
              <a:spcBef>
                <a:spcPct val="0"/>
              </a:spcBef>
              <a:defRPr/>
            </a:pPr>
            <a:r>
              <a:rPr lang="es-ES" sz="4000" b="1" dirty="0">
                <a:ln w="22225">
                  <a:solidFill>
                    <a:schemeClr val="accent2"/>
                  </a:solidFill>
                  <a:prstDash val="solid"/>
                </a:ln>
                <a:solidFill>
                  <a:schemeClr val="accent2">
                    <a:lumMod val="40000"/>
                    <a:lumOff val="60000"/>
                  </a:schemeClr>
                </a:solidFill>
                <a:latin typeface="ArialNormal"/>
              </a:rPr>
              <a:t>Estudio </a:t>
            </a:r>
            <a:r>
              <a:rPr lang="es-ES" sz="4000" b="1" i="0" u="none" strike="noStrike" baseline="0" dirty="0">
                <a:ln w="22225">
                  <a:solidFill>
                    <a:schemeClr val="accent2"/>
                  </a:solidFill>
                  <a:prstDash val="solid"/>
                </a:ln>
                <a:solidFill>
                  <a:schemeClr val="accent2">
                    <a:lumMod val="40000"/>
                    <a:lumOff val="60000"/>
                  </a:schemeClr>
                </a:solidFill>
                <a:latin typeface="ArialNormal"/>
              </a:rPr>
              <a:t>del trabajo</a:t>
            </a:r>
          </a:p>
          <a:p>
            <a:pPr eaLnBrk="1" hangingPunct="1">
              <a:spcBef>
                <a:spcPct val="0"/>
              </a:spcBef>
              <a:defRPr/>
            </a:pPr>
            <a:endParaRPr lang="es-ES" altLang="en-US" sz="3200" b="1" dirty="0">
              <a:ln w="22225">
                <a:solidFill>
                  <a:schemeClr val="accent2"/>
                </a:solidFill>
                <a:prstDash val="solid"/>
              </a:ln>
              <a:solidFill>
                <a:schemeClr val="accent2">
                  <a:lumMod val="40000"/>
                  <a:lumOff val="60000"/>
                </a:schemeClr>
              </a:solidFill>
            </a:endParaRPr>
          </a:p>
          <a:p>
            <a:pPr eaLnBrk="1" hangingPunct="1">
              <a:spcBef>
                <a:spcPct val="0"/>
              </a:spcBef>
              <a:defRPr/>
            </a:pPr>
            <a:r>
              <a:rPr lang="es-ES" altLang="en-US" sz="2800" dirty="0">
                <a:solidFill>
                  <a:schemeClr val="tx1"/>
                </a:solidFill>
              </a:rPr>
              <a:t>Gabriela Serrano Torres</a:t>
            </a:r>
            <a:br>
              <a:rPr lang="es-ES" altLang="en-US" sz="2800" dirty="0"/>
            </a:br>
            <a:endParaRPr lang="es-ES"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CBEF433-124D-4CAC-B99F-7C0945D73CF1}"/>
              </a:ext>
            </a:extLst>
          </p:cNvPr>
          <p:cNvSpPr txBox="1"/>
          <p:nvPr/>
        </p:nvSpPr>
        <p:spPr>
          <a:xfrm>
            <a:off x="1076324" y="1590675"/>
            <a:ext cx="9791700" cy="2723823"/>
          </a:xfrm>
          <a:prstGeom prst="rect">
            <a:avLst/>
          </a:prstGeom>
          <a:noFill/>
        </p:spPr>
        <p:txBody>
          <a:bodyPr wrap="square">
            <a:spAutoFit/>
          </a:bodyPr>
          <a:lstStyle/>
          <a:p>
            <a:pPr algn="just"/>
            <a:r>
              <a:rPr lang="es-ES" sz="1900" b="0" i="0" u="none" strike="noStrike" baseline="0" dirty="0">
                <a:latin typeface="TimesLTStd-Roman"/>
              </a:rPr>
              <a:t>En general, el </a:t>
            </a:r>
            <a:r>
              <a:rPr lang="es-ES" sz="1900" b="0" i="1" u="none" strike="noStrike" baseline="0" dirty="0">
                <a:latin typeface="TimesLTStd-Italic"/>
              </a:rPr>
              <a:t>diagrama de flujo del proceso </a:t>
            </a:r>
            <a:r>
              <a:rPr lang="es-ES" sz="1900" b="0" i="0" u="none" strike="noStrike" baseline="0" dirty="0">
                <a:latin typeface="TimesLTStd-Roman"/>
              </a:rPr>
              <a:t>cuenta con mucho mayor detalle que el diagrama del</a:t>
            </a:r>
          </a:p>
          <a:p>
            <a:pPr algn="just"/>
            <a:r>
              <a:rPr lang="es-ES" sz="1900" b="0" i="0" u="none" strike="noStrike" baseline="0" dirty="0">
                <a:latin typeface="TimesLTStd-Roman"/>
              </a:rPr>
              <a:t>proceso operativo. Como consecuencia, no se aplica generalmente a todos los ensambles, sino que a cada componente de un ensamble.</a:t>
            </a:r>
          </a:p>
          <a:p>
            <a:pPr algn="just"/>
            <a:r>
              <a:rPr lang="es-ES" sz="1900" b="0" i="0" u="none" strike="noStrike" baseline="0" dirty="0">
                <a:latin typeface="TimesLTStd-Roman"/>
              </a:rPr>
              <a:t>El diagrama de flujo del proceso es particularmente útil para registrar los costos ocultos no productivos como, por ejemplo, las distancias recorridas, los retrasos y los almacenamientos temporales. Una vez que estos periodos no productivos se identifican, los analistas pueden tomar medidas para minimizarlos y, por ende, reducir sus costos.</a:t>
            </a:r>
          </a:p>
          <a:p>
            <a:pPr algn="just"/>
            <a:r>
              <a:rPr lang="es-ES" sz="1900" b="0" i="0" u="none" strike="noStrike" baseline="0" dirty="0">
                <a:latin typeface="TimesLTStd-Roman"/>
              </a:rPr>
              <a:t> Por lo tanto, necesitan varios símbolos además de los de operación e inspección que se utilizan en los diagramas de procesos operativos.</a:t>
            </a:r>
            <a:endParaRPr lang="es-ES" sz="1900" b="0" i="0" dirty="0">
              <a:solidFill>
                <a:srgbClr val="404040"/>
              </a:solidFill>
              <a:effectLst/>
              <a:latin typeface="Arial" panose="020B0604020202020204" pitchFamily="34" charset="0"/>
            </a:endParaRPr>
          </a:p>
        </p:txBody>
      </p:sp>
      <p:sp>
        <p:nvSpPr>
          <p:cNvPr id="4" name="CuadroTexto 3">
            <a:extLst>
              <a:ext uri="{FF2B5EF4-FFF2-40B4-BE49-F238E27FC236}">
                <a16:creationId xmlns:a16="http://schemas.microsoft.com/office/drawing/2014/main" id="{61F63E3D-F764-438C-9B73-574092711D1D}"/>
              </a:ext>
            </a:extLst>
          </p:cNvPr>
          <p:cNvSpPr txBox="1"/>
          <p:nvPr/>
        </p:nvSpPr>
        <p:spPr>
          <a:xfrm>
            <a:off x="1076324" y="672584"/>
            <a:ext cx="9439275" cy="461665"/>
          </a:xfrm>
          <a:prstGeom prst="rect">
            <a:avLst/>
          </a:prstGeom>
          <a:noFill/>
        </p:spPr>
        <p:txBody>
          <a:bodyPr wrap="square">
            <a:spAutoFit/>
          </a:bodyPr>
          <a:lstStyle/>
          <a:p>
            <a:r>
              <a:rPr lang="es-ES" sz="2400" b="1" i="0" u="none" strike="noStrike" baseline="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elveticaLTStd-Blk"/>
              </a:rPr>
              <a:t>DIAGRAMA DE FLUJO DEL PROCESO</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889960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848B504-26FE-4B3F-9FEB-F6F3B35147EB}"/>
              </a:ext>
            </a:extLst>
          </p:cNvPr>
          <p:cNvSpPr txBox="1"/>
          <p:nvPr/>
        </p:nvSpPr>
        <p:spPr>
          <a:xfrm>
            <a:off x="1229360" y="843280"/>
            <a:ext cx="9438640" cy="1631216"/>
          </a:xfrm>
          <a:prstGeom prst="rect">
            <a:avLst/>
          </a:prstGeom>
          <a:noFill/>
        </p:spPr>
        <p:txBody>
          <a:bodyPr wrap="square">
            <a:spAutoFit/>
          </a:bodyPr>
          <a:lstStyle/>
          <a:p>
            <a:pPr algn="just"/>
            <a:r>
              <a:rPr lang="es-ES" sz="2000" b="0" i="0" u="none" strike="noStrike" baseline="0" dirty="0">
                <a:latin typeface="TimesLTStd-Roman"/>
              </a:rPr>
              <a:t>Dos tipos de diagramas de flujo se utilizan actualmente: de productos o materiales y de personas u operativos.</a:t>
            </a:r>
          </a:p>
          <a:p>
            <a:pPr algn="just"/>
            <a:r>
              <a:rPr lang="es-ES" sz="2000" b="0" i="0" u="none" strike="noStrike" baseline="0" dirty="0">
                <a:latin typeface="TimesLTStd-Roman"/>
              </a:rPr>
              <a:t>El diagrama de producto proporciona los detalles de los eventos que involucran un producto o un material, mientras que el diagrama de flujo operativo muestra a detalle cómo lleva a cabo una persona una secuencia de operaciones.</a:t>
            </a:r>
            <a:endParaRPr lang="es-ES" sz="2000" dirty="0"/>
          </a:p>
        </p:txBody>
      </p:sp>
      <p:pic>
        <p:nvPicPr>
          <p:cNvPr id="2050" name="Picture 2" descr="Details view: A.- Proceso Productivo: Definición">
            <a:extLst>
              <a:ext uri="{FF2B5EF4-FFF2-40B4-BE49-F238E27FC236}">
                <a16:creationId xmlns:a16="http://schemas.microsoft.com/office/drawing/2014/main" id="{F164AD7E-0710-49C7-BD81-D913C581F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20" y="2632710"/>
            <a:ext cx="5633720" cy="422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10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1148916-300A-4531-84E1-2A59B1132CA2}"/>
              </a:ext>
            </a:extLst>
          </p:cNvPr>
          <p:cNvPicPr>
            <a:picLocks noChangeAspect="1"/>
          </p:cNvPicPr>
          <p:nvPr/>
        </p:nvPicPr>
        <p:blipFill>
          <a:blip r:embed="rId3"/>
          <a:stretch>
            <a:fillRect/>
          </a:stretch>
        </p:blipFill>
        <p:spPr>
          <a:xfrm>
            <a:off x="1940445" y="227758"/>
            <a:ext cx="8311110" cy="6402484"/>
          </a:xfrm>
          <a:prstGeom prst="rect">
            <a:avLst/>
          </a:prstGeom>
        </p:spPr>
      </p:pic>
    </p:spTree>
    <p:extLst>
      <p:ext uri="{BB962C8B-B14F-4D97-AF65-F5344CB8AC3E}">
        <p14:creationId xmlns:p14="http://schemas.microsoft.com/office/powerpoint/2010/main" val="277380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856202D-FB9D-4F06-9302-050AF537E9F4}"/>
              </a:ext>
            </a:extLst>
          </p:cNvPr>
          <p:cNvPicPr>
            <a:picLocks noChangeAspect="1"/>
          </p:cNvPicPr>
          <p:nvPr/>
        </p:nvPicPr>
        <p:blipFill>
          <a:blip r:embed="rId2"/>
          <a:stretch>
            <a:fillRect/>
          </a:stretch>
        </p:blipFill>
        <p:spPr>
          <a:xfrm>
            <a:off x="1062175" y="1645921"/>
            <a:ext cx="10067650" cy="3139440"/>
          </a:xfrm>
          <a:prstGeom prst="rect">
            <a:avLst/>
          </a:prstGeom>
        </p:spPr>
      </p:pic>
    </p:spTree>
    <p:extLst>
      <p:ext uri="{BB962C8B-B14F-4D97-AF65-F5344CB8AC3E}">
        <p14:creationId xmlns:p14="http://schemas.microsoft.com/office/powerpoint/2010/main" val="109019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515B199-794B-4E6E-858F-BF71999420C2}"/>
              </a:ext>
            </a:extLst>
          </p:cNvPr>
          <p:cNvPicPr>
            <a:picLocks noChangeAspect="1"/>
          </p:cNvPicPr>
          <p:nvPr/>
        </p:nvPicPr>
        <p:blipFill>
          <a:blip r:embed="rId2"/>
          <a:stretch>
            <a:fillRect/>
          </a:stretch>
        </p:blipFill>
        <p:spPr>
          <a:xfrm>
            <a:off x="2290886" y="171493"/>
            <a:ext cx="8651434" cy="6515014"/>
          </a:xfrm>
          <a:prstGeom prst="rect">
            <a:avLst/>
          </a:prstGeom>
        </p:spPr>
      </p:pic>
    </p:spTree>
    <p:extLst>
      <p:ext uri="{BB962C8B-B14F-4D97-AF65-F5344CB8AC3E}">
        <p14:creationId xmlns:p14="http://schemas.microsoft.com/office/powerpoint/2010/main" val="2114650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64FEC6C-C479-4219-AFF7-FC6AA5AE8744}"/>
              </a:ext>
            </a:extLst>
          </p:cNvPr>
          <p:cNvPicPr>
            <a:picLocks noChangeAspect="1"/>
          </p:cNvPicPr>
          <p:nvPr/>
        </p:nvPicPr>
        <p:blipFill>
          <a:blip r:embed="rId2"/>
          <a:stretch>
            <a:fillRect/>
          </a:stretch>
        </p:blipFill>
        <p:spPr>
          <a:xfrm>
            <a:off x="2704882" y="234318"/>
            <a:ext cx="6782236" cy="6389363"/>
          </a:xfrm>
          <a:prstGeom prst="rect">
            <a:avLst/>
          </a:prstGeom>
        </p:spPr>
      </p:pic>
    </p:spTree>
    <p:extLst>
      <p:ext uri="{BB962C8B-B14F-4D97-AF65-F5344CB8AC3E}">
        <p14:creationId xmlns:p14="http://schemas.microsoft.com/office/powerpoint/2010/main" val="3842518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A0B1F5-F5CC-4E68-8F03-E59EB6AA7C32}"/>
              </a:ext>
            </a:extLst>
          </p:cNvPr>
          <p:cNvPicPr>
            <a:picLocks noChangeAspect="1"/>
          </p:cNvPicPr>
          <p:nvPr/>
        </p:nvPicPr>
        <p:blipFill>
          <a:blip r:embed="rId2"/>
          <a:stretch>
            <a:fillRect/>
          </a:stretch>
        </p:blipFill>
        <p:spPr>
          <a:xfrm>
            <a:off x="2024730" y="134207"/>
            <a:ext cx="8142539" cy="6589585"/>
          </a:xfrm>
          <a:prstGeom prst="rect">
            <a:avLst/>
          </a:prstGeom>
        </p:spPr>
      </p:pic>
    </p:spTree>
    <p:extLst>
      <p:ext uri="{BB962C8B-B14F-4D97-AF65-F5344CB8AC3E}">
        <p14:creationId xmlns:p14="http://schemas.microsoft.com/office/powerpoint/2010/main" val="3015988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CBEF433-124D-4CAC-B99F-7C0945D73CF1}"/>
              </a:ext>
            </a:extLst>
          </p:cNvPr>
          <p:cNvSpPr txBox="1"/>
          <p:nvPr/>
        </p:nvSpPr>
        <p:spPr>
          <a:xfrm>
            <a:off x="1076324" y="2098675"/>
            <a:ext cx="9791700" cy="2400657"/>
          </a:xfrm>
          <a:prstGeom prst="rect">
            <a:avLst/>
          </a:prstGeom>
          <a:noFill/>
        </p:spPr>
        <p:txBody>
          <a:bodyPr wrap="square">
            <a:spAutoFit/>
          </a:bodyPr>
          <a:lstStyle/>
          <a:p>
            <a:pPr marL="342900" indent="-342900" algn="just">
              <a:buAutoNum type="arabicPeriod"/>
            </a:pPr>
            <a:r>
              <a:rPr lang="es-ES" sz="2400" b="1" i="0" dirty="0">
                <a:effectLst/>
                <a:latin typeface="Verdana" panose="020B0604030504040204" pitchFamily="34" charset="0"/>
              </a:rPr>
              <a:t>De distribución </a:t>
            </a:r>
            <a:endParaRPr lang="es-ES" sz="2400" b="1" dirty="0">
              <a:latin typeface="Verdana" panose="020B0604030504040204" pitchFamily="34" charset="0"/>
            </a:endParaRPr>
          </a:p>
          <a:p>
            <a:pPr algn="just"/>
            <a:endParaRPr lang="es-ES" b="0" i="0" dirty="0">
              <a:effectLst/>
              <a:latin typeface="Verdana" panose="020B0604030504040204" pitchFamily="34" charset="0"/>
            </a:endParaRPr>
          </a:p>
          <a:p>
            <a:pPr algn="just"/>
            <a:r>
              <a:rPr lang="es-ES" b="0" i="0" dirty="0">
                <a:effectLst/>
                <a:latin typeface="Verdana" panose="020B0604030504040204" pitchFamily="34" charset="0"/>
              </a:rPr>
              <a:t>Muestra el recorrido de un producto sobre una superficie física, tomando en cuenta las operaciones, inspecciones, demoras, transporte y almacenamiento.</a:t>
            </a:r>
          </a:p>
          <a:p>
            <a:pPr algn="just"/>
            <a:r>
              <a:rPr lang="es-ES" b="0" i="0" dirty="0">
                <a:effectLst/>
                <a:latin typeface="Verdana" panose="020B0604030504040204" pitchFamily="34" charset="0"/>
              </a:rPr>
              <a:t> </a:t>
            </a:r>
          </a:p>
          <a:p>
            <a:pPr algn="just"/>
            <a:r>
              <a:rPr lang="es-ES" b="0" i="0" dirty="0">
                <a:effectLst/>
                <a:latin typeface="Verdana" panose="020B0604030504040204" pitchFamily="34" charset="0"/>
              </a:rPr>
              <a:t>Este diagrama es similar que el diagrama de flujo porque ambos utilizan los mismos símbolos. Se diferencian en que el diagrama de recorrido se dibuja sobre un croquis o una distribución.</a:t>
            </a:r>
          </a:p>
        </p:txBody>
      </p:sp>
      <p:sp>
        <p:nvSpPr>
          <p:cNvPr id="4" name="CuadroTexto 3">
            <a:extLst>
              <a:ext uri="{FF2B5EF4-FFF2-40B4-BE49-F238E27FC236}">
                <a16:creationId xmlns:a16="http://schemas.microsoft.com/office/drawing/2014/main" id="{61F63E3D-F764-438C-9B73-574092711D1D}"/>
              </a:ext>
            </a:extLst>
          </p:cNvPr>
          <p:cNvSpPr txBox="1"/>
          <p:nvPr/>
        </p:nvSpPr>
        <p:spPr>
          <a:xfrm>
            <a:off x="1076324" y="885944"/>
            <a:ext cx="9439275" cy="461665"/>
          </a:xfrm>
          <a:prstGeom prst="rect">
            <a:avLst/>
          </a:prstGeom>
          <a:noFill/>
        </p:spPr>
        <p:txBody>
          <a:bodyPr wrap="square">
            <a:spAutoFit/>
          </a:bodyPr>
          <a:lstStyle/>
          <a:p>
            <a:r>
              <a:rPr lang="es-ES" sz="2400" b="1" i="0" u="none" strike="noStrike" baseline="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elveticaLTStd-Blk"/>
              </a:rPr>
              <a:t>DIAGRAMA DE RECORRIDO</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828443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4DD3724-077B-48B4-A1F3-519B9D8F5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85" y="393616"/>
            <a:ext cx="6840855" cy="60707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D13FFD0-1BCB-434D-B1E0-D8780EEEF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240" y="393616"/>
            <a:ext cx="3911600" cy="216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66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289CBE-D416-495E-8BAE-4F481F16611C}"/>
              </a:ext>
            </a:extLst>
          </p:cNvPr>
          <p:cNvSpPr txBox="1"/>
          <p:nvPr/>
        </p:nvSpPr>
        <p:spPr>
          <a:xfrm>
            <a:off x="1270000" y="772160"/>
            <a:ext cx="9652000" cy="4524315"/>
          </a:xfrm>
          <a:prstGeom prst="rect">
            <a:avLst/>
          </a:prstGeom>
          <a:noFill/>
        </p:spPr>
        <p:txBody>
          <a:bodyPr wrap="square">
            <a:spAutoFit/>
          </a:bodyPr>
          <a:lstStyle/>
          <a:p>
            <a:pPr algn="just"/>
            <a:r>
              <a:rPr lang="es-ES" sz="2800" b="1" u="none" strike="noStrike" baseline="0" dirty="0">
                <a:latin typeface="TimesLTStd-Italic"/>
              </a:rPr>
              <a:t>2. Los diagramas de recorridos</a:t>
            </a:r>
            <a:r>
              <a:rPr lang="es-ES" sz="2800" b="1" u="none" strike="noStrike" baseline="0" dirty="0">
                <a:latin typeface="TimesLTStd-Roman"/>
              </a:rPr>
              <a:t> </a:t>
            </a:r>
            <a:r>
              <a:rPr lang="es-ES" sz="2800" b="1" u="none" strike="noStrike" baseline="0" dirty="0">
                <a:latin typeface="TimesLTStd-Italic"/>
              </a:rPr>
              <a:t>desde-hacia</a:t>
            </a:r>
            <a:endParaRPr lang="es-ES" sz="2800" b="1" dirty="0">
              <a:latin typeface="TimesLTStd-Italic"/>
            </a:endParaRPr>
          </a:p>
          <a:p>
            <a:pPr algn="just"/>
            <a:r>
              <a:rPr lang="es-ES" sz="2000" b="0" i="1" u="none" strike="noStrike" baseline="0" dirty="0">
                <a:latin typeface="TimesLTStd-Italic"/>
              </a:rPr>
              <a:t>P</a:t>
            </a:r>
            <a:r>
              <a:rPr lang="es-ES" sz="2000" b="0" i="0" u="none" strike="noStrike" baseline="0" dirty="0">
                <a:latin typeface="TimesLTStd-Roman"/>
              </a:rPr>
              <a:t>ueden ser de gran utilidad para diagnosticar problemas relacionados con el arreglo de departamentos y áreas de servicio, así como con la ubicación de equipo dentro de un determinado sector de la planta. </a:t>
            </a:r>
          </a:p>
          <a:p>
            <a:pPr algn="just"/>
            <a:r>
              <a:rPr lang="es-ES" sz="2000" dirty="0">
                <a:latin typeface="TimesLTStd-Roman"/>
              </a:rPr>
              <a:t>C</a:t>
            </a:r>
            <a:r>
              <a:rPr lang="es-ES" sz="2000" b="0" i="0" u="none" strike="noStrike" baseline="0" dirty="0">
                <a:latin typeface="TimesLTStd-Roman"/>
              </a:rPr>
              <a:t>onsiste en una matriz que despliega la magnitud del manejo de materiales que se lleva a cabo entre dos instalaciones en un periodo determinado. La unidad que identifica la cantidad de manejo de materiales puede ser la que le parezca más apropiada al analista. Pueden ser libras, toneladas, frecuencia de manejo de materiales, etc. </a:t>
            </a:r>
          </a:p>
          <a:p>
            <a:pPr algn="just"/>
            <a:endParaRPr lang="es-ES" sz="2000" dirty="0">
              <a:latin typeface="TimesLTStd-Roman"/>
            </a:endParaRPr>
          </a:p>
          <a:p>
            <a:pPr algn="just"/>
            <a:r>
              <a:rPr lang="es-ES" sz="2000" b="1" dirty="0">
                <a:latin typeface="TimesLTStd-Roman"/>
              </a:rPr>
              <a:t>PLANEACIÓN SISTEMÁTICA DE LA DISTRIBUCIÓN DE MUTHER</a:t>
            </a:r>
          </a:p>
          <a:p>
            <a:pPr algn="just"/>
            <a:r>
              <a:rPr lang="es-ES" sz="2000" dirty="0">
                <a:latin typeface="TimesLTStd-Roman"/>
              </a:rPr>
              <a:t>El método sistemático para configurar plantas desarrollado por </a:t>
            </a:r>
            <a:r>
              <a:rPr lang="es-ES" sz="2000" dirty="0" err="1">
                <a:latin typeface="TimesLTStd-Roman"/>
              </a:rPr>
              <a:t>Muther</a:t>
            </a:r>
            <a:r>
              <a:rPr lang="es-ES" sz="2000" dirty="0">
                <a:latin typeface="TimesLTStd-Roman"/>
              </a:rPr>
              <a:t> (1973) se llama planeación sistemática de distribuciones (SLP). El objetivo del SLP es ubicar dos áreas con grandes relaciones lógicas y de frecuencia cercanas entre sí mediante el uso de un procedimiento directo de seis pasos:</a:t>
            </a:r>
          </a:p>
        </p:txBody>
      </p:sp>
    </p:spTree>
    <p:extLst>
      <p:ext uri="{BB962C8B-B14F-4D97-AF65-F5344CB8AC3E}">
        <p14:creationId xmlns:p14="http://schemas.microsoft.com/office/powerpoint/2010/main" val="77180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8DC331E-2A8E-469D-8A3C-F363B8109FE2}"/>
              </a:ext>
            </a:extLst>
          </p:cNvPr>
          <p:cNvSpPr txBox="1"/>
          <p:nvPr/>
        </p:nvSpPr>
        <p:spPr>
          <a:xfrm>
            <a:off x="1219200" y="866775"/>
            <a:ext cx="9791700" cy="4124206"/>
          </a:xfrm>
          <a:prstGeom prst="rect">
            <a:avLst/>
          </a:prstGeom>
          <a:noFill/>
        </p:spPr>
        <p:txBody>
          <a:bodyPr wrap="square">
            <a:spAutoFit/>
          </a:bodyPr>
          <a:lstStyle/>
          <a:p>
            <a:pPr algn="just"/>
            <a:endParaRPr lang="es-ES" b="0" i="0" dirty="0">
              <a:effectLst/>
            </a:endParaRPr>
          </a:p>
          <a:p>
            <a:pPr algn="just"/>
            <a:r>
              <a:rPr lang="es-ES" sz="3200" b="1" dirty="0">
                <a:ln w="22225">
                  <a:solidFill>
                    <a:schemeClr val="accent2"/>
                  </a:solidFill>
                  <a:prstDash val="solid"/>
                </a:ln>
                <a:solidFill>
                  <a:schemeClr val="accent2">
                    <a:lumMod val="40000"/>
                    <a:lumOff val="60000"/>
                  </a:schemeClr>
                </a:solidFill>
              </a:rPr>
              <a:t>Diagrama de procesos</a:t>
            </a:r>
          </a:p>
          <a:p>
            <a:pPr algn="just"/>
            <a:endParaRPr lang="es-ES" sz="3200" b="1" dirty="0">
              <a:ln w="22225">
                <a:solidFill>
                  <a:schemeClr val="accent2"/>
                </a:solidFill>
                <a:prstDash val="solid"/>
              </a:ln>
            </a:endParaRPr>
          </a:p>
          <a:p>
            <a:pPr marL="285750" indent="-285750" algn="just">
              <a:buFont typeface="Arial" panose="020B0604020202020204" pitchFamily="34" charset="0"/>
              <a:buChar char="•"/>
            </a:pPr>
            <a:r>
              <a:rPr lang="es-ES" sz="2000" b="0" i="0" dirty="0">
                <a:effectLst/>
              </a:rPr>
              <a:t>Un </a:t>
            </a:r>
            <a:r>
              <a:rPr lang="es-ES" sz="2000" b="1" i="0" dirty="0">
                <a:effectLst/>
              </a:rPr>
              <a:t>diagrama de procesos</a:t>
            </a:r>
            <a:r>
              <a:rPr lang="es-ES" sz="2000" b="0" i="0" dirty="0">
                <a:effectLst/>
              </a:rPr>
              <a:t> es una representación gráfica de los principales procesos que se llevan a cabo en una compañía, su orden y sus interrelaciones.</a:t>
            </a:r>
          </a:p>
          <a:p>
            <a:pPr marL="285750" indent="-285750" algn="just">
              <a:buFont typeface="Arial" panose="020B0604020202020204" pitchFamily="34" charset="0"/>
              <a:buChar char="•"/>
            </a:pPr>
            <a:r>
              <a:rPr lang="es-ES" sz="2000" b="1" i="0" dirty="0">
                <a:effectLst/>
              </a:rPr>
              <a:t>Muestra</a:t>
            </a:r>
            <a:r>
              <a:rPr lang="es-ES" sz="2000" b="0" i="0" dirty="0">
                <a:effectLst/>
              </a:rPr>
              <a:t> </a:t>
            </a:r>
            <a:r>
              <a:rPr lang="es-ES" sz="2000" b="1" i="0" dirty="0">
                <a:effectLst/>
              </a:rPr>
              <a:t>la secuencia e interacción de las actividades de un proceso </a:t>
            </a:r>
            <a:r>
              <a:rPr lang="es-ES" sz="2000" b="0" i="0" dirty="0">
                <a:effectLst/>
              </a:rPr>
              <a:t>a través de símbolos gráficos, que proporcionan una mejor visualización del funcionamiento del proceso, ayudando a su entendimiento y haciendo su descripción más visual e intuitiva.</a:t>
            </a:r>
          </a:p>
          <a:p>
            <a:pPr marL="285750" indent="-285750" algn="just">
              <a:buFont typeface="Arial" panose="020B0604020202020204" pitchFamily="34" charset="0"/>
              <a:buChar char="•"/>
            </a:pPr>
            <a:r>
              <a:rPr lang="es-ES" sz="2000" b="0" i="0" dirty="0">
                <a:effectLst/>
              </a:rPr>
              <a:t>Así, el diagrama de procesos es una herramienta fundamental para analizarlos y ver en qué aspectos se pueden introducir mejoras, especialmente para aumentar la productividad de los empleados, delimitar la responsabilidad de cada tarea y, en general, </a:t>
            </a:r>
            <a:r>
              <a:rPr lang="es-ES" sz="2000" b="1" i="0" dirty="0">
                <a:effectLst/>
              </a:rPr>
              <a:t>aclarar el propio flujo de trabajo</a:t>
            </a:r>
            <a:r>
              <a:rPr lang="es-ES" sz="2000" b="0" i="0" dirty="0">
                <a:effectLst/>
              </a:rPr>
              <a:t>. </a:t>
            </a:r>
            <a:endParaRPr lang="es-ES" sz="2000" dirty="0"/>
          </a:p>
        </p:txBody>
      </p:sp>
    </p:spTree>
    <p:extLst>
      <p:ext uri="{BB962C8B-B14F-4D97-AF65-F5344CB8AC3E}">
        <p14:creationId xmlns:p14="http://schemas.microsoft.com/office/powerpoint/2010/main" val="3639605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0A9DCF-7B20-4A8E-8566-8615C8F10DEE}"/>
              </a:ext>
            </a:extLst>
          </p:cNvPr>
          <p:cNvSpPr txBox="1"/>
          <p:nvPr/>
        </p:nvSpPr>
        <p:spPr>
          <a:xfrm>
            <a:off x="985520" y="802640"/>
            <a:ext cx="9895840" cy="4524315"/>
          </a:xfrm>
          <a:prstGeom prst="rect">
            <a:avLst/>
          </a:prstGeom>
          <a:noFill/>
        </p:spPr>
        <p:txBody>
          <a:bodyPr wrap="square">
            <a:spAutoFit/>
          </a:bodyPr>
          <a:lstStyle/>
          <a:p>
            <a:pPr marL="342900" indent="-342900" algn="just">
              <a:buAutoNum type="arabicParenR"/>
            </a:pPr>
            <a:r>
              <a:rPr lang="es-ES" sz="1800" b="1" i="0" u="none" strike="noStrike" baseline="0" dirty="0">
                <a:latin typeface="TimesLTStd-Bold"/>
              </a:rPr>
              <a:t>Diagrame las relaciones. </a:t>
            </a:r>
            <a:r>
              <a:rPr lang="es-ES" sz="1800" b="0" i="0" u="none" strike="noStrike" baseline="0" dirty="0">
                <a:latin typeface="TimesLTStd-Roman"/>
              </a:rPr>
              <a:t>En esta primera etapa se establecen las relaciones entre las diferentes áreas; después, se elabora un diagrama sobre un formato especial llamado </a:t>
            </a:r>
            <a:r>
              <a:rPr lang="es-ES" sz="1800" b="0" i="1" u="none" strike="noStrike" baseline="0" dirty="0">
                <a:latin typeface="TimesLTStd-Italic"/>
              </a:rPr>
              <a:t>diagrama de relaciones</a:t>
            </a:r>
            <a:r>
              <a:rPr lang="es-ES" sz="1800" b="0" i="0" u="none" strike="noStrike" baseline="0" dirty="0">
                <a:latin typeface="TimesLTStd-Roman"/>
              </a:rPr>
              <a:t>. Una relación es el grado relativo de acercamiento, que se desea o que se requiere, entre diferentes actividades, áreas, departamentos, habitaciones, etc., según lo determine la información cuantitativa del flujo (volumen, tiempo, costo, enrutamiento) de un diagrama desde-hacia, o más cualitativamente, de las interacciones funcionales o información subjetiva. </a:t>
            </a:r>
          </a:p>
          <a:p>
            <a:pPr algn="just"/>
            <a:r>
              <a:rPr lang="es-ES" sz="1800" b="0" i="0" u="none" strike="noStrike" baseline="0" dirty="0">
                <a:latin typeface="TimesLTStd-Roman"/>
              </a:rPr>
              <a:t>Por ejemplo, a pesar de que el pintado podría ser el paso lógico entre el acabado, la inspección final y el empacado, los materiales tóxicos y las condiciones peligrosas y de probable incendio pueden requerir que el área de pintura esté completamente separada de las demás áreas. </a:t>
            </a:r>
          </a:p>
          <a:p>
            <a:pPr algn="just"/>
            <a:r>
              <a:rPr lang="es-ES" sz="1800" b="0" i="0" u="none" strike="noStrike" baseline="0" dirty="0">
                <a:latin typeface="TimesLTStd-Roman"/>
              </a:rPr>
              <a:t>Los valores que se les asignan a las relaciones varían de 4 a –1, con base en las vocales que semánticamente definen la relación.</a:t>
            </a:r>
          </a:p>
          <a:p>
            <a:pPr algn="just"/>
            <a:endParaRPr lang="es-ES" sz="1800" b="0" i="0" u="none" strike="noStrike" baseline="0" dirty="0">
              <a:latin typeface="TimesLTStd-Roman"/>
            </a:endParaRPr>
          </a:p>
          <a:p>
            <a:pPr algn="just"/>
            <a:r>
              <a:rPr lang="es-ES" sz="1800" b="1" i="0" u="none" strike="noStrike" baseline="0" dirty="0">
                <a:latin typeface="TimesLTStd-Bold"/>
              </a:rPr>
              <a:t>2) Establezca las necesidades de espacio. </a:t>
            </a:r>
            <a:r>
              <a:rPr lang="es-ES" sz="1800" b="0" i="0" u="none" strike="noStrike" baseline="0" dirty="0">
                <a:latin typeface="TimesLTStd-Roman"/>
              </a:rPr>
              <a:t>En la segunda etapa se establecen las necesidades de espacio en términos de los pies cuadrados que existen. Estos valores pueden calcularse con base en las necesidades de producción, extrapoladas a partir de áreas existentes, proyectadas para expansiones futuras o establecidas por estándares legales o arquitectónicos. </a:t>
            </a:r>
            <a:endParaRPr lang="es-ES" dirty="0"/>
          </a:p>
        </p:txBody>
      </p:sp>
    </p:spTree>
    <p:extLst>
      <p:ext uri="{BB962C8B-B14F-4D97-AF65-F5344CB8AC3E}">
        <p14:creationId xmlns:p14="http://schemas.microsoft.com/office/powerpoint/2010/main" val="1523783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262307-ECAE-4291-8F9B-ACE0FA50F46B}"/>
              </a:ext>
            </a:extLst>
          </p:cNvPr>
          <p:cNvSpPr txBox="1"/>
          <p:nvPr/>
        </p:nvSpPr>
        <p:spPr>
          <a:xfrm>
            <a:off x="1412240" y="782320"/>
            <a:ext cx="9601200" cy="2585323"/>
          </a:xfrm>
          <a:prstGeom prst="rect">
            <a:avLst/>
          </a:prstGeom>
          <a:noFill/>
        </p:spPr>
        <p:txBody>
          <a:bodyPr wrap="square">
            <a:spAutoFit/>
          </a:bodyPr>
          <a:lstStyle/>
          <a:p>
            <a:pPr algn="just"/>
            <a:r>
              <a:rPr lang="es-ES" sz="1800" b="1" i="0" u="none" strike="noStrike" baseline="0" dirty="0">
                <a:latin typeface="TimesLTStd-Bold"/>
              </a:rPr>
              <a:t>3) Elabore diagramas de relaciones entre actividades</a:t>
            </a:r>
            <a:r>
              <a:rPr lang="es-ES" sz="1800" b="0" i="0" u="none" strike="noStrike" baseline="0" dirty="0">
                <a:latin typeface="TimesLTStd-Roman"/>
              </a:rPr>
              <a:t>. En la tercera etapa se dibuja una representación visual de las diferentes actividades. El analista comienza con las relaciones absolutamente importantes (A), utilizando cuatro líneas cortas paralelas para conectar las dos áreas.</a:t>
            </a:r>
          </a:p>
          <a:p>
            <a:pPr algn="just"/>
            <a:r>
              <a:rPr lang="es-ES" sz="1800" b="0" i="0" u="none" strike="noStrike" baseline="0" dirty="0">
                <a:latin typeface="TimesLTStd-Roman"/>
              </a:rPr>
              <a:t>Luego, el analista procede con las E, utilizando tres líneas paralelas aproximadamente del doble de longitud que las líneas A. El analista continúa este procedimiento con las I, O, etc., aumentando de manera progresiva la longitud de las líneas, a la vez que intenta evitar que las líneas se crucen o se enreden. En el caso de relaciones indeseables, las dos áreas se colocan lo más alejadamente posible y se dibuja una línea serpenteante (que representa un resorte) entre ellas. </a:t>
            </a:r>
          </a:p>
          <a:p>
            <a:pPr algn="just"/>
            <a:endParaRPr lang="es-ES" sz="1800" b="0" i="0" u="none" strike="noStrike" baseline="0" dirty="0">
              <a:latin typeface="TimesLTStd-Roman"/>
            </a:endParaRPr>
          </a:p>
        </p:txBody>
      </p:sp>
      <p:pic>
        <p:nvPicPr>
          <p:cNvPr id="5" name="Imagen 4">
            <a:extLst>
              <a:ext uri="{FF2B5EF4-FFF2-40B4-BE49-F238E27FC236}">
                <a16:creationId xmlns:a16="http://schemas.microsoft.com/office/drawing/2014/main" id="{2EED7DFB-23EA-409D-8621-DF21B640FEC1}"/>
              </a:ext>
            </a:extLst>
          </p:cNvPr>
          <p:cNvPicPr>
            <a:picLocks noChangeAspect="1"/>
          </p:cNvPicPr>
          <p:nvPr/>
        </p:nvPicPr>
        <p:blipFill>
          <a:blip r:embed="rId2"/>
          <a:stretch>
            <a:fillRect/>
          </a:stretch>
        </p:blipFill>
        <p:spPr>
          <a:xfrm>
            <a:off x="1730702" y="3367643"/>
            <a:ext cx="8964276" cy="2534004"/>
          </a:xfrm>
          <a:prstGeom prst="rect">
            <a:avLst/>
          </a:prstGeom>
        </p:spPr>
      </p:pic>
    </p:spTree>
    <p:extLst>
      <p:ext uri="{BB962C8B-B14F-4D97-AF65-F5344CB8AC3E}">
        <p14:creationId xmlns:p14="http://schemas.microsoft.com/office/powerpoint/2010/main" val="1536787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CF6C400-87E6-4923-A4DA-C50DC6D046B4}"/>
              </a:ext>
            </a:extLst>
          </p:cNvPr>
          <p:cNvSpPr txBox="1"/>
          <p:nvPr/>
        </p:nvSpPr>
        <p:spPr>
          <a:xfrm>
            <a:off x="1310640" y="474345"/>
            <a:ext cx="9916160" cy="5632311"/>
          </a:xfrm>
          <a:prstGeom prst="rect">
            <a:avLst/>
          </a:prstGeom>
          <a:noFill/>
        </p:spPr>
        <p:txBody>
          <a:bodyPr wrap="square">
            <a:spAutoFit/>
          </a:bodyPr>
          <a:lstStyle/>
          <a:p>
            <a:pPr algn="just"/>
            <a:r>
              <a:rPr lang="es-ES" sz="1800" b="1" i="0" u="none" strike="noStrike" baseline="0" dirty="0">
                <a:latin typeface="TimesLTStd-Bold"/>
              </a:rPr>
              <a:t>4) Elabore relaciones de espacio en la distribución. </a:t>
            </a:r>
            <a:r>
              <a:rPr lang="es-ES" sz="1800" b="0" i="0" u="none" strike="noStrike" baseline="0" dirty="0">
                <a:latin typeface="TimesLTStd-Roman"/>
              </a:rPr>
              <a:t>Después, se crea una representación espacial escalando las áreas en términos de su tamaño relativo. Una vez que los analistas están satisfechos con la distribución, las áreas se compactan en un plano. </a:t>
            </a:r>
          </a:p>
          <a:p>
            <a:pPr algn="just"/>
            <a:r>
              <a:rPr lang="es-ES" sz="1800" b="0" i="0" u="none" strike="noStrike" baseline="0" dirty="0">
                <a:latin typeface="TimesLTStd-Roman"/>
              </a:rPr>
              <a:t>Además, se pueden introducir modificaciones al plano con base en las necesidades del manejo de materiales (por ejemplo, el departamento de embarques, paredes para las instalaciones de almacenamiento, cafetería.</a:t>
            </a:r>
          </a:p>
          <a:p>
            <a:pPr algn="just"/>
            <a:endParaRPr lang="es-ES" dirty="0">
              <a:latin typeface="TimesLTStd-Roman"/>
            </a:endParaRPr>
          </a:p>
          <a:p>
            <a:pPr algn="just"/>
            <a:r>
              <a:rPr lang="es-ES" sz="1800" b="1" i="0" u="none" strike="noStrike" baseline="0" dirty="0">
                <a:latin typeface="TimesLTStd-Bold"/>
              </a:rPr>
              <a:t>5) Evalúe una distribución alterna. </a:t>
            </a:r>
            <a:r>
              <a:rPr lang="es-ES" sz="1800" b="0" i="0" u="none" strike="noStrike" baseline="0" dirty="0">
                <a:latin typeface="TimesLTStd-Roman"/>
              </a:rPr>
              <a:t>Debido a que existen tantas opciones de distribución, se debe evaluar las diferentes opciones para poder determinar la mejor solución. </a:t>
            </a:r>
          </a:p>
          <a:p>
            <a:pPr marL="342900" indent="-342900" algn="just">
              <a:buAutoNum type="alphaLcParenR"/>
            </a:pPr>
            <a:r>
              <a:rPr lang="es-ES" dirty="0">
                <a:latin typeface="TimesLTStd-Roman"/>
              </a:rPr>
              <a:t>F</a:t>
            </a:r>
            <a:r>
              <a:rPr lang="es-ES" sz="1800" b="0" i="0" u="none" strike="noStrike" baseline="0" dirty="0">
                <a:latin typeface="TimesLTStd-Roman"/>
              </a:rPr>
              <a:t>actores que se consideran importantes: ampliación de las instalaciones en el futuro, flexibilidad, eficiencia de flujo, manejo de materiales eficiente, seguridad, facilidad de supervisión, apariencia, etc. </a:t>
            </a:r>
          </a:p>
          <a:p>
            <a:pPr marL="342900" indent="-342900" algn="just">
              <a:buAutoNum type="alphaLcParenR"/>
            </a:pPr>
            <a:r>
              <a:rPr lang="es-ES" dirty="0">
                <a:latin typeface="TimesLTStd-Roman"/>
              </a:rPr>
              <a:t>L</a:t>
            </a:r>
            <a:r>
              <a:rPr lang="es-ES" sz="1800" b="0" i="0" u="none" strike="noStrike" baseline="0" dirty="0">
                <a:latin typeface="TimesLTStd-Roman"/>
              </a:rPr>
              <a:t>a importancia relativa de dichos factores debe establecerse a través de un sistema de ponderaciones, como por ejemplo de 0 a 10. </a:t>
            </a:r>
          </a:p>
          <a:p>
            <a:pPr marL="342900" indent="-342900" algn="just">
              <a:buAutoNum type="alphaLcParenR"/>
            </a:pPr>
            <a:r>
              <a:rPr lang="es-ES" sz="1800" b="0" i="0" u="none" strike="noStrike" baseline="0" dirty="0">
                <a:latin typeface="TimesLTStd-Roman"/>
              </a:rPr>
              <a:t>Luego se le asigna un valor a cada opción para satisfacer cada factor. </a:t>
            </a:r>
            <a:r>
              <a:rPr lang="es-ES" sz="1800" b="0" i="0" u="none" strike="noStrike" baseline="0" dirty="0" err="1">
                <a:latin typeface="TimesLTStd-Roman"/>
              </a:rPr>
              <a:t>Muther</a:t>
            </a:r>
            <a:r>
              <a:rPr lang="es-ES" sz="1800" b="0" i="0" u="none" strike="noStrike" baseline="0" dirty="0">
                <a:latin typeface="TimesLTStd-Roman"/>
              </a:rPr>
              <a:t> sugiere la misma escala de 4 a –1; 4 representa casi perfecto; 3, especialmente bueno; 2, importante; 1, resultado ordinario, 0, sin importancia; y –1, no aceptable.</a:t>
            </a:r>
          </a:p>
          <a:p>
            <a:pPr marL="342900" indent="-342900" algn="just">
              <a:buAutoNum type="alphaLcParenR"/>
            </a:pPr>
            <a:r>
              <a:rPr lang="es-ES" sz="1800" b="0" i="0" u="none" strike="noStrike" baseline="0" dirty="0">
                <a:latin typeface="TimesLTStd-Roman"/>
              </a:rPr>
              <a:t>Después, cada valor se multiplica por su peso. Los productos de cada opción se suman y el valor más grande indica la mejor solución.</a:t>
            </a:r>
          </a:p>
          <a:p>
            <a:pPr algn="just"/>
            <a:endParaRPr lang="es-ES" sz="1800" b="0" i="0" u="none" strike="noStrike" baseline="0" dirty="0">
              <a:latin typeface="TimesLTStd-Roman"/>
            </a:endParaRPr>
          </a:p>
          <a:p>
            <a:pPr algn="just"/>
            <a:r>
              <a:rPr lang="es-ES" sz="1800" b="1" i="0" u="none" strike="noStrike" baseline="0" dirty="0">
                <a:latin typeface="TimesLTStd-Bold"/>
              </a:rPr>
              <a:t>6) Seleccione la distribución e instálela. </a:t>
            </a:r>
            <a:r>
              <a:rPr lang="es-ES" sz="1800" b="0" i="0" u="none" strike="noStrike" baseline="0" dirty="0">
                <a:latin typeface="TimesLTStd-Roman"/>
              </a:rPr>
              <a:t>El paso final consiste en implantar el nuevo método.</a:t>
            </a:r>
            <a:endParaRPr lang="es-ES" dirty="0"/>
          </a:p>
        </p:txBody>
      </p:sp>
    </p:spTree>
    <p:extLst>
      <p:ext uri="{BB962C8B-B14F-4D97-AF65-F5344CB8AC3E}">
        <p14:creationId xmlns:p14="http://schemas.microsoft.com/office/powerpoint/2010/main" val="3796387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8D538C5-A326-49A3-B6E2-203D6D6BC064}"/>
              </a:ext>
            </a:extLst>
          </p:cNvPr>
          <p:cNvPicPr>
            <a:picLocks noChangeAspect="1"/>
          </p:cNvPicPr>
          <p:nvPr/>
        </p:nvPicPr>
        <p:blipFill rotWithShape="1">
          <a:blip r:embed="rId2"/>
          <a:srcRect l="20250" t="17926" r="20583" b="13481"/>
          <a:stretch/>
        </p:blipFill>
        <p:spPr>
          <a:xfrm>
            <a:off x="1104900" y="417726"/>
            <a:ext cx="9982200" cy="6022547"/>
          </a:xfrm>
          <a:prstGeom prst="rect">
            <a:avLst/>
          </a:prstGeom>
        </p:spPr>
      </p:pic>
    </p:spTree>
    <p:extLst>
      <p:ext uri="{BB962C8B-B14F-4D97-AF65-F5344CB8AC3E}">
        <p14:creationId xmlns:p14="http://schemas.microsoft.com/office/powerpoint/2010/main" val="87138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1B8F3C9-5404-41FC-932F-041A794D9B3E}"/>
              </a:ext>
            </a:extLst>
          </p:cNvPr>
          <p:cNvPicPr>
            <a:picLocks noChangeAspect="1"/>
          </p:cNvPicPr>
          <p:nvPr/>
        </p:nvPicPr>
        <p:blipFill rotWithShape="1">
          <a:blip r:embed="rId2"/>
          <a:srcRect l="34417" t="36148" r="30833" b="27704"/>
          <a:stretch/>
        </p:blipFill>
        <p:spPr>
          <a:xfrm>
            <a:off x="2011680" y="411480"/>
            <a:ext cx="8168640" cy="4779732"/>
          </a:xfrm>
          <a:prstGeom prst="rect">
            <a:avLst/>
          </a:prstGeom>
        </p:spPr>
      </p:pic>
      <p:pic>
        <p:nvPicPr>
          <p:cNvPr id="4" name="Imagen 3">
            <a:extLst>
              <a:ext uri="{FF2B5EF4-FFF2-40B4-BE49-F238E27FC236}">
                <a16:creationId xmlns:a16="http://schemas.microsoft.com/office/drawing/2014/main" id="{C11D76E7-4DF7-4D20-9685-D802E22891DA}"/>
              </a:ext>
            </a:extLst>
          </p:cNvPr>
          <p:cNvPicPr>
            <a:picLocks noChangeAspect="1"/>
          </p:cNvPicPr>
          <p:nvPr/>
        </p:nvPicPr>
        <p:blipFill rotWithShape="1">
          <a:blip r:embed="rId3"/>
          <a:srcRect l="26083" t="22223" r="39250" b="70221"/>
          <a:stretch/>
        </p:blipFill>
        <p:spPr>
          <a:xfrm>
            <a:off x="2011680" y="5191212"/>
            <a:ext cx="8168640" cy="1001444"/>
          </a:xfrm>
          <a:prstGeom prst="rect">
            <a:avLst/>
          </a:prstGeom>
        </p:spPr>
      </p:pic>
    </p:spTree>
    <p:extLst>
      <p:ext uri="{BB962C8B-B14F-4D97-AF65-F5344CB8AC3E}">
        <p14:creationId xmlns:p14="http://schemas.microsoft.com/office/powerpoint/2010/main" val="1270830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2E5B527-4623-410D-A21B-084D208B15F9}"/>
              </a:ext>
            </a:extLst>
          </p:cNvPr>
          <p:cNvPicPr>
            <a:picLocks noChangeAspect="1"/>
          </p:cNvPicPr>
          <p:nvPr/>
        </p:nvPicPr>
        <p:blipFill rotWithShape="1">
          <a:blip r:embed="rId2"/>
          <a:srcRect l="25916" t="17778" r="31000" b="15111"/>
          <a:stretch/>
        </p:blipFill>
        <p:spPr>
          <a:xfrm>
            <a:off x="1005840" y="277592"/>
            <a:ext cx="10180320" cy="6302816"/>
          </a:xfrm>
          <a:prstGeom prst="rect">
            <a:avLst/>
          </a:prstGeom>
        </p:spPr>
      </p:pic>
    </p:spTree>
    <p:extLst>
      <p:ext uri="{BB962C8B-B14F-4D97-AF65-F5344CB8AC3E}">
        <p14:creationId xmlns:p14="http://schemas.microsoft.com/office/powerpoint/2010/main" val="822152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D1091D9-9C0D-4C8E-AB5D-6016747A0440}"/>
              </a:ext>
            </a:extLst>
          </p:cNvPr>
          <p:cNvPicPr>
            <a:picLocks noChangeAspect="1"/>
          </p:cNvPicPr>
          <p:nvPr/>
        </p:nvPicPr>
        <p:blipFill rotWithShape="1">
          <a:blip r:embed="rId2"/>
          <a:srcRect l="26083" t="28741" r="39250" b="14962"/>
          <a:stretch/>
        </p:blipFill>
        <p:spPr>
          <a:xfrm>
            <a:off x="2235200" y="165686"/>
            <a:ext cx="7721600" cy="6336714"/>
          </a:xfrm>
          <a:prstGeom prst="rect">
            <a:avLst/>
          </a:prstGeom>
        </p:spPr>
      </p:pic>
    </p:spTree>
    <p:extLst>
      <p:ext uri="{BB962C8B-B14F-4D97-AF65-F5344CB8AC3E}">
        <p14:creationId xmlns:p14="http://schemas.microsoft.com/office/powerpoint/2010/main" val="3453236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97CBBB1-E1A1-450F-8BB8-EE1124EAB82A}"/>
              </a:ext>
            </a:extLst>
          </p:cNvPr>
          <p:cNvPicPr>
            <a:picLocks noChangeAspect="1"/>
          </p:cNvPicPr>
          <p:nvPr/>
        </p:nvPicPr>
        <p:blipFill rotWithShape="1">
          <a:blip r:embed="rId2"/>
          <a:srcRect l="34834" t="14815" r="30749" b="9481"/>
          <a:stretch/>
        </p:blipFill>
        <p:spPr>
          <a:xfrm>
            <a:off x="2377440" y="292573"/>
            <a:ext cx="7437120" cy="6272853"/>
          </a:xfrm>
          <a:prstGeom prst="rect">
            <a:avLst/>
          </a:prstGeom>
        </p:spPr>
      </p:pic>
    </p:spTree>
    <p:extLst>
      <p:ext uri="{BB962C8B-B14F-4D97-AF65-F5344CB8AC3E}">
        <p14:creationId xmlns:p14="http://schemas.microsoft.com/office/powerpoint/2010/main" val="1686181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1F63E3D-F764-438C-9B73-574092711D1D}"/>
              </a:ext>
            </a:extLst>
          </p:cNvPr>
          <p:cNvSpPr txBox="1"/>
          <p:nvPr/>
        </p:nvSpPr>
        <p:spPr>
          <a:xfrm>
            <a:off x="1076324" y="885944"/>
            <a:ext cx="9439275" cy="461665"/>
          </a:xfrm>
          <a:prstGeom prst="rect">
            <a:avLst/>
          </a:prstGeom>
          <a:noFill/>
        </p:spPr>
        <p:txBody>
          <a:bodyPr wrap="square">
            <a:spAutoFit/>
          </a:bodyPr>
          <a:lstStyle/>
          <a:p>
            <a:r>
              <a:rPr lang="es-ES" sz="2400" b="1" i="0" u="none" strike="noStrike" baseline="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elveticaLTStd-Blk"/>
              </a:rPr>
              <a:t>DIAGRAMA DE ACTIVIDADES MÚLTIPLES</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5EBD3449-D977-495A-B703-33AD3E025223}"/>
              </a:ext>
            </a:extLst>
          </p:cNvPr>
          <p:cNvSpPr txBox="1"/>
          <p:nvPr/>
        </p:nvSpPr>
        <p:spPr>
          <a:xfrm>
            <a:off x="1076324" y="1757680"/>
            <a:ext cx="9865996" cy="3416320"/>
          </a:xfrm>
          <a:prstGeom prst="rect">
            <a:avLst/>
          </a:prstGeom>
          <a:noFill/>
        </p:spPr>
        <p:txBody>
          <a:bodyPr wrap="square">
            <a:spAutoFit/>
          </a:bodyPr>
          <a:lstStyle/>
          <a:p>
            <a:pPr algn="just"/>
            <a:r>
              <a:rPr lang="es-ES" i="0" dirty="0">
                <a:solidFill>
                  <a:srgbClr val="404040"/>
                </a:solidFill>
                <a:effectLst/>
                <a:latin typeface="Arial" panose="020B0604020202020204" pitchFamily="34" charset="0"/>
              </a:rPr>
              <a:t>Dentro del </a:t>
            </a:r>
            <a:r>
              <a:rPr lang="es-ES" dirty="0">
                <a:solidFill>
                  <a:srgbClr val="4B4B4B"/>
                </a:solidFill>
                <a:latin typeface="Arial" panose="020B0604020202020204" pitchFamily="34" charset="0"/>
              </a:rPr>
              <a:t>estudio de métodos</a:t>
            </a:r>
            <a:r>
              <a:rPr lang="es-ES" i="0" dirty="0">
                <a:solidFill>
                  <a:srgbClr val="404040"/>
                </a:solidFill>
                <a:effectLst/>
                <a:latin typeface="Arial" panose="020B0604020202020204" pitchFamily="34" charset="0"/>
              </a:rPr>
              <a:t> disponemos de diversas herramientas que nos permiten aplicar procedimientos más efectivos en nuestras operaciones y reducir costes. Una de ellas son los gráficos de actividades múltiples o simultáneas, que se emplean para registrar y estudiar las actividades interdependientes de hombres y máquinas. </a:t>
            </a:r>
          </a:p>
          <a:p>
            <a:pPr algn="just"/>
            <a:r>
              <a:rPr lang="es-ES" i="0" dirty="0">
                <a:solidFill>
                  <a:srgbClr val="404040"/>
                </a:solidFill>
                <a:effectLst/>
                <a:latin typeface="Arial" panose="020B0604020202020204" pitchFamily="34" charset="0"/>
              </a:rPr>
              <a:t>Este diagrama ayuda a programar de forma adecuada los elementos que forman parte del proceso. Se pretende reducir el número y duración de los tiempos improductivos (parada y espera).</a:t>
            </a:r>
          </a:p>
          <a:p>
            <a:pPr algn="just"/>
            <a:r>
              <a:rPr lang="es-ES" i="0" dirty="0">
                <a:solidFill>
                  <a:srgbClr val="404040"/>
                </a:solidFill>
                <a:effectLst/>
                <a:latin typeface="Arial" panose="020B0604020202020204" pitchFamily="34" charset="0"/>
              </a:rPr>
              <a:t>La técnica consiste en representar el trabajo de cada recurso según una escala de tiempos común para manifestar las interrelaciones entre todos ellos, pudiendo así examinar y criticar el método, con el fin de eliminar los periodos de inactividad. De este modo, se puede analizar y mejorar el método y balancear el tiempo asignado, por ejemplo, entre el trabajo de un operario y el de una máquina.</a:t>
            </a:r>
          </a:p>
        </p:txBody>
      </p:sp>
    </p:spTree>
    <p:extLst>
      <p:ext uri="{BB962C8B-B14F-4D97-AF65-F5344CB8AC3E}">
        <p14:creationId xmlns:p14="http://schemas.microsoft.com/office/powerpoint/2010/main" val="674597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F49D48-BB0D-4B77-8DD4-EA4033FA7DBC}"/>
              </a:ext>
            </a:extLst>
          </p:cNvPr>
          <p:cNvSpPr txBox="1"/>
          <p:nvPr/>
        </p:nvSpPr>
        <p:spPr>
          <a:xfrm>
            <a:off x="985520" y="670560"/>
            <a:ext cx="3911600" cy="3693319"/>
          </a:xfrm>
          <a:prstGeom prst="rect">
            <a:avLst/>
          </a:prstGeom>
          <a:noFill/>
        </p:spPr>
        <p:txBody>
          <a:bodyPr wrap="square">
            <a:spAutoFit/>
          </a:bodyPr>
          <a:lstStyle/>
          <a:p>
            <a:pPr algn="just"/>
            <a:r>
              <a:rPr lang="es-ES" b="0" i="0" dirty="0">
                <a:solidFill>
                  <a:srgbClr val="404040"/>
                </a:solidFill>
                <a:effectLst/>
                <a:latin typeface="Arial" panose="020B0604020202020204" pitchFamily="34" charset="0"/>
              </a:rPr>
              <a:t>Las fases para la realización del diagrama de actividades simultáneas son:</a:t>
            </a:r>
          </a:p>
          <a:p>
            <a:pPr algn="just"/>
            <a:endParaRPr lang="es-ES" b="0" i="0" dirty="0">
              <a:solidFill>
                <a:srgbClr val="404040"/>
              </a:solidFill>
              <a:effectLst/>
              <a:latin typeface="Arial" panose="020B0604020202020204" pitchFamily="34" charset="0"/>
            </a:endParaRPr>
          </a:p>
          <a:p>
            <a:pPr algn="just">
              <a:buFont typeface="+mj-lt"/>
              <a:buAutoNum type="arabicPeriod"/>
            </a:pPr>
            <a:r>
              <a:rPr lang="es-ES" b="0" i="0" dirty="0">
                <a:solidFill>
                  <a:srgbClr val="404040"/>
                </a:solidFill>
                <a:effectLst/>
                <a:latin typeface="Arial" panose="020B0604020202020204" pitchFamily="34" charset="0"/>
              </a:rPr>
              <a:t>Observar la operación y descomponer en elementos.</a:t>
            </a:r>
          </a:p>
          <a:p>
            <a:pPr algn="just">
              <a:buFont typeface="+mj-lt"/>
              <a:buAutoNum type="arabicPeriod"/>
            </a:pPr>
            <a:r>
              <a:rPr lang="es-ES" b="0" i="0" dirty="0">
                <a:solidFill>
                  <a:srgbClr val="404040"/>
                </a:solidFill>
                <a:effectLst/>
                <a:latin typeface="Arial" panose="020B0604020202020204" pitchFamily="34" charset="0"/>
              </a:rPr>
              <a:t>Determinar el tiempo de cada elemento.</a:t>
            </a:r>
          </a:p>
          <a:p>
            <a:pPr algn="just">
              <a:buFont typeface="+mj-lt"/>
              <a:buAutoNum type="arabicPeriod"/>
            </a:pPr>
            <a:r>
              <a:rPr lang="es-ES" b="0" i="0" dirty="0">
                <a:solidFill>
                  <a:srgbClr val="404040"/>
                </a:solidFill>
                <a:effectLst/>
                <a:latin typeface="Arial" panose="020B0604020202020204" pitchFamily="34" charset="0"/>
              </a:rPr>
              <a:t>Representar por separado la secuencia de las operaciones de cada recurso en una escala de tiempos común y en el orden realizado.</a:t>
            </a:r>
          </a:p>
        </p:txBody>
      </p:sp>
      <p:pic>
        <p:nvPicPr>
          <p:cNvPr id="1026" name="Picture 2">
            <a:extLst>
              <a:ext uri="{FF2B5EF4-FFF2-40B4-BE49-F238E27FC236}">
                <a16:creationId xmlns:a16="http://schemas.microsoft.com/office/drawing/2014/main" id="{10CCD9EE-06E5-494D-B179-EA81104D4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788" y="207588"/>
            <a:ext cx="5332412" cy="644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8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5AC938C-C004-4A3B-B298-4B5CDDF74FF4}"/>
              </a:ext>
            </a:extLst>
          </p:cNvPr>
          <p:cNvSpPr txBox="1"/>
          <p:nvPr/>
        </p:nvSpPr>
        <p:spPr>
          <a:xfrm>
            <a:off x="981075" y="847725"/>
            <a:ext cx="10010775" cy="5262979"/>
          </a:xfrm>
          <a:prstGeom prst="rect">
            <a:avLst/>
          </a:prstGeom>
          <a:noFill/>
        </p:spPr>
        <p:txBody>
          <a:bodyPr wrap="square">
            <a:spAutoFit/>
          </a:bodyPr>
          <a:lstStyle/>
          <a:p>
            <a:pPr algn="just"/>
            <a:r>
              <a:rPr lang="es-ES" sz="3000" b="1" i="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Beneficios de un diagrama de procesos</a:t>
            </a:r>
          </a:p>
          <a:p>
            <a:pPr algn="just"/>
            <a:endParaRPr lang="es-E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just"/>
            <a:r>
              <a:rPr lang="es-ES" sz="2000" b="1" i="0" dirty="0">
                <a:effectLst/>
              </a:rPr>
              <a:t>Favorece la comprensión del proceso que trata de simular</a:t>
            </a:r>
            <a:r>
              <a:rPr lang="es-ES" sz="2000" b="0" i="0" dirty="0">
                <a:effectLst/>
              </a:rPr>
              <a:t>. Dado que normalmente están representadas a través de algún elemento gráfico y sus nodos están interconectados entre sí, gracias a un diagrama de este tipo es más fácil saber cuáles son las tareas que se dibujan, así como sus relaciones de dependencia. </a:t>
            </a:r>
          </a:p>
          <a:p>
            <a:pPr algn="just"/>
            <a:r>
              <a:rPr lang="es-ES" sz="2000" b="1" i="0" dirty="0">
                <a:effectLst/>
              </a:rPr>
              <a:t>Permite identificar de una forma rápida los problemas</a:t>
            </a:r>
            <a:r>
              <a:rPr lang="es-ES" sz="2000" b="0" i="0" dirty="0">
                <a:effectLst/>
              </a:rPr>
              <a:t> y dónde se producen. Así, es más fácil saber dónde se crean los cuellos de botella, las responsabilidades de cada área y los puntos de decisión. Asimismo, permite analizar de una forma mucho más exhaustiva el problema, lo cual hace posible que aparezcan nuevas soluciones y alternativas.</a:t>
            </a:r>
          </a:p>
          <a:p>
            <a:pPr algn="just"/>
            <a:r>
              <a:rPr lang="es-ES" sz="2000" b="1" i="0" dirty="0">
                <a:effectLst/>
              </a:rPr>
              <a:t>Permite definir claramente los límites de cada proceso</a:t>
            </a:r>
            <a:r>
              <a:rPr lang="es-ES" sz="2000" b="0" i="0" dirty="0">
                <a:effectLst/>
              </a:rPr>
              <a:t>, ya que todas las tareas están lo suficientemente delimitadas, incluso aunque estén interrelacionadas. De esta manera, se puede saber qué tareas suponen un mayor valor añadido y cuáles no aportan tanto.</a:t>
            </a:r>
          </a:p>
          <a:p>
            <a:pPr algn="just"/>
            <a:r>
              <a:rPr lang="es-ES" sz="2000" b="1" i="0" dirty="0">
                <a:effectLst/>
              </a:rPr>
              <a:t>Herramienta de formación </a:t>
            </a:r>
            <a:r>
              <a:rPr lang="es-ES" sz="2000" b="0" i="0" dirty="0">
                <a:effectLst/>
              </a:rPr>
              <a:t>para nuevos empleados que se integran dentro de la empresa, así como de capacitación de aquellos trabajadores que ya forman parte de la organización. </a:t>
            </a:r>
            <a:br>
              <a:rPr lang="es-ES" sz="2000" dirty="0"/>
            </a:br>
            <a:endParaRPr lang="es-ES" sz="2000" dirty="0"/>
          </a:p>
        </p:txBody>
      </p:sp>
    </p:spTree>
    <p:extLst>
      <p:ext uri="{BB962C8B-B14F-4D97-AF65-F5344CB8AC3E}">
        <p14:creationId xmlns:p14="http://schemas.microsoft.com/office/powerpoint/2010/main" val="3909158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1F63E3D-F764-438C-9B73-574092711D1D}"/>
              </a:ext>
            </a:extLst>
          </p:cNvPr>
          <p:cNvSpPr txBox="1"/>
          <p:nvPr/>
        </p:nvSpPr>
        <p:spPr>
          <a:xfrm>
            <a:off x="1076324" y="885944"/>
            <a:ext cx="9439275" cy="461665"/>
          </a:xfrm>
          <a:prstGeom prst="rect">
            <a:avLst/>
          </a:prstGeom>
          <a:noFill/>
        </p:spPr>
        <p:txBody>
          <a:bodyPr wrap="square">
            <a:spAutoFit/>
          </a:bodyPr>
          <a:lstStyle/>
          <a:p>
            <a:r>
              <a:rPr lang="es-ES" sz="2400" b="1" i="0" u="none" strike="noStrike" baseline="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elveticaLTStd-Blk"/>
              </a:rPr>
              <a:t>DIAGRAMA HOMBRE-MÁQUINA</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CuadroTexto 5">
            <a:extLst>
              <a:ext uri="{FF2B5EF4-FFF2-40B4-BE49-F238E27FC236}">
                <a16:creationId xmlns:a16="http://schemas.microsoft.com/office/drawing/2014/main" id="{87CAB7A5-7155-4FFC-B5E0-82157961474D}"/>
              </a:ext>
            </a:extLst>
          </p:cNvPr>
          <p:cNvSpPr txBox="1"/>
          <p:nvPr/>
        </p:nvSpPr>
        <p:spPr>
          <a:xfrm>
            <a:off x="1076324" y="1788160"/>
            <a:ext cx="9865996" cy="3477875"/>
          </a:xfrm>
          <a:prstGeom prst="rect">
            <a:avLst/>
          </a:prstGeom>
          <a:noFill/>
        </p:spPr>
        <p:txBody>
          <a:bodyPr wrap="square">
            <a:spAutoFit/>
          </a:bodyPr>
          <a:lstStyle/>
          <a:p>
            <a:pPr algn="just"/>
            <a:r>
              <a:rPr lang="es-ES" sz="2000" b="0" i="1" u="none" strike="noStrike" baseline="0" dirty="0">
                <a:latin typeface="TimesLTStd-Italic"/>
              </a:rPr>
              <a:t>El diagrama de procesos hombre-máquina </a:t>
            </a:r>
            <a:r>
              <a:rPr lang="es-ES" sz="2000" b="0" i="0" u="none" strike="noStrike" baseline="0" dirty="0">
                <a:latin typeface="TimesLTStd-Roman"/>
              </a:rPr>
              <a:t>se utiliza para estudiar, analizar y mejorar una estación de trabajo a la vez. El diagrama muestra la relación de tiempo exacta entre el ciclo de trabajo de la persona y el ciclo de operación de la máquina. Estos hechos pueden conducir a una utilización más completa del tiempo del trabajador y de la máquina así como a obtener un mejor balance del ciclo de trabajo.</a:t>
            </a:r>
          </a:p>
          <a:p>
            <a:pPr algn="just"/>
            <a:endParaRPr lang="es-ES" sz="2000" b="0" i="0" u="none" strike="noStrike" baseline="0" dirty="0">
              <a:latin typeface="TimesLTStd-Roman"/>
            </a:endParaRPr>
          </a:p>
          <a:p>
            <a:pPr algn="just"/>
            <a:r>
              <a:rPr lang="es-ES" sz="2000" b="0" i="0" u="none" strike="noStrike" baseline="0" dirty="0">
                <a:latin typeface="TimesLTStd-Roman"/>
              </a:rPr>
              <a:t>Muchas máquinas herramienta son totalmente automáticas (la máquina de tornillo automático) o semiautomáticas (el torno de torreta). Con este tipo de equipos, el operador muy a menudo está  desocupado en una parte del ciclo.</a:t>
            </a:r>
          </a:p>
          <a:p>
            <a:pPr algn="just"/>
            <a:r>
              <a:rPr lang="es-ES" sz="2000" b="0" i="0" u="none" strike="noStrike" baseline="0" dirty="0">
                <a:latin typeface="TimesLTStd-Roman"/>
              </a:rPr>
              <a:t>La utilización de este tiempo ocioso puede incrementar las ganancias del operador y mejorar la eficiencia de la producción.</a:t>
            </a:r>
            <a:endParaRPr lang="es-ES" sz="2000" dirty="0"/>
          </a:p>
        </p:txBody>
      </p:sp>
    </p:spTree>
    <p:extLst>
      <p:ext uri="{BB962C8B-B14F-4D97-AF65-F5344CB8AC3E}">
        <p14:creationId xmlns:p14="http://schemas.microsoft.com/office/powerpoint/2010/main" val="3765194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B69D0E-E8AB-40C7-BABE-001753DCD9FB}"/>
              </a:ext>
            </a:extLst>
          </p:cNvPr>
          <p:cNvSpPr txBox="1"/>
          <p:nvPr/>
        </p:nvSpPr>
        <p:spPr>
          <a:xfrm>
            <a:off x="1087120" y="985520"/>
            <a:ext cx="10017760" cy="4401205"/>
          </a:xfrm>
          <a:prstGeom prst="rect">
            <a:avLst/>
          </a:prstGeom>
          <a:noFill/>
        </p:spPr>
        <p:txBody>
          <a:bodyPr wrap="square">
            <a:spAutoFit/>
          </a:bodyPr>
          <a:lstStyle/>
          <a:p>
            <a:pPr marL="342900" indent="-342900" algn="just">
              <a:buFont typeface="Arial" panose="020B0604020202020204" pitchFamily="34" charset="0"/>
              <a:buChar char="•"/>
            </a:pPr>
            <a:r>
              <a:rPr lang="es-ES" sz="2000" b="0" i="0" u="none" strike="noStrike" baseline="0" dirty="0">
                <a:latin typeface="TimesLTStd-Roman"/>
              </a:rPr>
              <a:t>La práctica de hacer que un empleado maneje más de una máquina se conoce como </a:t>
            </a:r>
            <a:r>
              <a:rPr lang="es-ES" sz="2000" b="0" i="1" u="none" strike="noStrike" baseline="0" dirty="0">
                <a:latin typeface="TimesLTStd-Italic"/>
              </a:rPr>
              <a:t>acoplamiento de máquinas</a:t>
            </a:r>
            <a:r>
              <a:rPr lang="es-ES" sz="2000" b="0" i="0" u="none" strike="noStrike" baseline="0" dirty="0">
                <a:latin typeface="TimesLTStd-Roman"/>
              </a:rPr>
              <a:t>. Debido a que los sindicatos se podrían resistir a aceptar este concepto, la mejor manera de “vender” el acoplamiento de máquinas es demostrar la oportunidad de obtener ganancias adicionales.</a:t>
            </a:r>
          </a:p>
          <a:p>
            <a:pPr algn="just"/>
            <a:endParaRPr lang="es-ES" sz="2000" b="0" i="0" u="none" strike="noStrike" baseline="0" dirty="0">
              <a:latin typeface="TimesLTStd-Roman"/>
            </a:endParaRPr>
          </a:p>
          <a:p>
            <a:pPr marL="342900" indent="-342900" algn="just">
              <a:buFont typeface="Arial" panose="020B0604020202020204" pitchFamily="34" charset="0"/>
              <a:buChar char="•"/>
            </a:pPr>
            <a:r>
              <a:rPr lang="es-ES" sz="2000" b="0" i="0" u="none" strike="noStrike" baseline="0" dirty="0">
                <a:latin typeface="TimesLTStd-Roman"/>
              </a:rPr>
              <a:t>Puesto que el acoplamiento de máquinas aumenta el porcentaje de “tiempo de esfuerzo” durante el ciclo de operación, son posibles mayores incentivos si la compañía trabaja con base en un plan de pago de incentivos. </a:t>
            </a:r>
          </a:p>
          <a:p>
            <a:pPr algn="just"/>
            <a:endParaRPr lang="es-ES" sz="2000" b="0" i="0" u="none" strike="noStrike" baseline="0" dirty="0">
              <a:latin typeface="TimesLTStd-Roman"/>
            </a:endParaRPr>
          </a:p>
          <a:p>
            <a:pPr marL="342900" indent="-342900" algn="just">
              <a:buFont typeface="Arial" panose="020B0604020202020204" pitchFamily="34" charset="0"/>
              <a:buChar char="•"/>
            </a:pPr>
            <a:r>
              <a:rPr lang="es-ES" sz="2000" b="0" i="0" u="none" strike="noStrike" baseline="0" dirty="0">
                <a:latin typeface="TimesLTStd-Roman"/>
              </a:rPr>
              <a:t>Cuando se elabora el diagrama de procesos hombre-máquina, en primer lugar el analista debe identificar el diagrama con un título tal como Diagrama de procesos hombre-máquina. Información adicional acerca de la identificación podría incluir el número de parte, el número de diagrama, la descripción de la operación, el método actual o propuesto, la fecha y el número de la persona que elabora el diagrama.</a:t>
            </a:r>
            <a:endParaRPr lang="es-ES" sz="2000" dirty="0"/>
          </a:p>
        </p:txBody>
      </p:sp>
    </p:spTree>
    <p:extLst>
      <p:ext uri="{BB962C8B-B14F-4D97-AF65-F5344CB8AC3E}">
        <p14:creationId xmlns:p14="http://schemas.microsoft.com/office/powerpoint/2010/main" val="651081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CEEC0FA-865A-43C5-93A6-A923279E4C66}"/>
              </a:ext>
            </a:extLst>
          </p:cNvPr>
          <p:cNvSpPr txBox="1"/>
          <p:nvPr/>
        </p:nvSpPr>
        <p:spPr>
          <a:xfrm>
            <a:off x="1168400" y="1036320"/>
            <a:ext cx="9804400" cy="4708981"/>
          </a:xfrm>
          <a:prstGeom prst="rect">
            <a:avLst/>
          </a:prstGeom>
          <a:noFill/>
        </p:spPr>
        <p:txBody>
          <a:bodyPr wrap="square">
            <a:spAutoFit/>
          </a:bodyPr>
          <a:lstStyle/>
          <a:p>
            <a:pPr marL="342900" indent="-342900" algn="just">
              <a:buFont typeface="Arial" panose="020B0604020202020204" pitchFamily="34" charset="0"/>
              <a:buChar char="•"/>
            </a:pPr>
            <a:r>
              <a:rPr lang="es-ES" sz="2000" b="0" i="0" u="none" strike="noStrike" baseline="0" dirty="0">
                <a:latin typeface="TimesLTStd-Roman"/>
              </a:rPr>
              <a:t>En razón de que los diagramas hombre-máquina se dibujan siempre a escala, el analista debe seleccionar una distancia en pulgadas o centímetros para estar de acuerdo con una unidad de tiempo tal que el diagrama pueda distribuirse adecuadamente. </a:t>
            </a:r>
          </a:p>
          <a:p>
            <a:pPr marL="342900" indent="-342900" algn="just">
              <a:buFont typeface="Arial" panose="020B0604020202020204" pitchFamily="34" charset="0"/>
              <a:buChar char="•"/>
            </a:pPr>
            <a:r>
              <a:rPr lang="es-ES" sz="2000" b="0" i="0" u="none" strike="noStrike" baseline="0" dirty="0">
                <a:latin typeface="TimesLTStd-Roman"/>
              </a:rPr>
              <a:t>A medida que el tiempo del ciclo de la operación que se analiza sea mayor, la distancia por minuto decimal será más corta. </a:t>
            </a:r>
          </a:p>
          <a:p>
            <a:pPr marL="342900" indent="-342900" algn="just">
              <a:buFont typeface="Arial" panose="020B0604020202020204" pitchFamily="34" charset="0"/>
              <a:buChar char="•"/>
            </a:pPr>
            <a:r>
              <a:rPr lang="es-ES" sz="2000" b="0" i="0" u="none" strike="noStrike" baseline="0" dirty="0">
                <a:latin typeface="TimesLTStd-Roman"/>
              </a:rPr>
              <a:t>Una vez que se han establecido los valores exactos de la distancia, en pulgadas o centímetros por unidad de tiempo, el diagrama puede comenzar. </a:t>
            </a:r>
          </a:p>
          <a:p>
            <a:pPr marL="342900" indent="-342900" algn="just">
              <a:buFont typeface="Arial" panose="020B0604020202020204" pitchFamily="34" charset="0"/>
              <a:buChar char="•"/>
            </a:pPr>
            <a:endParaRPr lang="es-ES" sz="2000" dirty="0">
              <a:latin typeface="TimesLTStd-Roman"/>
            </a:endParaRPr>
          </a:p>
          <a:p>
            <a:pPr algn="just"/>
            <a:endParaRPr lang="es-ES" sz="2000" b="0" i="0" u="none" strike="noStrike" baseline="0" dirty="0">
              <a:latin typeface="TimesLTStd-Roman"/>
            </a:endParaRPr>
          </a:p>
          <a:p>
            <a:pPr algn="just"/>
            <a:r>
              <a:rPr lang="es-ES" sz="2000" dirty="0">
                <a:latin typeface="TimesLTStd-Roman"/>
              </a:rPr>
              <a:t>Para elaborar este tipo de diagrama, se debe decidir la escala de tiempo y distancia que se va a utilizar. </a:t>
            </a:r>
          </a:p>
          <a:p>
            <a:pPr algn="just"/>
            <a:r>
              <a:rPr lang="es-ES" sz="2000" dirty="0">
                <a:latin typeface="TimesLTStd-Roman"/>
              </a:rPr>
              <a:t>Por ejemplo, si se decide que 1 centímetro representa 1 minuto, entonces dibujarás las actividades del operario y de la máquina con esa proporción. Cuanto más largo sea el ciclo de operación, más pequeña debe ser la distancia por unidad de tiempo para que el diagrama no se vuelva demasiado grande. </a:t>
            </a:r>
          </a:p>
        </p:txBody>
      </p:sp>
      <p:sp>
        <p:nvSpPr>
          <p:cNvPr id="4" name="Rectángulo 3">
            <a:extLst>
              <a:ext uri="{FF2B5EF4-FFF2-40B4-BE49-F238E27FC236}">
                <a16:creationId xmlns:a16="http://schemas.microsoft.com/office/drawing/2014/main" id="{DBBC4E25-D754-4FF2-8FCB-F33259A82C94}"/>
              </a:ext>
            </a:extLst>
          </p:cNvPr>
          <p:cNvSpPr/>
          <p:nvPr/>
        </p:nvSpPr>
        <p:spPr>
          <a:xfrm>
            <a:off x="1097280" y="3728720"/>
            <a:ext cx="9997440" cy="2092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57931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6F9F86-E969-42FB-8FE8-3C8E9944ABAD}"/>
              </a:ext>
            </a:extLst>
          </p:cNvPr>
          <p:cNvSpPr txBox="1"/>
          <p:nvPr/>
        </p:nvSpPr>
        <p:spPr>
          <a:xfrm>
            <a:off x="1137920" y="1320799"/>
            <a:ext cx="9916160" cy="3170099"/>
          </a:xfrm>
          <a:prstGeom prst="rect">
            <a:avLst/>
          </a:prstGeom>
          <a:noFill/>
        </p:spPr>
        <p:txBody>
          <a:bodyPr wrap="square">
            <a:spAutoFit/>
          </a:bodyPr>
          <a:lstStyle/>
          <a:p>
            <a:pPr marL="342900" indent="-342900" algn="just">
              <a:buFont typeface="Arial" panose="020B0604020202020204" pitchFamily="34" charset="0"/>
              <a:buChar char="•"/>
            </a:pPr>
            <a:r>
              <a:rPr lang="es-ES" sz="2000" b="0" i="0" u="none" strike="noStrike" baseline="0" dirty="0">
                <a:latin typeface="TimesLTStd-Roman"/>
              </a:rPr>
              <a:t>El lado izquierdo muestra las operaciones y el tiempo para el empleado, mientras que el derecho muestra el tiempo trabajado y el tiempo ocioso de la máquina o máquinas.</a:t>
            </a:r>
          </a:p>
          <a:p>
            <a:pPr marL="342900" indent="-342900" algn="just">
              <a:buFont typeface="Arial" panose="020B0604020202020204" pitchFamily="34" charset="0"/>
              <a:buChar char="•"/>
            </a:pPr>
            <a:r>
              <a:rPr lang="es-ES" sz="2000" b="0" i="0" u="none" strike="noStrike" baseline="0" dirty="0">
                <a:latin typeface="TimesLTStd-Roman"/>
              </a:rPr>
              <a:t>Una línea continua que se dibuja verticalmente representa el tiempo de trabajo del empleado. </a:t>
            </a:r>
          </a:p>
          <a:p>
            <a:pPr marL="342900" indent="-342900" algn="just">
              <a:buFont typeface="Arial" panose="020B0604020202020204" pitchFamily="34" charset="0"/>
              <a:buChar char="•"/>
            </a:pPr>
            <a:r>
              <a:rPr lang="es-ES" sz="2000" b="0" i="0" u="none" strike="noStrike" baseline="0" dirty="0">
                <a:latin typeface="TimesLTStd-Roman"/>
              </a:rPr>
              <a:t>Un corte en la línea trabajo-tiempo vertical significa tiempo ocioso. </a:t>
            </a:r>
          </a:p>
          <a:p>
            <a:pPr marL="342900" indent="-342900" algn="just">
              <a:buFont typeface="Arial" panose="020B0604020202020204" pitchFamily="34" charset="0"/>
              <a:buChar char="•"/>
            </a:pPr>
            <a:r>
              <a:rPr lang="es-ES" sz="2000" dirty="0">
                <a:latin typeface="TimesLTStd-Roman"/>
              </a:rPr>
              <a:t>U</a:t>
            </a:r>
            <a:r>
              <a:rPr lang="es-ES" sz="2000" b="0" i="0" u="none" strike="noStrike" baseline="0" dirty="0">
                <a:latin typeface="TimesLTStd-Roman"/>
              </a:rPr>
              <a:t>na línea vertical continua por debajo de cada encabezado de máquina indica el tiempo de operación de la máquina y un corte en la línea vertical de la máquina señala el tiempo ocioso de ésta. </a:t>
            </a:r>
          </a:p>
          <a:p>
            <a:pPr marL="342900" indent="-342900" algn="just">
              <a:buFont typeface="Arial" panose="020B0604020202020204" pitchFamily="34" charset="0"/>
              <a:buChar char="•"/>
            </a:pPr>
            <a:r>
              <a:rPr lang="es-ES" sz="2000" b="0" i="0" u="none" strike="noStrike" baseline="0" dirty="0">
                <a:latin typeface="TimesLTStd-Roman"/>
              </a:rPr>
              <a:t>Una línea punteada por debajo de la columna máquina indica el tiempo de carga y de descarga de la máquina, durante el cual la máquina no está ociosa ni en operación.</a:t>
            </a:r>
          </a:p>
        </p:txBody>
      </p:sp>
    </p:spTree>
    <p:extLst>
      <p:ext uri="{BB962C8B-B14F-4D97-AF65-F5344CB8AC3E}">
        <p14:creationId xmlns:p14="http://schemas.microsoft.com/office/powerpoint/2010/main" val="3505088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389709-CE04-49F9-9ACD-9A2FC82825BF}"/>
              </a:ext>
            </a:extLst>
          </p:cNvPr>
          <p:cNvSpPr txBox="1"/>
          <p:nvPr/>
        </p:nvSpPr>
        <p:spPr>
          <a:xfrm>
            <a:off x="1290320" y="1066799"/>
            <a:ext cx="9418320" cy="1938992"/>
          </a:xfrm>
          <a:prstGeom prst="rect">
            <a:avLst/>
          </a:prstGeom>
          <a:noFill/>
        </p:spPr>
        <p:txBody>
          <a:bodyPr wrap="square">
            <a:spAutoFit/>
          </a:bodyPr>
          <a:lstStyle/>
          <a:p>
            <a:pPr marL="285750" indent="-285750" algn="just">
              <a:buFont typeface="Arial" panose="020B0604020202020204" pitchFamily="34" charset="0"/>
              <a:buChar char="•"/>
            </a:pPr>
            <a:r>
              <a:rPr lang="es-ES" sz="2000" b="0" i="0" u="none" strike="noStrike" baseline="0" dirty="0">
                <a:latin typeface="TimesLTStd-Roman"/>
              </a:rPr>
              <a:t>El analista debe elaborar diagramas de todos los elementos de tiempo ocioso y ocupado tanto del trabajador como de la máquina a lo largo de la terminación del ciclo.</a:t>
            </a:r>
          </a:p>
          <a:p>
            <a:pPr marL="285750" indent="-285750" algn="just">
              <a:buFont typeface="Arial" panose="020B0604020202020204" pitchFamily="34" charset="0"/>
              <a:buChar char="•"/>
            </a:pPr>
            <a:r>
              <a:rPr lang="es-ES" sz="2000" b="0" i="0" u="none" strike="noStrike" baseline="0" dirty="0">
                <a:latin typeface="TimesLTStd-Roman"/>
              </a:rPr>
              <a:t>La parte inferior del diagrama muestra el tiempo de trabajo total y el tiempo ocioso total del trabajador así como el tiempo de trabajo total y el tiempo ocioso de cada máquina. </a:t>
            </a:r>
          </a:p>
          <a:p>
            <a:pPr marL="285750" indent="-285750" algn="just">
              <a:buFont typeface="Arial" panose="020B0604020202020204" pitchFamily="34" charset="0"/>
              <a:buChar char="•"/>
            </a:pPr>
            <a:r>
              <a:rPr lang="es-ES" sz="2000" b="0" i="0" u="none" strike="noStrike" baseline="0" dirty="0">
                <a:latin typeface="TimesLTStd-Roman"/>
              </a:rPr>
              <a:t>El tiempo productivo más el tiempo ocioso del trabajador debe ser igual al tiempo productivo más el tiempo ocioso de cada máquina con la que él opera.</a:t>
            </a:r>
          </a:p>
        </p:txBody>
      </p:sp>
      <p:pic>
        <p:nvPicPr>
          <p:cNvPr id="1026" name="Picture 2" descr="Comunicación hombre-máquina optimizada en el taller - item - Blog">
            <a:extLst>
              <a:ext uri="{FF2B5EF4-FFF2-40B4-BE49-F238E27FC236}">
                <a16:creationId xmlns:a16="http://schemas.microsoft.com/office/drawing/2014/main" id="{FBCAE42C-6B6C-4D48-B842-1BEEFAF04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120" y="3732232"/>
            <a:ext cx="4683760" cy="234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548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2B4AD05-6DED-43CE-9007-A5D9FF576231}"/>
              </a:ext>
            </a:extLst>
          </p:cNvPr>
          <p:cNvPicPr>
            <a:picLocks noChangeAspect="1"/>
          </p:cNvPicPr>
          <p:nvPr/>
        </p:nvPicPr>
        <p:blipFill>
          <a:blip r:embed="rId2"/>
          <a:stretch>
            <a:fillRect/>
          </a:stretch>
        </p:blipFill>
        <p:spPr>
          <a:xfrm>
            <a:off x="1362581" y="0"/>
            <a:ext cx="9466837" cy="6858000"/>
          </a:xfrm>
          <a:prstGeom prst="rect">
            <a:avLst/>
          </a:prstGeom>
        </p:spPr>
      </p:pic>
    </p:spTree>
    <p:extLst>
      <p:ext uri="{BB962C8B-B14F-4D97-AF65-F5344CB8AC3E}">
        <p14:creationId xmlns:p14="http://schemas.microsoft.com/office/powerpoint/2010/main" val="810587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0D150C-F0AE-450F-8ED4-FE8E27547185}"/>
              </a:ext>
            </a:extLst>
          </p:cNvPr>
          <p:cNvSpPr txBox="1"/>
          <p:nvPr/>
        </p:nvSpPr>
        <p:spPr>
          <a:xfrm>
            <a:off x="1285240" y="612844"/>
            <a:ext cx="9621520" cy="5324535"/>
          </a:xfrm>
          <a:prstGeom prst="rect">
            <a:avLst/>
          </a:prstGeom>
          <a:noFill/>
        </p:spPr>
        <p:txBody>
          <a:bodyPr wrap="square">
            <a:spAutoFit/>
          </a:bodyPr>
          <a:lstStyle/>
          <a:p>
            <a:pPr marL="285750" indent="-285750" algn="just">
              <a:buFont typeface="Arial" panose="020B0604020202020204" pitchFamily="34" charset="0"/>
              <a:buChar char="•"/>
            </a:pPr>
            <a:r>
              <a:rPr lang="es-ES" sz="2000" b="0" i="0" u="none" strike="noStrike" baseline="0" dirty="0">
                <a:latin typeface="TimesLTStd-Roman"/>
              </a:rPr>
              <a:t>Es necesario contar con valores elementales de tiempo precisos antes de que el diagrama del trabajador y la máquina puedan construirse. Dichos valores deben representar tiempos estándar que incluyan una tolerancia aceptable para la fatiga, retrasos inevitables y retardos del personal.</a:t>
            </a:r>
          </a:p>
          <a:p>
            <a:pPr marL="285750" indent="-285750" algn="just">
              <a:buFont typeface="Arial" panose="020B0604020202020204" pitchFamily="34" charset="0"/>
              <a:buChar char="•"/>
            </a:pPr>
            <a:r>
              <a:rPr lang="es-ES" sz="2000" b="0" i="0" u="none" strike="noStrike" baseline="0" dirty="0">
                <a:latin typeface="TimesLTStd-Roman"/>
              </a:rPr>
              <a:t>El analista nunca debe utilizar lecturas generales del cronómetro para elaborar el diagrama.</a:t>
            </a:r>
          </a:p>
          <a:p>
            <a:pPr marL="285750" indent="-285750" algn="just">
              <a:buFont typeface="Arial" panose="020B0604020202020204" pitchFamily="34" charset="0"/>
              <a:buChar char="•"/>
            </a:pPr>
            <a:r>
              <a:rPr lang="es-ES" sz="2000" dirty="0">
                <a:latin typeface="TimesLTStd-Roman"/>
              </a:rPr>
              <a:t>El diagrama de proceso hombre-máquina terminado muestra claramente la áreas en las que ocurre el tiempo ocioso de máquina y el tiempo ocioso del trabajador. Por lo general, estas áreas son un buen lugar para comenzar a llevar a cabo mejoras. Sin embargo, el analista también debe comparar el costo de la máquina ociosa con el del trabajador ocioso. </a:t>
            </a:r>
          </a:p>
          <a:p>
            <a:pPr algn="just"/>
            <a:r>
              <a:rPr lang="es-ES" sz="2000" dirty="0">
                <a:latin typeface="TimesLTStd-Roman"/>
              </a:rPr>
              <a:t>Ejemplo Simple: Imagina que en una fábrica de ensamblaje de muebles, hay un operario que utiliza una sierra de corte automático. El diagrama hombre-máquina muestra que la sierra está ociosa durante 5 minutos por cada ciclo de 15 minutos, y el operario está ocioso solo 2 minutos en el mismo ciclo. Si el costo de la sierra ociosa es de $50 por hora y el costo del operario es de $15 por hora, se deduce que el costo mayor está en la máquina ociosa. En este caso, se deberían buscar maneras de reducir el tiempo ocioso de la sierra.</a:t>
            </a:r>
          </a:p>
        </p:txBody>
      </p:sp>
    </p:spTree>
    <p:extLst>
      <p:ext uri="{BB962C8B-B14F-4D97-AF65-F5344CB8AC3E}">
        <p14:creationId xmlns:p14="http://schemas.microsoft.com/office/powerpoint/2010/main" val="4155236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D0571D-55AA-490D-8EBA-441B6A73AB3E}"/>
              </a:ext>
            </a:extLst>
          </p:cNvPr>
          <p:cNvSpPr txBox="1"/>
          <p:nvPr/>
        </p:nvSpPr>
        <p:spPr>
          <a:xfrm>
            <a:off x="1887220" y="1259841"/>
            <a:ext cx="8417560" cy="1754326"/>
          </a:xfrm>
          <a:prstGeom prst="rect">
            <a:avLst/>
          </a:prstGeom>
          <a:noFill/>
        </p:spPr>
        <p:txBody>
          <a:bodyPr wrap="square">
            <a:spAutoFit/>
          </a:bodyPr>
          <a:lstStyle/>
          <a:p>
            <a:pPr algn="ctr"/>
            <a:r>
              <a:rPr lang="es-ES" sz="5400" b="1" i="0" u="none" strike="noStrike" baseline="0" dirty="0">
                <a:ln w="22225">
                  <a:solidFill>
                    <a:schemeClr val="accent2"/>
                  </a:solidFill>
                  <a:prstDash val="solid"/>
                </a:ln>
                <a:solidFill>
                  <a:schemeClr val="accent2">
                    <a:lumMod val="40000"/>
                    <a:lumOff val="60000"/>
                  </a:schemeClr>
                </a:solidFill>
                <a:latin typeface="ArialNormal"/>
              </a:rPr>
              <a:t>Criterios de análisis para el estudio de trabajo</a:t>
            </a:r>
            <a:endParaRPr lang="es-ES" sz="5400" b="1" dirty="0">
              <a:ln w="22225">
                <a:solidFill>
                  <a:schemeClr val="accent2"/>
                </a:solidFill>
                <a:prstDash val="solid"/>
              </a:ln>
              <a:solidFill>
                <a:schemeClr val="accent2">
                  <a:lumMod val="40000"/>
                  <a:lumOff val="60000"/>
                </a:schemeClr>
              </a:solidFill>
            </a:endParaRPr>
          </a:p>
        </p:txBody>
      </p:sp>
      <p:pic>
        <p:nvPicPr>
          <p:cNvPr id="1026" name="Picture 2" descr="ESTUDIO DEL TRABAJO: INCREMENTO DE LA PRODUCTIVIDAD">
            <a:extLst>
              <a:ext uri="{FF2B5EF4-FFF2-40B4-BE49-F238E27FC236}">
                <a16:creationId xmlns:a16="http://schemas.microsoft.com/office/drawing/2014/main" id="{9EA8A6F8-D307-4070-A942-AB13632BE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770" y="3657380"/>
            <a:ext cx="4188460" cy="225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190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6173713-AD78-437E-B2A7-8D37E9374C04}"/>
              </a:ext>
            </a:extLst>
          </p:cNvPr>
          <p:cNvSpPr txBox="1"/>
          <p:nvPr/>
        </p:nvSpPr>
        <p:spPr>
          <a:xfrm>
            <a:off x="1076960" y="772775"/>
            <a:ext cx="9458960" cy="954107"/>
          </a:xfrm>
          <a:prstGeom prst="rect">
            <a:avLst/>
          </a:prstGeom>
          <a:noFill/>
        </p:spPr>
        <p:txBody>
          <a:bodyPr wrap="square">
            <a:spAutoFit/>
          </a:bodyPr>
          <a:lstStyle/>
          <a:p>
            <a:pPr algn="just"/>
            <a:r>
              <a:rPr lang="es-ES" sz="2800" b="1" i="0" u="none" strike="noStrike" baseline="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Normal"/>
              </a:rPr>
              <a:t>Estudio de trabajo como medio de incrementar la productividad.</a:t>
            </a:r>
            <a:endParaRPr lang="es-E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object 14">
            <a:extLst>
              <a:ext uri="{FF2B5EF4-FFF2-40B4-BE49-F238E27FC236}">
                <a16:creationId xmlns:a16="http://schemas.microsoft.com/office/drawing/2014/main" id="{1945BA5C-11EB-4875-BFB6-2169BEEAF6BC}"/>
              </a:ext>
            </a:extLst>
          </p:cNvPr>
          <p:cNvSpPr txBox="1"/>
          <p:nvPr/>
        </p:nvSpPr>
        <p:spPr>
          <a:xfrm>
            <a:off x="1092619" y="2402267"/>
            <a:ext cx="5872480" cy="1855625"/>
          </a:xfrm>
          <a:prstGeom prst="rect">
            <a:avLst/>
          </a:prstGeom>
        </p:spPr>
        <p:txBody>
          <a:bodyPr vert="horz" wrap="square" lIns="0" tIns="8879" rIns="0" bIns="0" rtlCol="0">
            <a:spAutoFit/>
          </a:bodyPr>
          <a:lstStyle/>
          <a:p>
            <a:pPr marL="8456" marR="3382" indent="-423" algn="just">
              <a:lnSpc>
                <a:spcPct val="99900"/>
              </a:lnSpc>
              <a:spcBef>
                <a:spcPts val="70"/>
              </a:spcBef>
            </a:pPr>
            <a:r>
              <a:rPr sz="2000" spc="63" dirty="0">
                <a:solidFill>
                  <a:srgbClr val="332C2C"/>
                </a:solidFill>
                <a:latin typeface="Verdana"/>
                <a:cs typeface="Verdana"/>
              </a:rPr>
              <a:t>E</a:t>
            </a:r>
            <a:r>
              <a:rPr sz="2000" spc="80" dirty="0">
                <a:solidFill>
                  <a:srgbClr val="332C2C"/>
                </a:solidFill>
                <a:latin typeface="Verdana"/>
                <a:cs typeface="Verdana"/>
              </a:rPr>
              <a:t>n</a:t>
            </a:r>
            <a:r>
              <a:rPr sz="2000" spc="-166" dirty="0">
                <a:solidFill>
                  <a:srgbClr val="332C2C"/>
                </a:solidFill>
                <a:latin typeface="Verdana"/>
                <a:cs typeface="Verdana"/>
              </a:rPr>
              <a:t> </a:t>
            </a:r>
            <a:r>
              <a:rPr sz="2000" spc="13" dirty="0">
                <a:solidFill>
                  <a:srgbClr val="332C2C"/>
                </a:solidFill>
                <a:latin typeface="Verdana"/>
                <a:cs typeface="Verdana"/>
              </a:rPr>
              <a:t>e</a:t>
            </a:r>
            <a:r>
              <a:rPr sz="2000" spc="-63" dirty="0">
                <a:solidFill>
                  <a:srgbClr val="332C2C"/>
                </a:solidFill>
                <a:latin typeface="Verdana"/>
                <a:cs typeface="Verdana"/>
              </a:rPr>
              <a:t>s</a:t>
            </a:r>
            <a:r>
              <a:rPr sz="2000" spc="-13" dirty="0">
                <a:solidFill>
                  <a:srgbClr val="332C2C"/>
                </a:solidFill>
                <a:latin typeface="Verdana"/>
                <a:cs typeface="Verdana"/>
              </a:rPr>
              <a:t>t</a:t>
            </a:r>
            <a:r>
              <a:rPr sz="2000" spc="17" dirty="0">
                <a:solidFill>
                  <a:srgbClr val="332C2C"/>
                </a:solidFill>
                <a:latin typeface="Verdana"/>
                <a:cs typeface="Verdana"/>
              </a:rPr>
              <a:t>e</a:t>
            </a:r>
            <a:r>
              <a:rPr sz="2000" spc="-166" dirty="0">
                <a:solidFill>
                  <a:srgbClr val="332C2C"/>
                </a:solidFill>
                <a:latin typeface="Verdana"/>
                <a:cs typeface="Verdana"/>
              </a:rPr>
              <a:t> </a:t>
            </a:r>
            <a:r>
              <a:rPr sz="2000" spc="13" dirty="0">
                <a:solidFill>
                  <a:srgbClr val="332C2C"/>
                </a:solidFill>
                <a:latin typeface="Verdana"/>
                <a:cs typeface="Verdana"/>
              </a:rPr>
              <a:t>e</a:t>
            </a:r>
            <a:r>
              <a:rPr sz="2000" spc="-63" dirty="0">
                <a:solidFill>
                  <a:srgbClr val="332C2C"/>
                </a:solidFill>
                <a:latin typeface="Verdana"/>
                <a:cs typeface="Verdana"/>
              </a:rPr>
              <a:t>s</a:t>
            </a:r>
            <a:r>
              <a:rPr sz="2000" spc="20" dirty="0">
                <a:solidFill>
                  <a:srgbClr val="332C2C"/>
                </a:solidFill>
                <a:latin typeface="Verdana"/>
                <a:cs typeface="Verdana"/>
              </a:rPr>
              <a:t>t</a:t>
            </a:r>
            <a:r>
              <a:rPr sz="2000" spc="70" dirty="0">
                <a:solidFill>
                  <a:srgbClr val="332C2C"/>
                </a:solidFill>
                <a:latin typeface="Verdana"/>
                <a:cs typeface="Verdana"/>
              </a:rPr>
              <a:t>u</a:t>
            </a:r>
            <a:r>
              <a:rPr sz="2000" spc="97" dirty="0">
                <a:solidFill>
                  <a:srgbClr val="332C2C"/>
                </a:solidFill>
                <a:latin typeface="Verdana"/>
                <a:cs typeface="Verdana"/>
              </a:rPr>
              <a:t>d</a:t>
            </a:r>
            <a:r>
              <a:rPr sz="2000" spc="-13" dirty="0">
                <a:solidFill>
                  <a:srgbClr val="332C2C"/>
                </a:solidFill>
                <a:latin typeface="Verdana"/>
                <a:cs typeface="Verdana"/>
              </a:rPr>
              <a:t>i</a:t>
            </a:r>
            <a:r>
              <a:rPr sz="2000" spc="37" dirty="0">
                <a:solidFill>
                  <a:srgbClr val="332C2C"/>
                </a:solidFill>
                <a:latin typeface="Verdana"/>
                <a:cs typeface="Verdana"/>
              </a:rPr>
              <a:t>o</a:t>
            </a:r>
            <a:r>
              <a:rPr sz="2000" spc="-166" dirty="0">
                <a:solidFill>
                  <a:srgbClr val="332C2C"/>
                </a:solidFill>
                <a:latin typeface="Verdana"/>
                <a:cs typeface="Verdana"/>
              </a:rPr>
              <a:t> </a:t>
            </a:r>
            <a:r>
              <a:rPr sz="2000" spc="-63" dirty="0">
                <a:solidFill>
                  <a:srgbClr val="332C2C"/>
                </a:solidFill>
                <a:latin typeface="Verdana"/>
                <a:cs typeface="Verdana"/>
              </a:rPr>
              <a:t>s</a:t>
            </a:r>
            <a:r>
              <a:rPr sz="2000" spc="17" dirty="0">
                <a:solidFill>
                  <a:srgbClr val="332C2C"/>
                </a:solidFill>
                <a:latin typeface="Verdana"/>
                <a:cs typeface="Verdana"/>
              </a:rPr>
              <a:t>e</a:t>
            </a:r>
            <a:r>
              <a:rPr sz="2000" spc="-166" dirty="0">
                <a:solidFill>
                  <a:srgbClr val="332C2C"/>
                </a:solidFill>
                <a:latin typeface="Verdana"/>
                <a:cs typeface="Verdana"/>
              </a:rPr>
              <a:t> </a:t>
            </a:r>
            <a:r>
              <a:rPr sz="2000" spc="-23" dirty="0">
                <a:solidFill>
                  <a:srgbClr val="332C2C"/>
                </a:solidFill>
                <a:latin typeface="Verdana"/>
                <a:cs typeface="Verdana"/>
              </a:rPr>
              <a:t>a</a:t>
            </a:r>
            <a:r>
              <a:rPr sz="2000" spc="76" dirty="0">
                <a:solidFill>
                  <a:srgbClr val="332C2C"/>
                </a:solidFill>
                <a:latin typeface="Verdana"/>
                <a:cs typeface="Verdana"/>
              </a:rPr>
              <a:t>n</a:t>
            </a:r>
            <a:r>
              <a:rPr sz="2000" spc="-23" dirty="0">
                <a:solidFill>
                  <a:srgbClr val="332C2C"/>
                </a:solidFill>
                <a:latin typeface="Verdana"/>
                <a:cs typeface="Verdana"/>
              </a:rPr>
              <a:t>a</a:t>
            </a:r>
            <a:r>
              <a:rPr sz="2000" spc="-13" dirty="0">
                <a:solidFill>
                  <a:srgbClr val="332C2C"/>
                </a:solidFill>
                <a:latin typeface="Verdana"/>
                <a:cs typeface="Verdana"/>
              </a:rPr>
              <a:t>li</a:t>
            </a:r>
            <a:r>
              <a:rPr sz="2000" spc="-30" dirty="0">
                <a:solidFill>
                  <a:srgbClr val="332C2C"/>
                </a:solidFill>
                <a:latin typeface="Verdana"/>
                <a:cs typeface="Verdana"/>
              </a:rPr>
              <a:t>z</a:t>
            </a:r>
            <a:r>
              <a:rPr sz="2000" spc="-20" dirty="0">
                <a:solidFill>
                  <a:srgbClr val="332C2C"/>
                </a:solidFill>
                <a:latin typeface="Verdana"/>
                <a:cs typeface="Verdana"/>
              </a:rPr>
              <a:t>a</a:t>
            </a:r>
            <a:r>
              <a:rPr sz="2000" spc="-166" dirty="0">
                <a:solidFill>
                  <a:srgbClr val="332C2C"/>
                </a:solidFill>
                <a:latin typeface="Verdana"/>
                <a:cs typeface="Verdana"/>
              </a:rPr>
              <a:t> </a:t>
            </a:r>
            <a:r>
              <a:rPr sz="2000" spc="-13" dirty="0">
                <a:solidFill>
                  <a:srgbClr val="332C2C"/>
                </a:solidFill>
                <a:latin typeface="Verdana"/>
                <a:cs typeface="Verdana"/>
              </a:rPr>
              <a:t>l</a:t>
            </a:r>
            <a:r>
              <a:rPr sz="2000" spc="-20" dirty="0">
                <a:solidFill>
                  <a:srgbClr val="332C2C"/>
                </a:solidFill>
                <a:latin typeface="Verdana"/>
                <a:cs typeface="Verdana"/>
              </a:rPr>
              <a:t>a</a:t>
            </a:r>
            <a:r>
              <a:rPr sz="2000" spc="-166" dirty="0">
                <a:solidFill>
                  <a:srgbClr val="332C2C"/>
                </a:solidFill>
                <a:latin typeface="Verdana"/>
                <a:cs typeface="Verdana"/>
              </a:rPr>
              <a:t> </a:t>
            </a:r>
            <a:r>
              <a:rPr sz="2000" spc="-40" dirty="0">
                <a:solidFill>
                  <a:srgbClr val="332C2C"/>
                </a:solidFill>
                <a:latin typeface="Verdana"/>
                <a:cs typeface="Verdana"/>
              </a:rPr>
              <a:t>f</a:t>
            </a:r>
            <a:r>
              <a:rPr sz="2000" spc="33" dirty="0">
                <a:solidFill>
                  <a:srgbClr val="332C2C"/>
                </a:solidFill>
                <a:latin typeface="Verdana"/>
                <a:cs typeface="Verdana"/>
              </a:rPr>
              <a:t>o</a:t>
            </a:r>
            <a:r>
              <a:rPr sz="2000" spc="-63" dirty="0">
                <a:solidFill>
                  <a:srgbClr val="332C2C"/>
                </a:solidFill>
                <a:latin typeface="Verdana"/>
                <a:cs typeface="Verdana"/>
              </a:rPr>
              <a:t>r</a:t>
            </a:r>
            <a:r>
              <a:rPr sz="2000" spc="160" dirty="0">
                <a:solidFill>
                  <a:srgbClr val="332C2C"/>
                </a:solidFill>
                <a:latin typeface="Verdana"/>
                <a:cs typeface="Verdana"/>
              </a:rPr>
              <a:t>m</a:t>
            </a:r>
            <a:r>
              <a:rPr sz="2000" spc="-20" dirty="0">
                <a:solidFill>
                  <a:srgbClr val="332C2C"/>
                </a:solidFill>
                <a:latin typeface="Verdana"/>
                <a:cs typeface="Verdana"/>
              </a:rPr>
              <a:t>a</a:t>
            </a:r>
            <a:r>
              <a:rPr sz="2000" spc="-166" dirty="0">
                <a:solidFill>
                  <a:srgbClr val="332C2C"/>
                </a:solidFill>
                <a:latin typeface="Verdana"/>
                <a:cs typeface="Verdana"/>
              </a:rPr>
              <a:t> </a:t>
            </a:r>
            <a:r>
              <a:rPr sz="2000" spc="97" dirty="0">
                <a:solidFill>
                  <a:srgbClr val="332C2C"/>
                </a:solidFill>
                <a:latin typeface="Verdana"/>
                <a:cs typeface="Verdana"/>
              </a:rPr>
              <a:t>d</a:t>
            </a:r>
            <a:r>
              <a:rPr sz="2000" spc="10" dirty="0">
                <a:solidFill>
                  <a:srgbClr val="332C2C"/>
                </a:solidFill>
                <a:latin typeface="Verdana"/>
                <a:cs typeface="Verdana"/>
              </a:rPr>
              <a:t>e  </a:t>
            </a:r>
            <a:r>
              <a:rPr sz="2000" i="1" spc="-7" dirty="0">
                <a:solidFill>
                  <a:srgbClr val="332C2C"/>
                </a:solidFill>
                <a:latin typeface="Verdana"/>
                <a:cs typeface="Verdana"/>
              </a:rPr>
              <a:t>o</a:t>
            </a:r>
            <a:r>
              <a:rPr sz="2000" i="1" spc="57" dirty="0">
                <a:solidFill>
                  <a:srgbClr val="332C2C"/>
                </a:solidFill>
                <a:latin typeface="Verdana"/>
                <a:cs typeface="Verdana"/>
              </a:rPr>
              <a:t>p</a:t>
            </a:r>
            <a:r>
              <a:rPr sz="2000" i="1" spc="-7" dirty="0">
                <a:solidFill>
                  <a:srgbClr val="332C2C"/>
                </a:solidFill>
                <a:latin typeface="Verdana"/>
                <a:cs typeface="Verdana"/>
              </a:rPr>
              <a:t>t</a:t>
            </a:r>
            <a:r>
              <a:rPr sz="2000" i="1" spc="-33" dirty="0">
                <a:solidFill>
                  <a:srgbClr val="332C2C"/>
                </a:solidFill>
                <a:latin typeface="Verdana"/>
                <a:cs typeface="Verdana"/>
              </a:rPr>
              <a:t>i</a:t>
            </a:r>
            <a:r>
              <a:rPr sz="2000" i="1" spc="97" dirty="0">
                <a:solidFill>
                  <a:srgbClr val="332C2C"/>
                </a:solidFill>
                <a:latin typeface="Verdana"/>
                <a:cs typeface="Verdana"/>
              </a:rPr>
              <a:t>m</a:t>
            </a:r>
            <a:r>
              <a:rPr sz="2000" i="1" spc="-33" dirty="0">
                <a:solidFill>
                  <a:srgbClr val="332C2C"/>
                </a:solidFill>
                <a:latin typeface="Verdana"/>
                <a:cs typeface="Verdana"/>
              </a:rPr>
              <a:t>i</a:t>
            </a:r>
            <a:r>
              <a:rPr sz="2000" i="1" spc="-63" dirty="0">
                <a:solidFill>
                  <a:srgbClr val="332C2C"/>
                </a:solidFill>
                <a:latin typeface="Verdana"/>
                <a:cs typeface="Verdana"/>
              </a:rPr>
              <a:t>za</a:t>
            </a:r>
            <a:r>
              <a:rPr sz="2000" i="1" spc="-76" dirty="0">
                <a:solidFill>
                  <a:srgbClr val="332C2C"/>
                </a:solidFill>
                <a:latin typeface="Verdana"/>
                <a:cs typeface="Verdana"/>
              </a:rPr>
              <a:t>r</a:t>
            </a:r>
            <a:r>
              <a:rPr sz="2000" i="1" spc="-186" dirty="0">
                <a:solidFill>
                  <a:srgbClr val="332C2C"/>
                </a:solidFill>
                <a:latin typeface="Verdana"/>
                <a:cs typeface="Verdana"/>
              </a:rPr>
              <a:t> </a:t>
            </a:r>
            <a:r>
              <a:rPr sz="2000" spc="-13" dirty="0">
                <a:solidFill>
                  <a:srgbClr val="332C2C"/>
                </a:solidFill>
                <a:latin typeface="Verdana"/>
                <a:cs typeface="Verdana"/>
              </a:rPr>
              <a:t>l</a:t>
            </a:r>
            <a:r>
              <a:rPr sz="2000" spc="-20" dirty="0">
                <a:solidFill>
                  <a:srgbClr val="332C2C"/>
                </a:solidFill>
                <a:latin typeface="Verdana"/>
                <a:cs typeface="Verdana"/>
              </a:rPr>
              <a:t>a</a:t>
            </a:r>
            <a:r>
              <a:rPr sz="2000" spc="-163" dirty="0">
                <a:solidFill>
                  <a:srgbClr val="332C2C"/>
                </a:solidFill>
                <a:latin typeface="Verdana"/>
                <a:cs typeface="Verdana"/>
              </a:rPr>
              <a:t> </a:t>
            </a:r>
            <a:r>
              <a:rPr sz="2000" spc="97" dirty="0">
                <a:latin typeface="Verdana"/>
                <a:cs typeface="Verdana"/>
              </a:rPr>
              <a:t>p</a:t>
            </a:r>
            <a:r>
              <a:rPr sz="2000" spc="-73" dirty="0">
                <a:latin typeface="Verdana"/>
                <a:cs typeface="Verdana"/>
              </a:rPr>
              <a:t>r</a:t>
            </a:r>
            <a:r>
              <a:rPr sz="2000" spc="33" dirty="0">
                <a:latin typeface="Verdana"/>
                <a:cs typeface="Verdana"/>
              </a:rPr>
              <a:t>o</a:t>
            </a:r>
            <a:r>
              <a:rPr sz="2000" spc="97" dirty="0">
                <a:latin typeface="Verdana"/>
                <a:cs typeface="Verdana"/>
              </a:rPr>
              <a:t>d</a:t>
            </a:r>
            <a:r>
              <a:rPr sz="2000" spc="70" dirty="0">
                <a:latin typeface="Verdana"/>
                <a:cs typeface="Verdana"/>
              </a:rPr>
              <a:t>u</a:t>
            </a:r>
            <a:r>
              <a:rPr sz="2000" spc="87" dirty="0">
                <a:latin typeface="Verdana"/>
                <a:cs typeface="Verdana"/>
              </a:rPr>
              <a:t>c</a:t>
            </a:r>
            <a:r>
              <a:rPr sz="2000" spc="20" dirty="0">
                <a:latin typeface="Verdana"/>
                <a:cs typeface="Verdana"/>
              </a:rPr>
              <a:t>t</a:t>
            </a:r>
            <a:r>
              <a:rPr sz="2000" spc="-13" dirty="0">
                <a:latin typeface="Verdana"/>
                <a:cs typeface="Verdana"/>
              </a:rPr>
              <a:t>i</a:t>
            </a:r>
            <a:r>
              <a:rPr sz="2000" spc="-93" dirty="0">
                <a:latin typeface="Verdana"/>
                <a:cs typeface="Verdana"/>
              </a:rPr>
              <a:t>v</a:t>
            </a:r>
            <a:r>
              <a:rPr sz="2000" spc="-13" dirty="0">
                <a:latin typeface="Verdana"/>
                <a:cs typeface="Verdana"/>
              </a:rPr>
              <a:t>i</a:t>
            </a:r>
            <a:r>
              <a:rPr sz="2000" spc="97" dirty="0">
                <a:latin typeface="Verdana"/>
                <a:cs typeface="Verdana"/>
              </a:rPr>
              <a:t>d</a:t>
            </a:r>
            <a:r>
              <a:rPr sz="2000" spc="-23" dirty="0">
                <a:latin typeface="Verdana"/>
                <a:cs typeface="Verdana"/>
              </a:rPr>
              <a:t>a</a:t>
            </a:r>
            <a:r>
              <a:rPr sz="2000" spc="100" dirty="0">
                <a:latin typeface="Verdana"/>
                <a:cs typeface="Verdana"/>
              </a:rPr>
              <a:t>d</a:t>
            </a:r>
            <a:r>
              <a:rPr sz="2000" spc="-163" dirty="0">
                <a:latin typeface="Verdana"/>
                <a:cs typeface="Verdana"/>
              </a:rPr>
              <a:t> </a:t>
            </a:r>
            <a:r>
              <a:rPr sz="2000" spc="-20" dirty="0">
                <a:solidFill>
                  <a:srgbClr val="332C2C"/>
                </a:solidFill>
                <a:latin typeface="Verdana"/>
                <a:cs typeface="Verdana"/>
              </a:rPr>
              <a:t>a</a:t>
            </a:r>
            <a:r>
              <a:rPr sz="2000" spc="-166" dirty="0">
                <a:solidFill>
                  <a:srgbClr val="332C2C"/>
                </a:solidFill>
                <a:latin typeface="Verdana"/>
                <a:cs typeface="Verdana"/>
              </a:rPr>
              <a:t> </a:t>
            </a:r>
            <a:r>
              <a:rPr sz="2000" spc="20" dirty="0">
                <a:solidFill>
                  <a:srgbClr val="332C2C"/>
                </a:solidFill>
                <a:latin typeface="Verdana"/>
                <a:cs typeface="Verdana"/>
              </a:rPr>
              <a:t>t</a:t>
            </a:r>
            <a:r>
              <a:rPr sz="2000" spc="-133" dirty="0">
                <a:solidFill>
                  <a:srgbClr val="332C2C"/>
                </a:solidFill>
                <a:latin typeface="Verdana"/>
                <a:cs typeface="Verdana"/>
              </a:rPr>
              <a:t>r</a:t>
            </a:r>
            <a:r>
              <a:rPr sz="2000" spc="-40" dirty="0">
                <a:solidFill>
                  <a:srgbClr val="332C2C"/>
                </a:solidFill>
                <a:latin typeface="Verdana"/>
                <a:cs typeface="Verdana"/>
              </a:rPr>
              <a:t>a</a:t>
            </a:r>
            <a:r>
              <a:rPr sz="2000" spc="-120" dirty="0">
                <a:solidFill>
                  <a:srgbClr val="332C2C"/>
                </a:solidFill>
                <a:latin typeface="Verdana"/>
                <a:cs typeface="Verdana"/>
              </a:rPr>
              <a:t>v</a:t>
            </a:r>
            <a:r>
              <a:rPr sz="2000" spc="13" dirty="0">
                <a:solidFill>
                  <a:srgbClr val="332C2C"/>
                </a:solidFill>
                <a:latin typeface="Verdana"/>
                <a:cs typeface="Verdana"/>
              </a:rPr>
              <a:t>é</a:t>
            </a:r>
            <a:r>
              <a:rPr sz="2000" spc="-60" dirty="0">
                <a:solidFill>
                  <a:srgbClr val="332C2C"/>
                </a:solidFill>
                <a:latin typeface="Verdana"/>
                <a:cs typeface="Verdana"/>
              </a:rPr>
              <a:t>s</a:t>
            </a:r>
            <a:r>
              <a:rPr sz="2000" spc="-166" dirty="0">
                <a:solidFill>
                  <a:srgbClr val="332C2C"/>
                </a:solidFill>
                <a:latin typeface="Verdana"/>
                <a:cs typeface="Verdana"/>
              </a:rPr>
              <a:t> </a:t>
            </a:r>
            <a:r>
              <a:rPr sz="2000" spc="97" dirty="0">
                <a:solidFill>
                  <a:srgbClr val="332C2C"/>
                </a:solidFill>
                <a:latin typeface="Verdana"/>
                <a:cs typeface="Verdana"/>
              </a:rPr>
              <a:t>d</a:t>
            </a:r>
            <a:r>
              <a:rPr sz="2000" spc="13" dirty="0">
                <a:solidFill>
                  <a:srgbClr val="332C2C"/>
                </a:solidFill>
                <a:latin typeface="Verdana"/>
                <a:cs typeface="Verdana"/>
              </a:rPr>
              <a:t>e</a:t>
            </a:r>
            <a:r>
              <a:rPr sz="2000" spc="-13" dirty="0">
                <a:solidFill>
                  <a:srgbClr val="332C2C"/>
                </a:solidFill>
                <a:latin typeface="Verdana"/>
                <a:cs typeface="Verdana"/>
              </a:rPr>
              <a:t>l  </a:t>
            </a:r>
            <a:r>
              <a:rPr sz="2000" i="1" spc="-27" dirty="0">
                <a:solidFill>
                  <a:srgbClr val="332C2C"/>
                </a:solidFill>
                <a:latin typeface="Verdana"/>
                <a:cs typeface="Verdana"/>
              </a:rPr>
              <a:t>e</a:t>
            </a:r>
            <a:r>
              <a:rPr sz="2000" i="1" spc="-100" dirty="0">
                <a:solidFill>
                  <a:srgbClr val="332C2C"/>
                </a:solidFill>
                <a:latin typeface="Verdana"/>
                <a:cs typeface="Verdana"/>
              </a:rPr>
              <a:t>s</a:t>
            </a:r>
            <a:r>
              <a:rPr sz="2000" i="1" spc="-7" dirty="0">
                <a:solidFill>
                  <a:srgbClr val="332C2C"/>
                </a:solidFill>
                <a:latin typeface="Verdana"/>
                <a:cs typeface="Verdana"/>
              </a:rPr>
              <a:t>t</a:t>
            </a:r>
            <a:r>
              <a:rPr sz="2000" i="1" spc="27" dirty="0">
                <a:solidFill>
                  <a:srgbClr val="332C2C"/>
                </a:solidFill>
                <a:latin typeface="Verdana"/>
                <a:cs typeface="Verdana"/>
              </a:rPr>
              <a:t>u</a:t>
            </a:r>
            <a:r>
              <a:rPr sz="2000" i="1" spc="57" dirty="0">
                <a:solidFill>
                  <a:srgbClr val="332C2C"/>
                </a:solidFill>
                <a:latin typeface="Verdana"/>
                <a:cs typeface="Verdana"/>
              </a:rPr>
              <a:t>d</a:t>
            </a:r>
            <a:r>
              <a:rPr sz="2000" i="1" spc="-33" dirty="0">
                <a:solidFill>
                  <a:srgbClr val="332C2C"/>
                </a:solidFill>
                <a:latin typeface="Verdana"/>
                <a:cs typeface="Verdana"/>
              </a:rPr>
              <a:t>i</a:t>
            </a:r>
            <a:r>
              <a:rPr sz="2000" i="1" spc="-3" dirty="0">
                <a:solidFill>
                  <a:srgbClr val="332C2C"/>
                </a:solidFill>
                <a:latin typeface="Verdana"/>
                <a:cs typeface="Verdana"/>
              </a:rPr>
              <a:t>o</a:t>
            </a:r>
            <a:r>
              <a:rPr sz="2000" i="1" spc="-190" dirty="0">
                <a:solidFill>
                  <a:srgbClr val="332C2C"/>
                </a:solidFill>
                <a:latin typeface="Verdana"/>
                <a:cs typeface="Verdana"/>
              </a:rPr>
              <a:t> </a:t>
            </a:r>
            <a:r>
              <a:rPr sz="2000" i="1" spc="57" dirty="0">
                <a:solidFill>
                  <a:srgbClr val="332C2C"/>
                </a:solidFill>
                <a:latin typeface="Verdana"/>
                <a:cs typeface="Verdana"/>
              </a:rPr>
              <a:t>d</a:t>
            </a:r>
            <a:r>
              <a:rPr sz="2000" i="1" spc="-23" dirty="0">
                <a:solidFill>
                  <a:srgbClr val="332C2C"/>
                </a:solidFill>
                <a:latin typeface="Verdana"/>
                <a:cs typeface="Verdana"/>
              </a:rPr>
              <a:t>e</a:t>
            </a:r>
            <a:r>
              <a:rPr sz="2000" i="1" spc="-190" dirty="0">
                <a:solidFill>
                  <a:srgbClr val="332C2C"/>
                </a:solidFill>
                <a:latin typeface="Verdana"/>
                <a:cs typeface="Verdana"/>
              </a:rPr>
              <a:t> </a:t>
            </a:r>
            <a:r>
              <a:rPr sz="2000" i="1" spc="-7" dirty="0">
                <a:solidFill>
                  <a:srgbClr val="332C2C"/>
                </a:solidFill>
                <a:latin typeface="Verdana"/>
                <a:cs typeface="Verdana"/>
              </a:rPr>
              <a:t>t</a:t>
            </a:r>
            <a:r>
              <a:rPr sz="2000" i="1" spc="-163" dirty="0">
                <a:solidFill>
                  <a:srgbClr val="332C2C"/>
                </a:solidFill>
                <a:latin typeface="Verdana"/>
                <a:cs typeface="Verdana"/>
              </a:rPr>
              <a:t>r</a:t>
            </a:r>
            <a:r>
              <a:rPr sz="2000" i="1" spc="-63" dirty="0">
                <a:solidFill>
                  <a:srgbClr val="332C2C"/>
                </a:solidFill>
                <a:latin typeface="Verdana"/>
                <a:cs typeface="Verdana"/>
              </a:rPr>
              <a:t>a</a:t>
            </a:r>
            <a:r>
              <a:rPr sz="2000" i="1" spc="53" dirty="0">
                <a:solidFill>
                  <a:srgbClr val="332C2C"/>
                </a:solidFill>
                <a:latin typeface="Verdana"/>
                <a:cs typeface="Verdana"/>
              </a:rPr>
              <a:t>b</a:t>
            </a:r>
            <a:r>
              <a:rPr sz="2000" i="1" spc="-63" dirty="0">
                <a:solidFill>
                  <a:srgbClr val="332C2C"/>
                </a:solidFill>
                <a:latin typeface="Verdana"/>
                <a:cs typeface="Verdana"/>
              </a:rPr>
              <a:t>a</a:t>
            </a:r>
            <a:r>
              <a:rPr sz="2000" i="1" spc="-156" dirty="0">
                <a:solidFill>
                  <a:srgbClr val="332C2C"/>
                </a:solidFill>
                <a:latin typeface="Verdana"/>
                <a:cs typeface="Verdana"/>
              </a:rPr>
              <a:t>j</a:t>
            </a:r>
            <a:r>
              <a:rPr sz="2000" i="1" spc="-3" dirty="0">
                <a:solidFill>
                  <a:srgbClr val="332C2C"/>
                </a:solidFill>
                <a:latin typeface="Verdana"/>
                <a:cs typeface="Verdana"/>
              </a:rPr>
              <a:t>o</a:t>
            </a:r>
            <a:r>
              <a:rPr sz="2000" spc="-280" dirty="0">
                <a:solidFill>
                  <a:srgbClr val="332C2C"/>
                </a:solidFill>
                <a:latin typeface="Verdana"/>
                <a:cs typeface="Verdana"/>
              </a:rPr>
              <a:t>,</a:t>
            </a:r>
            <a:r>
              <a:rPr sz="2000" spc="-166" dirty="0">
                <a:solidFill>
                  <a:srgbClr val="332C2C"/>
                </a:solidFill>
                <a:latin typeface="Verdana"/>
                <a:cs typeface="Verdana"/>
              </a:rPr>
              <a:t> </a:t>
            </a:r>
            <a:r>
              <a:rPr sz="2000" spc="-13" dirty="0">
                <a:solidFill>
                  <a:srgbClr val="332C2C"/>
                </a:solidFill>
                <a:latin typeface="Verdana"/>
                <a:cs typeface="Verdana"/>
              </a:rPr>
              <a:t>i</a:t>
            </a:r>
            <a:r>
              <a:rPr sz="2000" spc="97" dirty="0">
                <a:solidFill>
                  <a:srgbClr val="332C2C"/>
                </a:solidFill>
                <a:latin typeface="Verdana"/>
                <a:cs typeface="Verdana"/>
              </a:rPr>
              <a:t>d</a:t>
            </a:r>
            <a:r>
              <a:rPr sz="2000" spc="13" dirty="0">
                <a:solidFill>
                  <a:srgbClr val="332C2C"/>
                </a:solidFill>
                <a:latin typeface="Verdana"/>
                <a:cs typeface="Verdana"/>
              </a:rPr>
              <a:t>e</a:t>
            </a:r>
            <a:r>
              <a:rPr sz="2000" spc="76" dirty="0">
                <a:solidFill>
                  <a:srgbClr val="332C2C"/>
                </a:solidFill>
                <a:latin typeface="Verdana"/>
                <a:cs typeface="Verdana"/>
              </a:rPr>
              <a:t>n</a:t>
            </a:r>
            <a:r>
              <a:rPr sz="2000" spc="20" dirty="0">
                <a:solidFill>
                  <a:srgbClr val="332C2C"/>
                </a:solidFill>
                <a:latin typeface="Verdana"/>
                <a:cs typeface="Verdana"/>
              </a:rPr>
              <a:t>t</a:t>
            </a:r>
            <a:r>
              <a:rPr sz="2000" spc="-13" dirty="0">
                <a:solidFill>
                  <a:srgbClr val="332C2C"/>
                </a:solidFill>
                <a:latin typeface="Verdana"/>
                <a:cs typeface="Verdana"/>
              </a:rPr>
              <a:t>i</a:t>
            </a:r>
            <a:r>
              <a:rPr sz="2000" spc="-33" dirty="0">
                <a:solidFill>
                  <a:srgbClr val="332C2C"/>
                </a:solidFill>
                <a:latin typeface="Verdana"/>
                <a:cs typeface="Verdana"/>
              </a:rPr>
              <a:t>ﬁ</a:t>
            </a:r>
            <a:r>
              <a:rPr sz="2000" spc="73" dirty="0">
                <a:solidFill>
                  <a:srgbClr val="332C2C"/>
                </a:solidFill>
                <a:latin typeface="Verdana"/>
                <a:cs typeface="Verdana"/>
              </a:rPr>
              <a:t>c</a:t>
            </a:r>
            <a:r>
              <a:rPr sz="2000" spc="-23" dirty="0">
                <a:solidFill>
                  <a:srgbClr val="332C2C"/>
                </a:solidFill>
                <a:latin typeface="Verdana"/>
                <a:cs typeface="Verdana"/>
              </a:rPr>
              <a:t>a</a:t>
            </a:r>
            <a:r>
              <a:rPr sz="2000" spc="76" dirty="0">
                <a:solidFill>
                  <a:srgbClr val="332C2C"/>
                </a:solidFill>
                <a:latin typeface="Verdana"/>
                <a:cs typeface="Verdana"/>
              </a:rPr>
              <a:t>n</a:t>
            </a:r>
            <a:r>
              <a:rPr sz="2000" spc="97" dirty="0">
                <a:solidFill>
                  <a:srgbClr val="332C2C"/>
                </a:solidFill>
                <a:latin typeface="Verdana"/>
                <a:cs typeface="Verdana"/>
              </a:rPr>
              <a:t>d</a:t>
            </a:r>
            <a:r>
              <a:rPr sz="2000" spc="27" dirty="0">
                <a:solidFill>
                  <a:srgbClr val="332C2C"/>
                </a:solidFill>
                <a:latin typeface="Verdana"/>
                <a:cs typeface="Verdana"/>
              </a:rPr>
              <a:t>o  </a:t>
            </a:r>
            <a:r>
              <a:rPr sz="2000" spc="-13" dirty="0">
                <a:latin typeface="Verdana"/>
                <a:cs typeface="Verdana"/>
              </a:rPr>
              <a:t>i</a:t>
            </a:r>
            <a:r>
              <a:rPr sz="2000" spc="76" dirty="0">
                <a:latin typeface="Verdana"/>
                <a:cs typeface="Verdana"/>
              </a:rPr>
              <a:t>n</a:t>
            </a:r>
            <a:r>
              <a:rPr sz="2000" spc="13" dirty="0">
                <a:latin typeface="Verdana"/>
                <a:cs typeface="Verdana"/>
              </a:rPr>
              <a:t>e</a:t>
            </a:r>
            <a:r>
              <a:rPr sz="2000" spc="-33" dirty="0">
                <a:latin typeface="Verdana"/>
                <a:cs typeface="Verdana"/>
              </a:rPr>
              <a:t>ﬁ</a:t>
            </a:r>
            <a:r>
              <a:rPr sz="2000" spc="60" dirty="0">
                <a:latin typeface="Verdana"/>
                <a:cs typeface="Verdana"/>
              </a:rPr>
              <a:t>c</a:t>
            </a:r>
            <a:r>
              <a:rPr sz="2000" spc="-13" dirty="0">
                <a:latin typeface="Verdana"/>
                <a:cs typeface="Verdana"/>
              </a:rPr>
              <a:t>i</a:t>
            </a:r>
            <a:r>
              <a:rPr sz="2000" spc="13" dirty="0">
                <a:latin typeface="Verdana"/>
                <a:cs typeface="Verdana"/>
              </a:rPr>
              <a:t>e</a:t>
            </a:r>
            <a:r>
              <a:rPr sz="2000" spc="76" dirty="0">
                <a:latin typeface="Verdana"/>
                <a:cs typeface="Verdana"/>
              </a:rPr>
              <a:t>n</a:t>
            </a:r>
            <a:r>
              <a:rPr sz="2000" spc="60" dirty="0">
                <a:latin typeface="Verdana"/>
                <a:cs typeface="Verdana"/>
              </a:rPr>
              <a:t>c</a:t>
            </a:r>
            <a:r>
              <a:rPr sz="2000" spc="-13" dirty="0">
                <a:latin typeface="Verdana"/>
                <a:cs typeface="Verdana"/>
              </a:rPr>
              <a:t>i</a:t>
            </a:r>
            <a:r>
              <a:rPr sz="2000" spc="-23" dirty="0">
                <a:latin typeface="Verdana"/>
                <a:cs typeface="Verdana"/>
              </a:rPr>
              <a:t>a</a:t>
            </a:r>
            <a:r>
              <a:rPr sz="2000" spc="-60" dirty="0">
                <a:latin typeface="Verdana"/>
                <a:cs typeface="Verdana"/>
              </a:rPr>
              <a:t>s</a:t>
            </a:r>
            <a:r>
              <a:rPr sz="2000" spc="-163" dirty="0">
                <a:latin typeface="Verdana"/>
                <a:cs typeface="Verdana"/>
              </a:rPr>
              <a:t> </a:t>
            </a:r>
            <a:r>
              <a:rPr sz="2000" spc="-90" dirty="0">
                <a:solidFill>
                  <a:srgbClr val="332C2C"/>
                </a:solidFill>
                <a:latin typeface="Verdana"/>
                <a:cs typeface="Verdana"/>
              </a:rPr>
              <a:t>y</a:t>
            </a:r>
            <a:r>
              <a:rPr sz="2000" spc="-166" dirty="0">
                <a:solidFill>
                  <a:srgbClr val="332C2C"/>
                </a:solidFill>
                <a:latin typeface="Verdana"/>
                <a:cs typeface="Verdana"/>
              </a:rPr>
              <a:t> </a:t>
            </a:r>
            <a:r>
              <a:rPr sz="2000" spc="97" dirty="0">
                <a:solidFill>
                  <a:srgbClr val="332C2C"/>
                </a:solidFill>
                <a:latin typeface="Verdana"/>
                <a:cs typeface="Verdana"/>
              </a:rPr>
              <a:t>p</a:t>
            </a:r>
            <a:r>
              <a:rPr sz="2000" spc="-73" dirty="0">
                <a:solidFill>
                  <a:srgbClr val="332C2C"/>
                </a:solidFill>
                <a:latin typeface="Verdana"/>
                <a:cs typeface="Verdana"/>
              </a:rPr>
              <a:t>r</a:t>
            </a:r>
            <a:r>
              <a:rPr sz="2000" spc="33" dirty="0">
                <a:solidFill>
                  <a:srgbClr val="332C2C"/>
                </a:solidFill>
                <a:latin typeface="Verdana"/>
                <a:cs typeface="Verdana"/>
              </a:rPr>
              <a:t>o</a:t>
            </a:r>
            <a:r>
              <a:rPr sz="2000" spc="97" dirty="0">
                <a:solidFill>
                  <a:srgbClr val="332C2C"/>
                </a:solidFill>
                <a:latin typeface="Verdana"/>
                <a:cs typeface="Verdana"/>
              </a:rPr>
              <a:t>p</a:t>
            </a:r>
            <a:r>
              <a:rPr sz="2000" spc="33" dirty="0">
                <a:solidFill>
                  <a:srgbClr val="332C2C"/>
                </a:solidFill>
                <a:latin typeface="Verdana"/>
                <a:cs typeface="Verdana"/>
              </a:rPr>
              <a:t>o</a:t>
            </a:r>
            <a:r>
              <a:rPr sz="2000" spc="76" dirty="0">
                <a:solidFill>
                  <a:srgbClr val="332C2C"/>
                </a:solidFill>
                <a:latin typeface="Verdana"/>
                <a:cs typeface="Verdana"/>
              </a:rPr>
              <a:t>n</a:t>
            </a:r>
            <a:r>
              <a:rPr sz="2000" spc="-13" dirty="0">
                <a:solidFill>
                  <a:srgbClr val="332C2C"/>
                </a:solidFill>
                <a:latin typeface="Verdana"/>
                <a:cs typeface="Verdana"/>
              </a:rPr>
              <a:t>i</a:t>
            </a:r>
            <a:r>
              <a:rPr sz="2000" spc="13" dirty="0">
                <a:solidFill>
                  <a:srgbClr val="332C2C"/>
                </a:solidFill>
                <a:latin typeface="Verdana"/>
                <a:cs typeface="Verdana"/>
              </a:rPr>
              <a:t>e</a:t>
            </a:r>
            <a:r>
              <a:rPr sz="2000" spc="76" dirty="0">
                <a:solidFill>
                  <a:srgbClr val="332C2C"/>
                </a:solidFill>
                <a:latin typeface="Verdana"/>
                <a:cs typeface="Verdana"/>
              </a:rPr>
              <a:t>n</a:t>
            </a:r>
            <a:r>
              <a:rPr sz="2000" spc="97" dirty="0">
                <a:solidFill>
                  <a:srgbClr val="332C2C"/>
                </a:solidFill>
                <a:latin typeface="Verdana"/>
                <a:cs typeface="Verdana"/>
              </a:rPr>
              <a:t>d</a:t>
            </a:r>
            <a:r>
              <a:rPr sz="2000" spc="37" dirty="0">
                <a:solidFill>
                  <a:srgbClr val="332C2C"/>
                </a:solidFill>
                <a:latin typeface="Verdana"/>
                <a:cs typeface="Verdana"/>
              </a:rPr>
              <a:t>o</a:t>
            </a:r>
            <a:r>
              <a:rPr sz="2000" spc="-163" dirty="0">
                <a:solidFill>
                  <a:srgbClr val="332C2C"/>
                </a:solidFill>
                <a:latin typeface="Verdana"/>
                <a:cs typeface="Verdana"/>
              </a:rPr>
              <a:t> </a:t>
            </a:r>
            <a:r>
              <a:rPr sz="2000" spc="160" dirty="0">
                <a:latin typeface="Verdana"/>
                <a:cs typeface="Verdana"/>
              </a:rPr>
              <a:t>m</a:t>
            </a:r>
            <a:r>
              <a:rPr sz="2000" spc="13" dirty="0">
                <a:latin typeface="Verdana"/>
                <a:cs typeface="Verdana"/>
              </a:rPr>
              <a:t>e</a:t>
            </a:r>
            <a:r>
              <a:rPr sz="2000" spc="-133" dirty="0">
                <a:latin typeface="Verdana"/>
                <a:cs typeface="Verdana"/>
              </a:rPr>
              <a:t>j</a:t>
            </a:r>
            <a:r>
              <a:rPr sz="2000" spc="33" dirty="0">
                <a:latin typeface="Verdana"/>
                <a:cs typeface="Verdana"/>
              </a:rPr>
              <a:t>o</a:t>
            </a:r>
            <a:r>
              <a:rPr sz="2000" spc="-133" dirty="0">
                <a:latin typeface="Verdana"/>
                <a:cs typeface="Verdana"/>
              </a:rPr>
              <a:t>r</a:t>
            </a:r>
            <a:r>
              <a:rPr sz="2000" spc="-23" dirty="0">
                <a:latin typeface="Verdana"/>
                <a:cs typeface="Verdana"/>
              </a:rPr>
              <a:t>a</a:t>
            </a:r>
            <a:r>
              <a:rPr sz="2000" spc="-60" dirty="0">
                <a:latin typeface="Verdana"/>
                <a:cs typeface="Verdana"/>
              </a:rPr>
              <a:t>s</a:t>
            </a:r>
            <a:r>
              <a:rPr sz="2000" spc="-280" dirty="0">
                <a:solidFill>
                  <a:srgbClr val="332C2C"/>
                </a:solidFill>
                <a:latin typeface="Verdana"/>
                <a:cs typeface="Verdana"/>
              </a:rPr>
              <a:t>.</a:t>
            </a:r>
            <a:r>
              <a:rPr sz="2000" spc="-166" dirty="0">
                <a:solidFill>
                  <a:srgbClr val="332C2C"/>
                </a:solidFill>
                <a:latin typeface="Verdana"/>
                <a:cs typeface="Verdana"/>
              </a:rPr>
              <a:t> </a:t>
            </a:r>
            <a:r>
              <a:rPr sz="2000" spc="-130" dirty="0">
                <a:solidFill>
                  <a:srgbClr val="332C2C"/>
                </a:solidFill>
                <a:latin typeface="Verdana"/>
                <a:cs typeface="Verdana"/>
              </a:rPr>
              <a:t>S</a:t>
            </a:r>
            <a:r>
              <a:rPr sz="2000" spc="10" dirty="0">
                <a:solidFill>
                  <a:srgbClr val="332C2C"/>
                </a:solidFill>
                <a:latin typeface="Verdana"/>
                <a:cs typeface="Verdana"/>
              </a:rPr>
              <a:t>e  </a:t>
            </a:r>
            <a:r>
              <a:rPr sz="2000" spc="-23" dirty="0" err="1">
                <a:solidFill>
                  <a:srgbClr val="332C2C"/>
                </a:solidFill>
                <a:latin typeface="Verdana"/>
                <a:cs typeface="Verdana"/>
              </a:rPr>
              <a:t>a</a:t>
            </a:r>
            <a:r>
              <a:rPr sz="2000" spc="97" dirty="0" err="1">
                <a:solidFill>
                  <a:srgbClr val="332C2C"/>
                </a:solidFill>
                <a:latin typeface="Verdana"/>
                <a:cs typeface="Verdana"/>
              </a:rPr>
              <a:t>b</a:t>
            </a:r>
            <a:r>
              <a:rPr sz="2000" spc="33" dirty="0" err="1">
                <a:solidFill>
                  <a:srgbClr val="332C2C"/>
                </a:solidFill>
                <a:latin typeface="Verdana"/>
                <a:cs typeface="Verdana"/>
              </a:rPr>
              <a:t>o</a:t>
            </a:r>
            <a:r>
              <a:rPr sz="2000" spc="-73" dirty="0" err="1">
                <a:solidFill>
                  <a:srgbClr val="332C2C"/>
                </a:solidFill>
                <a:latin typeface="Verdana"/>
                <a:cs typeface="Verdana"/>
              </a:rPr>
              <a:t>r</a:t>
            </a:r>
            <a:r>
              <a:rPr sz="2000" spc="97" dirty="0" err="1">
                <a:solidFill>
                  <a:srgbClr val="332C2C"/>
                </a:solidFill>
                <a:latin typeface="Verdana"/>
                <a:cs typeface="Verdana"/>
              </a:rPr>
              <a:t>d</a:t>
            </a:r>
            <a:r>
              <a:rPr sz="2000" spc="-23" dirty="0" err="1">
                <a:solidFill>
                  <a:srgbClr val="332C2C"/>
                </a:solidFill>
                <a:latin typeface="Verdana"/>
                <a:cs typeface="Verdana"/>
              </a:rPr>
              <a:t>a</a:t>
            </a:r>
            <a:r>
              <a:rPr sz="2000" spc="80" dirty="0" err="1">
                <a:solidFill>
                  <a:srgbClr val="332C2C"/>
                </a:solidFill>
                <a:latin typeface="Verdana"/>
                <a:cs typeface="Verdana"/>
              </a:rPr>
              <a:t>n</a:t>
            </a:r>
            <a:r>
              <a:rPr sz="2000" spc="-166" dirty="0">
                <a:solidFill>
                  <a:srgbClr val="332C2C"/>
                </a:solidFill>
                <a:latin typeface="Verdana"/>
                <a:cs typeface="Verdana"/>
              </a:rPr>
              <a:t> </a:t>
            </a:r>
            <a:r>
              <a:rPr sz="2000" spc="-13" dirty="0">
                <a:solidFill>
                  <a:srgbClr val="332C2C"/>
                </a:solidFill>
                <a:latin typeface="Verdana"/>
                <a:cs typeface="Verdana"/>
              </a:rPr>
              <a:t>t</a:t>
            </a:r>
            <a:r>
              <a:rPr sz="2000" spc="13" dirty="0">
                <a:solidFill>
                  <a:srgbClr val="332C2C"/>
                </a:solidFill>
                <a:latin typeface="Verdana"/>
                <a:cs typeface="Verdana"/>
              </a:rPr>
              <a:t>é</a:t>
            </a:r>
            <a:r>
              <a:rPr sz="2000" spc="73" dirty="0">
                <a:solidFill>
                  <a:srgbClr val="332C2C"/>
                </a:solidFill>
                <a:latin typeface="Verdana"/>
                <a:cs typeface="Verdana"/>
              </a:rPr>
              <a:t>c</a:t>
            </a:r>
            <a:r>
              <a:rPr sz="2000" spc="76" dirty="0">
                <a:solidFill>
                  <a:srgbClr val="332C2C"/>
                </a:solidFill>
                <a:latin typeface="Verdana"/>
                <a:cs typeface="Verdana"/>
              </a:rPr>
              <a:t>n</a:t>
            </a:r>
            <a:r>
              <a:rPr sz="2000" spc="-13" dirty="0">
                <a:solidFill>
                  <a:srgbClr val="332C2C"/>
                </a:solidFill>
                <a:latin typeface="Verdana"/>
                <a:cs typeface="Verdana"/>
              </a:rPr>
              <a:t>i</a:t>
            </a:r>
            <a:r>
              <a:rPr sz="2000" spc="73" dirty="0">
                <a:solidFill>
                  <a:srgbClr val="332C2C"/>
                </a:solidFill>
                <a:latin typeface="Verdana"/>
                <a:cs typeface="Verdana"/>
              </a:rPr>
              <a:t>c</a:t>
            </a:r>
            <a:r>
              <a:rPr sz="2000" spc="-23" dirty="0">
                <a:solidFill>
                  <a:srgbClr val="332C2C"/>
                </a:solidFill>
                <a:latin typeface="Verdana"/>
                <a:cs typeface="Verdana"/>
              </a:rPr>
              <a:t>a</a:t>
            </a:r>
            <a:r>
              <a:rPr sz="2000" spc="-60" dirty="0">
                <a:solidFill>
                  <a:srgbClr val="332C2C"/>
                </a:solidFill>
                <a:latin typeface="Verdana"/>
                <a:cs typeface="Verdana"/>
              </a:rPr>
              <a:t>s</a:t>
            </a:r>
            <a:r>
              <a:rPr sz="2000" spc="-166" dirty="0">
                <a:solidFill>
                  <a:srgbClr val="332C2C"/>
                </a:solidFill>
                <a:latin typeface="Verdana"/>
                <a:cs typeface="Verdana"/>
              </a:rPr>
              <a:t> </a:t>
            </a:r>
            <a:r>
              <a:rPr sz="2000" spc="60" dirty="0">
                <a:solidFill>
                  <a:srgbClr val="332C2C"/>
                </a:solidFill>
                <a:latin typeface="Verdana"/>
                <a:cs typeface="Verdana"/>
              </a:rPr>
              <a:t>c</a:t>
            </a:r>
            <a:r>
              <a:rPr sz="2000" spc="33" dirty="0">
                <a:solidFill>
                  <a:srgbClr val="332C2C"/>
                </a:solidFill>
                <a:latin typeface="Verdana"/>
                <a:cs typeface="Verdana"/>
              </a:rPr>
              <a:t>o</a:t>
            </a:r>
            <a:r>
              <a:rPr sz="2000" spc="160" dirty="0">
                <a:solidFill>
                  <a:srgbClr val="332C2C"/>
                </a:solidFill>
                <a:latin typeface="Verdana"/>
                <a:cs typeface="Verdana"/>
              </a:rPr>
              <a:t>m</a:t>
            </a:r>
            <a:r>
              <a:rPr sz="2000" spc="37" dirty="0">
                <a:solidFill>
                  <a:srgbClr val="332C2C"/>
                </a:solidFill>
                <a:latin typeface="Verdana"/>
                <a:cs typeface="Verdana"/>
              </a:rPr>
              <a:t>o</a:t>
            </a:r>
            <a:r>
              <a:rPr sz="2000" spc="-166" dirty="0">
                <a:solidFill>
                  <a:srgbClr val="332C2C"/>
                </a:solidFill>
                <a:latin typeface="Verdana"/>
                <a:cs typeface="Verdana"/>
              </a:rPr>
              <a:t> </a:t>
            </a:r>
            <a:r>
              <a:rPr sz="2000" spc="13" dirty="0">
                <a:solidFill>
                  <a:srgbClr val="332C2C"/>
                </a:solidFill>
                <a:latin typeface="Verdana"/>
                <a:cs typeface="Verdana"/>
              </a:rPr>
              <a:t>e</a:t>
            </a:r>
            <a:r>
              <a:rPr sz="2000" spc="-10" dirty="0">
                <a:solidFill>
                  <a:srgbClr val="332C2C"/>
                </a:solidFill>
                <a:latin typeface="Verdana"/>
                <a:cs typeface="Verdana"/>
              </a:rPr>
              <a:t>l</a:t>
            </a:r>
            <a:r>
              <a:rPr sz="2000" spc="-163" dirty="0">
                <a:solidFill>
                  <a:srgbClr val="332C2C"/>
                </a:solidFill>
                <a:latin typeface="Verdana"/>
                <a:cs typeface="Verdana"/>
              </a:rPr>
              <a:t> </a:t>
            </a:r>
            <a:r>
              <a:rPr sz="2000" spc="-23" dirty="0">
                <a:latin typeface="Verdana"/>
                <a:cs typeface="Verdana"/>
              </a:rPr>
              <a:t>a</a:t>
            </a:r>
            <a:r>
              <a:rPr sz="2000" spc="76" dirty="0">
                <a:latin typeface="Verdana"/>
                <a:cs typeface="Verdana"/>
              </a:rPr>
              <a:t>n</a:t>
            </a:r>
            <a:r>
              <a:rPr sz="2000" spc="-23" dirty="0">
                <a:latin typeface="Verdana"/>
                <a:cs typeface="Verdana"/>
              </a:rPr>
              <a:t>á</a:t>
            </a:r>
            <a:r>
              <a:rPr sz="2000" spc="-13" dirty="0">
                <a:latin typeface="Verdana"/>
                <a:cs typeface="Verdana"/>
              </a:rPr>
              <a:t>li</a:t>
            </a:r>
            <a:r>
              <a:rPr sz="2000" spc="-63" dirty="0">
                <a:latin typeface="Verdana"/>
                <a:cs typeface="Verdana"/>
              </a:rPr>
              <a:t>s</a:t>
            </a:r>
            <a:r>
              <a:rPr sz="2000" spc="-13" dirty="0">
                <a:latin typeface="Verdana"/>
                <a:cs typeface="Verdana"/>
              </a:rPr>
              <a:t>i</a:t>
            </a:r>
            <a:r>
              <a:rPr sz="2000" spc="-60" dirty="0">
                <a:latin typeface="Verdana"/>
                <a:cs typeface="Verdana"/>
              </a:rPr>
              <a:t>s</a:t>
            </a:r>
            <a:r>
              <a:rPr sz="2000" spc="-166" dirty="0">
                <a:latin typeface="Verdana"/>
                <a:cs typeface="Verdana"/>
              </a:rPr>
              <a:t> </a:t>
            </a:r>
            <a:r>
              <a:rPr sz="2000" spc="97" dirty="0">
                <a:latin typeface="Verdana"/>
                <a:cs typeface="Verdana"/>
              </a:rPr>
              <a:t>d</a:t>
            </a:r>
            <a:r>
              <a:rPr sz="2000" spc="10" dirty="0">
                <a:latin typeface="Verdana"/>
                <a:cs typeface="Verdana"/>
              </a:rPr>
              <a:t>e  </a:t>
            </a:r>
            <a:r>
              <a:rPr sz="2000" spc="20" dirty="0">
                <a:latin typeface="Verdana"/>
                <a:cs typeface="Verdana"/>
              </a:rPr>
              <a:t>t</a:t>
            </a:r>
            <a:r>
              <a:rPr sz="2000" spc="-13" dirty="0">
                <a:latin typeface="Verdana"/>
                <a:cs typeface="Verdana"/>
              </a:rPr>
              <a:t>i</a:t>
            </a:r>
            <a:r>
              <a:rPr sz="2000" spc="13" dirty="0">
                <a:latin typeface="Verdana"/>
                <a:cs typeface="Verdana"/>
              </a:rPr>
              <a:t>e</a:t>
            </a:r>
            <a:r>
              <a:rPr sz="2000" spc="160" dirty="0">
                <a:latin typeface="Verdana"/>
                <a:cs typeface="Verdana"/>
              </a:rPr>
              <a:t>m</a:t>
            </a:r>
            <a:r>
              <a:rPr sz="2000" spc="97" dirty="0">
                <a:latin typeface="Verdana"/>
                <a:cs typeface="Verdana"/>
              </a:rPr>
              <a:t>p</a:t>
            </a:r>
            <a:r>
              <a:rPr sz="2000" spc="33" dirty="0">
                <a:latin typeface="Verdana"/>
                <a:cs typeface="Verdana"/>
              </a:rPr>
              <a:t>o</a:t>
            </a:r>
            <a:r>
              <a:rPr sz="2000" spc="-60" dirty="0">
                <a:latin typeface="Verdana"/>
                <a:cs typeface="Verdana"/>
              </a:rPr>
              <a:t>s</a:t>
            </a:r>
            <a:r>
              <a:rPr sz="2000" spc="-163" dirty="0">
                <a:latin typeface="Verdana"/>
                <a:cs typeface="Verdana"/>
              </a:rPr>
              <a:t> </a:t>
            </a:r>
            <a:r>
              <a:rPr sz="2000" spc="-90" dirty="0">
                <a:solidFill>
                  <a:srgbClr val="332C2C"/>
                </a:solidFill>
                <a:latin typeface="Verdana"/>
                <a:cs typeface="Verdana"/>
              </a:rPr>
              <a:t>y</a:t>
            </a:r>
            <a:r>
              <a:rPr sz="2000" spc="-166" dirty="0">
                <a:solidFill>
                  <a:srgbClr val="332C2C"/>
                </a:solidFill>
                <a:latin typeface="Verdana"/>
                <a:cs typeface="Verdana"/>
              </a:rPr>
              <a:t> </a:t>
            </a:r>
            <a:r>
              <a:rPr sz="2000" spc="13" dirty="0">
                <a:solidFill>
                  <a:srgbClr val="332C2C"/>
                </a:solidFill>
                <a:latin typeface="Verdana"/>
                <a:cs typeface="Verdana"/>
              </a:rPr>
              <a:t>e</a:t>
            </a:r>
            <a:r>
              <a:rPr sz="2000" spc="-10" dirty="0">
                <a:solidFill>
                  <a:srgbClr val="332C2C"/>
                </a:solidFill>
                <a:latin typeface="Verdana"/>
                <a:cs typeface="Verdana"/>
              </a:rPr>
              <a:t>l</a:t>
            </a:r>
            <a:r>
              <a:rPr sz="2000" spc="-163" dirty="0">
                <a:solidFill>
                  <a:srgbClr val="332C2C"/>
                </a:solidFill>
                <a:latin typeface="Verdana"/>
                <a:cs typeface="Verdana"/>
              </a:rPr>
              <a:t> </a:t>
            </a:r>
            <a:r>
              <a:rPr sz="2000" spc="97" dirty="0">
                <a:latin typeface="Verdana"/>
                <a:cs typeface="Verdana"/>
              </a:rPr>
              <a:t>d</a:t>
            </a:r>
            <a:r>
              <a:rPr sz="2000" spc="-13" dirty="0">
                <a:latin typeface="Verdana"/>
                <a:cs typeface="Verdana"/>
              </a:rPr>
              <a:t>i</a:t>
            </a:r>
            <a:r>
              <a:rPr sz="2000" spc="-63" dirty="0">
                <a:latin typeface="Verdana"/>
                <a:cs typeface="Verdana"/>
              </a:rPr>
              <a:t>s</a:t>
            </a:r>
            <a:r>
              <a:rPr sz="2000" spc="13" dirty="0">
                <a:latin typeface="Verdana"/>
                <a:cs typeface="Verdana"/>
              </a:rPr>
              <a:t>e</a:t>
            </a:r>
            <a:r>
              <a:rPr sz="2000" spc="76" dirty="0">
                <a:latin typeface="Verdana"/>
                <a:cs typeface="Verdana"/>
              </a:rPr>
              <a:t>ñ</a:t>
            </a:r>
            <a:r>
              <a:rPr sz="2000" spc="37" dirty="0">
                <a:latin typeface="Verdana"/>
                <a:cs typeface="Verdana"/>
              </a:rPr>
              <a:t>o</a:t>
            </a:r>
            <a:r>
              <a:rPr sz="2000" spc="-166" dirty="0">
                <a:latin typeface="Verdana"/>
                <a:cs typeface="Verdana"/>
              </a:rPr>
              <a:t> </a:t>
            </a:r>
            <a:r>
              <a:rPr sz="2000" spc="97" dirty="0">
                <a:latin typeface="Verdana"/>
                <a:cs typeface="Verdana"/>
              </a:rPr>
              <a:t>d</a:t>
            </a:r>
            <a:r>
              <a:rPr sz="2000" spc="17" dirty="0">
                <a:latin typeface="Verdana"/>
                <a:cs typeface="Verdana"/>
              </a:rPr>
              <a:t>e</a:t>
            </a:r>
            <a:r>
              <a:rPr sz="2000" spc="-166" dirty="0">
                <a:latin typeface="Verdana"/>
                <a:cs typeface="Verdana"/>
              </a:rPr>
              <a:t> </a:t>
            </a:r>
            <a:r>
              <a:rPr sz="2000" spc="160" dirty="0">
                <a:latin typeface="Verdana"/>
                <a:cs typeface="Verdana"/>
              </a:rPr>
              <a:t>m</a:t>
            </a:r>
            <a:r>
              <a:rPr sz="2000" spc="13" dirty="0">
                <a:latin typeface="Verdana"/>
                <a:cs typeface="Verdana"/>
              </a:rPr>
              <a:t>é</a:t>
            </a:r>
            <a:r>
              <a:rPr sz="2000" spc="-13" dirty="0">
                <a:latin typeface="Verdana"/>
                <a:cs typeface="Verdana"/>
              </a:rPr>
              <a:t>t</a:t>
            </a:r>
            <a:r>
              <a:rPr sz="2000" spc="33" dirty="0">
                <a:latin typeface="Verdana"/>
                <a:cs typeface="Verdana"/>
              </a:rPr>
              <a:t>o</a:t>
            </a:r>
            <a:r>
              <a:rPr sz="2000" spc="97" dirty="0">
                <a:latin typeface="Verdana"/>
                <a:cs typeface="Verdana"/>
              </a:rPr>
              <a:t>d</a:t>
            </a:r>
            <a:r>
              <a:rPr sz="2000" spc="33" dirty="0">
                <a:latin typeface="Verdana"/>
                <a:cs typeface="Verdana"/>
              </a:rPr>
              <a:t>o</a:t>
            </a:r>
            <a:r>
              <a:rPr sz="2000" spc="-60" dirty="0">
                <a:latin typeface="Verdana"/>
                <a:cs typeface="Verdana"/>
              </a:rPr>
              <a:t>s</a:t>
            </a:r>
            <a:r>
              <a:rPr sz="2000" spc="-280" dirty="0">
                <a:solidFill>
                  <a:srgbClr val="332C2C"/>
                </a:solidFill>
                <a:latin typeface="Verdana"/>
                <a:cs typeface="Verdana"/>
              </a:rPr>
              <a:t>.</a:t>
            </a:r>
            <a:endParaRPr sz="2000" dirty="0">
              <a:latin typeface="Verdana"/>
              <a:cs typeface="Verdana"/>
            </a:endParaRPr>
          </a:p>
        </p:txBody>
      </p:sp>
      <p:pic>
        <p:nvPicPr>
          <p:cNvPr id="9" name="object 5">
            <a:extLst>
              <a:ext uri="{FF2B5EF4-FFF2-40B4-BE49-F238E27FC236}">
                <a16:creationId xmlns:a16="http://schemas.microsoft.com/office/drawing/2014/main" id="{978166B5-6BC6-404F-BBD6-269491056348}"/>
              </a:ext>
            </a:extLst>
          </p:cNvPr>
          <p:cNvPicPr/>
          <p:nvPr/>
        </p:nvPicPr>
        <p:blipFill>
          <a:blip r:embed="rId2" cstate="print"/>
          <a:stretch>
            <a:fillRect/>
          </a:stretch>
        </p:blipFill>
        <p:spPr>
          <a:xfrm>
            <a:off x="8046720" y="2402266"/>
            <a:ext cx="2739971" cy="2576133"/>
          </a:xfrm>
          <a:prstGeom prst="rect">
            <a:avLst/>
          </a:prstGeom>
        </p:spPr>
      </p:pic>
    </p:spTree>
    <p:extLst>
      <p:ext uri="{BB962C8B-B14F-4D97-AF65-F5344CB8AC3E}">
        <p14:creationId xmlns:p14="http://schemas.microsoft.com/office/powerpoint/2010/main" val="3636801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3">
            <a:extLst>
              <a:ext uri="{FF2B5EF4-FFF2-40B4-BE49-F238E27FC236}">
                <a16:creationId xmlns:a16="http://schemas.microsoft.com/office/drawing/2014/main" id="{ADE2D177-BECB-4B6F-BB92-408AFEAC3B2E}"/>
              </a:ext>
            </a:extLst>
          </p:cNvPr>
          <p:cNvSpPr txBox="1"/>
          <p:nvPr/>
        </p:nvSpPr>
        <p:spPr>
          <a:xfrm>
            <a:off x="1262632" y="985519"/>
            <a:ext cx="9354568" cy="2778255"/>
          </a:xfrm>
          <a:prstGeom prst="rect">
            <a:avLst/>
          </a:prstGeom>
        </p:spPr>
        <p:txBody>
          <a:bodyPr vert="horz" wrap="square" lIns="0" tIns="5074" rIns="0" bIns="0" rtlCol="0">
            <a:spAutoFit/>
          </a:bodyPr>
          <a:lstStyle/>
          <a:p>
            <a:pPr marL="351356" marR="3382" indent="-342900" algn="just">
              <a:lnSpc>
                <a:spcPct val="101400"/>
              </a:lnSpc>
              <a:spcBef>
                <a:spcPts val="40"/>
              </a:spcBef>
              <a:buFont typeface="Arial" panose="020B0604020202020204" pitchFamily="34" charset="0"/>
              <a:buChar char="•"/>
            </a:pPr>
            <a:r>
              <a:rPr sz="2000" spc="57" dirty="0">
                <a:solidFill>
                  <a:srgbClr val="332C2C"/>
                </a:solidFill>
                <a:latin typeface="Verdana"/>
                <a:cs typeface="Verdana"/>
              </a:rPr>
              <a:t>L</a:t>
            </a:r>
            <a:r>
              <a:rPr sz="2000" spc="-20" dirty="0">
                <a:solidFill>
                  <a:srgbClr val="332C2C"/>
                </a:solidFill>
                <a:latin typeface="Verdana"/>
                <a:cs typeface="Verdana"/>
              </a:rPr>
              <a:t>a</a:t>
            </a:r>
            <a:r>
              <a:rPr sz="2000" spc="-163" dirty="0">
                <a:solidFill>
                  <a:srgbClr val="332C2C"/>
                </a:solidFill>
                <a:latin typeface="Verdana"/>
                <a:cs typeface="Verdana"/>
              </a:rPr>
              <a:t> </a:t>
            </a:r>
            <a:r>
              <a:rPr sz="2000" spc="97" dirty="0">
                <a:latin typeface="Verdana"/>
                <a:cs typeface="Verdana"/>
              </a:rPr>
              <a:t>p</a:t>
            </a:r>
            <a:r>
              <a:rPr sz="2000" spc="-73" dirty="0">
                <a:latin typeface="Verdana"/>
                <a:cs typeface="Verdana"/>
              </a:rPr>
              <a:t>r</a:t>
            </a:r>
            <a:r>
              <a:rPr sz="2000" spc="33" dirty="0">
                <a:latin typeface="Verdana"/>
                <a:cs typeface="Verdana"/>
              </a:rPr>
              <a:t>o</a:t>
            </a:r>
            <a:r>
              <a:rPr sz="2000" spc="97" dirty="0">
                <a:latin typeface="Verdana"/>
                <a:cs typeface="Verdana"/>
              </a:rPr>
              <a:t>d</a:t>
            </a:r>
            <a:r>
              <a:rPr sz="2000" spc="70" dirty="0">
                <a:latin typeface="Verdana"/>
                <a:cs typeface="Verdana"/>
              </a:rPr>
              <a:t>u</a:t>
            </a:r>
            <a:r>
              <a:rPr sz="2000" spc="87" dirty="0">
                <a:latin typeface="Verdana"/>
                <a:cs typeface="Verdana"/>
              </a:rPr>
              <a:t>c</a:t>
            </a:r>
            <a:r>
              <a:rPr sz="2000" spc="20" dirty="0">
                <a:latin typeface="Verdana"/>
                <a:cs typeface="Verdana"/>
              </a:rPr>
              <a:t>t</a:t>
            </a:r>
            <a:r>
              <a:rPr sz="2000" spc="-13" dirty="0">
                <a:latin typeface="Verdana"/>
                <a:cs typeface="Verdana"/>
              </a:rPr>
              <a:t>i</a:t>
            </a:r>
            <a:r>
              <a:rPr sz="2000" spc="-93" dirty="0">
                <a:latin typeface="Verdana"/>
                <a:cs typeface="Verdana"/>
              </a:rPr>
              <a:t>v</a:t>
            </a:r>
            <a:r>
              <a:rPr sz="2000" spc="-13" dirty="0">
                <a:latin typeface="Verdana"/>
                <a:cs typeface="Verdana"/>
              </a:rPr>
              <a:t>i</a:t>
            </a:r>
            <a:r>
              <a:rPr sz="2000" spc="97" dirty="0">
                <a:latin typeface="Verdana"/>
                <a:cs typeface="Verdana"/>
              </a:rPr>
              <a:t>d</a:t>
            </a:r>
            <a:r>
              <a:rPr sz="2000" spc="-23" dirty="0">
                <a:latin typeface="Verdana"/>
                <a:cs typeface="Verdana"/>
              </a:rPr>
              <a:t>a</a:t>
            </a:r>
            <a:r>
              <a:rPr sz="2000" spc="100" dirty="0">
                <a:latin typeface="Verdana"/>
                <a:cs typeface="Verdana"/>
              </a:rPr>
              <a:t>d</a:t>
            </a:r>
            <a:r>
              <a:rPr sz="2000" spc="-163" dirty="0">
                <a:latin typeface="Verdana"/>
                <a:cs typeface="Verdana"/>
              </a:rPr>
              <a:t> </a:t>
            </a:r>
            <a:r>
              <a:rPr sz="2000" spc="-63" dirty="0">
                <a:solidFill>
                  <a:srgbClr val="332C2C"/>
                </a:solidFill>
                <a:latin typeface="Verdana"/>
                <a:cs typeface="Verdana"/>
              </a:rPr>
              <a:t>s</a:t>
            </a:r>
            <a:r>
              <a:rPr sz="2000" spc="17" dirty="0">
                <a:solidFill>
                  <a:srgbClr val="332C2C"/>
                </a:solidFill>
                <a:latin typeface="Verdana"/>
                <a:cs typeface="Verdana"/>
              </a:rPr>
              <a:t>e</a:t>
            </a:r>
            <a:r>
              <a:rPr sz="2000" spc="-166" dirty="0">
                <a:solidFill>
                  <a:srgbClr val="332C2C"/>
                </a:solidFill>
                <a:latin typeface="Verdana"/>
                <a:cs typeface="Verdana"/>
              </a:rPr>
              <a:t> </a:t>
            </a:r>
            <a:r>
              <a:rPr sz="2000" spc="97" dirty="0">
                <a:solidFill>
                  <a:srgbClr val="332C2C"/>
                </a:solidFill>
                <a:latin typeface="Verdana"/>
                <a:cs typeface="Verdana"/>
              </a:rPr>
              <a:t>d</a:t>
            </a:r>
            <a:r>
              <a:rPr sz="2000" spc="13" dirty="0">
                <a:solidFill>
                  <a:srgbClr val="332C2C"/>
                </a:solidFill>
                <a:latin typeface="Verdana"/>
                <a:cs typeface="Verdana"/>
              </a:rPr>
              <a:t>e</a:t>
            </a:r>
            <a:r>
              <a:rPr sz="2000" spc="-33" dirty="0">
                <a:solidFill>
                  <a:srgbClr val="332C2C"/>
                </a:solidFill>
                <a:latin typeface="Verdana"/>
                <a:cs typeface="Verdana"/>
              </a:rPr>
              <a:t>ﬁ</a:t>
            </a:r>
            <a:r>
              <a:rPr sz="2000" spc="76" dirty="0">
                <a:solidFill>
                  <a:srgbClr val="332C2C"/>
                </a:solidFill>
                <a:latin typeface="Verdana"/>
                <a:cs typeface="Verdana"/>
              </a:rPr>
              <a:t>n</a:t>
            </a:r>
            <a:r>
              <a:rPr sz="2000" spc="17" dirty="0">
                <a:solidFill>
                  <a:srgbClr val="332C2C"/>
                </a:solidFill>
                <a:latin typeface="Verdana"/>
                <a:cs typeface="Verdana"/>
              </a:rPr>
              <a:t>e</a:t>
            </a:r>
            <a:r>
              <a:rPr sz="2000" spc="-166" dirty="0">
                <a:solidFill>
                  <a:srgbClr val="332C2C"/>
                </a:solidFill>
                <a:latin typeface="Verdana"/>
                <a:cs typeface="Verdana"/>
              </a:rPr>
              <a:t> </a:t>
            </a:r>
            <a:r>
              <a:rPr sz="2000" spc="60" dirty="0">
                <a:solidFill>
                  <a:srgbClr val="332C2C"/>
                </a:solidFill>
                <a:latin typeface="Verdana"/>
                <a:cs typeface="Verdana"/>
              </a:rPr>
              <a:t>c</a:t>
            </a:r>
            <a:r>
              <a:rPr sz="2000" spc="33" dirty="0">
                <a:solidFill>
                  <a:srgbClr val="332C2C"/>
                </a:solidFill>
                <a:latin typeface="Verdana"/>
                <a:cs typeface="Verdana"/>
              </a:rPr>
              <a:t>o</a:t>
            </a:r>
            <a:r>
              <a:rPr sz="2000" spc="160" dirty="0">
                <a:solidFill>
                  <a:srgbClr val="332C2C"/>
                </a:solidFill>
                <a:latin typeface="Verdana"/>
                <a:cs typeface="Verdana"/>
              </a:rPr>
              <a:t>m</a:t>
            </a:r>
            <a:r>
              <a:rPr sz="2000" spc="37" dirty="0">
                <a:solidFill>
                  <a:srgbClr val="332C2C"/>
                </a:solidFill>
                <a:latin typeface="Verdana"/>
                <a:cs typeface="Verdana"/>
              </a:rPr>
              <a:t>o</a:t>
            </a:r>
            <a:r>
              <a:rPr sz="2000" spc="-166" dirty="0">
                <a:solidFill>
                  <a:srgbClr val="332C2C"/>
                </a:solidFill>
                <a:latin typeface="Verdana"/>
                <a:cs typeface="Verdana"/>
              </a:rPr>
              <a:t> </a:t>
            </a:r>
            <a:r>
              <a:rPr sz="2000" spc="-13" dirty="0">
                <a:solidFill>
                  <a:srgbClr val="332C2C"/>
                </a:solidFill>
                <a:latin typeface="Verdana"/>
                <a:cs typeface="Verdana"/>
              </a:rPr>
              <a:t>la  </a:t>
            </a:r>
            <a:r>
              <a:rPr sz="2000" spc="7" dirty="0">
                <a:solidFill>
                  <a:srgbClr val="332C2C"/>
                </a:solidFill>
                <a:latin typeface="Verdana"/>
                <a:cs typeface="Verdana"/>
              </a:rPr>
              <a:t>relación</a:t>
            </a:r>
            <a:r>
              <a:rPr sz="2000" spc="-163" dirty="0">
                <a:solidFill>
                  <a:srgbClr val="332C2C"/>
                </a:solidFill>
                <a:latin typeface="Verdana"/>
                <a:cs typeface="Verdana"/>
              </a:rPr>
              <a:t> </a:t>
            </a:r>
            <a:r>
              <a:rPr sz="2000" spc="10" dirty="0">
                <a:solidFill>
                  <a:srgbClr val="332C2C"/>
                </a:solidFill>
                <a:latin typeface="Verdana"/>
                <a:cs typeface="Verdana"/>
              </a:rPr>
              <a:t>entre</a:t>
            </a:r>
            <a:r>
              <a:rPr sz="2000" spc="-163" dirty="0">
                <a:solidFill>
                  <a:srgbClr val="332C2C"/>
                </a:solidFill>
                <a:latin typeface="Verdana"/>
                <a:cs typeface="Verdana"/>
              </a:rPr>
              <a:t> </a:t>
            </a:r>
            <a:r>
              <a:rPr sz="2000" spc="-17" dirty="0">
                <a:solidFill>
                  <a:srgbClr val="332C2C"/>
                </a:solidFill>
                <a:latin typeface="Verdana"/>
                <a:cs typeface="Verdana"/>
              </a:rPr>
              <a:t>la</a:t>
            </a:r>
            <a:r>
              <a:rPr sz="2000" spc="-160" dirty="0">
                <a:solidFill>
                  <a:srgbClr val="332C2C"/>
                </a:solidFill>
                <a:latin typeface="Verdana"/>
                <a:cs typeface="Verdana"/>
              </a:rPr>
              <a:t> </a:t>
            </a:r>
            <a:r>
              <a:rPr sz="2000" spc="43" dirty="0">
                <a:latin typeface="Verdana"/>
                <a:cs typeface="Verdana"/>
              </a:rPr>
              <a:t>producción</a:t>
            </a:r>
            <a:r>
              <a:rPr sz="2000" spc="-160" dirty="0">
                <a:latin typeface="Verdana"/>
                <a:cs typeface="Verdana"/>
              </a:rPr>
              <a:t> </a:t>
            </a:r>
            <a:r>
              <a:rPr sz="2000" spc="33" dirty="0">
                <a:solidFill>
                  <a:srgbClr val="332C2C"/>
                </a:solidFill>
                <a:latin typeface="Verdana"/>
                <a:cs typeface="Verdana"/>
              </a:rPr>
              <a:t>obtenida</a:t>
            </a:r>
            <a:r>
              <a:rPr sz="2000" spc="-163" dirty="0">
                <a:solidFill>
                  <a:srgbClr val="332C2C"/>
                </a:solidFill>
                <a:latin typeface="Verdana"/>
                <a:cs typeface="Verdana"/>
              </a:rPr>
              <a:t> </a:t>
            </a:r>
            <a:r>
              <a:rPr sz="2000" spc="-90" dirty="0">
                <a:solidFill>
                  <a:srgbClr val="332C2C"/>
                </a:solidFill>
                <a:latin typeface="Verdana"/>
                <a:cs typeface="Verdana"/>
              </a:rPr>
              <a:t>y</a:t>
            </a:r>
            <a:r>
              <a:rPr sz="2000" spc="-163" dirty="0">
                <a:solidFill>
                  <a:srgbClr val="332C2C"/>
                </a:solidFill>
                <a:latin typeface="Verdana"/>
                <a:cs typeface="Verdana"/>
              </a:rPr>
              <a:t> </a:t>
            </a:r>
            <a:r>
              <a:rPr sz="2000" spc="-13" dirty="0">
                <a:solidFill>
                  <a:srgbClr val="332C2C"/>
                </a:solidFill>
                <a:latin typeface="Verdana"/>
                <a:cs typeface="Verdana"/>
              </a:rPr>
              <a:t>los </a:t>
            </a:r>
            <a:r>
              <a:rPr sz="2000" spc="-633" dirty="0">
                <a:solidFill>
                  <a:srgbClr val="332C2C"/>
                </a:solidFill>
                <a:latin typeface="Verdana"/>
                <a:cs typeface="Verdana"/>
              </a:rPr>
              <a:t> </a:t>
            </a:r>
            <a:r>
              <a:rPr sz="2000" spc="-73" dirty="0">
                <a:latin typeface="Verdana"/>
                <a:cs typeface="Verdana"/>
              </a:rPr>
              <a:t>r</a:t>
            </a:r>
            <a:r>
              <a:rPr sz="2000" spc="13" dirty="0">
                <a:latin typeface="Verdana"/>
                <a:cs typeface="Verdana"/>
              </a:rPr>
              <a:t>e</a:t>
            </a:r>
            <a:r>
              <a:rPr sz="2000" spc="73" dirty="0">
                <a:latin typeface="Verdana"/>
                <a:cs typeface="Verdana"/>
              </a:rPr>
              <a:t>c</a:t>
            </a:r>
            <a:r>
              <a:rPr sz="2000" spc="70" dirty="0">
                <a:latin typeface="Verdana"/>
                <a:cs typeface="Verdana"/>
              </a:rPr>
              <a:t>u</a:t>
            </a:r>
            <a:r>
              <a:rPr sz="2000" spc="-53" dirty="0">
                <a:latin typeface="Verdana"/>
                <a:cs typeface="Verdana"/>
              </a:rPr>
              <a:t>r</a:t>
            </a:r>
            <a:r>
              <a:rPr sz="2000" spc="-63" dirty="0">
                <a:latin typeface="Verdana"/>
                <a:cs typeface="Verdana"/>
              </a:rPr>
              <a:t>s</a:t>
            </a:r>
            <a:r>
              <a:rPr sz="2000" spc="33" dirty="0">
                <a:latin typeface="Verdana"/>
                <a:cs typeface="Verdana"/>
              </a:rPr>
              <a:t>o</a:t>
            </a:r>
            <a:r>
              <a:rPr sz="2000" spc="-60" dirty="0">
                <a:latin typeface="Verdana"/>
                <a:cs typeface="Verdana"/>
              </a:rPr>
              <a:t>s</a:t>
            </a:r>
            <a:r>
              <a:rPr sz="2000" spc="-166" dirty="0">
                <a:latin typeface="Verdana"/>
                <a:cs typeface="Verdana"/>
              </a:rPr>
              <a:t> </a:t>
            </a:r>
            <a:r>
              <a:rPr sz="2000" spc="70" dirty="0">
                <a:latin typeface="Verdana"/>
                <a:cs typeface="Verdana"/>
              </a:rPr>
              <a:t>u</a:t>
            </a:r>
            <a:r>
              <a:rPr sz="2000" spc="20" dirty="0">
                <a:latin typeface="Verdana"/>
                <a:cs typeface="Verdana"/>
              </a:rPr>
              <a:t>t</a:t>
            </a:r>
            <a:r>
              <a:rPr sz="2000" spc="-13" dirty="0">
                <a:latin typeface="Verdana"/>
                <a:cs typeface="Verdana"/>
              </a:rPr>
              <a:t>ili</a:t>
            </a:r>
            <a:r>
              <a:rPr sz="2000" spc="-30" dirty="0">
                <a:latin typeface="Verdana"/>
                <a:cs typeface="Verdana"/>
              </a:rPr>
              <a:t>z</a:t>
            </a:r>
            <a:r>
              <a:rPr sz="2000" spc="-23" dirty="0">
                <a:latin typeface="Verdana"/>
                <a:cs typeface="Verdana"/>
              </a:rPr>
              <a:t>a</a:t>
            </a:r>
            <a:r>
              <a:rPr sz="2000" spc="97" dirty="0">
                <a:latin typeface="Verdana"/>
                <a:cs typeface="Verdana"/>
              </a:rPr>
              <a:t>d</a:t>
            </a:r>
            <a:r>
              <a:rPr sz="2000" spc="33" dirty="0">
                <a:latin typeface="Verdana"/>
                <a:cs typeface="Verdana"/>
              </a:rPr>
              <a:t>o</a:t>
            </a:r>
            <a:r>
              <a:rPr sz="2000" spc="-60" dirty="0">
                <a:latin typeface="Verdana"/>
                <a:cs typeface="Verdana"/>
              </a:rPr>
              <a:t>s</a:t>
            </a:r>
            <a:r>
              <a:rPr sz="2000" spc="-280" dirty="0">
                <a:solidFill>
                  <a:srgbClr val="332C2C"/>
                </a:solidFill>
                <a:latin typeface="Verdana"/>
                <a:cs typeface="Verdana"/>
              </a:rPr>
              <a:t>.</a:t>
            </a:r>
            <a:r>
              <a:rPr sz="2000" spc="-166" dirty="0">
                <a:solidFill>
                  <a:srgbClr val="332C2C"/>
                </a:solidFill>
                <a:latin typeface="Verdana"/>
                <a:cs typeface="Verdana"/>
              </a:rPr>
              <a:t> </a:t>
            </a:r>
            <a:r>
              <a:rPr sz="2000" spc="50" dirty="0">
                <a:solidFill>
                  <a:srgbClr val="332C2C"/>
                </a:solidFill>
                <a:latin typeface="Verdana"/>
                <a:cs typeface="Verdana"/>
              </a:rPr>
              <a:t>E</a:t>
            </a:r>
            <a:r>
              <a:rPr sz="2000" spc="-60" dirty="0">
                <a:solidFill>
                  <a:srgbClr val="332C2C"/>
                </a:solidFill>
                <a:latin typeface="Verdana"/>
                <a:cs typeface="Verdana"/>
              </a:rPr>
              <a:t>s</a:t>
            </a:r>
            <a:r>
              <a:rPr sz="2000" spc="-166" dirty="0">
                <a:solidFill>
                  <a:srgbClr val="332C2C"/>
                </a:solidFill>
                <a:latin typeface="Verdana"/>
                <a:cs typeface="Verdana"/>
              </a:rPr>
              <a:t> </a:t>
            </a:r>
            <a:r>
              <a:rPr sz="2000" spc="-27" dirty="0">
                <a:solidFill>
                  <a:srgbClr val="332C2C"/>
                </a:solidFill>
                <a:latin typeface="Verdana"/>
                <a:cs typeface="Verdana"/>
              </a:rPr>
              <a:t>f</a:t>
            </a:r>
            <a:r>
              <a:rPr sz="2000" spc="70" dirty="0">
                <a:solidFill>
                  <a:srgbClr val="332C2C"/>
                </a:solidFill>
                <a:latin typeface="Verdana"/>
                <a:cs typeface="Verdana"/>
              </a:rPr>
              <a:t>u</a:t>
            </a:r>
            <a:r>
              <a:rPr sz="2000" spc="76" dirty="0">
                <a:solidFill>
                  <a:srgbClr val="332C2C"/>
                </a:solidFill>
                <a:latin typeface="Verdana"/>
                <a:cs typeface="Verdana"/>
              </a:rPr>
              <a:t>n</a:t>
            </a:r>
            <a:r>
              <a:rPr sz="2000" spc="97" dirty="0">
                <a:solidFill>
                  <a:srgbClr val="332C2C"/>
                </a:solidFill>
                <a:latin typeface="Verdana"/>
                <a:cs typeface="Verdana"/>
              </a:rPr>
              <a:t>d</a:t>
            </a:r>
            <a:r>
              <a:rPr sz="2000" spc="-23" dirty="0">
                <a:solidFill>
                  <a:srgbClr val="332C2C"/>
                </a:solidFill>
                <a:latin typeface="Verdana"/>
                <a:cs typeface="Verdana"/>
              </a:rPr>
              <a:t>a</a:t>
            </a:r>
            <a:r>
              <a:rPr sz="2000" spc="160" dirty="0">
                <a:solidFill>
                  <a:srgbClr val="332C2C"/>
                </a:solidFill>
                <a:latin typeface="Verdana"/>
                <a:cs typeface="Verdana"/>
              </a:rPr>
              <a:t>m</a:t>
            </a:r>
            <a:r>
              <a:rPr sz="2000" spc="13" dirty="0">
                <a:solidFill>
                  <a:srgbClr val="332C2C"/>
                </a:solidFill>
                <a:latin typeface="Verdana"/>
                <a:cs typeface="Verdana"/>
              </a:rPr>
              <a:t>e</a:t>
            </a:r>
            <a:r>
              <a:rPr sz="2000" spc="76" dirty="0">
                <a:solidFill>
                  <a:srgbClr val="332C2C"/>
                </a:solidFill>
                <a:latin typeface="Verdana"/>
                <a:cs typeface="Verdana"/>
              </a:rPr>
              <a:t>n</a:t>
            </a:r>
            <a:r>
              <a:rPr sz="2000" spc="20" dirty="0">
                <a:solidFill>
                  <a:srgbClr val="332C2C"/>
                </a:solidFill>
                <a:latin typeface="Verdana"/>
                <a:cs typeface="Verdana"/>
              </a:rPr>
              <a:t>t</a:t>
            </a:r>
            <a:r>
              <a:rPr sz="2000" spc="-23" dirty="0">
                <a:solidFill>
                  <a:srgbClr val="332C2C"/>
                </a:solidFill>
                <a:latin typeface="Verdana"/>
                <a:cs typeface="Verdana"/>
              </a:rPr>
              <a:t>a</a:t>
            </a:r>
            <a:r>
              <a:rPr sz="2000" spc="-10" dirty="0">
                <a:solidFill>
                  <a:srgbClr val="332C2C"/>
                </a:solidFill>
                <a:latin typeface="Verdana"/>
                <a:cs typeface="Verdana"/>
              </a:rPr>
              <a:t>l</a:t>
            </a:r>
            <a:r>
              <a:rPr sz="2000" spc="-166" dirty="0">
                <a:solidFill>
                  <a:srgbClr val="332C2C"/>
                </a:solidFill>
                <a:latin typeface="Verdana"/>
                <a:cs typeface="Verdana"/>
              </a:rPr>
              <a:t> </a:t>
            </a:r>
            <a:r>
              <a:rPr sz="2000" spc="13" dirty="0">
                <a:solidFill>
                  <a:srgbClr val="332C2C"/>
                </a:solidFill>
                <a:latin typeface="Verdana"/>
                <a:cs typeface="Verdana"/>
              </a:rPr>
              <a:t>e</a:t>
            </a:r>
            <a:r>
              <a:rPr sz="2000" spc="80" dirty="0">
                <a:solidFill>
                  <a:srgbClr val="332C2C"/>
                </a:solidFill>
                <a:latin typeface="Verdana"/>
                <a:cs typeface="Verdana"/>
              </a:rPr>
              <a:t>n</a:t>
            </a:r>
            <a:r>
              <a:rPr sz="2000" spc="-166" dirty="0">
                <a:solidFill>
                  <a:srgbClr val="332C2C"/>
                </a:solidFill>
                <a:latin typeface="Verdana"/>
                <a:cs typeface="Verdana"/>
              </a:rPr>
              <a:t> </a:t>
            </a:r>
            <a:r>
              <a:rPr sz="2000" spc="-13" dirty="0">
                <a:solidFill>
                  <a:srgbClr val="332C2C"/>
                </a:solidFill>
                <a:latin typeface="Verdana"/>
                <a:cs typeface="Verdana"/>
              </a:rPr>
              <a:t>la  </a:t>
            </a:r>
            <a:r>
              <a:rPr sz="2000" spc="30" dirty="0">
                <a:latin typeface="Verdana"/>
                <a:cs typeface="Verdana"/>
              </a:rPr>
              <a:t>competitividad </a:t>
            </a:r>
            <a:r>
              <a:rPr sz="2000" spc="57" dirty="0">
                <a:solidFill>
                  <a:srgbClr val="332C2C"/>
                </a:solidFill>
                <a:latin typeface="Verdana"/>
                <a:cs typeface="Verdana"/>
              </a:rPr>
              <a:t>de </a:t>
            </a:r>
            <a:r>
              <a:rPr sz="2000" spc="-33" dirty="0">
                <a:solidFill>
                  <a:srgbClr val="332C2C"/>
                </a:solidFill>
                <a:latin typeface="Verdana"/>
                <a:cs typeface="Verdana"/>
              </a:rPr>
              <a:t>las </a:t>
            </a:r>
            <a:r>
              <a:rPr sz="2000" spc="-7" dirty="0">
                <a:solidFill>
                  <a:srgbClr val="332C2C"/>
                </a:solidFill>
                <a:latin typeface="Verdana"/>
                <a:cs typeface="Verdana"/>
              </a:rPr>
              <a:t>organizaciones, </a:t>
            </a:r>
            <a:r>
              <a:rPr sz="2000" spc="30" dirty="0">
                <a:solidFill>
                  <a:srgbClr val="332C2C"/>
                </a:solidFill>
                <a:latin typeface="Verdana"/>
                <a:cs typeface="Verdana"/>
              </a:rPr>
              <a:t>por </a:t>
            </a:r>
            <a:r>
              <a:rPr sz="2000" spc="-636" dirty="0">
                <a:solidFill>
                  <a:srgbClr val="332C2C"/>
                </a:solidFill>
                <a:latin typeface="Verdana"/>
                <a:cs typeface="Verdana"/>
              </a:rPr>
              <a:t> </a:t>
            </a:r>
            <a:r>
              <a:rPr sz="2000" spc="-13" dirty="0">
                <a:solidFill>
                  <a:srgbClr val="332C2C"/>
                </a:solidFill>
                <a:latin typeface="Verdana"/>
                <a:cs typeface="Verdana"/>
              </a:rPr>
              <a:t>l</a:t>
            </a:r>
            <a:r>
              <a:rPr sz="2000" spc="37" dirty="0">
                <a:solidFill>
                  <a:srgbClr val="332C2C"/>
                </a:solidFill>
                <a:latin typeface="Verdana"/>
                <a:cs typeface="Verdana"/>
              </a:rPr>
              <a:t>o</a:t>
            </a:r>
            <a:r>
              <a:rPr sz="2000" spc="-166" dirty="0">
                <a:solidFill>
                  <a:srgbClr val="332C2C"/>
                </a:solidFill>
                <a:latin typeface="Verdana"/>
                <a:cs typeface="Verdana"/>
              </a:rPr>
              <a:t> </a:t>
            </a:r>
            <a:r>
              <a:rPr sz="2000" spc="97" dirty="0">
                <a:solidFill>
                  <a:srgbClr val="332C2C"/>
                </a:solidFill>
                <a:latin typeface="Verdana"/>
                <a:cs typeface="Verdana"/>
              </a:rPr>
              <a:t>q</a:t>
            </a:r>
            <a:r>
              <a:rPr sz="2000" spc="70" dirty="0">
                <a:solidFill>
                  <a:srgbClr val="332C2C"/>
                </a:solidFill>
                <a:latin typeface="Verdana"/>
                <a:cs typeface="Verdana"/>
              </a:rPr>
              <a:t>u</a:t>
            </a:r>
            <a:r>
              <a:rPr sz="2000" spc="17" dirty="0">
                <a:solidFill>
                  <a:srgbClr val="332C2C"/>
                </a:solidFill>
                <a:latin typeface="Verdana"/>
                <a:cs typeface="Verdana"/>
              </a:rPr>
              <a:t>e</a:t>
            </a:r>
            <a:r>
              <a:rPr sz="2000" spc="-166" dirty="0">
                <a:solidFill>
                  <a:srgbClr val="332C2C"/>
                </a:solidFill>
                <a:latin typeface="Verdana"/>
                <a:cs typeface="Verdana"/>
              </a:rPr>
              <a:t> </a:t>
            </a:r>
            <a:r>
              <a:rPr sz="2000" spc="-63" dirty="0">
                <a:solidFill>
                  <a:srgbClr val="332C2C"/>
                </a:solidFill>
                <a:latin typeface="Verdana"/>
                <a:cs typeface="Verdana"/>
              </a:rPr>
              <a:t>s</a:t>
            </a:r>
            <a:r>
              <a:rPr sz="2000" spc="73" dirty="0">
                <a:solidFill>
                  <a:srgbClr val="332C2C"/>
                </a:solidFill>
                <a:latin typeface="Verdana"/>
                <a:cs typeface="Verdana"/>
              </a:rPr>
              <a:t>u</a:t>
            </a:r>
            <a:r>
              <a:rPr sz="2000" spc="-163" dirty="0">
                <a:solidFill>
                  <a:srgbClr val="332C2C"/>
                </a:solidFill>
                <a:latin typeface="Verdana"/>
                <a:cs typeface="Verdana"/>
              </a:rPr>
              <a:t> </a:t>
            </a:r>
            <a:r>
              <a:rPr sz="2000" spc="33" dirty="0">
                <a:latin typeface="Verdana"/>
                <a:cs typeface="Verdana"/>
              </a:rPr>
              <a:t>o</a:t>
            </a:r>
            <a:r>
              <a:rPr sz="2000" spc="97" dirty="0">
                <a:latin typeface="Verdana"/>
                <a:cs typeface="Verdana"/>
              </a:rPr>
              <a:t>p</a:t>
            </a:r>
            <a:r>
              <a:rPr sz="2000" spc="20" dirty="0">
                <a:latin typeface="Verdana"/>
                <a:cs typeface="Verdana"/>
              </a:rPr>
              <a:t>t</a:t>
            </a:r>
            <a:r>
              <a:rPr sz="2000" spc="-13" dirty="0">
                <a:latin typeface="Verdana"/>
                <a:cs typeface="Verdana"/>
              </a:rPr>
              <a:t>i</a:t>
            </a:r>
            <a:r>
              <a:rPr sz="2000" spc="160" dirty="0">
                <a:latin typeface="Verdana"/>
                <a:cs typeface="Verdana"/>
              </a:rPr>
              <a:t>m</a:t>
            </a:r>
            <a:r>
              <a:rPr sz="2000" spc="-13" dirty="0">
                <a:latin typeface="Verdana"/>
                <a:cs typeface="Verdana"/>
              </a:rPr>
              <a:t>i</a:t>
            </a:r>
            <a:r>
              <a:rPr sz="2000" spc="-30" dirty="0">
                <a:latin typeface="Verdana"/>
                <a:cs typeface="Verdana"/>
              </a:rPr>
              <a:t>z</a:t>
            </a:r>
            <a:r>
              <a:rPr sz="2000" spc="-23" dirty="0">
                <a:latin typeface="Verdana"/>
                <a:cs typeface="Verdana"/>
              </a:rPr>
              <a:t>a</a:t>
            </a:r>
            <a:r>
              <a:rPr sz="2000" spc="60" dirty="0">
                <a:latin typeface="Verdana"/>
                <a:cs typeface="Verdana"/>
              </a:rPr>
              <a:t>c</a:t>
            </a:r>
            <a:r>
              <a:rPr sz="2000" spc="-13" dirty="0">
                <a:latin typeface="Verdana"/>
                <a:cs typeface="Verdana"/>
              </a:rPr>
              <a:t>i</a:t>
            </a:r>
            <a:r>
              <a:rPr sz="2000" spc="33" dirty="0">
                <a:latin typeface="Verdana"/>
                <a:cs typeface="Verdana"/>
              </a:rPr>
              <a:t>ó</a:t>
            </a:r>
            <a:r>
              <a:rPr sz="2000" spc="80" dirty="0">
                <a:latin typeface="Verdana"/>
                <a:cs typeface="Verdana"/>
              </a:rPr>
              <a:t>n</a:t>
            </a:r>
            <a:r>
              <a:rPr sz="2000" spc="-166" dirty="0">
                <a:latin typeface="Verdana"/>
                <a:cs typeface="Verdana"/>
              </a:rPr>
              <a:t> </a:t>
            </a:r>
            <a:r>
              <a:rPr sz="2000" spc="13" dirty="0">
                <a:solidFill>
                  <a:srgbClr val="332C2C"/>
                </a:solidFill>
                <a:latin typeface="Verdana"/>
                <a:cs typeface="Verdana"/>
              </a:rPr>
              <a:t>e</a:t>
            </a:r>
            <a:r>
              <a:rPr sz="2000" spc="-60" dirty="0">
                <a:solidFill>
                  <a:srgbClr val="332C2C"/>
                </a:solidFill>
                <a:latin typeface="Verdana"/>
                <a:cs typeface="Verdana"/>
              </a:rPr>
              <a:t>s</a:t>
            </a:r>
            <a:r>
              <a:rPr sz="2000" spc="-166" dirty="0">
                <a:solidFill>
                  <a:srgbClr val="332C2C"/>
                </a:solidFill>
                <a:latin typeface="Verdana"/>
                <a:cs typeface="Verdana"/>
              </a:rPr>
              <a:t> </a:t>
            </a:r>
            <a:r>
              <a:rPr sz="2000" spc="73" dirty="0">
                <a:solidFill>
                  <a:srgbClr val="332C2C"/>
                </a:solidFill>
                <a:latin typeface="Verdana"/>
                <a:cs typeface="Verdana"/>
              </a:rPr>
              <a:t>c</a:t>
            </a:r>
            <a:r>
              <a:rPr sz="2000" spc="-50" dirty="0">
                <a:solidFill>
                  <a:srgbClr val="332C2C"/>
                </a:solidFill>
                <a:latin typeface="Verdana"/>
                <a:cs typeface="Verdana"/>
              </a:rPr>
              <a:t>r</a:t>
            </a:r>
            <a:r>
              <a:rPr sz="2000" spc="70" dirty="0">
                <a:solidFill>
                  <a:srgbClr val="332C2C"/>
                </a:solidFill>
                <a:latin typeface="Verdana"/>
                <a:cs typeface="Verdana"/>
              </a:rPr>
              <a:t>u</a:t>
            </a:r>
            <a:r>
              <a:rPr sz="2000" spc="60" dirty="0">
                <a:solidFill>
                  <a:srgbClr val="332C2C"/>
                </a:solidFill>
                <a:latin typeface="Verdana"/>
                <a:cs typeface="Verdana"/>
              </a:rPr>
              <a:t>c</a:t>
            </a:r>
            <a:r>
              <a:rPr sz="2000" spc="-13" dirty="0">
                <a:solidFill>
                  <a:srgbClr val="332C2C"/>
                </a:solidFill>
                <a:latin typeface="Verdana"/>
                <a:cs typeface="Verdana"/>
              </a:rPr>
              <a:t>i</a:t>
            </a:r>
            <a:r>
              <a:rPr sz="2000" spc="-23" dirty="0">
                <a:solidFill>
                  <a:srgbClr val="332C2C"/>
                </a:solidFill>
                <a:latin typeface="Verdana"/>
                <a:cs typeface="Verdana"/>
              </a:rPr>
              <a:t>a</a:t>
            </a:r>
            <a:r>
              <a:rPr sz="2000" spc="-10" dirty="0">
                <a:solidFill>
                  <a:srgbClr val="332C2C"/>
                </a:solidFill>
                <a:latin typeface="Verdana"/>
                <a:cs typeface="Verdana"/>
              </a:rPr>
              <a:t>l</a:t>
            </a:r>
            <a:r>
              <a:rPr sz="2000" spc="-166" dirty="0">
                <a:solidFill>
                  <a:srgbClr val="332C2C"/>
                </a:solidFill>
                <a:latin typeface="Verdana"/>
                <a:cs typeface="Verdana"/>
              </a:rPr>
              <a:t> </a:t>
            </a:r>
            <a:r>
              <a:rPr sz="2000" spc="93" dirty="0">
                <a:solidFill>
                  <a:srgbClr val="332C2C"/>
                </a:solidFill>
                <a:latin typeface="Verdana"/>
                <a:cs typeface="Verdana"/>
              </a:rPr>
              <a:t>p</a:t>
            </a:r>
            <a:r>
              <a:rPr sz="2000" spc="-23" dirty="0">
                <a:solidFill>
                  <a:srgbClr val="332C2C"/>
                </a:solidFill>
                <a:latin typeface="Verdana"/>
                <a:cs typeface="Verdana"/>
              </a:rPr>
              <a:t>a</a:t>
            </a:r>
            <a:r>
              <a:rPr sz="2000" spc="-133" dirty="0">
                <a:solidFill>
                  <a:srgbClr val="332C2C"/>
                </a:solidFill>
                <a:latin typeface="Verdana"/>
                <a:cs typeface="Verdana"/>
              </a:rPr>
              <a:t>r</a:t>
            </a:r>
            <a:r>
              <a:rPr sz="2000" spc="-20" dirty="0">
                <a:solidFill>
                  <a:srgbClr val="332C2C"/>
                </a:solidFill>
                <a:latin typeface="Verdana"/>
                <a:cs typeface="Verdana"/>
              </a:rPr>
              <a:t>a</a:t>
            </a:r>
            <a:r>
              <a:rPr sz="2000" spc="-166" dirty="0">
                <a:solidFill>
                  <a:srgbClr val="332C2C"/>
                </a:solidFill>
                <a:latin typeface="Verdana"/>
                <a:cs typeface="Verdana"/>
              </a:rPr>
              <a:t> </a:t>
            </a:r>
            <a:r>
              <a:rPr sz="2000" spc="13" dirty="0">
                <a:solidFill>
                  <a:srgbClr val="332C2C"/>
                </a:solidFill>
                <a:latin typeface="Verdana"/>
                <a:cs typeface="Verdana"/>
              </a:rPr>
              <a:t>e</a:t>
            </a:r>
            <a:r>
              <a:rPr sz="2000" spc="-13" dirty="0">
                <a:solidFill>
                  <a:srgbClr val="332C2C"/>
                </a:solidFill>
                <a:latin typeface="Verdana"/>
                <a:cs typeface="Verdana"/>
              </a:rPr>
              <a:t>l  é</a:t>
            </a:r>
            <a:r>
              <a:rPr sz="2000" spc="-110" dirty="0">
                <a:solidFill>
                  <a:srgbClr val="332C2C"/>
                </a:solidFill>
                <a:latin typeface="Verdana"/>
                <a:cs typeface="Verdana"/>
              </a:rPr>
              <a:t>x</a:t>
            </a:r>
            <a:r>
              <a:rPr sz="2000" spc="-13" dirty="0">
                <a:solidFill>
                  <a:srgbClr val="332C2C"/>
                </a:solidFill>
                <a:latin typeface="Verdana"/>
                <a:cs typeface="Verdana"/>
              </a:rPr>
              <a:t>it</a:t>
            </a:r>
            <a:r>
              <a:rPr sz="2000" spc="37" dirty="0">
                <a:solidFill>
                  <a:srgbClr val="332C2C"/>
                </a:solidFill>
                <a:latin typeface="Verdana"/>
                <a:cs typeface="Verdana"/>
              </a:rPr>
              <a:t>o</a:t>
            </a:r>
            <a:r>
              <a:rPr sz="2000" spc="-166" dirty="0">
                <a:solidFill>
                  <a:srgbClr val="332C2C"/>
                </a:solidFill>
                <a:latin typeface="Verdana"/>
                <a:cs typeface="Verdana"/>
              </a:rPr>
              <a:t> </a:t>
            </a:r>
            <a:r>
              <a:rPr sz="2000" spc="13" dirty="0" err="1">
                <a:solidFill>
                  <a:srgbClr val="332C2C"/>
                </a:solidFill>
                <a:latin typeface="Verdana"/>
                <a:cs typeface="Verdana"/>
              </a:rPr>
              <a:t>e</a:t>
            </a:r>
            <a:r>
              <a:rPr sz="2000" spc="160" dirty="0" err="1">
                <a:solidFill>
                  <a:srgbClr val="332C2C"/>
                </a:solidFill>
                <a:latin typeface="Verdana"/>
                <a:cs typeface="Verdana"/>
              </a:rPr>
              <a:t>m</a:t>
            </a:r>
            <a:r>
              <a:rPr sz="2000" spc="97" dirty="0" err="1">
                <a:solidFill>
                  <a:srgbClr val="332C2C"/>
                </a:solidFill>
                <a:latin typeface="Verdana"/>
                <a:cs typeface="Verdana"/>
              </a:rPr>
              <a:t>p</a:t>
            </a:r>
            <a:r>
              <a:rPr sz="2000" spc="-73" dirty="0" err="1">
                <a:solidFill>
                  <a:srgbClr val="332C2C"/>
                </a:solidFill>
                <a:latin typeface="Verdana"/>
                <a:cs typeface="Verdana"/>
              </a:rPr>
              <a:t>r</a:t>
            </a:r>
            <a:r>
              <a:rPr sz="2000" spc="13" dirty="0" err="1">
                <a:solidFill>
                  <a:srgbClr val="332C2C"/>
                </a:solidFill>
                <a:latin typeface="Verdana"/>
                <a:cs typeface="Verdana"/>
              </a:rPr>
              <a:t>e</a:t>
            </a:r>
            <a:r>
              <a:rPr sz="2000" spc="-63" dirty="0" err="1">
                <a:solidFill>
                  <a:srgbClr val="332C2C"/>
                </a:solidFill>
                <a:latin typeface="Verdana"/>
                <a:cs typeface="Verdana"/>
              </a:rPr>
              <a:t>s</a:t>
            </a:r>
            <a:r>
              <a:rPr sz="2000" spc="-23" dirty="0" err="1">
                <a:solidFill>
                  <a:srgbClr val="332C2C"/>
                </a:solidFill>
                <a:latin typeface="Verdana"/>
                <a:cs typeface="Verdana"/>
              </a:rPr>
              <a:t>a</a:t>
            </a:r>
            <a:r>
              <a:rPr sz="2000" spc="-63" dirty="0" err="1">
                <a:solidFill>
                  <a:srgbClr val="332C2C"/>
                </a:solidFill>
                <a:latin typeface="Verdana"/>
                <a:cs typeface="Verdana"/>
              </a:rPr>
              <a:t>r</a:t>
            </a:r>
            <a:r>
              <a:rPr sz="2000" spc="-13" dirty="0" err="1">
                <a:solidFill>
                  <a:srgbClr val="332C2C"/>
                </a:solidFill>
                <a:latin typeface="Verdana"/>
                <a:cs typeface="Verdana"/>
              </a:rPr>
              <a:t>i</a:t>
            </a:r>
            <a:r>
              <a:rPr sz="2000" spc="-23" dirty="0" err="1">
                <a:solidFill>
                  <a:srgbClr val="332C2C"/>
                </a:solidFill>
                <a:latin typeface="Verdana"/>
                <a:cs typeface="Verdana"/>
              </a:rPr>
              <a:t>a</a:t>
            </a:r>
            <a:r>
              <a:rPr sz="2000" spc="-13" dirty="0" err="1">
                <a:solidFill>
                  <a:srgbClr val="332C2C"/>
                </a:solidFill>
                <a:latin typeface="Verdana"/>
                <a:cs typeface="Verdana"/>
              </a:rPr>
              <a:t>l</a:t>
            </a:r>
            <a:r>
              <a:rPr sz="2000" spc="-280" dirty="0">
                <a:solidFill>
                  <a:srgbClr val="332C2C"/>
                </a:solidFill>
                <a:latin typeface="Verdana"/>
                <a:cs typeface="Verdana"/>
              </a:rPr>
              <a:t>.</a:t>
            </a:r>
            <a:endParaRPr lang="es-ES" sz="2000" spc="-280" dirty="0">
              <a:solidFill>
                <a:srgbClr val="332C2C"/>
              </a:solidFill>
              <a:latin typeface="Verdana"/>
              <a:cs typeface="Verdana"/>
            </a:endParaRPr>
          </a:p>
          <a:p>
            <a:pPr marL="351356" marR="3382" indent="-342900" algn="just">
              <a:lnSpc>
                <a:spcPct val="101400"/>
              </a:lnSpc>
              <a:spcBef>
                <a:spcPts val="40"/>
              </a:spcBef>
              <a:buFont typeface="Arial" panose="020B0604020202020204" pitchFamily="34" charset="0"/>
              <a:buChar char="•"/>
            </a:pPr>
            <a:r>
              <a:rPr lang="es-ES" sz="2000" spc="63" dirty="0">
                <a:solidFill>
                  <a:srgbClr val="332C2C"/>
                </a:solidFill>
                <a:latin typeface="Verdana"/>
                <a:cs typeface="Verdana"/>
              </a:rPr>
              <a:t>E</a:t>
            </a:r>
            <a:r>
              <a:rPr lang="es-ES" sz="2000" spc="-10" dirty="0">
                <a:solidFill>
                  <a:srgbClr val="332C2C"/>
                </a:solidFill>
                <a:latin typeface="Verdana"/>
                <a:cs typeface="Verdana"/>
              </a:rPr>
              <a:t>l</a:t>
            </a:r>
            <a:r>
              <a:rPr lang="es-ES" sz="2000" spc="-163" dirty="0">
                <a:solidFill>
                  <a:srgbClr val="332C2C"/>
                </a:solidFill>
                <a:latin typeface="Verdana"/>
                <a:cs typeface="Verdana"/>
              </a:rPr>
              <a:t> </a:t>
            </a:r>
            <a:r>
              <a:rPr lang="es-ES" sz="2000" spc="13" dirty="0">
                <a:latin typeface="Verdana"/>
                <a:cs typeface="Verdana"/>
              </a:rPr>
              <a:t>e</a:t>
            </a:r>
            <a:r>
              <a:rPr lang="es-ES" sz="2000" spc="-63" dirty="0">
                <a:latin typeface="Verdana"/>
                <a:cs typeface="Verdana"/>
              </a:rPr>
              <a:t>s</a:t>
            </a:r>
            <a:r>
              <a:rPr lang="es-ES" sz="2000" spc="20" dirty="0">
                <a:latin typeface="Verdana"/>
                <a:cs typeface="Verdana"/>
              </a:rPr>
              <a:t>t</a:t>
            </a:r>
            <a:r>
              <a:rPr lang="es-ES" sz="2000" spc="70" dirty="0">
                <a:latin typeface="Verdana"/>
                <a:cs typeface="Verdana"/>
              </a:rPr>
              <a:t>u</a:t>
            </a:r>
            <a:r>
              <a:rPr lang="es-ES" sz="2000" spc="97" dirty="0">
                <a:latin typeface="Verdana"/>
                <a:cs typeface="Verdana"/>
              </a:rPr>
              <a:t>d</a:t>
            </a:r>
            <a:r>
              <a:rPr lang="es-ES" sz="2000" spc="-13" dirty="0">
                <a:latin typeface="Verdana"/>
                <a:cs typeface="Verdana"/>
              </a:rPr>
              <a:t>i</a:t>
            </a:r>
            <a:r>
              <a:rPr lang="es-ES" sz="2000" spc="37" dirty="0">
                <a:latin typeface="Verdana"/>
                <a:cs typeface="Verdana"/>
              </a:rPr>
              <a:t>o</a:t>
            </a:r>
            <a:r>
              <a:rPr lang="es-ES" sz="2000" spc="-166" dirty="0">
                <a:latin typeface="Verdana"/>
                <a:cs typeface="Verdana"/>
              </a:rPr>
              <a:t> </a:t>
            </a:r>
            <a:r>
              <a:rPr lang="es-ES" sz="2000" spc="97" dirty="0">
                <a:latin typeface="Verdana"/>
                <a:cs typeface="Verdana"/>
              </a:rPr>
              <a:t>d</a:t>
            </a:r>
            <a:r>
              <a:rPr lang="es-ES" sz="2000" spc="17" dirty="0">
                <a:latin typeface="Verdana"/>
                <a:cs typeface="Verdana"/>
              </a:rPr>
              <a:t>e</a:t>
            </a:r>
            <a:r>
              <a:rPr lang="es-ES" sz="2000" spc="-166" dirty="0">
                <a:latin typeface="Verdana"/>
                <a:cs typeface="Verdana"/>
              </a:rPr>
              <a:t> </a:t>
            </a:r>
            <a:r>
              <a:rPr lang="es-ES" sz="2000" spc="20" dirty="0">
                <a:latin typeface="Verdana"/>
                <a:cs typeface="Verdana"/>
              </a:rPr>
              <a:t>t</a:t>
            </a:r>
            <a:r>
              <a:rPr lang="es-ES" sz="2000" spc="-133" dirty="0">
                <a:latin typeface="Verdana"/>
                <a:cs typeface="Verdana"/>
              </a:rPr>
              <a:t>r</a:t>
            </a:r>
            <a:r>
              <a:rPr lang="es-ES" sz="2000" spc="-23" dirty="0">
                <a:latin typeface="Verdana"/>
                <a:cs typeface="Verdana"/>
              </a:rPr>
              <a:t>a</a:t>
            </a:r>
            <a:r>
              <a:rPr lang="es-ES" sz="2000" spc="93" dirty="0">
                <a:latin typeface="Verdana"/>
                <a:cs typeface="Verdana"/>
              </a:rPr>
              <a:t>b</a:t>
            </a:r>
            <a:r>
              <a:rPr lang="es-ES" sz="2000" spc="-23" dirty="0">
                <a:latin typeface="Verdana"/>
                <a:cs typeface="Verdana"/>
              </a:rPr>
              <a:t>a</a:t>
            </a:r>
            <a:r>
              <a:rPr lang="es-ES" sz="2000" spc="-133" dirty="0">
                <a:latin typeface="Verdana"/>
                <a:cs typeface="Verdana"/>
              </a:rPr>
              <a:t>j</a:t>
            </a:r>
            <a:r>
              <a:rPr lang="es-ES" sz="2000" spc="37" dirty="0">
                <a:latin typeface="Verdana"/>
                <a:cs typeface="Verdana"/>
              </a:rPr>
              <a:t>o</a:t>
            </a:r>
            <a:r>
              <a:rPr lang="es-ES" sz="2000" spc="-163" dirty="0">
                <a:latin typeface="Verdana"/>
                <a:cs typeface="Verdana"/>
              </a:rPr>
              <a:t> </a:t>
            </a:r>
            <a:r>
              <a:rPr lang="es-ES" sz="2000" spc="97" dirty="0">
                <a:solidFill>
                  <a:srgbClr val="332C2C"/>
                </a:solidFill>
                <a:latin typeface="Verdana"/>
                <a:cs typeface="Verdana"/>
              </a:rPr>
              <a:t>p</a:t>
            </a:r>
            <a:r>
              <a:rPr lang="es-ES" sz="2000" spc="13" dirty="0">
                <a:solidFill>
                  <a:srgbClr val="332C2C"/>
                </a:solidFill>
                <a:latin typeface="Verdana"/>
                <a:cs typeface="Verdana"/>
              </a:rPr>
              <a:t>e</a:t>
            </a:r>
            <a:r>
              <a:rPr lang="es-ES" sz="2000" spc="-63" dirty="0">
                <a:solidFill>
                  <a:srgbClr val="332C2C"/>
                </a:solidFill>
                <a:latin typeface="Verdana"/>
                <a:cs typeface="Verdana"/>
              </a:rPr>
              <a:t>r</a:t>
            </a:r>
            <a:r>
              <a:rPr lang="es-ES" sz="2000" spc="160" dirty="0">
                <a:solidFill>
                  <a:srgbClr val="332C2C"/>
                </a:solidFill>
                <a:latin typeface="Verdana"/>
                <a:cs typeface="Verdana"/>
              </a:rPr>
              <a:t>m</a:t>
            </a:r>
            <a:r>
              <a:rPr lang="es-ES" sz="2000" spc="-13" dirty="0">
                <a:solidFill>
                  <a:srgbClr val="332C2C"/>
                </a:solidFill>
                <a:latin typeface="Verdana"/>
                <a:cs typeface="Verdana"/>
              </a:rPr>
              <a:t>it</a:t>
            </a:r>
            <a:r>
              <a:rPr lang="es-ES" sz="2000" spc="17" dirty="0">
                <a:solidFill>
                  <a:srgbClr val="332C2C"/>
                </a:solidFill>
                <a:latin typeface="Verdana"/>
                <a:cs typeface="Verdana"/>
              </a:rPr>
              <a:t>e</a:t>
            </a:r>
            <a:r>
              <a:rPr lang="es-ES" sz="2000" spc="-166" dirty="0">
                <a:solidFill>
                  <a:srgbClr val="332C2C"/>
                </a:solidFill>
                <a:latin typeface="Verdana"/>
                <a:cs typeface="Verdana"/>
              </a:rPr>
              <a:t> </a:t>
            </a:r>
            <a:r>
              <a:rPr lang="es-ES" sz="2000" spc="-13" dirty="0" err="1">
                <a:solidFill>
                  <a:srgbClr val="332C2C"/>
                </a:solidFill>
                <a:latin typeface="Verdana"/>
                <a:cs typeface="Verdana"/>
              </a:rPr>
              <a:t>i</a:t>
            </a:r>
            <a:r>
              <a:rPr lang="es-ES" sz="2000" spc="97" dirty="0" err="1">
                <a:solidFill>
                  <a:srgbClr val="332C2C"/>
                </a:solidFill>
                <a:latin typeface="Verdana"/>
                <a:cs typeface="Verdana"/>
              </a:rPr>
              <a:t>d</a:t>
            </a:r>
            <a:r>
              <a:rPr lang="es-ES" sz="2000" spc="13" dirty="0" err="1">
                <a:solidFill>
                  <a:srgbClr val="332C2C"/>
                </a:solidFill>
                <a:latin typeface="Verdana"/>
                <a:cs typeface="Verdana"/>
              </a:rPr>
              <a:t>e</a:t>
            </a:r>
            <a:r>
              <a:rPr lang="es-ES" sz="2000" spc="76" dirty="0" err="1">
                <a:solidFill>
                  <a:srgbClr val="332C2C"/>
                </a:solidFill>
                <a:latin typeface="Verdana"/>
                <a:cs typeface="Verdana"/>
              </a:rPr>
              <a:t>n</a:t>
            </a:r>
            <a:r>
              <a:rPr lang="es-ES" sz="2000" spc="20" dirty="0" err="1">
                <a:solidFill>
                  <a:srgbClr val="332C2C"/>
                </a:solidFill>
                <a:latin typeface="Verdana"/>
                <a:cs typeface="Verdana"/>
              </a:rPr>
              <a:t>t</a:t>
            </a:r>
            <a:r>
              <a:rPr lang="es-ES" sz="2000" spc="-13" dirty="0" err="1">
                <a:solidFill>
                  <a:srgbClr val="332C2C"/>
                </a:solidFill>
                <a:latin typeface="Verdana"/>
                <a:cs typeface="Verdana"/>
              </a:rPr>
              <a:t>i</a:t>
            </a:r>
            <a:r>
              <a:rPr lang="es-ES" sz="2000" spc="-33" dirty="0" err="1">
                <a:solidFill>
                  <a:srgbClr val="332C2C"/>
                </a:solidFill>
                <a:latin typeface="Verdana"/>
                <a:cs typeface="Verdana"/>
              </a:rPr>
              <a:t>ﬁ</a:t>
            </a:r>
            <a:r>
              <a:rPr lang="es-ES" sz="2000" spc="73" dirty="0" err="1">
                <a:solidFill>
                  <a:srgbClr val="332C2C"/>
                </a:solidFill>
                <a:latin typeface="Verdana"/>
                <a:cs typeface="Verdana"/>
              </a:rPr>
              <a:t>c</a:t>
            </a:r>
            <a:r>
              <a:rPr lang="es-ES" sz="2000" spc="-23" dirty="0" err="1">
                <a:solidFill>
                  <a:srgbClr val="332C2C"/>
                </a:solidFill>
                <a:latin typeface="Verdana"/>
                <a:cs typeface="Verdana"/>
              </a:rPr>
              <a:t>a</a:t>
            </a:r>
            <a:r>
              <a:rPr lang="es-ES" sz="2000" spc="-43" dirty="0" err="1">
                <a:solidFill>
                  <a:srgbClr val="332C2C"/>
                </a:solidFill>
                <a:latin typeface="Verdana"/>
                <a:cs typeface="Verdana"/>
              </a:rPr>
              <a:t>r</a:t>
            </a:r>
            <a:r>
              <a:rPr lang="es-ES" sz="2000" spc="-43" dirty="0">
                <a:solidFill>
                  <a:srgbClr val="332C2C"/>
                </a:solidFill>
                <a:latin typeface="Verdana"/>
                <a:cs typeface="Verdana"/>
              </a:rPr>
              <a:t>  </a:t>
            </a:r>
            <a:r>
              <a:rPr lang="es-ES" sz="2000" spc="-13" dirty="0" err="1">
                <a:latin typeface="Verdana"/>
                <a:cs typeface="Verdana"/>
              </a:rPr>
              <a:t>i</a:t>
            </a:r>
            <a:r>
              <a:rPr lang="es-ES" sz="2000" spc="76" dirty="0" err="1">
                <a:latin typeface="Verdana"/>
                <a:cs typeface="Verdana"/>
              </a:rPr>
              <a:t>n</a:t>
            </a:r>
            <a:r>
              <a:rPr lang="es-ES" sz="2000" spc="13" dirty="0" err="1">
                <a:latin typeface="Verdana"/>
                <a:cs typeface="Verdana"/>
              </a:rPr>
              <a:t>e</a:t>
            </a:r>
            <a:r>
              <a:rPr lang="es-ES" sz="2000" spc="-33" dirty="0" err="1">
                <a:latin typeface="Verdana"/>
                <a:cs typeface="Verdana"/>
              </a:rPr>
              <a:t>ﬁ</a:t>
            </a:r>
            <a:r>
              <a:rPr lang="es-ES" sz="2000" spc="60" dirty="0" err="1">
                <a:latin typeface="Verdana"/>
                <a:cs typeface="Verdana"/>
              </a:rPr>
              <a:t>c</a:t>
            </a:r>
            <a:r>
              <a:rPr lang="es-ES" sz="2000" spc="-13" dirty="0" err="1">
                <a:latin typeface="Verdana"/>
                <a:cs typeface="Verdana"/>
              </a:rPr>
              <a:t>i</a:t>
            </a:r>
            <a:r>
              <a:rPr lang="es-ES" sz="2000" spc="13" dirty="0" err="1">
                <a:latin typeface="Verdana"/>
                <a:cs typeface="Verdana"/>
              </a:rPr>
              <a:t>e</a:t>
            </a:r>
            <a:r>
              <a:rPr lang="es-ES" sz="2000" spc="76" dirty="0" err="1">
                <a:latin typeface="Verdana"/>
                <a:cs typeface="Verdana"/>
              </a:rPr>
              <a:t>n</a:t>
            </a:r>
            <a:r>
              <a:rPr lang="es-ES" sz="2000" spc="60" dirty="0" err="1">
                <a:latin typeface="Verdana"/>
                <a:cs typeface="Verdana"/>
              </a:rPr>
              <a:t>c</a:t>
            </a:r>
            <a:r>
              <a:rPr lang="es-ES" sz="2000" spc="-13" dirty="0" err="1">
                <a:latin typeface="Verdana"/>
                <a:cs typeface="Verdana"/>
              </a:rPr>
              <a:t>i</a:t>
            </a:r>
            <a:r>
              <a:rPr lang="es-ES" sz="2000" spc="-23" dirty="0" err="1">
                <a:latin typeface="Verdana"/>
                <a:cs typeface="Verdana"/>
              </a:rPr>
              <a:t>a</a:t>
            </a:r>
            <a:r>
              <a:rPr lang="es-ES" sz="2000" spc="-60" dirty="0" err="1">
                <a:latin typeface="Verdana"/>
                <a:cs typeface="Verdana"/>
              </a:rPr>
              <a:t>s</a:t>
            </a:r>
            <a:r>
              <a:rPr lang="es-ES" sz="2000" spc="-163" dirty="0">
                <a:latin typeface="Verdana"/>
                <a:cs typeface="Verdana"/>
              </a:rPr>
              <a:t> </a:t>
            </a:r>
            <a:r>
              <a:rPr lang="es-ES" sz="2000" spc="-90" dirty="0">
                <a:solidFill>
                  <a:srgbClr val="332C2C"/>
                </a:solidFill>
                <a:latin typeface="Verdana"/>
                <a:cs typeface="Verdana"/>
              </a:rPr>
              <a:t>y</a:t>
            </a:r>
            <a:r>
              <a:rPr lang="es-ES" sz="2000" spc="-163" dirty="0">
                <a:solidFill>
                  <a:srgbClr val="332C2C"/>
                </a:solidFill>
                <a:latin typeface="Verdana"/>
                <a:cs typeface="Verdana"/>
              </a:rPr>
              <a:t> </a:t>
            </a:r>
            <a:r>
              <a:rPr lang="es-ES" sz="2000" spc="97" dirty="0">
                <a:latin typeface="Verdana"/>
                <a:cs typeface="Verdana"/>
              </a:rPr>
              <a:t>d</a:t>
            </a:r>
            <a:r>
              <a:rPr lang="es-ES" sz="2000" spc="13" dirty="0">
                <a:latin typeface="Verdana"/>
                <a:cs typeface="Verdana"/>
              </a:rPr>
              <a:t>e</a:t>
            </a:r>
            <a:r>
              <a:rPr lang="es-ES" sz="2000" spc="-63" dirty="0">
                <a:latin typeface="Verdana"/>
                <a:cs typeface="Verdana"/>
              </a:rPr>
              <a:t>s</a:t>
            </a:r>
            <a:r>
              <a:rPr lang="es-ES" sz="2000" spc="97" dirty="0">
                <a:latin typeface="Verdana"/>
                <a:cs typeface="Verdana"/>
              </a:rPr>
              <a:t>p</a:t>
            </a:r>
            <a:r>
              <a:rPr lang="es-ES" sz="2000" spc="13" dirty="0">
                <a:latin typeface="Verdana"/>
                <a:cs typeface="Verdana"/>
              </a:rPr>
              <a:t>e</a:t>
            </a:r>
            <a:r>
              <a:rPr lang="es-ES" sz="2000" spc="-73" dirty="0">
                <a:latin typeface="Verdana"/>
                <a:cs typeface="Verdana"/>
              </a:rPr>
              <a:t>r</a:t>
            </a:r>
            <a:r>
              <a:rPr lang="es-ES" sz="2000" spc="97" dirty="0">
                <a:latin typeface="Verdana"/>
                <a:cs typeface="Verdana"/>
              </a:rPr>
              <a:t>d</a:t>
            </a:r>
            <a:r>
              <a:rPr lang="es-ES" sz="2000" spc="-13" dirty="0">
                <a:latin typeface="Verdana"/>
                <a:cs typeface="Verdana"/>
              </a:rPr>
              <a:t>i</a:t>
            </a:r>
            <a:r>
              <a:rPr lang="es-ES" sz="2000" spc="60" dirty="0">
                <a:latin typeface="Verdana"/>
                <a:cs typeface="Verdana"/>
              </a:rPr>
              <a:t>c</a:t>
            </a:r>
            <a:r>
              <a:rPr lang="es-ES" sz="2000" spc="-13" dirty="0">
                <a:latin typeface="Verdana"/>
                <a:cs typeface="Verdana"/>
              </a:rPr>
              <a:t>i</a:t>
            </a:r>
            <a:r>
              <a:rPr lang="es-ES" sz="2000" spc="33" dirty="0">
                <a:latin typeface="Verdana"/>
                <a:cs typeface="Verdana"/>
              </a:rPr>
              <a:t>o</a:t>
            </a:r>
            <a:r>
              <a:rPr lang="es-ES" sz="2000" spc="-60" dirty="0">
                <a:latin typeface="Verdana"/>
                <a:cs typeface="Verdana"/>
              </a:rPr>
              <a:t>s</a:t>
            </a:r>
            <a:r>
              <a:rPr lang="es-ES" sz="2000" spc="-163" dirty="0">
                <a:latin typeface="Verdana"/>
                <a:cs typeface="Verdana"/>
              </a:rPr>
              <a:t> </a:t>
            </a:r>
            <a:r>
              <a:rPr lang="es-ES" sz="2000" spc="13" dirty="0">
                <a:solidFill>
                  <a:srgbClr val="332C2C"/>
                </a:solidFill>
                <a:latin typeface="Verdana"/>
                <a:cs typeface="Verdana"/>
              </a:rPr>
              <a:t>e</a:t>
            </a:r>
            <a:r>
              <a:rPr lang="es-ES" sz="2000" spc="80" dirty="0">
                <a:solidFill>
                  <a:srgbClr val="332C2C"/>
                </a:solidFill>
                <a:latin typeface="Verdana"/>
                <a:cs typeface="Verdana"/>
              </a:rPr>
              <a:t>n</a:t>
            </a:r>
            <a:r>
              <a:rPr lang="es-ES" sz="2000" spc="-166" dirty="0">
                <a:solidFill>
                  <a:srgbClr val="332C2C"/>
                </a:solidFill>
                <a:latin typeface="Verdana"/>
                <a:cs typeface="Verdana"/>
              </a:rPr>
              <a:t> </a:t>
            </a:r>
            <a:r>
              <a:rPr lang="es-ES" sz="2000" spc="-13" dirty="0">
                <a:solidFill>
                  <a:srgbClr val="332C2C"/>
                </a:solidFill>
                <a:latin typeface="Verdana"/>
                <a:cs typeface="Verdana"/>
              </a:rPr>
              <a:t>l</a:t>
            </a:r>
            <a:r>
              <a:rPr lang="es-ES" sz="2000" spc="33" dirty="0">
                <a:solidFill>
                  <a:srgbClr val="332C2C"/>
                </a:solidFill>
                <a:latin typeface="Verdana"/>
                <a:cs typeface="Verdana"/>
              </a:rPr>
              <a:t>o</a:t>
            </a:r>
            <a:r>
              <a:rPr lang="es-ES" sz="2000" spc="-47" dirty="0">
                <a:solidFill>
                  <a:srgbClr val="332C2C"/>
                </a:solidFill>
                <a:latin typeface="Verdana"/>
                <a:cs typeface="Verdana"/>
              </a:rPr>
              <a:t>s  </a:t>
            </a:r>
            <a:r>
              <a:rPr lang="es-ES" sz="2000" spc="97" dirty="0">
                <a:solidFill>
                  <a:srgbClr val="332C2C"/>
                </a:solidFill>
                <a:latin typeface="Verdana"/>
                <a:cs typeface="Verdana"/>
              </a:rPr>
              <a:t>p</a:t>
            </a:r>
            <a:r>
              <a:rPr lang="es-ES" sz="2000" spc="-73" dirty="0">
                <a:solidFill>
                  <a:srgbClr val="332C2C"/>
                </a:solidFill>
                <a:latin typeface="Verdana"/>
                <a:cs typeface="Verdana"/>
              </a:rPr>
              <a:t>r</a:t>
            </a:r>
            <a:r>
              <a:rPr lang="es-ES" sz="2000" spc="33" dirty="0">
                <a:solidFill>
                  <a:srgbClr val="332C2C"/>
                </a:solidFill>
                <a:latin typeface="Verdana"/>
                <a:cs typeface="Verdana"/>
              </a:rPr>
              <a:t>o</a:t>
            </a:r>
            <a:r>
              <a:rPr lang="es-ES" sz="2000" spc="60" dirty="0">
                <a:solidFill>
                  <a:srgbClr val="332C2C"/>
                </a:solidFill>
                <a:latin typeface="Verdana"/>
                <a:cs typeface="Verdana"/>
              </a:rPr>
              <a:t>c</a:t>
            </a:r>
            <a:r>
              <a:rPr lang="es-ES" sz="2000" spc="13" dirty="0">
                <a:solidFill>
                  <a:srgbClr val="332C2C"/>
                </a:solidFill>
                <a:latin typeface="Verdana"/>
                <a:cs typeface="Verdana"/>
              </a:rPr>
              <a:t>e</a:t>
            </a:r>
            <a:r>
              <a:rPr lang="es-ES" sz="2000" spc="-63" dirty="0">
                <a:solidFill>
                  <a:srgbClr val="332C2C"/>
                </a:solidFill>
                <a:latin typeface="Verdana"/>
                <a:cs typeface="Verdana"/>
              </a:rPr>
              <a:t>s</a:t>
            </a:r>
            <a:r>
              <a:rPr lang="es-ES" sz="2000" spc="33" dirty="0">
                <a:solidFill>
                  <a:srgbClr val="332C2C"/>
                </a:solidFill>
                <a:latin typeface="Verdana"/>
                <a:cs typeface="Verdana"/>
              </a:rPr>
              <a:t>o</a:t>
            </a:r>
            <a:r>
              <a:rPr lang="es-ES" sz="2000" spc="-63" dirty="0">
                <a:solidFill>
                  <a:srgbClr val="332C2C"/>
                </a:solidFill>
                <a:latin typeface="Verdana"/>
                <a:cs typeface="Verdana"/>
              </a:rPr>
              <a:t>s</a:t>
            </a:r>
            <a:r>
              <a:rPr lang="es-ES" sz="2000" spc="-280" dirty="0">
                <a:solidFill>
                  <a:srgbClr val="332C2C"/>
                </a:solidFill>
                <a:latin typeface="Verdana"/>
                <a:cs typeface="Verdana"/>
              </a:rPr>
              <a:t>,</a:t>
            </a:r>
            <a:r>
              <a:rPr lang="es-ES" sz="2000" spc="-163" dirty="0">
                <a:solidFill>
                  <a:srgbClr val="332C2C"/>
                </a:solidFill>
                <a:latin typeface="Verdana"/>
                <a:cs typeface="Verdana"/>
              </a:rPr>
              <a:t> </a:t>
            </a:r>
            <a:r>
              <a:rPr lang="es-ES" sz="2000" spc="-13" dirty="0">
                <a:solidFill>
                  <a:srgbClr val="332C2C"/>
                </a:solidFill>
                <a:latin typeface="Verdana"/>
                <a:cs typeface="Verdana"/>
              </a:rPr>
              <a:t>l</a:t>
            </a:r>
            <a:r>
              <a:rPr lang="es-ES" sz="2000" spc="37" dirty="0">
                <a:solidFill>
                  <a:srgbClr val="332C2C"/>
                </a:solidFill>
                <a:latin typeface="Verdana"/>
                <a:cs typeface="Verdana"/>
              </a:rPr>
              <a:t>o</a:t>
            </a:r>
            <a:r>
              <a:rPr lang="es-ES" sz="2000" spc="-166" dirty="0">
                <a:solidFill>
                  <a:srgbClr val="332C2C"/>
                </a:solidFill>
                <a:latin typeface="Verdana"/>
                <a:cs typeface="Verdana"/>
              </a:rPr>
              <a:t> </a:t>
            </a:r>
            <a:r>
              <a:rPr lang="es-ES" sz="2000" spc="97" dirty="0">
                <a:solidFill>
                  <a:srgbClr val="332C2C"/>
                </a:solidFill>
                <a:latin typeface="Verdana"/>
                <a:cs typeface="Verdana"/>
              </a:rPr>
              <a:t>q</a:t>
            </a:r>
            <a:r>
              <a:rPr lang="es-ES" sz="2000" spc="70" dirty="0">
                <a:solidFill>
                  <a:srgbClr val="332C2C"/>
                </a:solidFill>
                <a:latin typeface="Verdana"/>
                <a:cs typeface="Verdana"/>
              </a:rPr>
              <a:t>u</a:t>
            </a:r>
            <a:r>
              <a:rPr lang="es-ES" sz="2000" spc="17" dirty="0">
                <a:solidFill>
                  <a:srgbClr val="332C2C"/>
                </a:solidFill>
                <a:latin typeface="Verdana"/>
                <a:cs typeface="Verdana"/>
              </a:rPr>
              <a:t>e</a:t>
            </a:r>
            <a:r>
              <a:rPr lang="es-ES" sz="2000" spc="-166" dirty="0">
                <a:solidFill>
                  <a:srgbClr val="332C2C"/>
                </a:solidFill>
                <a:latin typeface="Verdana"/>
                <a:cs typeface="Verdana"/>
              </a:rPr>
              <a:t> </a:t>
            </a:r>
            <a:r>
              <a:rPr lang="es-ES" sz="2000" spc="57" dirty="0">
                <a:solidFill>
                  <a:srgbClr val="332C2C"/>
                </a:solidFill>
                <a:latin typeface="Verdana"/>
                <a:cs typeface="Verdana"/>
              </a:rPr>
              <a:t>c</a:t>
            </a:r>
            <a:r>
              <a:rPr lang="es-ES" sz="2000" spc="33" dirty="0">
                <a:solidFill>
                  <a:srgbClr val="332C2C"/>
                </a:solidFill>
                <a:latin typeface="Verdana"/>
                <a:cs typeface="Verdana"/>
              </a:rPr>
              <a:t>o</a:t>
            </a:r>
            <a:r>
              <a:rPr lang="es-ES" sz="2000" spc="76" dirty="0">
                <a:solidFill>
                  <a:srgbClr val="332C2C"/>
                </a:solidFill>
                <a:latin typeface="Verdana"/>
                <a:cs typeface="Verdana"/>
              </a:rPr>
              <a:t>n</a:t>
            </a:r>
            <a:r>
              <a:rPr lang="es-ES" sz="2000" spc="97" dirty="0">
                <a:solidFill>
                  <a:srgbClr val="332C2C"/>
                </a:solidFill>
                <a:latin typeface="Verdana"/>
                <a:cs typeface="Verdana"/>
              </a:rPr>
              <a:t>d</a:t>
            </a:r>
            <a:r>
              <a:rPr lang="es-ES" sz="2000" spc="70" dirty="0">
                <a:solidFill>
                  <a:srgbClr val="332C2C"/>
                </a:solidFill>
                <a:latin typeface="Verdana"/>
                <a:cs typeface="Verdana"/>
              </a:rPr>
              <a:t>u</a:t>
            </a:r>
            <a:r>
              <a:rPr lang="es-ES" sz="2000" spc="60" dirty="0">
                <a:solidFill>
                  <a:srgbClr val="332C2C"/>
                </a:solidFill>
                <a:latin typeface="Verdana"/>
                <a:cs typeface="Verdana"/>
              </a:rPr>
              <a:t>c</a:t>
            </a:r>
            <a:r>
              <a:rPr lang="es-ES" sz="2000" spc="17" dirty="0">
                <a:solidFill>
                  <a:srgbClr val="332C2C"/>
                </a:solidFill>
                <a:latin typeface="Verdana"/>
                <a:cs typeface="Verdana"/>
              </a:rPr>
              <a:t>e</a:t>
            </a:r>
            <a:r>
              <a:rPr lang="es-ES" sz="2000" spc="-166" dirty="0">
                <a:solidFill>
                  <a:srgbClr val="332C2C"/>
                </a:solidFill>
                <a:latin typeface="Verdana"/>
                <a:cs typeface="Verdana"/>
              </a:rPr>
              <a:t> </a:t>
            </a:r>
            <a:r>
              <a:rPr lang="es-ES" sz="2000" spc="-20" dirty="0">
                <a:solidFill>
                  <a:srgbClr val="332C2C"/>
                </a:solidFill>
                <a:latin typeface="Verdana"/>
                <a:cs typeface="Verdana"/>
              </a:rPr>
              <a:t>a</a:t>
            </a:r>
            <a:r>
              <a:rPr lang="es-ES" sz="2000" spc="-166" dirty="0">
                <a:solidFill>
                  <a:srgbClr val="332C2C"/>
                </a:solidFill>
                <a:latin typeface="Verdana"/>
                <a:cs typeface="Verdana"/>
              </a:rPr>
              <a:t> </a:t>
            </a:r>
            <a:r>
              <a:rPr lang="es-ES" sz="2000" spc="70" dirty="0">
                <a:solidFill>
                  <a:srgbClr val="332C2C"/>
                </a:solidFill>
                <a:latin typeface="Verdana"/>
                <a:cs typeface="Verdana"/>
              </a:rPr>
              <a:t>u</a:t>
            </a:r>
            <a:r>
              <a:rPr lang="es-ES" sz="2000" spc="76" dirty="0">
                <a:solidFill>
                  <a:srgbClr val="332C2C"/>
                </a:solidFill>
                <a:latin typeface="Verdana"/>
                <a:cs typeface="Verdana"/>
              </a:rPr>
              <a:t>n</a:t>
            </a:r>
            <a:r>
              <a:rPr lang="es-ES" sz="2000" spc="-20" dirty="0">
                <a:solidFill>
                  <a:srgbClr val="332C2C"/>
                </a:solidFill>
                <a:latin typeface="Verdana"/>
                <a:cs typeface="Verdana"/>
              </a:rPr>
              <a:t>a</a:t>
            </a:r>
            <a:r>
              <a:rPr lang="es-ES" sz="2000" spc="-163" dirty="0">
                <a:solidFill>
                  <a:srgbClr val="332C2C"/>
                </a:solidFill>
                <a:latin typeface="Verdana"/>
                <a:cs typeface="Verdana"/>
              </a:rPr>
              <a:t> </a:t>
            </a:r>
            <a:r>
              <a:rPr lang="es-ES" sz="2000" spc="160" dirty="0">
                <a:latin typeface="Verdana"/>
                <a:cs typeface="Verdana"/>
              </a:rPr>
              <a:t>m</a:t>
            </a:r>
            <a:r>
              <a:rPr lang="es-ES" sz="2000" spc="13" dirty="0">
                <a:latin typeface="Verdana"/>
                <a:cs typeface="Verdana"/>
              </a:rPr>
              <a:t>e</a:t>
            </a:r>
            <a:r>
              <a:rPr lang="es-ES" sz="2000" spc="-133" dirty="0">
                <a:latin typeface="Verdana"/>
                <a:cs typeface="Verdana"/>
              </a:rPr>
              <a:t>j</a:t>
            </a:r>
            <a:r>
              <a:rPr lang="es-ES" sz="2000" spc="33" dirty="0">
                <a:latin typeface="Verdana"/>
                <a:cs typeface="Verdana"/>
              </a:rPr>
              <a:t>o</a:t>
            </a:r>
            <a:r>
              <a:rPr lang="es-ES" sz="2000" spc="-133" dirty="0">
                <a:latin typeface="Verdana"/>
                <a:cs typeface="Verdana"/>
              </a:rPr>
              <a:t>r</a:t>
            </a:r>
            <a:r>
              <a:rPr lang="es-ES" sz="2000" spc="-13" dirty="0">
                <a:latin typeface="Verdana"/>
                <a:cs typeface="Verdana"/>
              </a:rPr>
              <a:t>a  </a:t>
            </a:r>
            <a:r>
              <a:rPr lang="es-ES" sz="2000" spc="37" dirty="0">
                <a:latin typeface="Verdana"/>
                <a:cs typeface="Verdana"/>
              </a:rPr>
              <a:t>continua </a:t>
            </a:r>
            <a:r>
              <a:rPr lang="es-ES" sz="2000" spc="57" dirty="0">
                <a:solidFill>
                  <a:srgbClr val="332C2C"/>
                </a:solidFill>
                <a:latin typeface="Verdana"/>
                <a:cs typeface="Verdana"/>
              </a:rPr>
              <a:t>de </a:t>
            </a:r>
            <a:r>
              <a:rPr lang="es-ES" sz="2000" spc="-17" dirty="0">
                <a:solidFill>
                  <a:srgbClr val="332C2C"/>
                </a:solidFill>
                <a:latin typeface="Verdana"/>
                <a:cs typeface="Verdana"/>
              </a:rPr>
              <a:t>la </a:t>
            </a:r>
            <a:r>
              <a:rPr lang="es-ES" sz="2000" spc="7" dirty="0">
                <a:latin typeface="Verdana"/>
                <a:cs typeface="Verdana"/>
              </a:rPr>
              <a:t>productividad</a:t>
            </a:r>
            <a:r>
              <a:rPr lang="es-ES" sz="2000" spc="7" dirty="0">
                <a:solidFill>
                  <a:srgbClr val="332C2C"/>
                </a:solidFill>
                <a:latin typeface="Verdana"/>
                <a:cs typeface="Verdana"/>
              </a:rPr>
              <a:t>. </a:t>
            </a:r>
            <a:r>
              <a:rPr lang="es-ES" sz="2000" spc="-7" dirty="0">
                <a:solidFill>
                  <a:srgbClr val="332C2C"/>
                </a:solidFill>
                <a:latin typeface="Verdana"/>
                <a:cs typeface="Verdana"/>
              </a:rPr>
              <a:t>Además, </a:t>
            </a:r>
            <a:r>
              <a:rPr lang="es-ES" sz="2000" spc="-636" dirty="0">
                <a:solidFill>
                  <a:srgbClr val="332C2C"/>
                </a:solidFill>
                <a:latin typeface="Verdana"/>
                <a:cs typeface="Verdana"/>
              </a:rPr>
              <a:t> </a:t>
            </a:r>
            <a:r>
              <a:rPr lang="es-ES" sz="2000" spc="-43" dirty="0">
                <a:solidFill>
                  <a:srgbClr val="332C2C"/>
                </a:solidFill>
                <a:latin typeface="Verdana"/>
                <a:cs typeface="Verdana"/>
              </a:rPr>
              <a:t>f</a:t>
            </a:r>
            <a:r>
              <a:rPr lang="es-ES" sz="2000" spc="-23" dirty="0">
                <a:solidFill>
                  <a:srgbClr val="332C2C"/>
                </a:solidFill>
                <a:latin typeface="Verdana"/>
                <a:cs typeface="Verdana"/>
              </a:rPr>
              <a:t>a</a:t>
            </a:r>
            <a:r>
              <a:rPr lang="es-ES" sz="2000" spc="60" dirty="0">
                <a:solidFill>
                  <a:srgbClr val="332C2C"/>
                </a:solidFill>
                <a:latin typeface="Verdana"/>
                <a:cs typeface="Verdana"/>
              </a:rPr>
              <a:t>c</a:t>
            </a:r>
            <a:r>
              <a:rPr lang="es-ES" sz="2000" spc="-13" dirty="0">
                <a:solidFill>
                  <a:srgbClr val="332C2C"/>
                </a:solidFill>
                <a:latin typeface="Verdana"/>
                <a:cs typeface="Verdana"/>
              </a:rPr>
              <a:t>ili</a:t>
            </a:r>
            <a:r>
              <a:rPr lang="es-ES" sz="2000" spc="20" dirty="0">
                <a:solidFill>
                  <a:srgbClr val="332C2C"/>
                </a:solidFill>
                <a:latin typeface="Verdana"/>
                <a:cs typeface="Verdana"/>
              </a:rPr>
              <a:t>t</a:t>
            </a:r>
            <a:r>
              <a:rPr lang="es-ES" sz="2000" spc="-20" dirty="0">
                <a:solidFill>
                  <a:srgbClr val="332C2C"/>
                </a:solidFill>
                <a:latin typeface="Verdana"/>
                <a:cs typeface="Verdana"/>
              </a:rPr>
              <a:t>a</a:t>
            </a:r>
            <a:r>
              <a:rPr lang="es-ES" sz="2000" spc="-166" dirty="0">
                <a:solidFill>
                  <a:srgbClr val="332C2C"/>
                </a:solidFill>
                <a:latin typeface="Verdana"/>
                <a:cs typeface="Verdana"/>
              </a:rPr>
              <a:t> </a:t>
            </a:r>
            <a:r>
              <a:rPr lang="es-ES" sz="2000" spc="-13" dirty="0">
                <a:solidFill>
                  <a:srgbClr val="332C2C"/>
                </a:solidFill>
                <a:latin typeface="Verdana"/>
                <a:cs typeface="Verdana"/>
              </a:rPr>
              <a:t>l</a:t>
            </a:r>
            <a:r>
              <a:rPr lang="es-ES" sz="2000" spc="-20" dirty="0">
                <a:solidFill>
                  <a:srgbClr val="332C2C"/>
                </a:solidFill>
                <a:latin typeface="Verdana"/>
                <a:cs typeface="Verdana"/>
              </a:rPr>
              <a:t>a</a:t>
            </a:r>
            <a:r>
              <a:rPr lang="es-ES" sz="2000" spc="-163" dirty="0">
                <a:solidFill>
                  <a:srgbClr val="332C2C"/>
                </a:solidFill>
                <a:latin typeface="Verdana"/>
                <a:cs typeface="Verdana"/>
              </a:rPr>
              <a:t> </a:t>
            </a:r>
            <a:r>
              <a:rPr lang="es-ES" sz="2000" spc="13" dirty="0">
                <a:latin typeface="Verdana"/>
                <a:cs typeface="Verdana"/>
              </a:rPr>
              <a:t>e</a:t>
            </a:r>
            <a:r>
              <a:rPr lang="es-ES" sz="2000" spc="-63" dirty="0">
                <a:latin typeface="Verdana"/>
                <a:cs typeface="Verdana"/>
              </a:rPr>
              <a:t>s</a:t>
            </a:r>
            <a:r>
              <a:rPr lang="es-ES" sz="2000" spc="20" dirty="0">
                <a:latin typeface="Verdana"/>
                <a:cs typeface="Verdana"/>
              </a:rPr>
              <a:t>t</a:t>
            </a:r>
            <a:r>
              <a:rPr lang="es-ES" sz="2000" spc="-23" dirty="0">
                <a:latin typeface="Verdana"/>
                <a:cs typeface="Verdana"/>
              </a:rPr>
              <a:t>a</a:t>
            </a:r>
            <a:r>
              <a:rPr lang="es-ES" sz="2000" spc="76" dirty="0">
                <a:latin typeface="Verdana"/>
                <a:cs typeface="Verdana"/>
              </a:rPr>
              <a:t>n</a:t>
            </a:r>
            <a:r>
              <a:rPr lang="es-ES" sz="2000" spc="97" dirty="0">
                <a:latin typeface="Verdana"/>
                <a:cs typeface="Verdana"/>
              </a:rPr>
              <a:t>d</a:t>
            </a:r>
            <a:r>
              <a:rPr lang="es-ES" sz="2000" spc="-23" dirty="0">
                <a:latin typeface="Verdana"/>
                <a:cs typeface="Verdana"/>
              </a:rPr>
              <a:t>a</a:t>
            </a:r>
            <a:r>
              <a:rPr lang="es-ES" sz="2000" spc="-63" dirty="0">
                <a:latin typeface="Verdana"/>
                <a:cs typeface="Verdana"/>
              </a:rPr>
              <a:t>r</a:t>
            </a:r>
            <a:r>
              <a:rPr lang="es-ES" sz="2000" spc="-13" dirty="0">
                <a:latin typeface="Verdana"/>
                <a:cs typeface="Verdana"/>
              </a:rPr>
              <a:t>i</a:t>
            </a:r>
            <a:r>
              <a:rPr lang="es-ES" sz="2000" spc="-30" dirty="0">
                <a:latin typeface="Verdana"/>
                <a:cs typeface="Verdana"/>
              </a:rPr>
              <a:t>z</a:t>
            </a:r>
            <a:r>
              <a:rPr lang="es-ES" sz="2000" spc="-23" dirty="0">
                <a:latin typeface="Verdana"/>
                <a:cs typeface="Verdana"/>
              </a:rPr>
              <a:t>a</a:t>
            </a:r>
            <a:r>
              <a:rPr lang="es-ES" sz="2000" spc="60" dirty="0">
                <a:latin typeface="Verdana"/>
                <a:cs typeface="Verdana"/>
              </a:rPr>
              <a:t>c</a:t>
            </a:r>
            <a:r>
              <a:rPr lang="es-ES" sz="2000" spc="-13" dirty="0">
                <a:latin typeface="Verdana"/>
                <a:cs typeface="Verdana"/>
              </a:rPr>
              <a:t>i</a:t>
            </a:r>
            <a:r>
              <a:rPr lang="es-ES" sz="2000" spc="33" dirty="0">
                <a:latin typeface="Verdana"/>
                <a:cs typeface="Verdana"/>
              </a:rPr>
              <a:t>ó</a:t>
            </a:r>
            <a:r>
              <a:rPr lang="es-ES" sz="2000" spc="80" dirty="0">
                <a:latin typeface="Verdana"/>
                <a:cs typeface="Verdana"/>
              </a:rPr>
              <a:t>n</a:t>
            </a:r>
            <a:r>
              <a:rPr lang="es-ES" sz="2000" spc="-163" dirty="0">
                <a:latin typeface="Verdana"/>
                <a:cs typeface="Verdana"/>
              </a:rPr>
              <a:t> </a:t>
            </a:r>
            <a:r>
              <a:rPr lang="es-ES" sz="2000" spc="97" dirty="0">
                <a:solidFill>
                  <a:srgbClr val="332C2C"/>
                </a:solidFill>
                <a:latin typeface="Verdana"/>
                <a:cs typeface="Verdana"/>
              </a:rPr>
              <a:t>d</a:t>
            </a:r>
            <a:r>
              <a:rPr lang="es-ES" sz="2000" spc="17" dirty="0">
                <a:solidFill>
                  <a:srgbClr val="332C2C"/>
                </a:solidFill>
                <a:latin typeface="Verdana"/>
                <a:cs typeface="Verdana"/>
              </a:rPr>
              <a:t>e</a:t>
            </a:r>
            <a:r>
              <a:rPr lang="es-ES" sz="2000" spc="-166" dirty="0">
                <a:solidFill>
                  <a:srgbClr val="332C2C"/>
                </a:solidFill>
                <a:latin typeface="Verdana"/>
                <a:cs typeface="Verdana"/>
              </a:rPr>
              <a:t> </a:t>
            </a:r>
            <a:r>
              <a:rPr lang="es-ES" sz="2000" spc="160" dirty="0">
                <a:solidFill>
                  <a:srgbClr val="332C2C"/>
                </a:solidFill>
                <a:latin typeface="Verdana"/>
                <a:cs typeface="Verdana"/>
              </a:rPr>
              <a:t>m</a:t>
            </a:r>
            <a:r>
              <a:rPr lang="es-ES" sz="2000" spc="13" dirty="0">
                <a:solidFill>
                  <a:srgbClr val="332C2C"/>
                </a:solidFill>
                <a:latin typeface="Verdana"/>
                <a:cs typeface="Verdana"/>
              </a:rPr>
              <a:t>é</a:t>
            </a:r>
            <a:r>
              <a:rPr lang="es-ES" sz="2000" spc="-13" dirty="0">
                <a:solidFill>
                  <a:srgbClr val="332C2C"/>
                </a:solidFill>
                <a:latin typeface="Verdana"/>
                <a:cs typeface="Verdana"/>
              </a:rPr>
              <a:t>t</a:t>
            </a:r>
            <a:r>
              <a:rPr lang="es-ES" sz="2000" spc="33" dirty="0">
                <a:solidFill>
                  <a:srgbClr val="332C2C"/>
                </a:solidFill>
                <a:latin typeface="Verdana"/>
                <a:cs typeface="Verdana"/>
              </a:rPr>
              <a:t>o</a:t>
            </a:r>
            <a:r>
              <a:rPr lang="es-ES" sz="2000" spc="97" dirty="0">
                <a:solidFill>
                  <a:srgbClr val="332C2C"/>
                </a:solidFill>
                <a:latin typeface="Verdana"/>
                <a:cs typeface="Verdana"/>
              </a:rPr>
              <a:t>d</a:t>
            </a:r>
            <a:r>
              <a:rPr lang="es-ES" sz="2000" spc="33" dirty="0">
                <a:solidFill>
                  <a:srgbClr val="332C2C"/>
                </a:solidFill>
                <a:latin typeface="Verdana"/>
                <a:cs typeface="Verdana"/>
              </a:rPr>
              <a:t>o</a:t>
            </a:r>
            <a:r>
              <a:rPr lang="es-ES" sz="2000" spc="-60" dirty="0">
                <a:solidFill>
                  <a:srgbClr val="332C2C"/>
                </a:solidFill>
                <a:latin typeface="Verdana"/>
                <a:cs typeface="Verdana"/>
              </a:rPr>
              <a:t>s</a:t>
            </a:r>
            <a:r>
              <a:rPr lang="es-ES" sz="2000" spc="-166" dirty="0">
                <a:solidFill>
                  <a:srgbClr val="332C2C"/>
                </a:solidFill>
                <a:latin typeface="Verdana"/>
                <a:cs typeface="Verdana"/>
              </a:rPr>
              <a:t> </a:t>
            </a:r>
            <a:r>
              <a:rPr lang="es-ES" sz="2000" spc="-67" dirty="0">
                <a:solidFill>
                  <a:srgbClr val="332C2C"/>
                </a:solidFill>
                <a:latin typeface="Verdana"/>
                <a:cs typeface="Verdana"/>
              </a:rPr>
              <a:t>y  </a:t>
            </a:r>
            <a:r>
              <a:rPr lang="es-ES" sz="2000" spc="-3" dirty="0">
                <a:solidFill>
                  <a:srgbClr val="332C2C"/>
                </a:solidFill>
                <a:latin typeface="Verdana"/>
                <a:cs typeface="Verdana"/>
              </a:rPr>
              <a:t>tiempos.</a:t>
            </a:r>
            <a:endParaRPr lang="es-ES" sz="2000" dirty="0">
              <a:latin typeface="Verdana"/>
              <a:cs typeface="Verdana"/>
            </a:endParaRPr>
          </a:p>
          <a:p>
            <a:pPr marL="351356" marR="3382" indent="-342900" algn="just">
              <a:lnSpc>
                <a:spcPct val="101400"/>
              </a:lnSpc>
              <a:spcBef>
                <a:spcPts val="40"/>
              </a:spcBef>
              <a:buFont typeface="Arial" panose="020B0604020202020204" pitchFamily="34" charset="0"/>
              <a:buChar char="•"/>
            </a:pPr>
            <a:endParaRPr sz="2000" dirty="0">
              <a:latin typeface="Verdana"/>
              <a:cs typeface="Verdana"/>
            </a:endParaRPr>
          </a:p>
        </p:txBody>
      </p:sp>
      <p:pic>
        <p:nvPicPr>
          <p:cNvPr id="3" name="object 5">
            <a:extLst>
              <a:ext uri="{FF2B5EF4-FFF2-40B4-BE49-F238E27FC236}">
                <a16:creationId xmlns:a16="http://schemas.microsoft.com/office/drawing/2014/main" id="{E5EE746F-2980-4B2E-825D-26C9D0C06F5B}"/>
              </a:ext>
            </a:extLst>
          </p:cNvPr>
          <p:cNvPicPr/>
          <p:nvPr/>
        </p:nvPicPr>
        <p:blipFill>
          <a:blip r:embed="rId2" cstate="print"/>
          <a:stretch>
            <a:fillRect/>
          </a:stretch>
        </p:blipFill>
        <p:spPr>
          <a:xfrm>
            <a:off x="4637364" y="3613280"/>
            <a:ext cx="2605104" cy="2439140"/>
          </a:xfrm>
          <a:prstGeom prst="rect">
            <a:avLst/>
          </a:prstGeom>
        </p:spPr>
      </p:pic>
    </p:spTree>
    <p:extLst>
      <p:ext uri="{BB962C8B-B14F-4D97-AF65-F5344CB8AC3E}">
        <p14:creationId xmlns:p14="http://schemas.microsoft.com/office/powerpoint/2010/main" val="231401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A8E9C4-4519-4988-9CF6-3E7C2467F362}"/>
              </a:ext>
            </a:extLst>
          </p:cNvPr>
          <p:cNvSpPr txBox="1"/>
          <p:nvPr/>
        </p:nvSpPr>
        <p:spPr>
          <a:xfrm>
            <a:off x="981075" y="853559"/>
            <a:ext cx="6096000" cy="461665"/>
          </a:xfrm>
          <a:prstGeom prst="rect">
            <a:avLst/>
          </a:prstGeom>
          <a:noFill/>
        </p:spPr>
        <p:txBody>
          <a:bodyPr wrap="square">
            <a:spAutoFit/>
          </a:bodyPr>
          <a:lstStyle/>
          <a:p>
            <a:r>
              <a:rPr lang="es-ES" sz="2400" b="1" i="0" u="none" strike="noStrike" baseline="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elveticaLTStd-Blk"/>
              </a:rPr>
              <a:t>GRÁFICA DEL PROCESO OPERATIVO</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17A77636-F9FF-405C-B528-183DED1A0520}"/>
              </a:ext>
            </a:extLst>
          </p:cNvPr>
          <p:cNvSpPr txBox="1"/>
          <p:nvPr/>
        </p:nvSpPr>
        <p:spPr>
          <a:xfrm>
            <a:off x="981075" y="1533526"/>
            <a:ext cx="9772650" cy="3970318"/>
          </a:xfrm>
          <a:prstGeom prst="rect">
            <a:avLst/>
          </a:prstGeom>
          <a:noFill/>
        </p:spPr>
        <p:txBody>
          <a:bodyPr wrap="square">
            <a:spAutoFit/>
          </a:bodyPr>
          <a:lstStyle/>
          <a:p>
            <a:pPr algn="just"/>
            <a:r>
              <a:rPr lang="es-ES" sz="1800" b="0" i="1" u="none" strike="noStrike" baseline="0" dirty="0">
                <a:latin typeface="TimesLTStd-Italic"/>
              </a:rPr>
              <a:t>La gráfica del proceso operativo (</a:t>
            </a:r>
            <a:r>
              <a:rPr lang="es-ES" sz="1800" b="0" i="1" u="none" strike="noStrike" baseline="0" dirty="0" err="1">
                <a:latin typeface="TimesLTStd-Italic"/>
              </a:rPr>
              <a:t>operation</a:t>
            </a:r>
            <a:r>
              <a:rPr lang="es-ES" sz="1800" b="0" i="1" u="none" strike="noStrike" baseline="0" dirty="0">
                <a:latin typeface="TimesLTStd-Italic"/>
              </a:rPr>
              <a:t> </a:t>
            </a:r>
            <a:r>
              <a:rPr lang="es-ES" sz="1800" b="0" i="1" u="none" strike="noStrike" baseline="0" dirty="0" err="1">
                <a:latin typeface="TimesLTStd-Italic"/>
              </a:rPr>
              <a:t>process</a:t>
            </a:r>
            <a:r>
              <a:rPr lang="es-ES" sz="1800" b="0" i="1" u="none" strike="noStrike" baseline="0" dirty="0">
                <a:latin typeface="TimesLTStd-Italic"/>
              </a:rPr>
              <a:t>-chart) </a:t>
            </a:r>
            <a:r>
              <a:rPr lang="es-ES" sz="1800" b="0" i="0" u="none" strike="noStrike" baseline="0" dirty="0">
                <a:latin typeface="TimesLTStd-Roman"/>
              </a:rPr>
              <a:t>muestra la secuencia cronológica de todas las operaciones, inspecciones, tiempos permitidos y materiales que se utilizan en un proceso de manufactura o de negocios, desde la llegada de la materia prima hasta el empaquetado del producto terminado. </a:t>
            </a:r>
          </a:p>
          <a:p>
            <a:pPr algn="just"/>
            <a:r>
              <a:rPr lang="es-ES" sz="1800" b="0" i="0" u="none" strike="noStrike" baseline="0" dirty="0">
                <a:latin typeface="TimesLTStd-Roman"/>
              </a:rPr>
              <a:t>La gráfica muestra la entrada de todos los componentes y subensambles al ensamble principal. De la misma manera como un esquema muestra detalles de diseño tales como partes, tolerancias y especificaciones, la gráfica del proceso operativo ofrece detalles de la manufactura y del negocio con sólo echar un vistazo.</a:t>
            </a:r>
          </a:p>
          <a:p>
            <a:pPr algn="just"/>
            <a:endParaRPr lang="es-ES" sz="1800" b="0" i="0" u="none" strike="noStrike" baseline="0" dirty="0">
              <a:latin typeface="TimesLTStd-Roman"/>
            </a:endParaRPr>
          </a:p>
          <a:p>
            <a:pPr algn="just"/>
            <a:r>
              <a:rPr lang="es-ES" sz="1800" b="0" i="0" u="none" strike="noStrike" baseline="0" dirty="0">
                <a:latin typeface="TimesLTStd-Roman"/>
              </a:rPr>
              <a:t>Se utilizan dos símbolos para construir la gráfica del proceso operativo: un pequeño círculo representa una operación y un pequeño cuadrado representa una inspección. Una operación se lleva a cabo cuando una parte bajo estudio se transforma intencionalmente. Una inspección se realiza cuando la parte es examinada para determinar su cumplimiento con un estándar. Observe que algunos analistas prefieren describir sólo las operaciones, por lo que al resultado le llaman </a:t>
            </a:r>
            <a:r>
              <a:rPr lang="es-ES" sz="1800" b="0" i="1" u="none" strike="noStrike" baseline="0" dirty="0">
                <a:latin typeface="TimesLTStd-Italic"/>
              </a:rPr>
              <a:t>gráfica de la descripción del proceso.</a:t>
            </a:r>
            <a:endParaRPr lang="es-ES" dirty="0"/>
          </a:p>
        </p:txBody>
      </p:sp>
    </p:spTree>
    <p:extLst>
      <p:ext uri="{BB962C8B-B14F-4D97-AF65-F5344CB8AC3E}">
        <p14:creationId xmlns:p14="http://schemas.microsoft.com/office/powerpoint/2010/main" val="1801128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8F739BD9-E2CF-4C96-B1F8-AE58EF06C857}"/>
              </a:ext>
            </a:extLst>
          </p:cNvPr>
          <p:cNvGraphicFramePr/>
          <p:nvPr>
            <p:extLst>
              <p:ext uri="{D42A27DB-BD31-4B8C-83A1-F6EECF244321}">
                <p14:modId xmlns:p14="http://schemas.microsoft.com/office/powerpoint/2010/main" val="261960538"/>
              </p:ext>
            </p:extLst>
          </p:nvPr>
        </p:nvGraphicFramePr>
        <p:xfrm>
          <a:off x="1645920" y="894080"/>
          <a:ext cx="9144000" cy="5244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1789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3DD6A1-E3C2-4481-BA18-A3F65C8A5EE2}"/>
              </a:ext>
            </a:extLst>
          </p:cNvPr>
          <p:cNvSpPr txBox="1"/>
          <p:nvPr/>
        </p:nvSpPr>
        <p:spPr>
          <a:xfrm>
            <a:off x="1198880" y="897374"/>
            <a:ext cx="6096000" cy="584775"/>
          </a:xfrm>
          <a:prstGeom prst="rect">
            <a:avLst/>
          </a:prstGeom>
          <a:noFill/>
        </p:spPr>
        <p:txBody>
          <a:bodyPr wrap="square">
            <a:spAutoFit/>
          </a:bodyPr>
          <a:lstStyle/>
          <a:p>
            <a:r>
              <a:rPr lang="es-E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Estudio del Trabajo</a:t>
            </a:r>
          </a:p>
        </p:txBody>
      </p:sp>
      <p:sp>
        <p:nvSpPr>
          <p:cNvPr id="5" name="CuadroTexto 4">
            <a:extLst>
              <a:ext uri="{FF2B5EF4-FFF2-40B4-BE49-F238E27FC236}">
                <a16:creationId xmlns:a16="http://schemas.microsoft.com/office/drawing/2014/main" id="{E7A2A58C-240E-4B35-AAC0-1DD8A44CA9F1}"/>
              </a:ext>
            </a:extLst>
          </p:cNvPr>
          <p:cNvSpPr txBox="1"/>
          <p:nvPr/>
        </p:nvSpPr>
        <p:spPr>
          <a:xfrm>
            <a:off x="1198880" y="1737360"/>
            <a:ext cx="9570720" cy="1938992"/>
          </a:xfrm>
          <a:prstGeom prst="rect">
            <a:avLst/>
          </a:prstGeom>
          <a:noFill/>
        </p:spPr>
        <p:txBody>
          <a:bodyPr wrap="square">
            <a:spAutoFit/>
          </a:bodyPr>
          <a:lstStyle/>
          <a:p>
            <a:pPr algn="just"/>
            <a:r>
              <a:rPr lang="es-ES" sz="2000" dirty="0"/>
              <a:t>Es la aplicación de ciertas técnicas y en particular el estudio de métodos y estudio del tiempo, que se utilizan para examinar el trabajo humano en todos sus contextos y que llevan sistemáticamente a investigar todos los factores que influyen en la eficiencia y economía de la situación estudiada, con el fin de efectuar mejoras. </a:t>
            </a:r>
          </a:p>
          <a:p>
            <a:pPr algn="just"/>
            <a:r>
              <a:rPr lang="es-ES" sz="2000" dirty="0"/>
              <a:t>Por ende se deduce que el Estudio de Trabajo es un método sistemático para el incremento de la productividad.</a:t>
            </a:r>
          </a:p>
        </p:txBody>
      </p:sp>
      <p:pic>
        <p:nvPicPr>
          <p:cNvPr id="2050" name="Picture 2" descr="Que es el Estudio del Trabajo? - Objetivo, Utilidad y Aplicación">
            <a:extLst>
              <a:ext uri="{FF2B5EF4-FFF2-40B4-BE49-F238E27FC236}">
                <a16:creationId xmlns:a16="http://schemas.microsoft.com/office/drawing/2014/main" id="{278D5EE1-FEC4-4B82-8938-BDCB334D9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5850" y="3676352"/>
            <a:ext cx="3333750"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194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69FF934-C28F-456C-ABBB-D4075DBB740F}"/>
              </a:ext>
            </a:extLst>
          </p:cNvPr>
          <p:cNvSpPr txBox="1"/>
          <p:nvPr/>
        </p:nvSpPr>
        <p:spPr>
          <a:xfrm>
            <a:off x="1330960" y="924560"/>
            <a:ext cx="9428480" cy="4093428"/>
          </a:xfrm>
          <a:prstGeom prst="rect">
            <a:avLst/>
          </a:prstGeom>
          <a:noFill/>
        </p:spPr>
        <p:txBody>
          <a:bodyPr wrap="square">
            <a:spAutoFit/>
          </a:bodyPr>
          <a:lstStyle/>
          <a:p>
            <a:pPr algn="just"/>
            <a:r>
              <a:rPr lang="es-ES" sz="2000" b="1" dirty="0"/>
              <a:t>UTILIDAD DE UN ESTUDIO DE TRABAJO</a:t>
            </a:r>
          </a:p>
          <a:p>
            <a:pPr algn="just"/>
            <a:endParaRPr lang="es-ES" sz="2000" b="1" dirty="0"/>
          </a:p>
          <a:p>
            <a:pPr marL="342900" indent="-342900" algn="just">
              <a:buFont typeface="Arial" panose="020B0604020202020204" pitchFamily="34" charset="0"/>
              <a:buChar char="•"/>
            </a:pPr>
            <a:r>
              <a:rPr lang="es-ES" sz="2000" dirty="0"/>
              <a:t>El Estudio de Trabajo es un medio para incrementar la productividad de un sistema productivo mediante metodologías de reorganización de trabajo, (secuencia y método), este método regularmente requiere un mínimo o ninguna inversión de capital para infraestructura, equipo y herramientas. </a:t>
            </a:r>
          </a:p>
          <a:p>
            <a:pPr marL="342900" indent="-342900" algn="just">
              <a:buFont typeface="Arial" panose="020B0604020202020204" pitchFamily="34" charset="0"/>
              <a:buChar char="•"/>
            </a:pPr>
            <a:r>
              <a:rPr lang="es-ES" sz="2000" dirty="0"/>
              <a:t>Es el método más exacto para establecer normas de rendimiento, de las que dependen la planificación, programación y el control de las operaciones. </a:t>
            </a:r>
          </a:p>
          <a:p>
            <a:pPr marL="342900" indent="-342900" algn="just">
              <a:buFont typeface="Arial" panose="020B0604020202020204" pitchFamily="34" charset="0"/>
              <a:buChar char="•"/>
            </a:pPr>
            <a:r>
              <a:rPr lang="es-ES" sz="2000" dirty="0"/>
              <a:t>Contribuye con el establecimiento de garantías respecto a seguridad e higiene. </a:t>
            </a:r>
          </a:p>
          <a:p>
            <a:pPr marL="342900" indent="-342900" algn="just">
              <a:buFont typeface="Arial" panose="020B0604020202020204" pitchFamily="34" charset="0"/>
              <a:buChar char="•"/>
            </a:pPr>
            <a:r>
              <a:rPr lang="es-ES" sz="2000" dirty="0"/>
              <a:t>Tiene un periodo de percepción inmediato.</a:t>
            </a:r>
          </a:p>
          <a:p>
            <a:pPr marL="342900" indent="-342900" algn="just">
              <a:buFont typeface="Arial" panose="020B0604020202020204" pitchFamily="34" charset="0"/>
              <a:buChar char="•"/>
            </a:pPr>
            <a:r>
              <a:rPr lang="es-ES" sz="2000" dirty="0"/>
              <a:t>La aplicación de la metodología del Estudio de Trabajo es universal, por ende es aplicable a cualquier tipo de organización. </a:t>
            </a:r>
          </a:p>
          <a:p>
            <a:pPr marL="342900" indent="-342900" algn="just">
              <a:buFont typeface="Arial" panose="020B0604020202020204" pitchFamily="34" charset="0"/>
              <a:buChar char="•"/>
            </a:pPr>
            <a:r>
              <a:rPr lang="es-ES" sz="2000" dirty="0"/>
              <a:t>Es relativamente poco costoso y de fácil aplicación. </a:t>
            </a:r>
          </a:p>
        </p:txBody>
      </p:sp>
    </p:spTree>
    <p:extLst>
      <p:ext uri="{BB962C8B-B14F-4D97-AF65-F5344CB8AC3E}">
        <p14:creationId xmlns:p14="http://schemas.microsoft.com/office/powerpoint/2010/main" val="850848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42D774-EE9E-41B2-9007-0D7989B96B58}"/>
              </a:ext>
            </a:extLst>
          </p:cNvPr>
          <p:cNvSpPr txBox="1"/>
          <p:nvPr/>
        </p:nvSpPr>
        <p:spPr>
          <a:xfrm>
            <a:off x="1087120" y="856734"/>
            <a:ext cx="6096000" cy="369332"/>
          </a:xfrm>
          <a:prstGeom prst="rect">
            <a:avLst/>
          </a:prstGeom>
          <a:noFill/>
        </p:spPr>
        <p:txBody>
          <a:bodyPr wrap="square">
            <a:spAutoFit/>
          </a:bodyPr>
          <a:lstStyle/>
          <a:p>
            <a:r>
              <a:rPr lang="es-ES" b="1" dirty="0"/>
              <a:t>PROCEDIMIENTO BÁSICO PARA EL ESTUDIO DEL TRABAJO</a:t>
            </a:r>
          </a:p>
        </p:txBody>
      </p:sp>
      <p:pic>
        <p:nvPicPr>
          <p:cNvPr id="5" name="Imagen 4">
            <a:extLst>
              <a:ext uri="{FF2B5EF4-FFF2-40B4-BE49-F238E27FC236}">
                <a16:creationId xmlns:a16="http://schemas.microsoft.com/office/drawing/2014/main" id="{0C870619-C197-4E07-B01C-4872013BCD88}"/>
              </a:ext>
            </a:extLst>
          </p:cNvPr>
          <p:cNvPicPr>
            <a:picLocks noChangeAspect="1"/>
          </p:cNvPicPr>
          <p:nvPr/>
        </p:nvPicPr>
        <p:blipFill>
          <a:blip r:embed="rId2"/>
          <a:stretch>
            <a:fillRect/>
          </a:stretch>
        </p:blipFill>
        <p:spPr>
          <a:xfrm>
            <a:off x="625351" y="1970170"/>
            <a:ext cx="10941298" cy="2622150"/>
          </a:xfrm>
          <a:prstGeom prst="rect">
            <a:avLst/>
          </a:prstGeom>
        </p:spPr>
      </p:pic>
    </p:spTree>
    <p:extLst>
      <p:ext uri="{BB962C8B-B14F-4D97-AF65-F5344CB8AC3E}">
        <p14:creationId xmlns:p14="http://schemas.microsoft.com/office/powerpoint/2010/main" val="495855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8BE8BA47-DE5C-4BE8-AD9F-C455BC0D41BC}"/>
              </a:ext>
            </a:extLst>
          </p:cNvPr>
          <p:cNvGraphicFramePr/>
          <p:nvPr>
            <p:extLst>
              <p:ext uri="{D42A27DB-BD31-4B8C-83A1-F6EECF244321}">
                <p14:modId xmlns:p14="http://schemas.microsoft.com/office/powerpoint/2010/main" val="1773766756"/>
              </p:ext>
            </p:extLst>
          </p:nvPr>
        </p:nvGraphicFramePr>
        <p:xfrm>
          <a:off x="1158240" y="731520"/>
          <a:ext cx="9814560" cy="5406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189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A8DD0D-E787-4E17-A3E4-19F8C800D8FA}"/>
              </a:ext>
            </a:extLst>
          </p:cNvPr>
          <p:cNvSpPr txBox="1"/>
          <p:nvPr/>
        </p:nvSpPr>
        <p:spPr>
          <a:xfrm>
            <a:off x="1089660" y="474345"/>
            <a:ext cx="10012680" cy="5909310"/>
          </a:xfrm>
          <a:prstGeom prst="rect">
            <a:avLst/>
          </a:prstGeom>
          <a:noFill/>
        </p:spPr>
        <p:txBody>
          <a:bodyPr wrap="square">
            <a:spAutoFit/>
          </a:bodyPr>
          <a:lstStyle/>
          <a:p>
            <a:pPr algn="just"/>
            <a:r>
              <a:rPr lang="es-ES" sz="1800" b="0" i="0" u="none" strike="noStrike" baseline="0" dirty="0">
                <a:latin typeface="ArialMT"/>
              </a:rPr>
              <a:t>Cierta compañía debe fabricar 10,000 unidades de un producto que requiere una sola operación de moldeo en su proceso de fabricación. El pedido deberá estar terminado en 26 semanas. En la fábrica trabajan 88 horas por semana y hasta 40% de tiempo extra. </a:t>
            </a:r>
          </a:p>
          <a:p>
            <a:pPr algn="just"/>
            <a:endParaRPr lang="es-ES" sz="1800" b="0" i="0" u="none" strike="noStrike" baseline="0" dirty="0">
              <a:latin typeface="ArialMT"/>
            </a:endParaRPr>
          </a:p>
          <a:p>
            <a:pPr algn="just"/>
            <a:r>
              <a:rPr lang="es-ES" sz="1800" b="0" i="0" u="none" strike="noStrike" baseline="0" dirty="0">
                <a:latin typeface="ArialMT"/>
              </a:rPr>
              <a:t>Los tiempos estimados para cada uno de los elementos de la operación son:</a:t>
            </a:r>
          </a:p>
          <a:p>
            <a:pPr marL="285750" indent="-285750" algn="just">
              <a:buFont typeface="Arial" panose="020B0604020202020204" pitchFamily="34" charset="0"/>
              <a:buChar char="•"/>
            </a:pPr>
            <a:r>
              <a:rPr lang="es-ES" sz="1800" b="0" i="0" u="none" strike="noStrike" baseline="0" dirty="0">
                <a:latin typeface="ArialMT"/>
              </a:rPr>
              <a:t>Cargar material en máquina 4 minutos</a:t>
            </a:r>
          </a:p>
          <a:p>
            <a:pPr marL="285750" indent="-285750" algn="just">
              <a:buFont typeface="Arial" panose="020B0604020202020204" pitchFamily="34" charset="0"/>
              <a:buChar char="•"/>
            </a:pPr>
            <a:r>
              <a:rPr lang="es-ES" sz="1800" b="0" i="0" u="none" strike="noStrike" baseline="0" dirty="0">
                <a:latin typeface="ArialMT"/>
              </a:rPr>
              <a:t>Moldear (automático) 20 minutos</a:t>
            </a:r>
          </a:p>
          <a:p>
            <a:pPr marL="285750" indent="-285750" algn="just">
              <a:buFont typeface="Arial" panose="020B0604020202020204" pitchFamily="34" charset="0"/>
              <a:buChar char="•"/>
            </a:pPr>
            <a:r>
              <a:rPr lang="es-ES" sz="1800" b="0" i="0" u="none" strike="noStrike" baseline="0" dirty="0">
                <a:latin typeface="ArialMT"/>
              </a:rPr>
              <a:t>Descargar la parte terminada 2 minutos</a:t>
            </a:r>
          </a:p>
          <a:p>
            <a:pPr marL="285750" indent="-285750" algn="just">
              <a:buFont typeface="Arial" panose="020B0604020202020204" pitchFamily="34" charset="0"/>
              <a:buChar char="•"/>
            </a:pPr>
            <a:r>
              <a:rPr lang="es-ES" sz="1800" b="0" i="0" u="none" strike="noStrike" baseline="0" dirty="0">
                <a:latin typeface="ArialMT"/>
              </a:rPr>
              <a:t>Inspeccionar 3 minutos</a:t>
            </a:r>
          </a:p>
          <a:p>
            <a:pPr marL="285750" indent="-285750" algn="just">
              <a:buFont typeface="Arial" panose="020B0604020202020204" pitchFamily="34" charset="0"/>
              <a:buChar char="•"/>
            </a:pPr>
            <a:r>
              <a:rPr lang="es-ES" sz="1800" b="0" i="0" u="none" strike="noStrike" baseline="0" dirty="0">
                <a:latin typeface="ArialMT"/>
              </a:rPr>
              <a:t>Caminar de máquina a máquina 1 minuto</a:t>
            </a:r>
          </a:p>
          <a:p>
            <a:pPr algn="just"/>
            <a:endParaRPr lang="es-ES" sz="1800" b="0" i="0" u="none" strike="noStrike" baseline="0" dirty="0">
              <a:latin typeface="ArialMT"/>
            </a:endParaRPr>
          </a:p>
          <a:p>
            <a:pPr algn="just"/>
            <a:r>
              <a:rPr lang="es-ES" sz="1800" b="0" i="0" u="none" strike="noStrike" baseline="0" dirty="0">
                <a:latin typeface="ArialMT"/>
              </a:rPr>
              <a:t>El ciclo utilizado para determinar los costos se acostumbra corregir aumentándoles un suplemento de 15%</a:t>
            </a:r>
          </a:p>
          <a:p>
            <a:pPr algn="just"/>
            <a:r>
              <a:rPr lang="es-ES" sz="1800" b="0" i="0" u="none" strike="noStrike" baseline="0" dirty="0">
                <a:latin typeface="ArialMT"/>
              </a:rPr>
              <a:t>Solo se dispone de un operador y tres máquinas. </a:t>
            </a:r>
          </a:p>
          <a:p>
            <a:pPr algn="just"/>
            <a:endParaRPr lang="es-ES" dirty="0">
              <a:latin typeface="ArialMT"/>
            </a:endParaRPr>
          </a:p>
          <a:p>
            <a:pPr algn="just"/>
            <a:r>
              <a:rPr lang="es-ES" sz="1800" b="0" i="0" u="none" strike="noStrike" baseline="0" dirty="0">
                <a:latin typeface="ArialMT"/>
              </a:rPr>
              <a:t>Los costos son:</a:t>
            </a:r>
          </a:p>
          <a:p>
            <a:pPr marL="285750" indent="-285750" algn="just">
              <a:buFont typeface="Arial" panose="020B0604020202020204" pitchFamily="34" charset="0"/>
              <a:buChar char="•"/>
            </a:pPr>
            <a:r>
              <a:rPr lang="es-ES" sz="1800" b="0" i="0" u="none" strike="noStrike" baseline="0" dirty="0">
                <a:latin typeface="ArialMT"/>
              </a:rPr>
              <a:t>Salario del operador: $5/hora normal; $7.5/hora extra;</a:t>
            </a:r>
          </a:p>
          <a:p>
            <a:pPr marL="285750" indent="-285750" algn="just">
              <a:buFont typeface="Arial" panose="020B0604020202020204" pitchFamily="34" charset="0"/>
              <a:buChar char="•"/>
            </a:pPr>
            <a:r>
              <a:rPr lang="es-ES" sz="1800" b="0" i="0" u="none" strike="noStrike" baseline="0" dirty="0">
                <a:latin typeface="ArialMT"/>
              </a:rPr>
              <a:t>Costo variable de máquina $10/hora</a:t>
            </a:r>
          </a:p>
          <a:p>
            <a:pPr marL="285750" indent="-285750" algn="just">
              <a:buFont typeface="Arial" panose="020B0604020202020204" pitchFamily="34" charset="0"/>
              <a:buChar char="•"/>
            </a:pPr>
            <a:r>
              <a:rPr lang="es-ES" sz="1800" b="0" i="0" u="none" strike="noStrike" baseline="0" dirty="0">
                <a:latin typeface="ArialMT"/>
              </a:rPr>
              <a:t>Material $1.5 por unidad</a:t>
            </a:r>
          </a:p>
          <a:p>
            <a:pPr marL="285750" indent="-285750" algn="just">
              <a:buFont typeface="Arial" panose="020B0604020202020204" pitchFamily="34" charset="0"/>
              <a:buChar char="•"/>
            </a:pPr>
            <a:r>
              <a:rPr lang="es-ES" sz="1800" b="0" i="0" u="none" strike="noStrike" baseline="0" dirty="0">
                <a:latin typeface="ArialMT"/>
              </a:rPr>
              <a:t>Costo de preparación y montaje: $4/montaje por máquina</a:t>
            </a:r>
          </a:p>
          <a:p>
            <a:pPr algn="just"/>
            <a:r>
              <a:rPr lang="es-ES" sz="1800" b="0" i="0" u="none" strike="noStrike" baseline="0" dirty="0">
                <a:latin typeface="ArialMT"/>
              </a:rPr>
              <a:t>Se desea encontrar el método de producción más económico para fabricar el pedido</a:t>
            </a:r>
            <a:r>
              <a:rPr lang="es-ES" dirty="0">
                <a:latin typeface="ArialMT"/>
              </a:rPr>
              <a:t>.</a:t>
            </a:r>
            <a:endParaRPr lang="es-ES" dirty="0"/>
          </a:p>
        </p:txBody>
      </p:sp>
    </p:spTree>
    <p:extLst>
      <p:ext uri="{BB962C8B-B14F-4D97-AF65-F5344CB8AC3E}">
        <p14:creationId xmlns:p14="http://schemas.microsoft.com/office/powerpoint/2010/main" val="2164516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012CBC-9321-4671-A4B8-F4CEE509F627}"/>
              </a:ext>
            </a:extLst>
          </p:cNvPr>
          <p:cNvSpPr txBox="1"/>
          <p:nvPr/>
        </p:nvSpPr>
        <p:spPr>
          <a:xfrm>
            <a:off x="1513840" y="1239520"/>
            <a:ext cx="9337040" cy="2246769"/>
          </a:xfrm>
          <a:prstGeom prst="rect">
            <a:avLst/>
          </a:prstGeom>
          <a:noFill/>
        </p:spPr>
        <p:txBody>
          <a:bodyPr wrap="square">
            <a:spAutoFit/>
          </a:bodyPr>
          <a:lstStyle/>
          <a:p>
            <a:pPr algn="ctr"/>
            <a:r>
              <a:rPr lang="es-ES" sz="2800" b="0" i="1" dirty="0">
                <a:solidFill>
                  <a:srgbClr val="333333"/>
                </a:solidFill>
                <a:effectLst/>
                <a:latin typeface="Open Sans" panose="020B0606030504020204" pitchFamily="34" charset="0"/>
              </a:rPr>
              <a:t>El estudio del trabajo es el examen sistemático de los métodos para realizar las actividades con el fin de mejorar la utilización eficaz de los recursos y de establecer normas de rendimiento con respecto a las actividades que se están realizando. </a:t>
            </a:r>
            <a:r>
              <a:rPr lang="es-ES" sz="2800" b="1" i="1" dirty="0">
                <a:solidFill>
                  <a:srgbClr val="333333"/>
                </a:solidFill>
                <a:effectLst/>
                <a:latin typeface="Open Sans" panose="020B0606030504020204" pitchFamily="34" charset="0"/>
              </a:rPr>
              <a:t>-OIT</a:t>
            </a:r>
            <a:endParaRPr lang="es-ES" sz="2800" dirty="0"/>
          </a:p>
        </p:txBody>
      </p:sp>
      <p:pic>
        <p:nvPicPr>
          <p:cNvPr id="1026" name="Picture 2" descr="El estudio del trabajo. Objetivos, fundamentos y métodos | Prevención  Integral &amp; ORP Conference">
            <a:extLst>
              <a:ext uri="{FF2B5EF4-FFF2-40B4-BE49-F238E27FC236}">
                <a16:creationId xmlns:a16="http://schemas.microsoft.com/office/drawing/2014/main" id="{5D6D8DBC-3448-40EB-9B7C-346AE554D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550" y="4042799"/>
            <a:ext cx="4325620" cy="1762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679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6BD74DB-FBF9-4367-9420-09D3DEA0F85D}"/>
              </a:ext>
            </a:extLst>
          </p:cNvPr>
          <p:cNvSpPr txBox="1"/>
          <p:nvPr/>
        </p:nvSpPr>
        <p:spPr>
          <a:xfrm>
            <a:off x="1158240" y="914400"/>
            <a:ext cx="9834880" cy="646331"/>
          </a:xfrm>
          <a:prstGeom prst="rect">
            <a:avLst/>
          </a:prstGeom>
          <a:noFill/>
        </p:spPr>
        <p:txBody>
          <a:bodyPr wrap="square">
            <a:spAutoFit/>
          </a:bodyPr>
          <a:lstStyle/>
          <a:p>
            <a:pPr algn="just"/>
            <a:r>
              <a:rPr lang="es-ES" b="0" i="0" dirty="0">
                <a:solidFill>
                  <a:srgbClr val="333333"/>
                </a:solidFill>
                <a:effectLst/>
                <a:latin typeface="Open Sans" panose="020B0606030504020204" pitchFamily="34" charset="0"/>
              </a:rPr>
              <a:t>Dentro del análisis del trabajo de una persona, nos podemos encontrar con que el tiempo que dedica a la labor, se descompone en las siguientes categorías:</a:t>
            </a:r>
            <a:endParaRPr lang="es-ES" dirty="0"/>
          </a:p>
        </p:txBody>
      </p:sp>
      <p:pic>
        <p:nvPicPr>
          <p:cNvPr id="2050" name="Picture 2">
            <a:extLst>
              <a:ext uri="{FF2B5EF4-FFF2-40B4-BE49-F238E27FC236}">
                <a16:creationId xmlns:a16="http://schemas.microsoft.com/office/drawing/2014/main" id="{34CF9581-AF59-4A2C-BDF4-8A6EB91CD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24" y="1907858"/>
            <a:ext cx="9931351" cy="379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53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401927-6885-4705-966C-ACE305350816}"/>
              </a:ext>
            </a:extLst>
          </p:cNvPr>
          <p:cNvSpPr txBox="1"/>
          <p:nvPr/>
        </p:nvSpPr>
        <p:spPr>
          <a:xfrm>
            <a:off x="1336040" y="1270000"/>
            <a:ext cx="9519920" cy="3477875"/>
          </a:xfrm>
          <a:prstGeom prst="rect">
            <a:avLst/>
          </a:prstGeom>
          <a:noFill/>
        </p:spPr>
        <p:txBody>
          <a:bodyPr wrap="square">
            <a:spAutoFit/>
          </a:bodyPr>
          <a:lstStyle/>
          <a:p>
            <a:pPr algn="just"/>
            <a:r>
              <a:rPr lang="es-ES" sz="2000" b="0" i="0" dirty="0">
                <a:solidFill>
                  <a:srgbClr val="333333"/>
                </a:solidFill>
                <a:effectLst/>
                <a:latin typeface="Open Sans" panose="020B0606030504020204" pitchFamily="34" charset="0"/>
              </a:rPr>
              <a:t>Con vista a la imagen, es necesario destacar que:</a:t>
            </a:r>
          </a:p>
          <a:p>
            <a:pPr algn="just"/>
            <a:endParaRPr lang="es-ES" sz="2000" b="0" i="0" dirty="0">
              <a:solidFill>
                <a:srgbClr val="333333"/>
              </a:solidFill>
              <a:effectLst/>
              <a:latin typeface="Open Sans" panose="020B0606030504020204" pitchFamily="34" charset="0"/>
            </a:endParaRPr>
          </a:p>
          <a:p>
            <a:pPr algn="just">
              <a:buFont typeface="Arial" panose="020B0604020202020204" pitchFamily="34" charset="0"/>
              <a:buChar char="•"/>
            </a:pPr>
            <a:r>
              <a:rPr lang="es-ES" sz="2000" b="0" i="0" dirty="0">
                <a:solidFill>
                  <a:srgbClr val="333333"/>
                </a:solidFill>
                <a:effectLst/>
                <a:latin typeface="Open Sans" panose="020B0606030504020204" pitchFamily="34" charset="0"/>
              </a:rPr>
              <a:t>El </a:t>
            </a:r>
            <a:r>
              <a:rPr lang="es-ES" sz="2000" b="1" i="0" dirty="0">
                <a:solidFill>
                  <a:srgbClr val="333333"/>
                </a:solidFill>
                <a:effectLst/>
                <a:latin typeface="Open Sans" panose="020B0606030504020204" pitchFamily="34" charset="0"/>
              </a:rPr>
              <a:t>contenido básico del trabajo</a:t>
            </a:r>
            <a:r>
              <a:rPr lang="es-ES" sz="2000" b="0" i="0" dirty="0">
                <a:solidFill>
                  <a:srgbClr val="333333"/>
                </a:solidFill>
                <a:effectLst/>
                <a:latin typeface="Open Sans" panose="020B0606030504020204" pitchFamily="34" charset="0"/>
              </a:rPr>
              <a:t> es el tiempo teórico y no reducible requerido para obtener una unidad de producción o hacer una operación.</a:t>
            </a:r>
          </a:p>
          <a:p>
            <a:pPr algn="just">
              <a:buFont typeface="Arial" panose="020B0604020202020204" pitchFamily="34" charset="0"/>
              <a:buChar char="•"/>
            </a:pPr>
            <a:r>
              <a:rPr lang="es-ES" sz="2000" b="0" i="0" dirty="0">
                <a:solidFill>
                  <a:srgbClr val="333333"/>
                </a:solidFill>
                <a:effectLst/>
                <a:latin typeface="Open Sans" panose="020B0606030504020204" pitchFamily="34" charset="0"/>
              </a:rPr>
              <a:t>Con </a:t>
            </a:r>
            <a:r>
              <a:rPr lang="es-ES" sz="2000" b="1" i="0" dirty="0">
                <a:solidFill>
                  <a:srgbClr val="333333"/>
                </a:solidFill>
                <a:effectLst/>
                <a:latin typeface="Open Sans" panose="020B0606030504020204" pitchFamily="34" charset="0"/>
              </a:rPr>
              <a:t>contenido de trabajo</a:t>
            </a:r>
            <a:r>
              <a:rPr lang="es-ES" sz="2000" b="0" i="0" dirty="0">
                <a:solidFill>
                  <a:srgbClr val="333333"/>
                </a:solidFill>
                <a:effectLst/>
                <a:latin typeface="Open Sans" panose="020B0606030504020204" pitchFamily="34" charset="0"/>
              </a:rPr>
              <a:t> nos referimos a la cantidad de trabajo sobre un producto o proceso</a:t>
            </a:r>
          </a:p>
          <a:p>
            <a:pPr algn="just">
              <a:buFont typeface="Arial" panose="020B0604020202020204" pitchFamily="34" charset="0"/>
              <a:buChar char="•"/>
            </a:pPr>
            <a:endParaRPr lang="es-ES" sz="2000" dirty="0">
              <a:solidFill>
                <a:srgbClr val="333333"/>
              </a:solidFill>
              <a:latin typeface="Open Sans" panose="020B0606030504020204" pitchFamily="34" charset="0"/>
            </a:endParaRPr>
          </a:p>
          <a:p>
            <a:pPr algn="just"/>
            <a:endParaRPr lang="es-ES" sz="2000" dirty="0">
              <a:solidFill>
                <a:srgbClr val="333333"/>
              </a:solidFill>
              <a:latin typeface="Open Sans" panose="020B0606030504020204" pitchFamily="34" charset="0"/>
            </a:endParaRPr>
          </a:p>
          <a:p>
            <a:pPr algn="just">
              <a:buFont typeface="Arial" panose="020B0604020202020204" pitchFamily="34" charset="0"/>
              <a:buChar char="•"/>
            </a:pPr>
            <a:endParaRPr lang="es-ES" sz="2000" b="0" i="0" dirty="0">
              <a:solidFill>
                <a:srgbClr val="333333"/>
              </a:solidFill>
              <a:effectLst/>
              <a:latin typeface="Open Sans" panose="020B0606030504020204" pitchFamily="34" charset="0"/>
            </a:endParaRPr>
          </a:p>
          <a:p>
            <a:pPr algn="just"/>
            <a:r>
              <a:rPr lang="es-ES" sz="2000" b="0" i="0" dirty="0">
                <a:solidFill>
                  <a:srgbClr val="333333"/>
                </a:solidFill>
                <a:effectLst/>
                <a:latin typeface="Open Sans" panose="020B0606030504020204" pitchFamily="34" charset="0"/>
              </a:rPr>
              <a:t>Dentro del estudio del trabajo, se deben determinar estos aspectos para plantear soluciones que reduzcan el tiempo total improductivo.</a:t>
            </a:r>
          </a:p>
        </p:txBody>
      </p:sp>
    </p:spTree>
    <p:extLst>
      <p:ext uri="{BB962C8B-B14F-4D97-AF65-F5344CB8AC3E}">
        <p14:creationId xmlns:p14="http://schemas.microsoft.com/office/powerpoint/2010/main" val="252451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6F9D837-220A-41D6-86AA-973E4C07D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543" y="111760"/>
            <a:ext cx="10094913" cy="663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35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B1A22B-CA4F-451D-9247-F2723FA9F8C2}"/>
              </a:ext>
            </a:extLst>
          </p:cNvPr>
          <p:cNvSpPr txBox="1"/>
          <p:nvPr/>
        </p:nvSpPr>
        <p:spPr>
          <a:xfrm>
            <a:off x="1238250" y="819150"/>
            <a:ext cx="9715500" cy="5355312"/>
          </a:xfrm>
          <a:prstGeom prst="rect">
            <a:avLst/>
          </a:prstGeom>
          <a:noFill/>
        </p:spPr>
        <p:txBody>
          <a:bodyPr wrap="square">
            <a:spAutoFit/>
          </a:bodyPr>
          <a:lstStyle/>
          <a:p>
            <a:pPr algn="just"/>
            <a:r>
              <a:rPr lang="es-ES" sz="1800" b="0" i="0" u="none" strike="noStrike" baseline="0" dirty="0">
                <a:latin typeface="TimesLTStd-Roman"/>
              </a:rPr>
              <a:t>Antes de comenzar la construcción real de la gráfica de procesos operativos, los analistas añaden el título —Gráfica del proceso operativo—, e información adicional como el número de parte, número de plano, descripción del proceso, método actual o propuesto, fecha y nombre de la persona que elaboró la gráfica. Se pueden incluir datos tales como el número de gráfica, la planta, el edificio y el departamento.</a:t>
            </a:r>
          </a:p>
          <a:p>
            <a:pPr algn="just"/>
            <a:endParaRPr lang="es-ES" sz="1800" b="0" i="0" u="none" strike="noStrike" baseline="0" dirty="0">
              <a:latin typeface="TimesLTStd-Roman"/>
            </a:endParaRPr>
          </a:p>
          <a:p>
            <a:pPr algn="just"/>
            <a:r>
              <a:rPr lang="es-ES" sz="1800" b="0" i="0" u="none" strike="noStrike" baseline="0" dirty="0">
                <a:latin typeface="TimesLTStd-Roman"/>
              </a:rPr>
              <a:t>Las líneas verticales indican el flujo general del proceso a medida que se realiza el trabajo, mientras que las líneas horizontales que alimentan a las líneas de flujo vertical indican materiales, ya sea comprados o elaborados durante el proceso. Las partes se muestran como ingresando a una línea vertical para ensamblado o abandonando una línea vertical para desensamblado. Los materiales que son desensamblados o extraídos se representan mediante líneas horizontales de materiales y se dibujan a la derecha de la línea de flujo vertical, mientras que los materiales de ensamblado se muestran mediante líneas horizontales dibujadas a la izquierda de la línea de flujo vertical.</a:t>
            </a:r>
          </a:p>
          <a:p>
            <a:pPr algn="just"/>
            <a:endParaRPr lang="es-ES" sz="1800" b="0" i="0" u="none" strike="noStrike" baseline="0" dirty="0">
              <a:latin typeface="TimesLTStd-Roman"/>
            </a:endParaRPr>
          </a:p>
          <a:p>
            <a:pPr algn="just"/>
            <a:r>
              <a:rPr lang="es-ES" sz="1800" b="0" i="0" u="none" strike="noStrike" baseline="0" dirty="0">
                <a:latin typeface="TimesLTStd-Roman"/>
              </a:rPr>
              <a:t>En general, el diagrama del proceso operativo se construye de tal manera que las líneas de flujo verticales y las líneas de materiales horizontales no se crucen. Si es estrictamente necesario el cruce de una línea vertical con una horizontal, se debe utilizar la convención para mostrar que no se presenta ninguna conexión; esto es, dibujar un pequeño semicírculo en la línea horizontal en el punto donde la línea vertical lo cruce.</a:t>
            </a:r>
            <a:endParaRPr lang="es-ES" dirty="0"/>
          </a:p>
        </p:txBody>
      </p:sp>
    </p:spTree>
    <p:extLst>
      <p:ext uri="{BB962C8B-B14F-4D97-AF65-F5344CB8AC3E}">
        <p14:creationId xmlns:p14="http://schemas.microsoft.com/office/powerpoint/2010/main" val="87676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DDA250E-01AC-42BB-9114-3096C16A011B}"/>
              </a:ext>
            </a:extLst>
          </p:cNvPr>
          <p:cNvPicPr>
            <a:picLocks noChangeAspect="1"/>
          </p:cNvPicPr>
          <p:nvPr/>
        </p:nvPicPr>
        <p:blipFill>
          <a:blip r:embed="rId2"/>
          <a:stretch>
            <a:fillRect/>
          </a:stretch>
        </p:blipFill>
        <p:spPr>
          <a:xfrm>
            <a:off x="480229" y="661601"/>
            <a:ext cx="11231542" cy="5534797"/>
          </a:xfrm>
          <a:prstGeom prst="rect">
            <a:avLst/>
          </a:prstGeom>
        </p:spPr>
      </p:pic>
    </p:spTree>
    <p:extLst>
      <p:ext uri="{BB962C8B-B14F-4D97-AF65-F5344CB8AC3E}">
        <p14:creationId xmlns:p14="http://schemas.microsoft.com/office/powerpoint/2010/main" val="122215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9F1E712-0F01-4DC8-99C0-EA6B7369EF9B}"/>
              </a:ext>
            </a:extLst>
          </p:cNvPr>
          <p:cNvSpPr txBox="1"/>
          <p:nvPr/>
        </p:nvSpPr>
        <p:spPr>
          <a:xfrm>
            <a:off x="1276349" y="962025"/>
            <a:ext cx="9591675" cy="4093428"/>
          </a:xfrm>
          <a:prstGeom prst="rect">
            <a:avLst/>
          </a:prstGeom>
          <a:noFill/>
        </p:spPr>
        <p:txBody>
          <a:bodyPr wrap="square">
            <a:spAutoFit/>
          </a:bodyPr>
          <a:lstStyle/>
          <a:p>
            <a:pPr algn="just"/>
            <a:r>
              <a:rPr lang="es-ES" sz="2000" b="0" i="0" u="none" strike="noStrike" baseline="0" dirty="0">
                <a:latin typeface="TimesLTStd-Roman"/>
              </a:rPr>
              <a:t>El diagrama de proceso operativo terminado ayuda a los analistas a visualizar el método en curso, con todos sus detalles, de tal forma que se pueden identificar nuevos y mejores procedimientos.</a:t>
            </a:r>
          </a:p>
          <a:p>
            <a:pPr algn="just"/>
            <a:r>
              <a:rPr lang="es-ES" sz="2000" b="0" i="0" u="none" strike="noStrike" baseline="0" dirty="0">
                <a:latin typeface="TimesLTStd-Roman"/>
              </a:rPr>
              <a:t>Este diagrama muestra a los analistas qué efecto tendrá un cambio en una determinada operación en las operaciones precedentes y subsecuentes. Es muy usual lograr 30% de reducción de tiempo mediante el uso de los principios del análisis de operaciones en conjunto con el diagrama de procesos operativos, el cual sugiere inevitablemente posibilidades para la mejora.</a:t>
            </a:r>
          </a:p>
          <a:p>
            <a:pPr algn="just"/>
            <a:endParaRPr lang="es-ES" sz="2000" b="0" i="0" u="none" strike="noStrike" baseline="0" dirty="0">
              <a:latin typeface="TimesLTStd-Roman"/>
            </a:endParaRPr>
          </a:p>
          <a:p>
            <a:pPr algn="just"/>
            <a:r>
              <a:rPr lang="es-ES" sz="2000" b="0" i="0" u="none" strike="noStrike" baseline="0" dirty="0">
                <a:latin typeface="TimesLTStd-Roman"/>
              </a:rPr>
              <a:t>Asimismo, puesto que cada etapa se muestra en su secuencia cronológica apropiada, el diagrama en sí mismo constituye una distribución ideal de la planta. En consecuencia, los analistas de métodos consideran esta herramienta extremadamente útil para desarrollar nuevas distribuciones y mejorar las existentes.</a:t>
            </a:r>
            <a:endParaRPr lang="es-ES" sz="2000" dirty="0"/>
          </a:p>
        </p:txBody>
      </p:sp>
    </p:spTree>
    <p:extLst>
      <p:ext uri="{BB962C8B-B14F-4D97-AF65-F5344CB8AC3E}">
        <p14:creationId xmlns:p14="http://schemas.microsoft.com/office/powerpoint/2010/main" val="386085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7E4BE67-B139-44E4-A652-199FF3049F2C}"/>
              </a:ext>
            </a:extLst>
          </p:cNvPr>
          <p:cNvPicPr>
            <a:picLocks noChangeAspect="1"/>
          </p:cNvPicPr>
          <p:nvPr/>
        </p:nvPicPr>
        <p:blipFill>
          <a:blip r:embed="rId2"/>
          <a:stretch>
            <a:fillRect/>
          </a:stretch>
        </p:blipFill>
        <p:spPr>
          <a:xfrm>
            <a:off x="1923235" y="211570"/>
            <a:ext cx="8982890" cy="6434860"/>
          </a:xfrm>
          <a:prstGeom prst="rect">
            <a:avLst/>
          </a:prstGeom>
        </p:spPr>
      </p:pic>
    </p:spTree>
    <p:extLst>
      <p:ext uri="{BB962C8B-B14F-4D97-AF65-F5344CB8AC3E}">
        <p14:creationId xmlns:p14="http://schemas.microsoft.com/office/powerpoint/2010/main" val="205427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AC09CE8-30A8-410B-8BB0-618F289B0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556" y="238125"/>
            <a:ext cx="7354887" cy="65151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1C1DEE5F-495E-489C-A746-6FBC3A6C0212}"/>
              </a:ext>
            </a:extLst>
          </p:cNvPr>
          <p:cNvSpPr txBox="1"/>
          <p:nvPr/>
        </p:nvSpPr>
        <p:spPr>
          <a:xfrm>
            <a:off x="800100" y="5829985"/>
            <a:ext cx="6096000" cy="646331"/>
          </a:xfrm>
          <a:prstGeom prst="rect">
            <a:avLst/>
          </a:prstGeom>
          <a:noFill/>
        </p:spPr>
        <p:txBody>
          <a:bodyPr wrap="square">
            <a:spAutoFit/>
          </a:bodyPr>
          <a:lstStyle/>
          <a:p>
            <a:r>
              <a:rPr lang="es-ES" b="0" i="1" dirty="0">
                <a:solidFill>
                  <a:srgbClr val="505050"/>
                </a:solidFill>
                <a:effectLst/>
                <a:latin typeface="Arial" panose="020B0604020202020204" pitchFamily="34" charset="0"/>
              </a:rPr>
              <a:t>Diagrama de las operaciones del proceso. Fabricación de una señal de tráfico</a:t>
            </a:r>
            <a:endParaRPr lang="es-ES" dirty="0"/>
          </a:p>
        </p:txBody>
      </p:sp>
    </p:spTree>
    <p:extLst>
      <p:ext uri="{BB962C8B-B14F-4D97-AF65-F5344CB8AC3E}">
        <p14:creationId xmlns:p14="http://schemas.microsoft.com/office/powerpoint/2010/main" val="29865509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4044</Words>
  <Application>Microsoft Office PowerPoint</Application>
  <PresentationFormat>Panorámica</PresentationFormat>
  <Paragraphs>164</Paragraphs>
  <Slides>49</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49</vt:i4>
      </vt:variant>
    </vt:vector>
  </HeadingPairs>
  <TitlesOfParts>
    <vt:vector size="61" baseType="lpstr">
      <vt:lpstr>Arial</vt:lpstr>
      <vt:lpstr>ArialMT</vt:lpstr>
      <vt:lpstr>ArialNormal</vt:lpstr>
      <vt:lpstr>Calibri</vt:lpstr>
      <vt:lpstr>Calibri Light</vt:lpstr>
      <vt:lpstr>HelveticaLTStd-Blk</vt:lpstr>
      <vt:lpstr>Open Sans</vt:lpstr>
      <vt:lpstr>TimesLTStd-Bold</vt:lpstr>
      <vt:lpstr>TimesLTStd-Italic</vt:lpstr>
      <vt:lpstr>TimesLTStd-Roman</vt:lpstr>
      <vt:lpstr>Verdana</vt:lpstr>
      <vt:lpstr>Tema de Office</vt:lpstr>
      <vt:lpstr>Universidad Nacional de Chimborazo  Ingeniería de métodos 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Nacional de Chimborazo  Ingeniería de métodos I</dc:title>
  <dc:creator>Gabriela Serrano</dc:creator>
  <cp:lastModifiedBy>GABRIELA</cp:lastModifiedBy>
  <cp:revision>8</cp:revision>
  <dcterms:created xsi:type="dcterms:W3CDTF">2024-06-18T15:56:31Z</dcterms:created>
  <dcterms:modified xsi:type="dcterms:W3CDTF">2024-11-07T03:32:22Z</dcterms:modified>
</cp:coreProperties>
</file>