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9" r:id="rId15"/>
    <p:sldId id="288"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25" r:id="rId33"/>
    <p:sldId id="326" r:id="rId34"/>
    <p:sldId id="329" r:id="rId35"/>
    <p:sldId id="308" r:id="rId36"/>
    <p:sldId id="313" r:id="rId37"/>
    <p:sldId id="327" r:id="rId38"/>
    <p:sldId id="328" r:id="rId39"/>
    <p:sldId id="314" r:id="rId40"/>
    <p:sldId id="315" r:id="rId41"/>
    <p:sldId id="316" r:id="rId42"/>
    <p:sldId id="317" r:id="rId43"/>
    <p:sldId id="318" r:id="rId44"/>
    <p:sldId id="319" r:id="rId45"/>
    <p:sldId id="320" r:id="rId46"/>
    <p:sldId id="321" r:id="rId47"/>
    <p:sldId id="322" r:id="rId48"/>
    <p:sldId id="323" r:id="rId49"/>
    <p:sldId id="324" r:id="rId50"/>
    <p:sldId id="307"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4" r:id="rId65"/>
    <p:sldId id="346" r:id="rId66"/>
    <p:sldId id="347" r:id="rId67"/>
    <p:sldId id="348" r:id="rId68"/>
    <p:sldId id="352" r:id="rId69"/>
    <p:sldId id="353" r:id="rId70"/>
    <p:sldId id="354" r:id="rId71"/>
    <p:sldId id="355" r:id="rId72"/>
    <p:sldId id="356" r:id="rId73"/>
    <p:sldId id="357" r:id="rId74"/>
    <p:sldId id="358" r:id="rId75"/>
    <p:sldId id="359" r:id="rId76"/>
    <p:sldId id="360" r:id="rId77"/>
    <p:sldId id="349" r:id="rId78"/>
    <p:sldId id="350" r:id="rId79"/>
    <p:sldId id="351"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83" r:id="rId97"/>
    <p:sldId id="384" r:id="rId98"/>
    <p:sldId id="377" r:id="rId99"/>
    <p:sldId id="385" r:id="rId100"/>
    <p:sldId id="378" r:id="rId101"/>
    <p:sldId id="379" r:id="rId102"/>
    <p:sldId id="381" r:id="rId103"/>
    <p:sldId id="382" r:id="rId104"/>
    <p:sldId id="380" r:id="rId105"/>
    <p:sldId id="386" r:id="rId106"/>
    <p:sldId id="387" r:id="rId107"/>
    <p:sldId id="388" r:id="rId108"/>
    <p:sldId id="389" r:id="rId109"/>
    <p:sldId id="391" r:id="rId110"/>
    <p:sldId id="392" r:id="rId111"/>
    <p:sldId id="393" r:id="rId112"/>
    <p:sldId id="394" r:id="rId113"/>
    <p:sldId id="390" r:id="rId114"/>
    <p:sldId id="395" r:id="rId115"/>
    <p:sldId id="396" r:id="rId116"/>
    <p:sldId id="397" r:id="rId117"/>
    <p:sldId id="398" r:id="rId118"/>
    <p:sldId id="399" r:id="rId119"/>
    <p:sldId id="401" r:id="rId120"/>
    <p:sldId id="402" r:id="rId121"/>
    <p:sldId id="403" r:id="rId122"/>
    <p:sldId id="404" r:id="rId123"/>
    <p:sldId id="405" r:id="rId124"/>
    <p:sldId id="406" r:id="rId125"/>
    <p:sldId id="400" r:id="rId126"/>
    <p:sldId id="410" r:id="rId127"/>
    <p:sldId id="407" r:id="rId128"/>
    <p:sldId id="411" r:id="rId129"/>
    <p:sldId id="408" r:id="rId130"/>
    <p:sldId id="412" r:id="rId131"/>
    <p:sldId id="409" r:id="rId132"/>
    <p:sldId id="413" r:id="rId133"/>
    <p:sldId id="414" r:id="rId134"/>
    <p:sldId id="416" r:id="rId135"/>
    <p:sldId id="417" r:id="rId136"/>
    <p:sldId id="418" r:id="rId137"/>
    <p:sldId id="419" r:id="rId138"/>
    <p:sldId id="420" r:id="rId139"/>
    <p:sldId id="415" r:id="rId140"/>
    <p:sldId id="421" r:id="rId141"/>
    <p:sldId id="422" r:id="rId142"/>
    <p:sldId id="423" r:id="rId143"/>
    <p:sldId id="424" r:id="rId144"/>
    <p:sldId id="425" r:id="rId14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9DA40-0912-45FE-8046-B77773A4F37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1CEDE79F-A9C7-47F0-B7A3-C98DE84FD04D}">
      <dgm:prSet phldrT="[Texto]" custT="1"/>
      <dgm:spPr/>
      <dgm:t>
        <a:bodyPr/>
        <a:lstStyle/>
        <a:p>
          <a:r>
            <a:rPr lang="es-ES" sz="2600" dirty="0"/>
            <a:t>Proceso: es un conjunto de actividades relacionadas entre sí que toman elementos de entrada y los transforman en elementos de salida cuyo valor para la empresa es mayor que los elementos originales (valor añadido)</a:t>
          </a:r>
        </a:p>
      </dgm:t>
    </dgm:pt>
    <dgm:pt modelId="{A337207D-D7DE-410C-A4BF-2D65073F7265}" type="parTrans" cxnId="{C1E2C963-175C-425E-BD8F-726BA1F55DEC}">
      <dgm:prSet/>
      <dgm:spPr/>
      <dgm:t>
        <a:bodyPr/>
        <a:lstStyle/>
        <a:p>
          <a:endParaRPr lang="es-ES"/>
        </a:p>
      </dgm:t>
    </dgm:pt>
    <dgm:pt modelId="{CC2073F4-7C36-41E5-B089-0323365F8997}" type="sibTrans" cxnId="{C1E2C963-175C-425E-BD8F-726BA1F55DEC}">
      <dgm:prSet/>
      <dgm:spPr/>
      <dgm:t>
        <a:bodyPr/>
        <a:lstStyle/>
        <a:p>
          <a:endParaRPr lang="es-ES"/>
        </a:p>
      </dgm:t>
    </dgm:pt>
    <dgm:pt modelId="{3BC32E08-86C1-4343-AD9A-73F71383A18C}" type="pres">
      <dgm:prSet presAssocID="{D359DA40-0912-45FE-8046-B77773A4F372}" presName="diagram" presStyleCnt="0">
        <dgm:presLayoutVars>
          <dgm:dir/>
          <dgm:resizeHandles val="exact"/>
        </dgm:presLayoutVars>
      </dgm:prSet>
      <dgm:spPr/>
    </dgm:pt>
    <dgm:pt modelId="{67A1820B-8F99-4AAB-8230-C0A28AC95F16}" type="pres">
      <dgm:prSet presAssocID="{1CEDE79F-A9C7-47F0-B7A3-C98DE84FD04D}" presName="node" presStyleLbl="node1" presStyleIdx="0" presStyleCnt="1" custScaleX="337316">
        <dgm:presLayoutVars>
          <dgm:bulletEnabled val="1"/>
        </dgm:presLayoutVars>
      </dgm:prSet>
      <dgm:spPr/>
    </dgm:pt>
  </dgm:ptLst>
  <dgm:cxnLst>
    <dgm:cxn modelId="{2FD2913D-1413-45EF-8126-1D464A1D5D75}" type="presOf" srcId="{D359DA40-0912-45FE-8046-B77773A4F372}" destId="{3BC32E08-86C1-4343-AD9A-73F71383A18C}" srcOrd="0" destOrd="0" presId="urn:microsoft.com/office/officeart/2005/8/layout/default"/>
    <dgm:cxn modelId="{C1E2C963-175C-425E-BD8F-726BA1F55DEC}" srcId="{D359DA40-0912-45FE-8046-B77773A4F372}" destId="{1CEDE79F-A9C7-47F0-B7A3-C98DE84FD04D}" srcOrd="0" destOrd="0" parTransId="{A337207D-D7DE-410C-A4BF-2D65073F7265}" sibTransId="{CC2073F4-7C36-41E5-B089-0323365F8997}"/>
    <dgm:cxn modelId="{CAA8E1F0-4EBC-45CE-8A5A-2287F5ED4030}" type="presOf" srcId="{1CEDE79F-A9C7-47F0-B7A3-C98DE84FD04D}" destId="{67A1820B-8F99-4AAB-8230-C0A28AC95F16}" srcOrd="0" destOrd="0" presId="urn:microsoft.com/office/officeart/2005/8/layout/default"/>
    <dgm:cxn modelId="{01D5CF41-3C9D-4CF8-A169-1A587798CF56}" type="presParOf" srcId="{3BC32E08-86C1-4343-AD9A-73F71383A18C}" destId="{67A1820B-8F99-4AAB-8230-C0A28AC95F1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440A0A-72B7-4DA4-B9A9-C51A0401E06C}"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S"/>
        </a:p>
      </dgm:t>
    </dgm:pt>
    <dgm:pt modelId="{B68778E1-9D1A-419B-A2C4-1064D297D30D}">
      <dgm:prSet phldrT="[Texto]" custT="1"/>
      <dgm:spPr/>
      <dgm:t>
        <a:bodyPr/>
        <a:lstStyle/>
        <a:p>
          <a:r>
            <a:rPr lang="es-ES" sz="2400" dirty="0"/>
            <a:t>Descripción histórica de la empresa</a:t>
          </a:r>
        </a:p>
      </dgm:t>
    </dgm:pt>
    <dgm:pt modelId="{01443C8A-8943-4454-A1B1-53D3D9DEC11D}" type="parTrans" cxnId="{FDAB7704-573D-4C07-B653-2EB4586C1549}">
      <dgm:prSet/>
      <dgm:spPr/>
      <dgm:t>
        <a:bodyPr/>
        <a:lstStyle/>
        <a:p>
          <a:endParaRPr lang="es-ES" sz="2800"/>
        </a:p>
      </dgm:t>
    </dgm:pt>
    <dgm:pt modelId="{566C6567-AAB1-4DE3-86A6-B67C3C6D88E0}" type="sibTrans" cxnId="{FDAB7704-573D-4C07-B653-2EB4586C1549}">
      <dgm:prSet/>
      <dgm:spPr/>
      <dgm:t>
        <a:bodyPr/>
        <a:lstStyle/>
        <a:p>
          <a:endParaRPr lang="es-ES" sz="2800"/>
        </a:p>
      </dgm:t>
    </dgm:pt>
    <dgm:pt modelId="{A234EB1F-ADC8-4CD8-A13A-725E7DCF7A0B}">
      <dgm:prSet phldrT="[Texto]" custT="1"/>
      <dgm:spPr/>
      <dgm:t>
        <a:bodyPr/>
        <a:lstStyle/>
        <a:p>
          <a:r>
            <a:rPr lang="es-ES" sz="2400" dirty="0"/>
            <a:t>Productos y servicios que oferta</a:t>
          </a:r>
        </a:p>
      </dgm:t>
    </dgm:pt>
    <dgm:pt modelId="{35063E80-BCCE-4265-9C0A-5777612C2DEA}" type="parTrans" cxnId="{0CE75D58-5D39-44BD-B4B4-B3D4C775E75D}">
      <dgm:prSet/>
      <dgm:spPr/>
      <dgm:t>
        <a:bodyPr/>
        <a:lstStyle/>
        <a:p>
          <a:endParaRPr lang="es-ES" sz="2800"/>
        </a:p>
      </dgm:t>
    </dgm:pt>
    <dgm:pt modelId="{201DDF6B-6697-41A9-BAC2-28F8141150C2}" type="sibTrans" cxnId="{0CE75D58-5D39-44BD-B4B4-B3D4C775E75D}">
      <dgm:prSet/>
      <dgm:spPr/>
      <dgm:t>
        <a:bodyPr/>
        <a:lstStyle/>
        <a:p>
          <a:endParaRPr lang="es-ES" sz="2800"/>
        </a:p>
      </dgm:t>
    </dgm:pt>
    <dgm:pt modelId="{25BBD135-AC77-44B6-99D3-6F0E2B4CEF8A}">
      <dgm:prSet phldrT="[Texto]" custT="1"/>
      <dgm:spPr/>
      <dgm:t>
        <a:bodyPr/>
        <a:lstStyle/>
        <a:p>
          <a:r>
            <a:rPr lang="es-ES" sz="2400" dirty="0"/>
            <a:t>Número de trabajadores</a:t>
          </a:r>
        </a:p>
      </dgm:t>
    </dgm:pt>
    <dgm:pt modelId="{A124650D-615C-49BE-AB4E-824E3AAC2529}" type="parTrans" cxnId="{8D427EFC-421A-4E49-89FC-808E7C39E49D}">
      <dgm:prSet/>
      <dgm:spPr/>
      <dgm:t>
        <a:bodyPr/>
        <a:lstStyle/>
        <a:p>
          <a:endParaRPr lang="es-ES" sz="2800"/>
        </a:p>
      </dgm:t>
    </dgm:pt>
    <dgm:pt modelId="{D47C72AE-3E7D-44AF-94FE-B112825546BF}" type="sibTrans" cxnId="{8D427EFC-421A-4E49-89FC-808E7C39E49D}">
      <dgm:prSet/>
      <dgm:spPr/>
      <dgm:t>
        <a:bodyPr/>
        <a:lstStyle/>
        <a:p>
          <a:endParaRPr lang="es-ES" sz="2800"/>
        </a:p>
      </dgm:t>
    </dgm:pt>
    <dgm:pt modelId="{58656114-5EAA-468A-8D14-6077B34C5D73}">
      <dgm:prSet phldrT="[Texto]" custT="1"/>
      <dgm:spPr/>
      <dgm:t>
        <a:bodyPr/>
        <a:lstStyle/>
        <a:p>
          <a:r>
            <a:rPr lang="es-ES" sz="2400" dirty="0"/>
            <a:t>Organigrama estructural</a:t>
          </a:r>
        </a:p>
      </dgm:t>
    </dgm:pt>
    <dgm:pt modelId="{0AFD4EBE-0914-4B61-B2B5-EFE05EBE6472}" type="parTrans" cxnId="{3D652ADE-43BA-48DD-80D3-53FCF53B62E4}">
      <dgm:prSet/>
      <dgm:spPr/>
      <dgm:t>
        <a:bodyPr/>
        <a:lstStyle/>
        <a:p>
          <a:endParaRPr lang="es-ES" sz="2800"/>
        </a:p>
      </dgm:t>
    </dgm:pt>
    <dgm:pt modelId="{3750E8C6-A016-4108-9C9C-4419152C7359}" type="sibTrans" cxnId="{3D652ADE-43BA-48DD-80D3-53FCF53B62E4}">
      <dgm:prSet/>
      <dgm:spPr/>
      <dgm:t>
        <a:bodyPr/>
        <a:lstStyle/>
        <a:p>
          <a:endParaRPr lang="es-ES" sz="2800"/>
        </a:p>
      </dgm:t>
    </dgm:pt>
    <dgm:pt modelId="{542B6DDF-DB51-41AE-A3C3-48F2790811EA}">
      <dgm:prSet phldrT="[Texto]" custT="1"/>
      <dgm:spPr/>
      <dgm:t>
        <a:bodyPr/>
        <a:lstStyle/>
        <a:p>
          <a:r>
            <a:rPr lang="es-ES" sz="2400" dirty="0"/>
            <a:t>Funciones y responsabilidades</a:t>
          </a:r>
        </a:p>
      </dgm:t>
    </dgm:pt>
    <dgm:pt modelId="{638DB13B-332A-4136-882C-2F2126B65803}" type="parTrans" cxnId="{6A83BD10-425A-4A63-93AD-A631664CB3A1}">
      <dgm:prSet/>
      <dgm:spPr/>
      <dgm:t>
        <a:bodyPr/>
        <a:lstStyle/>
        <a:p>
          <a:endParaRPr lang="es-ES" sz="2800"/>
        </a:p>
      </dgm:t>
    </dgm:pt>
    <dgm:pt modelId="{30AEAE6E-5005-439C-934D-AFD3D5993DA7}" type="sibTrans" cxnId="{6A83BD10-425A-4A63-93AD-A631664CB3A1}">
      <dgm:prSet/>
      <dgm:spPr/>
      <dgm:t>
        <a:bodyPr/>
        <a:lstStyle/>
        <a:p>
          <a:endParaRPr lang="es-ES" sz="2800"/>
        </a:p>
      </dgm:t>
    </dgm:pt>
    <dgm:pt modelId="{F25607D6-981C-4945-9B8D-12EAC420695D}">
      <dgm:prSet phldrT="[Texto]" custT="1"/>
      <dgm:spPr/>
      <dgm:t>
        <a:bodyPr/>
        <a:lstStyle/>
        <a:p>
          <a:r>
            <a:rPr lang="es-ES" sz="2400" dirty="0"/>
            <a:t>FODA</a:t>
          </a:r>
        </a:p>
      </dgm:t>
    </dgm:pt>
    <dgm:pt modelId="{B4BCDCAF-2DC2-42F4-A944-D2D75E820BA4}" type="parTrans" cxnId="{9BA089DF-9107-4B18-A409-7877AB955547}">
      <dgm:prSet/>
      <dgm:spPr/>
      <dgm:t>
        <a:bodyPr/>
        <a:lstStyle/>
        <a:p>
          <a:endParaRPr lang="es-ES" sz="2800"/>
        </a:p>
      </dgm:t>
    </dgm:pt>
    <dgm:pt modelId="{CC20E758-1E9E-417A-9BB0-D7EB8755664D}" type="sibTrans" cxnId="{9BA089DF-9107-4B18-A409-7877AB955547}">
      <dgm:prSet/>
      <dgm:spPr/>
      <dgm:t>
        <a:bodyPr/>
        <a:lstStyle/>
        <a:p>
          <a:endParaRPr lang="es-ES" sz="2800"/>
        </a:p>
      </dgm:t>
    </dgm:pt>
    <dgm:pt modelId="{184C3EEE-CAF6-4BCB-A5F1-E11C41A2E4AB}" type="pres">
      <dgm:prSet presAssocID="{4A440A0A-72B7-4DA4-B9A9-C51A0401E06C}" presName="linear" presStyleCnt="0">
        <dgm:presLayoutVars>
          <dgm:dir/>
          <dgm:animLvl val="lvl"/>
          <dgm:resizeHandles val="exact"/>
        </dgm:presLayoutVars>
      </dgm:prSet>
      <dgm:spPr/>
    </dgm:pt>
    <dgm:pt modelId="{137A32CC-A7EC-4027-93AE-D01CFBC33ED7}" type="pres">
      <dgm:prSet presAssocID="{B68778E1-9D1A-419B-A2C4-1064D297D30D}" presName="parentLin" presStyleCnt="0"/>
      <dgm:spPr/>
    </dgm:pt>
    <dgm:pt modelId="{4B5D00C4-418A-4F1D-89E1-36EF7472FE38}" type="pres">
      <dgm:prSet presAssocID="{B68778E1-9D1A-419B-A2C4-1064D297D30D}" presName="parentLeftMargin" presStyleLbl="node1" presStyleIdx="0" presStyleCnt="6"/>
      <dgm:spPr/>
    </dgm:pt>
    <dgm:pt modelId="{193B6737-A27F-4777-9174-FCE41F63655F}" type="pres">
      <dgm:prSet presAssocID="{B68778E1-9D1A-419B-A2C4-1064D297D30D}" presName="parentText" presStyleLbl="node1" presStyleIdx="0" presStyleCnt="6">
        <dgm:presLayoutVars>
          <dgm:chMax val="0"/>
          <dgm:bulletEnabled val="1"/>
        </dgm:presLayoutVars>
      </dgm:prSet>
      <dgm:spPr/>
    </dgm:pt>
    <dgm:pt modelId="{5356DB54-824A-490B-9702-2B4432EA7308}" type="pres">
      <dgm:prSet presAssocID="{B68778E1-9D1A-419B-A2C4-1064D297D30D}" presName="negativeSpace" presStyleCnt="0"/>
      <dgm:spPr/>
    </dgm:pt>
    <dgm:pt modelId="{A12C72E0-A43C-4E0F-A2F9-4084283B7AC9}" type="pres">
      <dgm:prSet presAssocID="{B68778E1-9D1A-419B-A2C4-1064D297D30D}" presName="childText" presStyleLbl="conFgAcc1" presStyleIdx="0" presStyleCnt="6">
        <dgm:presLayoutVars>
          <dgm:bulletEnabled val="1"/>
        </dgm:presLayoutVars>
      </dgm:prSet>
      <dgm:spPr/>
    </dgm:pt>
    <dgm:pt modelId="{05FDEBEB-7AE0-4BAC-9044-89A38DEA7ACA}" type="pres">
      <dgm:prSet presAssocID="{566C6567-AAB1-4DE3-86A6-B67C3C6D88E0}" presName="spaceBetweenRectangles" presStyleCnt="0"/>
      <dgm:spPr/>
    </dgm:pt>
    <dgm:pt modelId="{3F4128B8-03FB-459C-B36B-8219A9A59B26}" type="pres">
      <dgm:prSet presAssocID="{A234EB1F-ADC8-4CD8-A13A-725E7DCF7A0B}" presName="parentLin" presStyleCnt="0"/>
      <dgm:spPr/>
    </dgm:pt>
    <dgm:pt modelId="{B7D7D535-4A5C-454D-981C-A4FBBDEA1823}" type="pres">
      <dgm:prSet presAssocID="{A234EB1F-ADC8-4CD8-A13A-725E7DCF7A0B}" presName="parentLeftMargin" presStyleLbl="node1" presStyleIdx="0" presStyleCnt="6"/>
      <dgm:spPr/>
    </dgm:pt>
    <dgm:pt modelId="{C50D6692-9ED5-416E-A987-9A8B51903901}" type="pres">
      <dgm:prSet presAssocID="{A234EB1F-ADC8-4CD8-A13A-725E7DCF7A0B}" presName="parentText" presStyleLbl="node1" presStyleIdx="1" presStyleCnt="6">
        <dgm:presLayoutVars>
          <dgm:chMax val="0"/>
          <dgm:bulletEnabled val="1"/>
        </dgm:presLayoutVars>
      </dgm:prSet>
      <dgm:spPr/>
    </dgm:pt>
    <dgm:pt modelId="{3F4B6E13-3BA9-4702-856C-B89C8ECAD217}" type="pres">
      <dgm:prSet presAssocID="{A234EB1F-ADC8-4CD8-A13A-725E7DCF7A0B}" presName="negativeSpace" presStyleCnt="0"/>
      <dgm:spPr/>
    </dgm:pt>
    <dgm:pt modelId="{425B21C6-F612-4706-927C-125A2066EE28}" type="pres">
      <dgm:prSet presAssocID="{A234EB1F-ADC8-4CD8-A13A-725E7DCF7A0B}" presName="childText" presStyleLbl="conFgAcc1" presStyleIdx="1" presStyleCnt="6">
        <dgm:presLayoutVars>
          <dgm:bulletEnabled val="1"/>
        </dgm:presLayoutVars>
      </dgm:prSet>
      <dgm:spPr/>
    </dgm:pt>
    <dgm:pt modelId="{28413C3E-5C81-46DB-87B7-6880A170BB7C}" type="pres">
      <dgm:prSet presAssocID="{201DDF6B-6697-41A9-BAC2-28F8141150C2}" presName="spaceBetweenRectangles" presStyleCnt="0"/>
      <dgm:spPr/>
    </dgm:pt>
    <dgm:pt modelId="{BE3D7535-6242-4D12-9ACA-973659A9BE37}" type="pres">
      <dgm:prSet presAssocID="{25BBD135-AC77-44B6-99D3-6F0E2B4CEF8A}" presName="parentLin" presStyleCnt="0"/>
      <dgm:spPr/>
    </dgm:pt>
    <dgm:pt modelId="{85D299A8-F57D-4A23-9660-F346E8DA191F}" type="pres">
      <dgm:prSet presAssocID="{25BBD135-AC77-44B6-99D3-6F0E2B4CEF8A}" presName="parentLeftMargin" presStyleLbl="node1" presStyleIdx="1" presStyleCnt="6"/>
      <dgm:spPr/>
    </dgm:pt>
    <dgm:pt modelId="{7DA9E3DE-8015-489D-8257-D465FC30BB84}" type="pres">
      <dgm:prSet presAssocID="{25BBD135-AC77-44B6-99D3-6F0E2B4CEF8A}" presName="parentText" presStyleLbl="node1" presStyleIdx="2" presStyleCnt="6">
        <dgm:presLayoutVars>
          <dgm:chMax val="0"/>
          <dgm:bulletEnabled val="1"/>
        </dgm:presLayoutVars>
      </dgm:prSet>
      <dgm:spPr/>
    </dgm:pt>
    <dgm:pt modelId="{5BFE3D80-6431-40A4-9904-79CAC0BFE2DC}" type="pres">
      <dgm:prSet presAssocID="{25BBD135-AC77-44B6-99D3-6F0E2B4CEF8A}" presName="negativeSpace" presStyleCnt="0"/>
      <dgm:spPr/>
    </dgm:pt>
    <dgm:pt modelId="{21018A9B-26A6-4AF6-8B9B-6717E7297815}" type="pres">
      <dgm:prSet presAssocID="{25BBD135-AC77-44B6-99D3-6F0E2B4CEF8A}" presName="childText" presStyleLbl="conFgAcc1" presStyleIdx="2" presStyleCnt="6">
        <dgm:presLayoutVars>
          <dgm:bulletEnabled val="1"/>
        </dgm:presLayoutVars>
      </dgm:prSet>
      <dgm:spPr/>
    </dgm:pt>
    <dgm:pt modelId="{8CA54989-B699-4CC1-AE95-B20DD4E8C105}" type="pres">
      <dgm:prSet presAssocID="{D47C72AE-3E7D-44AF-94FE-B112825546BF}" presName="spaceBetweenRectangles" presStyleCnt="0"/>
      <dgm:spPr/>
    </dgm:pt>
    <dgm:pt modelId="{82FCBAD2-3977-406B-BF28-AF07A6A21548}" type="pres">
      <dgm:prSet presAssocID="{58656114-5EAA-468A-8D14-6077B34C5D73}" presName="parentLin" presStyleCnt="0"/>
      <dgm:spPr/>
    </dgm:pt>
    <dgm:pt modelId="{78984011-AA03-4E48-A115-816E4F1D13C2}" type="pres">
      <dgm:prSet presAssocID="{58656114-5EAA-468A-8D14-6077B34C5D73}" presName="parentLeftMargin" presStyleLbl="node1" presStyleIdx="2" presStyleCnt="6"/>
      <dgm:spPr/>
    </dgm:pt>
    <dgm:pt modelId="{A0D26FF5-5F22-4762-949C-3C209B510582}" type="pres">
      <dgm:prSet presAssocID="{58656114-5EAA-468A-8D14-6077B34C5D73}" presName="parentText" presStyleLbl="node1" presStyleIdx="3" presStyleCnt="6">
        <dgm:presLayoutVars>
          <dgm:chMax val="0"/>
          <dgm:bulletEnabled val="1"/>
        </dgm:presLayoutVars>
      </dgm:prSet>
      <dgm:spPr/>
    </dgm:pt>
    <dgm:pt modelId="{8EC0EBFF-AAA5-4180-8501-6502E973F51B}" type="pres">
      <dgm:prSet presAssocID="{58656114-5EAA-468A-8D14-6077B34C5D73}" presName="negativeSpace" presStyleCnt="0"/>
      <dgm:spPr/>
    </dgm:pt>
    <dgm:pt modelId="{80202AA7-1CEC-4823-9DB3-E29E60827805}" type="pres">
      <dgm:prSet presAssocID="{58656114-5EAA-468A-8D14-6077B34C5D73}" presName="childText" presStyleLbl="conFgAcc1" presStyleIdx="3" presStyleCnt="6">
        <dgm:presLayoutVars>
          <dgm:bulletEnabled val="1"/>
        </dgm:presLayoutVars>
      </dgm:prSet>
      <dgm:spPr/>
    </dgm:pt>
    <dgm:pt modelId="{A5E1C06E-9B01-481C-866B-2BAC617D8227}" type="pres">
      <dgm:prSet presAssocID="{3750E8C6-A016-4108-9C9C-4419152C7359}" presName="spaceBetweenRectangles" presStyleCnt="0"/>
      <dgm:spPr/>
    </dgm:pt>
    <dgm:pt modelId="{EFAC20C1-5F8B-4320-AF3A-0C0435176855}" type="pres">
      <dgm:prSet presAssocID="{542B6DDF-DB51-41AE-A3C3-48F2790811EA}" presName="parentLin" presStyleCnt="0"/>
      <dgm:spPr/>
    </dgm:pt>
    <dgm:pt modelId="{DC3C1258-DA37-4DC1-872A-27E1A8C931F7}" type="pres">
      <dgm:prSet presAssocID="{542B6DDF-DB51-41AE-A3C3-48F2790811EA}" presName="parentLeftMargin" presStyleLbl="node1" presStyleIdx="3" presStyleCnt="6"/>
      <dgm:spPr/>
    </dgm:pt>
    <dgm:pt modelId="{9CE51383-B3F7-43C6-9596-B415400DBF13}" type="pres">
      <dgm:prSet presAssocID="{542B6DDF-DB51-41AE-A3C3-48F2790811EA}" presName="parentText" presStyleLbl="node1" presStyleIdx="4" presStyleCnt="6">
        <dgm:presLayoutVars>
          <dgm:chMax val="0"/>
          <dgm:bulletEnabled val="1"/>
        </dgm:presLayoutVars>
      </dgm:prSet>
      <dgm:spPr/>
    </dgm:pt>
    <dgm:pt modelId="{B1262613-6B18-4A14-9C75-40AF858EEFAB}" type="pres">
      <dgm:prSet presAssocID="{542B6DDF-DB51-41AE-A3C3-48F2790811EA}" presName="negativeSpace" presStyleCnt="0"/>
      <dgm:spPr/>
    </dgm:pt>
    <dgm:pt modelId="{55946855-A949-4A85-8922-462508E9FEAF}" type="pres">
      <dgm:prSet presAssocID="{542B6DDF-DB51-41AE-A3C3-48F2790811EA}" presName="childText" presStyleLbl="conFgAcc1" presStyleIdx="4" presStyleCnt="6">
        <dgm:presLayoutVars>
          <dgm:bulletEnabled val="1"/>
        </dgm:presLayoutVars>
      </dgm:prSet>
      <dgm:spPr/>
    </dgm:pt>
    <dgm:pt modelId="{A1251C88-56EF-4578-85AA-0F2F35500CB8}" type="pres">
      <dgm:prSet presAssocID="{30AEAE6E-5005-439C-934D-AFD3D5993DA7}" presName="spaceBetweenRectangles" presStyleCnt="0"/>
      <dgm:spPr/>
    </dgm:pt>
    <dgm:pt modelId="{9C036EE6-B125-4C65-842C-A6FA9290FDB1}" type="pres">
      <dgm:prSet presAssocID="{F25607D6-981C-4945-9B8D-12EAC420695D}" presName="parentLin" presStyleCnt="0"/>
      <dgm:spPr/>
    </dgm:pt>
    <dgm:pt modelId="{522FA46D-0DFD-40D8-B0E9-A0056916D1BE}" type="pres">
      <dgm:prSet presAssocID="{F25607D6-981C-4945-9B8D-12EAC420695D}" presName="parentLeftMargin" presStyleLbl="node1" presStyleIdx="4" presStyleCnt="6"/>
      <dgm:spPr/>
    </dgm:pt>
    <dgm:pt modelId="{DC1BAD8B-0C0F-4914-BFE2-8786317B17F7}" type="pres">
      <dgm:prSet presAssocID="{F25607D6-981C-4945-9B8D-12EAC420695D}" presName="parentText" presStyleLbl="node1" presStyleIdx="5" presStyleCnt="6">
        <dgm:presLayoutVars>
          <dgm:chMax val="0"/>
          <dgm:bulletEnabled val="1"/>
        </dgm:presLayoutVars>
      </dgm:prSet>
      <dgm:spPr/>
    </dgm:pt>
    <dgm:pt modelId="{7A2DB0FA-F9DC-427D-AACA-0909E3F763B7}" type="pres">
      <dgm:prSet presAssocID="{F25607D6-981C-4945-9B8D-12EAC420695D}" presName="negativeSpace" presStyleCnt="0"/>
      <dgm:spPr/>
    </dgm:pt>
    <dgm:pt modelId="{628E9DCF-88E7-432C-9A71-9413279532A0}" type="pres">
      <dgm:prSet presAssocID="{F25607D6-981C-4945-9B8D-12EAC420695D}" presName="childText" presStyleLbl="conFgAcc1" presStyleIdx="5" presStyleCnt="6">
        <dgm:presLayoutVars>
          <dgm:bulletEnabled val="1"/>
        </dgm:presLayoutVars>
      </dgm:prSet>
      <dgm:spPr/>
    </dgm:pt>
  </dgm:ptLst>
  <dgm:cxnLst>
    <dgm:cxn modelId="{FDAB7704-573D-4C07-B653-2EB4586C1549}" srcId="{4A440A0A-72B7-4DA4-B9A9-C51A0401E06C}" destId="{B68778E1-9D1A-419B-A2C4-1064D297D30D}" srcOrd="0" destOrd="0" parTransId="{01443C8A-8943-4454-A1B1-53D3D9DEC11D}" sibTransId="{566C6567-AAB1-4DE3-86A6-B67C3C6D88E0}"/>
    <dgm:cxn modelId="{6A83BD10-425A-4A63-93AD-A631664CB3A1}" srcId="{4A440A0A-72B7-4DA4-B9A9-C51A0401E06C}" destId="{542B6DDF-DB51-41AE-A3C3-48F2790811EA}" srcOrd="4" destOrd="0" parTransId="{638DB13B-332A-4136-882C-2F2126B65803}" sibTransId="{30AEAE6E-5005-439C-934D-AFD3D5993DA7}"/>
    <dgm:cxn modelId="{69FCB116-74BB-4F82-8B66-9476E35166BD}" type="presOf" srcId="{542B6DDF-DB51-41AE-A3C3-48F2790811EA}" destId="{DC3C1258-DA37-4DC1-872A-27E1A8C931F7}" srcOrd="0" destOrd="0" presId="urn:microsoft.com/office/officeart/2005/8/layout/list1"/>
    <dgm:cxn modelId="{F299565C-B39B-410E-8CBD-BFE7E9643040}" type="presOf" srcId="{B68778E1-9D1A-419B-A2C4-1064D297D30D}" destId="{193B6737-A27F-4777-9174-FCE41F63655F}" srcOrd="1" destOrd="0" presId="urn:microsoft.com/office/officeart/2005/8/layout/list1"/>
    <dgm:cxn modelId="{5D3BBA6D-20ED-4849-9CE4-D5D80C68E8A2}" type="presOf" srcId="{A234EB1F-ADC8-4CD8-A13A-725E7DCF7A0B}" destId="{B7D7D535-4A5C-454D-981C-A4FBBDEA1823}" srcOrd="0" destOrd="0" presId="urn:microsoft.com/office/officeart/2005/8/layout/list1"/>
    <dgm:cxn modelId="{E4CCDD6F-F854-472C-B8A6-42400953E455}" type="presOf" srcId="{F25607D6-981C-4945-9B8D-12EAC420695D}" destId="{DC1BAD8B-0C0F-4914-BFE2-8786317B17F7}" srcOrd="1" destOrd="0" presId="urn:microsoft.com/office/officeart/2005/8/layout/list1"/>
    <dgm:cxn modelId="{0CE75D58-5D39-44BD-B4B4-B3D4C775E75D}" srcId="{4A440A0A-72B7-4DA4-B9A9-C51A0401E06C}" destId="{A234EB1F-ADC8-4CD8-A13A-725E7DCF7A0B}" srcOrd="1" destOrd="0" parTransId="{35063E80-BCCE-4265-9C0A-5777612C2DEA}" sibTransId="{201DDF6B-6697-41A9-BAC2-28F8141150C2}"/>
    <dgm:cxn modelId="{CC6D117D-B19C-4D58-9DCB-ACEEC1FD1D5D}" type="presOf" srcId="{58656114-5EAA-468A-8D14-6077B34C5D73}" destId="{A0D26FF5-5F22-4762-949C-3C209B510582}" srcOrd="1" destOrd="0" presId="urn:microsoft.com/office/officeart/2005/8/layout/list1"/>
    <dgm:cxn modelId="{14FF1E84-8C79-4FBC-A95E-8692A4C36ED7}" type="presOf" srcId="{4A440A0A-72B7-4DA4-B9A9-C51A0401E06C}" destId="{184C3EEE-CAF6-4BCB-A5F1-E11C41A2E4AB}" srcOrd="0" destOrd="0" presId="urn:microsoft.com/office/officeart/2005/8/layout/list1"/>
    <dgm:cxn modelId="{D8777DA9-C766-4650-A789-8DD62BFF3638}" type="presOf" srcId="{25BBD135-AC77-44B6-99D3-6F0E2B4CEF8A}" destId="{7DA9E3DE-8015-489D-8257-D465FC30BB84}" srcOrd="1" destOrd="0" presId="urn:microsoft.com/office/officeart/2005/8/layout/list1"/>
    <dgm:cxn modelId="{6D8625B3-C182-4A84-B3F3-7232D63C8E82}" type="presOf" srcId="{A234EB1F-ADC8-4CD8-A13A-725E7DCF7A0B}" destId="{C50D6692-9ED5-416E-A987-9A8B51903901}" srcOrd="1" destOrd="0" presId="urn:microsoft.com/office/officeart/2005/8/layout/list1"/>
    <dgm:cxn modelId="{27A3DAC0-C6B0-4BF4-A321-0D8916EDB428}" type="presOf" srcId="{B68778E1-9D1A-419B-A2C4-1064D297D30D}" destId="{4B5D00C4-418A-4F1D-89E1-36EF7472FE38}" srcOrd="0" destOrd="0" presId="urn:microsoft.com/office/officeart/2005/8/layout/list1"/>
    <dgm:cxn modelId="{76DBA1C3-75DA-473C-A4C9-48CB9FB0D029}" type="presOf" srcId="{25BBD135-AC77-44B6-99D3-6F0E2B4CEF8A}" destId="{85D299A8-F57D-4A23-9660-F346E8DA191F}" srcOrd="0" destOrd="0" presId="urn:microsoft.com/office/officeart/2005/8/layout/list1"/>
    <dgm:cxn modelId="{3D652ADE-43BA-48DD-80D3-53FCF53B62E4}" srcId="{4A440A0A-72B7-4DA4-B9A9-C51A0401E06C}" destId="{58656114-5EAA-468A-8D14-6077B34C5D73}" srcOrd="3" destOrd="0" parTransId="{0AFD4EBE-0914-4B61-B2B5-EFE05EBE6472}" sibTransId="{3750E8C6-A016-4108-9C9C-4419152C7359}"/>
    <dgm:cxn modelId="{9BA089DF-9107-4B18-A409-7877AB955547}" srcId="{4A440A0A-72B7-4DA4-B9A9-C51A0401E06C}" destId="{F25607D6-981C-4945-9B8D-12EAC420695D}" srcOrd="5" destOrd="0" parTransId="{B4BCDCAF-2DC2-42F4-A944-D2D75E820BA4}" sibTransId="{CC20E758-1E9E-417A-9BB0-D7EB8755664D}"/>
    <dgm:cxn modelId="{D56BDCDF-8B7B-45B8-832B-08468BAEAB19}" type="presOf" srcId="{542B6DDF-DB51-41AE-A3C3-48F2790811EA}" destId="{9CE51383-B3F7-43C6-9596-B415400DBF13}" srcOrd="1" destOrd="0" presId="urn:microsoft.com/office/officeart/2005/8/layout/list1"/>
    <dgm:cxn modelId="{F69833EA-EC1F-46F1-AB7D-0DC94C2E5D9A}" type="presOf" srcId="{F25607D6-981C-4945-9B8D-12EAC420695D}" destId="{522FA46D-0DFD-40D8-B0E9-A0056916D1BE}" srcOrd="0" destOrd="0" presId="urn:microsoft.com/office/officeart/2005/8/layout/list1"/>
    <dgm:cxn modelId="{E54656F8-6DA9-4D11-ABE4-10C0497D20FC}" type="presOf" srcId="{58656114-5EAA-468A-8D14-6077B34C5D73}" destId="{78984011-AA03-4E48-A115-816E4F1D13C2}" srcOrd="0" destOrd="0" presId="urn:microsoft.com/office/officeart/2005/8/layout/list1"/>
    <dgm:cxn modelId="{8D427EFC-421A-4E49-89FC-808E7C39E49D}" srcId="{4A440A0A-72B7-4DA4-B9A9-C51A0401E06C}" destId="{25BBD135-AC77-44B6-99D3-6F0E2B4CEF8A}" srcOrd="2" destOrd="0" parTransId="{A124650D-615C-49BE-AB4E-824E3AAC2529}" sibTransId="{D47C72AE-3E7D-44AF-94FE-B112825546BF}"/>
    <dgm:cxn modelId="{FDE8F8A2-4BF7-43D6-82E9-C2215C5DDBA8}" type="presParOf" srcId="{184C3EEE-CAF6-4BCB-A5F1-E11C41A2E4AB}" destId="{137A32CC-A7EC-4027-93AE-D01CFBC33ED7}" srcOrd="0" destOrd="0" presId="urn:microsoft.com/office/officeart/2005/8/layout/list1"/>
    <dgm:cxn modelId="{6C356B50-AFB3-4241-BE16-CAF977212998}" type="presParOf" srcId="{137A32CC-A7EC-4027-93AE-D01CFBC33ED7}" destId="{4B5D00C4-418A-4F1D-89E1-36EF7472FE38}" srcOrd="0" destOrd="0" presId="urn:microsoft.com/office/officeart/2005/8/layout/list1"/>
    <dgm:cxn modelId="{4F6142B1-6752-4152-B575-A8E0111A73A4}" type="presParOf" srcId="{137A32CC-A7EC-4027-93AE-D01CFBC33ED7}" destId="{193B6737-A27F-4777-9174-FCE41F63655F}" srcOrd="1" destOrd="0" presId="urn:microsoft.com/office/officeart/2005/8/layout/list1"/>
    <dgm:cxn modelId="{E007445F-6425-4B15-B3A0-AB2F6F7E2192}" type="presParOf" srcId="{184C3EEE-CAF6-4BCB-A5F1-E11C41A2E4AB}" destId="{5356DB54-824A-490B-9702-2B4432EA7308}" srcOrd="1" destOrd="0" presId="urn:microsoft.com/office/officeart/2005/8/layout/list1"/>
    <dgm:cxn modelId="{93CB39B0-4431-4FA4-B235-FA46B9B09C00}" type="presParOf" srcId="{184C3EEE-CAF6-4BCB-A5F1-E11C41A2E4AB}" destId="{A12C72E0-A43C-4E0F-A2F9-4084283B7AC9}" srcOrd="2" destOrd="0" presId="urn:microsoft.com/office/officeart/2005/8/layout/list1"/>
    <dgm:cxn modelId="{8CE69804-4D74-486B-9A72-6D96A08BD8C0}" type="presParOf" srcId="{184C3EEE-CAF6-4BCB-A5F1-E11C41A2E4AB}" destId="{05FDEBEB-7AE0-4BAC-9044-89A38DEA7ACA}" srcOrd="3" destOrd="0" presId="urn:microsoft.com/office/officeart/2005/8/layout/list1"/>
    <dgm:cxn modelId="{3152AE30-96A2-4643-82D3-788DA53934F7}" type="presParOf" srcId="{184C3EEE-CAF6-4BCB-A5F1-E11C41A2E4AB}" destId="{3F4128B8-03FB-459C-B36B-8219A9A59B26}" srcOrd="4" destOrd="0" presId="urn:microsoft.com/office/officeart/2005/8/layout/list1"/>
    <dgm:cxn modelId="{9C92D62F-F2FF-42A2-BFC9-55292F264098}" type="presParOf" srcId="{3F4128B8-03FB-459C-B36B-8219A9A59B26}" destId="{B7D7D535-4A5C-454D-981C-A4FBBDEA1823}" srcOrd="0" destOrd="0" presId="urn:microsoft.com/office/officeart/2005/8/layout/list1"/>
    <dgm:cxn modelId="{C65D0BFA-CE55-4F5E-9C44-CF9EF9156D5F}" type="presParOf" srcId="{3F4128B8-03FB-459C-B36B-8219A9A59B26}" destId="{C50D6692-9ED5-416E-A987-9A8B51903901}" srcOrd="1" destOrd="0" presId="urn:microsoft.com/office/officeart/2005/8/layout/list1"/>
    <dgm:cxn modelId="{C829A108-D2AE-4598-B3B5-7F58F7D43FAD}" type="presParOf" srcId="{184C3EEE-CAF6-4BCB-A5F1-E11C41A2E4AB}" destId="{3F4B6E13-3BA9-4702-856C-B89C8ECAD217}" srcOrd="5" destOrd="0" presId="urn:microsoft.com/office/officeart/2005/8/layout/list1"/>
    <dgm:cxn modelId="{AFC26B50-711B-4AD8-800E-E2041B415DE5}" type="presParOf" srcId="{184C3EEE-CAF6-4BCB-A5F1-E11C41A2E4AB}" destId="{425B21C6-F612-4706-927C-125A2066EE28}" srcOrd="6" destOrd="0" presId="urn:microsoft.com/office/officeart/2005/8/layout/list1"/>
    <dgm:cxn modelId="{914D0D9C-B973-4EF3-A026-412018EBC1FF}" type="presParOf" srcId="{184C3EEE-CAF6-4BCB-A5F1-E11C41A2E4AB}" destId="{28413C3E-5C81-46DB-87B7-6880A170BB7C}" srcOrd="7" destOrd="0" presId="urn:microsoft.com/office/officeart/2005/8/layout/list1"/>
    <dgm:cxn modelId="{7F2ACF55-1473-46E7-9B57-EB70171B3E6B}" type="presParOf" srcId="{184C3EEE-CAF6-4BCB-A5F1-E11C41A2E4AB}" destId="{BE3D7535-6242-4D12-9ACA-973659A9BE37}" srcOrd="8" destOrd="0" presId="urn:microsoft.com/office/officeart/2005/8/layout/list1"/>
    <dgm:cxn modelId="{4FC2CAC9-F245-4AF6-ADAB-20246FE01AB8}" type="presParOf" srcId="{BE3D7535-6242-4D12-9ACA-973659A9BE37}" destId="{85D299A8-F57D-4A23-9660-F346E8DA191F}" srcOrd="0" destOrd="0" presId="urn:microsoft.com/office/officeart/2005/8/layout/list1"/>
    <dgm:cxn modelId="{CBF3ADC8-FD16-40C1-A03C-D45693AFAD51}" type="presParOf" srcId="{BE3D7535-6242-4D12-9ACA-973659A9BE37}" destId="{7DA9E3DE-8015-489D-8257-D465FC30BB84}" srcOrd="1" destOrd="0" presId="urn:microsoft.com/office/officeart/2005/8/layout/list1"/>
    <dgm:cxn modelId="{83BB3E91-44B1-4BC9-A646-1ECC86412928}" type="presParOf" srcId="{184C3EEE-CAF6-4BCB-A5F1-E11C41A2E4AB}" destId="{5BFE3D80-6431-40A4-9904-79CAC0BFE2DC}" srcOrd="9" destOrd="0" presId="urn:microsoft.com/office/officeart/2005/8/layout/list1"/>
    <dgm:cxn modelId="{BC8BA6FE-82AF-4325-AB8E-AA38679D37C8}" type="presParOf" srcId="{184C3EEE-CAF6-4BCB-A5F1-E11C41A2E4AB}" destId="{21018A9B-26A6-4AF6-8B9B-6717E7297815}" srcOrd="10" destOrd="0" presId="urn:microsoft.com/office/officeart/2005/8/layout/list1"/>
    <dgm:cxn modelId="{12C9C974-4D79-41B5-AA04-20BBC6D0D01F}" type="presParOf" srcId="{184C3EEE-CAF6-4BCB-A5F1-E11C41A2E4AB}" destId="{8CA54989-B699-4CC1-AE95-B20DD4E8C105}" srcOrd="11" destOrd="0" presId="urn:microsoft.com/office/officeart/2005/8/layout/list1"/>
    <dgm:cxn modelId="{F0662424-29DB-493A-9E45-A8BC01F892D3}" type="presParOf" srcId="{184C3EEE-CAF6-4BCB-A5F1-E11C41A2E4AB}" destId="{82FCBAD2-3977-406B-BF28-AF07A6A21548}" srcOrd="12" destOrd="0" presId="urn:microsoft.com/office/officeart/2005/8/layout/list1"/>
    <dgm:cxn modelId="{5C4E6A76-1100-487D-89B6-B12B408C4855}" type="presParOf" srcId="{82FCBAD2-3977-406B-BF28-AF07A6A21548}" destId="{78984011-AA03-4E48-A115-816E4F1D13C2}" srcOrd="0" destOrd="0" presId="urn:microsoft.com/office/officeart/2005/8/layout/list1"/>
    <dgm:cxn modelId="{EB28EFD2-1BF7-4896-AF6D-23AFE9562E64}" type="presParOf" srcId="{82FCBAD2-3977-406B-BF28-AF07A6A21548}" destId="{A0D26FF5-5F22-4762-949C-3C209B510582}" srcOrd="1" destOrd="0" presId="urn:microsoft.com/office/officeart/2005/8/layout/list1"/>
    <dgm:cxn modelId="{7468C5CE-D811-4E13-A54B-A6741A0161B9}" type="presParOf" srcId="{184C3EEE-CAF6-4BCB-A5F1-E11C41A2E4AB}" destId="{8EC0EBFF-AAA5-4180-8501-6502E973F51B}" srcOrd="13" destOrd="0" presId="urn:microsoft.com/office/officeart/2005/8/layout/list1"/>
    <dgm:cxn modelId="{427945B6-AE2D-4129-8FDF-735B18761E88}" type="presParOf" srcId="{184C3EEE-CAF6-4BCB-A5F1-E11C41A2E4AB}" destId="{80202AA7-1CEC-4823-9DB3-E29E60827805}" srcOrd="14" destOrd="0" presId="urn:microsoft.com/office/officeart/2005/8/layout/list1"/>
    <dgm:cxn modelId="{1DA011B8-FB86-4A61-857A-D7F5C6F3DBCC}" type="presParOf" srcId="{184C3EEE-CAF6-4BCB-A5F1-E11C41A2E4AB}" destId="{A5E1C06E-9B01-481C-866B-2BAC617D8227}" srcOrd="15" destOrd="0" presId="urn:microsoft.com/office/officeart/2005/8/layout/list1"/>
    <dgm:cxn modelId="{5D5F4EA9-8826-437E-B1A9-99BE99DDB7B4}" type="presParOf" srcId="{184C3EEE-CAF6-4BCB-A5F1-E11C41A2E4AB}" destId="{EFAC20C1-5F8B-4320-AF3A-0C0435176855}" srcOrd="16" destOrd="0" presId="urn:microsoft.com/office/officeart/2005/8/layout/list1"/>
    <dgm:cxn modelId="{BA4214E9-468C-471E-BB85-31E083644F21}" type="presParOf" srcId="{EFAC20C1-5F8B-4320-AF3A-0C0435176855}" destId="{DC3C1258-DA37-4DC1-872A-27E1A8C931F7}" srcOrd="0" destOrd="0" presId="urn:microsoft.com/office/officeart/2005/8/layout/list1"/>
    <dgm:cxn modelId="{B5634613-0010-4BE0-B2CC-588305FE5447}" type="presParOf" srcId="{EFAC20C1-5F8B-4320-AF3A-0C0435176855}" destId="{9CE51383-B3F7-43C6-9596-B415400DBF13}" srcOrd="1" destOrd="0" presId="urn:microsoft.com/office/officeart/2005/8/layout/list1"/>
    <dgm:cxn modelId="{38309797-FA56-4ACF-9604-4D7CA8F959D3}" type="presParOf" srcId="{184C3EEE-CAF6-4BCB-A5F1-E11C41A2E4AB}" destId="{B1262613-6B18-4A14-9C75-40AF858EEFAB}" srcOrd="17" destOrd="0" presId="urn:microsoft.com/office/officeart/2005/8/layout/list1"/>
    <dgm:cxn modelId="{5BF0A61E-C40C-427B-8086-D43B455DB6FA}" type="presParOf" srcId="{184C3EEE-CAF6-4BCB-A5F1-E11C41A2E4AB}" destId="{55946855-A949-4A85-8922-462508E9FEAF}" srcOrd="18" destOrd="0" presId="urn:microsoft.com/office/officeart/2005/8/layout/list1"/>
    <dgm:cxn modelId="{50648445-E2A9-40DC-8963-1181F875864A}" type="presParOf" srcId="{184C3EEE-CAF6-4BCB-A5F1-E11C41A2E4AB}" destId="{A1251C88-56EF-4578-85AA-0F2F35500CB8}" srcOrd="19" destOrd="0" presId="urn:microsoft.com/office/officeart/2005/8/layout/list1"/>
    <dgm:cxn modelId="{B82DD44D-BF79-483F-A557-33B65A9BF6C2}" type="presParOf" srcId="{184C3EEE-CAF6-4BCB-A5F1-E11C41A2E4AB}" destId="{9C036EE6-B125-4C65-842C-A6FA9290FDB1}" srcOrd="20" destOrd="0" presId="urn:microsoft.com/office/officeart/2005/8/layout/list1"/>
    <dgm:cxn modelId="{9EDA549B-189F-481E-9AA5-7208414C1E59}" type="presParOf" srcId="{9C036EE6-B125-4C65-842C-A6FA9290FDB1}" destId="{522FA46D-0DFD-40D8-B0E9-A0056916D1BE}" srcOrd="0" destOrd="0" presId="urn:microsoft.com/office/officeart/2005/8/layout/list1"/>
    <dgm:cxn modelId="{05E42A56-E797-4A71-B6DD-A84017A5613F}" type="presParOf" srcId="{9C036EE6-B125-4C65-842C-A6FA9290FDB1}" destId="{DC1BAD8B-0C0F-4914-BFE2-8786317B17F7}" srcOrd="1" destOrd="0" presId="urn:microsoft.com/office/officeart/2005/8/layout/list1"/>
    <dgm:cxn modelId="{3F7C9526-8B42-40AC-A686-B75C24A1A455}" type="presParOf" srcId="{184C3EEE-CAF6-4BCB-A5F1-E11C41A2E4AB}" destId="{7A2DB0FA-F9DC-427D-AACA-0909E3F763B7}" srcOrd="21" destOrd="0" presId="urn:microsoft.com/office/officeart/2005/8/layout/list1"/>
    <dgm:cxn modelId="{CA168995-77B2-4A55-AD4F-7667F1374E17}" type="presParOf" srcId="{184C3EEE-CAF6-4BCB-A5F1-E11C41A2E4AB}" destId="{628E9DCF-88E7-432C-9A71-9413279532A0}"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A65004-6D5A-407F-8F99-414203A678FC}"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ES"/>
        </a:p>
      </dgm:t>
    </dgm:pt>
    <dgm:pt modelId="{E5F85EA5-CCBF-48B6-B58F-141EAE60A7A0}">
      <dgm:prSet phldrT="[Texto]" custT="1"/>
      <dgm:spPr/>
      <dgm:t>
        <a:bodyPr/>
        <a:lstStyle/>
        <a:p>
          <a:r>
            <a:rPr lang="es-ES" sz="2000" b="1" dirty="0"/>
            <a:t>1. Análisis del contexto organizacional documentado:</a:t>
          </a:r>
          <a:endParaRPr lang="es-ES" sz="2000" dirty="0"/>
        </a:p>
      </dgm:t>
    </dgm:pt>
    <dgm:pt modelId="{FCE2168A-431E-431D-900C-EBB5F026439D}" type="parTrans" cxnId="{D1CE31C0-52BC-4CA9-A2BA-70BF70569442}">
      <dgm:prSet/>
      <dgm:spPr/>
      <dgm:t>
        <a:bodyPr/>
        <a:lstStyle/>
        <a:p>
          <a:endParaRPr lang="es-ES" sz="3200"/>
        </a:p>
      </dgm:t>
    </dgm:pt>
    <dgm:pt modelId="{00D2D2DB-5587-4C62-A036-96D4C334A5D2}" type="sibTrans" cxnId="{D1CE31C0-52BC-4CA9-A2BA-70BF70569442}">
      <dgm:prSet/>
      <dgm:spPr/>
      <dgm:t>
        <a:bodyPr/>
        <a:lstStyle/>
        <a:p>
          <a:endParaRPr lang="es-ES" sz="3200"/>
        </a:p>
      </dgm:t>
    </dgm:pt>
    <dgm:pt modelId="{DB88256A-3FC5-448F-8A75-E3FFE8B6CDA3}">
      <dgm:prSet custT="1"/>
      <dgm:spPr/>
      <dgm:t>
        <a:bodyPr/>
        <a:lstStyle/>
        <a:p>
          <a:r>
            <a:rPr lang="es-ES" sz="1400" dirty="0"/>
            <a:t>Matriz FODA (Fortalezas, Oportunidades, Debilidades y Amenazas).</a:t>
          </a:r>
        </a:p>
      </dgm:t>
    </dgm:pt>
    <dgm:pt modelId="{5ADD32C9-2E34-4C7C-8B57-3DF5E665B577}" type="parTrans" cxnId="{1AE39167-118D-441C-A69B-404FC2E8EAB3}">
      <dgm:prSet/>
      <dgm:spPr/>
      <dgm:t>
        <a:bodyPr/>
        <a:lstStyle/>
        <a:p>
          <a:endParaRPr lang="es-ES" sz="3200"/>
        </a:p>
      </dgm:t>
    </dgm:pt>
    <dgm:pt modelId="{3AE050B9-903D-436A-B73D-343617852E50}" type="sibTrans" cxnId="{1AE39167-118D-441C-A69B-404FC2E8EAB3}">
      <dgm:prSet/>
      <dgm:spPr/>
      <dgm:t>
        <a:bodyPr/>
        <a:lstStyle/>
        <a:p>
          <a:endParaRPr lang="es-ES" sz="3200"/>
        </a:p>
      </dgm:t>
    </dgm:pt>
    <dgm:pt modelId="{29C3A899-9D7A-4DE3-97EF-CD9DA5C1B208}">
      <dgm:prSet custT="1"/>
      <dgm:spPr/>
      <dgm:t>
        <a:bodyPr/>
        <a:lstStyle/>
        <a:p>
          <a:r>
            <a:rPr lang="es-ES" sz="1400" dirty="0"/>
            <a:t>Análisis PESTEL.</a:t>
          </a:r>
        </a:p>
      </dgm:t>
    </dgm:pt>
    <dgm:pt modelId="{44CA7828-0D4D-4655-9BD3-17DD74759CD0}" type="parTrans" cxnId="{2AFAC3D1-5BC3-4FCD-9413-A92357D192B9}">
      <dgm:prSet/>
      <dgm:spPr/>
      <dgm:t>
        <a:bodyPr/>
        <a:lstStyle/>
        <a:p>
          <a:endParaRPr lang="es-ES" sz="3200"/>
        </a:p>
      </dgm:t>
    </dgm:pt>
    <dgm:pt modelId="{6B80B380-BC90-4699-97F9-CF44E46EB3D0}" type="sibTrans" cxnId="{2AFAC3D1-5BC3-4FCD-9413-A92357D192B9}">
      <dgm:prSet/>
      <dgm:spPr/>
      <dgm:t>
        <a:bodyPr/>
        <a:lstStyle/>
        <a:p>
          <a:endParaRPr lang="es-ES" sz="3200"/>
        </a:p>
      </dgm:t>
    </dgm:pt>
    <dgm:pt modelId="{3285DBA1-8252-4059-B5D2-F466E182D7EA}">
      <dgm:prSet custT="1"/>
      <dgm:spPr/>
      <dgm:t>
        <a:bodyPr/>
        <a:lstStyle/>
        <a:p>
          <a:r>
            <a:rPr lang="es-ES" sz="2000" b="1" dirty="0"/>
            <a:t>2. Registros de reuniones o revisiones</a:t>
          </a:r>
        </a:p>
      </dgm:t>
    </dgm:pt>
    <dgm:pt modelId="{139335C1-8D70-4A2A-84F2-F6B424DBA875}" type="parTrans" cxnId="{C6B92264-B09D-4A78-9E79-CDF50BD7417C}">
      <dgm:prSet/>
      <dgm:spPr/>
      <dgm:t>
        <a:bodyPr/>
        <a:lstStyle/>
        <a:p>
          <a:endParaRPr lang="es-ES" sz="3200"/>
        </a:p>
      </dgm:t>
    </dgm:pt>
    <dgm:pt modelId="{8233C634-AE9E-43D7-890C-5E5AE475217D}" type="sibTrans" cxnId="{C6B92264-B09D-4A78-9E79-CDF50BD7417C}">
      <dgm:prSet/>
      <dgm:spPr/>
      <dgm:t>
        <a:bodyPr/>
        <a:lstStyle/>
        <a:p>
          <a:endParaRPr lang="es-ES" sz="3200"/>
        </a:p>
      </dgm:t>
    </dgm:pt>
    <dgm:pt modelId="{415EB8ED-E947-491E-B43F-F3E1A4D77434}">
      <dgm:prSet custT="1"/>
      <dgm:spPr/>
      <dgm:t>
        <a:bodyPr/>
        <a:lstStyle/>
        <a:p>
          <a:r>
            <a:rPr lang="es-ES" sz="1400" dirty="0"/>
            <a:t>Actas de reuniones: Documentos que registren cómo se revisaron estas cuestiones durante juntas de dirección, reuniones de planificación estratégica, o revisiones del SGC.</a:t>
          </a:r>
        </a:p>
      </dgm:t>
    </dgm:pt>
    <dgm:pt modelId="{1D7A2685-F03E-4155-A5B8-BB8CD09378DB}" type="parTrans" cxnId="{D277C673-82F6-41C8-9B75-2C55E0294C08}">
      <dgm:prSet/>
      <dgm:spPr/>
      <dgm:t>
        <a:bodyPr/>
        <a:lstStyle/>
        <a:p>
          <a:endParaRPr lang="es-ES" sz="3200"/>
        </a:p>
      </dgm:t>
    </dgm:pt>
    <dgm:pt modelId="{7F2BC66B-3B7F-461C-A7B0-7E9D761B9574}" type="sibTrans" cxnId="{D277C673-82F6-41C8-9B75-2C55E0294C08}">
      <dgm:prSet/>
      <dgm:spPr/>
      <dgm:t>
        <a:bodyPr/>
        <a:lstStyle/>
        <a:p>
          <a:endParaRPr lang="es-ES" sz="3200"/>
        </a:p>
      </dgm:t>
    </dgm:pt>
    <dgm:pt modelId="{248B815B-B15A-48BD-8403-C66417F1E0C8}">
      <dgm:prSet custT="1"/>
      <dgm:spPr/>
      <dgm:t>
        <a:bodyPr/>
        <a:lstStyle/>
        <a:p>
          <a:r>
            <a:rPr lang="es-ES" sz="1400" dirty="0"/>
            <a:t>Agenda de revisiones.</a:t>
          </a:r>
        </a:p>
      </dgm:t>
    </dgm:pt>
    <dgm:pt modelId="{FED93D92-B44E-4734-9C89-35C4627D3709}" type="parTrans" cxnId="{1960A8C9-2C2D-43F1-B638-01139409C5A0}">
      <dgm:prSet/>
      <dgm:spPr/>
      <dgm:t>
        <a:bodyPr/>
        <a:lstStyle/>
        <a:p>
          <a:endParaRPr lang="es-ES" sz="3200"/>
        </a:p>
      </dgm:t>
    </dgm:pt>
    <dgm:pt modelId="{ACCD83D6-683E-48B3-89D2-B0CA3AC8C70F}" type="sibTrans" cxnId="{1960A8C9-2C2D-43F1-B638-01139409C5A0}">
      <dgm:prSet/>
      <dgm:spPr/>
      <dgm:t>
        <a:bodyPr/>
        <a:lstStyle/>
        <a:p>
          <a:endParaRPr lang="es-ES" sz="3200"/>
        </a:p>
      </dgm:t>
    </dgm:pt>
    <dgm:pt modelId="{008C3856-CBC6-4C8F-BAC6-A24CB62AFC82}">
      <dgm:prSet custT="1"/>
      <dgm:spPr/>
      <dgm:t>
        <a:bodyPr/>
        <a:lstStyle/>
        <a:p>
          <a:r>
            <a:rPr lang="es-ES" sz="2000" b="1" dirty="0"/>
            <a:t>3. Actualización de planes estratégicos</a:t>
          </a:r>
        </a:p>
      </dgm:t>
    </dgm:pt>
    <dgm:pt modelId="{90313CB0-51AC-4E7D-BC47-37B9437205E3}" type="parTrans" cxnId="{40D378FF-F145-4FE4-9ABD-48380E66705A}">
      <dgm:prSet/>
      <dgm:spPr/>
      <dgm:t>
        <a:bodyPr/>
        <a:lstStyle/>
        <a:p>
          <a:endParaRPr lang="es-ES" sz="3200"/>
        </a:p>
      </dgm:t>
    </dgm:pt>
    <dgm:pt modelId="{91B067C2-2845-4506-AEA2-368DB742ED63}" type="sibTrans" cxnId="{40D378FF-F145-4FE4-9ABD-48380E66705A}">
      <dgm:prSet/>
      <dgm:spPr/>
      <dgm:t>
        <a:bodyPr/>
        <a:lstStyle/>
        <a:p>
          <a:endParaRPr lang="es-ES" sz="3200"/>
        </a:p>
      </dgm:t>
    </dgm:pt>
    <dgm:pt modelId="{25989955-D869-49A4-A879-182C54C84514}">
      <dgm:prSet custT="1"/>
      <dgm:spPr/>
      <dgm:t>
        <a:bodyPr/>
        <a:lstStyle/>
        <a:p>
          <a:r>
            <a:rPr lang="es-ES" sz="1400" dirty="0"/>
            <a:t>Sistemas de monitoreo: Indicadores clave de desempeño (</a:t>
          </a:r>
          <a:r>
            <a:rPr lang="es-ES" sz="1400" dirty="0" err="1"/>
            <a:t>KPIs</a:t>
          </a:r>
          <a:r>
            <a:rPr lang="es-ES" sz="1400" dirty="0"/>
            <a:t>) para cuestiones internas y externas, como satisfacción del cliente, cumplimiento normativo o desempeño financiero.</a:t>
          </a:r>
        </a:p>
      </dgm:t>
    </dgm:pt>
    <dgm:pt modelId="{F1E3F2D4-BB7C-4448-ACA9-30A1465C2A0E}" type="parTrans" cxnId="{926422B7-79C8-41AB-8A18-6551864E79CA}">
      <dgm:prSet/>
      <dgm:spPr/>
      <dgm:t>
        <a:bodyPr/>
        <a:lstStyle/>
        <a:p>
          <a:endParaRPr lang="es-ES" sz="3200"/>
        </a:p>
      </dgm:t>
    </dgm:pt>
    <dgm:pt modelId="{239E3336-2C1A-4F80-8515-7966DD83A628}" type="sibTrans" cxnId="{926422B7-79C8-41AB-8A18-6551864E79CA}">
      <dgm:prSet/>
      <dgm:spPr/>
      <dgm:t>
        <a:bodyPr/>
        <a:lstStyle/>
        <a:p>
          <a:endParaRPr lang="es-ES" sz="3200"/>
        </a:p>
      </dgm:t>
    </dgm:pt>
    <dgm:pt modelId="{BB722A07-B2AB-4940-B2CB-DEDA85CE386C}">
      <dgm:prSet custT="1"/>
      <dgm:spPr/>
      <dgm:t>
        <a:bodyPr/>
        <a:lstStyle/>
        <a:p>
          <a:r>
            <a:rPr lang="es-ES" sz="1400" dirty="0"/>
            <a:t>Informes de tendencias: Datos periódicos sobre cambios en el mercado, tecnología o regulaciones.</a:t>
          </a:r>
        </a:p>
      </dgm:t>
    </dgm:pt>
    <dgm:pt modelId="{85E77FF4-DFBE-44D6-8F50-A90E6A73EE37}" type="parTrans" cxnId="{4711CA63-D818-4E84-BECF-3D99687A64A6}">
      <dgm:prSet/>
      <dgm:spPr/>
      <dgm:t>
        <a:bodyPr/>
        <a:lstStyle/>
        <a:p>
          <a:endParaRPr lang="es-ES" sz="3200"/>
        </a:p>
      </dgm:t>
    </dgm:pt>
    <dgm:pt modelId="{84EF8930-0627-4784-B6BF-43616C5C19AF}" type="sibTrans" cxnId="{4711CA63-D818-4E84-BECF-3D99687A64A6}">
      <dgm:prSet/>
      <dgm:spPr/>
      <dgm:t>
        <a:bodyPr/>
        <a:lstStyle/>
        <a:p>
          <a:endParaRPr lang="es-ES" sz="3200"/>
        </a:p>
      </dgm:t>
    </dgm:pt>
    <dgm:pt modelId="{06211018-8665-495C-9863-AE34E0DD745D}">
      <dgm:prSet custT="1"/>
      <dgm:spPr/>
      <dgm:t>
        <a:bodyPr/>
        <a:lstStyle/>
        <a:p>
          <a:r>
            <a:rPr lang="es-ES" sz="2000" b="1" dirty="0"/>
            <a:t>5. Control de la información documentada</a:t>
          </a:r>
        </a:p>
      </dgm:t>
    </dgm:pt>
    <dgm:pt modelId="{3B960E73-F300-40D5-B648-327F9CC22435}" type="parTrans" cxnId="{52E7B19E-67AC-4ED6-B3D0-348D44BC3825}">
      <dgm:prSet/>
      <dgm:spPr/>
      <dgm:t>
        <a:bodyPr/>
        <a:lstStyle/>
        <a:p>
          <a:endParaRPr lang="es-ES" sz="3200"/>
        </a:p>
      </dgm:t>
    </dgm:pt>
    <dgm:pt modelId="{ABCB8B60-CE16-4F67-A671-836CE78C8537}" type="sibTrans" cxnId="{52E7B19E-67AC-4ED6-B3D0-348D44BC3825}">
      <dgm:prSet/>
      <dgm:spPr/>
      <dgm:t>
        <a:bodyPr/>
        <a:lstStyle/>
        <a:p>
          <a:endParaRPr lang="es-ES" sz="3200"/>
        </a:p>
      </dgm:t>
    </dgm:pt>
    <dgm:pt modelId="{C9FBED9C-A242-4BEC-8F6C-F9A5C1FE8E80}">
      <dgm:prSet custT="1"/>
      <dgm:spPr/>
      <dgm:t>
        <a:bodyPr/>
        <a:lstStyle/>
        <a:p>
          <a:r>
            <a:rPr lang="es-ES" sz="1400" b="1" dirty="0"/>
            <a:t>Registro de cambios:</a:t>
          </a:r>
          <a:r>
            <a:rPr lang="es-ES" sz="1400" dirty="0"/>
            <a:t> Evidencia de que la organización actualiza regularmente el contexto en la información documentada relevante.</a:t>
          </a:r>
        </a:p>
      </dgm:t>
    </dgm:pt>
    <dgm:pt modelId="{3A1DB511-9263-4DC9-AD2A-3F91A058D3A3}" type="parTrans" cxnId="{297B739B-71D3-42BE-8042-1AD676DDD006}">
      <dgm:prSet/>
      <dgm:spPr/>
      <dgm:t>
        <a:bodyPr/>
        <a:lstStyle/>
        <a:p>
          <a:endParaRPr lang="es-ES" sz="3200"/>
        </a:p>
      </dgm:t>
    </dgm:pt>
    <dgm:pt modelId="{3CE9EFFF-6396-44A2-A278-570AD24CD5CC}" type="sibTrans" cxnId="{297B739B-71D3-42BE-8042-1AD676DDD006}">
      <dgm:prSet/>
      <dgm:spPr/>
      <dgm:t>
        <a:bodyPr/>
        <a:lstStyle/>
        <a:p>
          <a:endParaRPr lang="es-ES" sz="3200"/>
        </a:p>
      </dgm:t>
    </dgm:pt>
    <dgm:pt modelId="{20616E2E-BFCF-49BC-A78F-67641A96E9E7}">
      <dgm:prSet custT="1"/>
      <dgm:spPr/>
      <dgm:t>
        <a:bodyPr/>
        <a:lstStyle/>
        <a:p>
          <a:r>
            <a:rPr lang="es-ES" sz="1400" b="1" dirty="0"/>
            <a:t>Políticas o manuales del SGC:</a:t>
          </a:r>
          <a:r>
            <a:rPr lang="es-ES" sz="1400" dirty="0"/>
            <a:t> Incorporar un capítulo que mencione cómo se gestiona este seguimiento.</a:t>
          </a:r>
        </a:p>
      </dgm:t>
    </dgm:pt>
    <dgm:pt modelId="{DC1ACC36-856B-47EB-9DD6-C63DD8357089}" type="parTrans" cxnId="{9BA06CB1-8698-40AA-A500-E29DA675BD70}">
      <dgm:prSet/>
      <dgm:spPr/>
      <dgm:t>
        <a:bodyPr/>
        <a:lstStyle/>
        <a:p>
          <a:endParaRPr lang="es-ES" sz="3200"/>
        </a:p>
      </dgm:t>
    </dgm:pt>
    <dgm:pt modelId="{BAF2B1D0-C9EF-4CC5-A2FC-F2A35328A11E}" type="sibTrans" cxnId="{9BA06CB1-8698-40AA-A500-E29DA675BD70}">
      <dgm:prSet/>
      <dgm:spPr/>
      <dgm:t>
        <a:bodyPr/>
        <a:lstStyle/>
        <a:p>
          <a:endParaRPr lang="es-ES" sz="3200"/>
        </a:p>
      </dgm:t>
    </dgm:pt>
    <dgm:pt modelId="{B96F2B5E-80CE-419C-93DB-FB67672EF76F}">
      <dgm:prSet phldrT="[Texto]" custT="1"/>
      <dgm:spPr/>
      <dgm:t>
        <a:bodyPr/>
        <a:lstStyle/>
        <a:p>
          <a:r>
            <a:rPr lang="es-ES" sz="1400" dirty="0"/>
            <a:t>Documento de análisis de contexto.</a:t>
          </a:r>
        </a:p>
      </dgm:t>
    </dgm:pt>
    <dgm:pt modelId="{A8149E67-673B-4E54-B6FD-654A8D3EEFC1}" type="parTrans" cxnId="{BEBFBF18-1608-41A7-8119-0790D1051FA7}">
      <dgm:prSet/>
      <dgm:spPr/>
      <dgm:t>
        <a:bodyPr/>
        <a:lstStyle/>
        <a:p>
          <a:endParaRPr lang="es-ES" sz="3200"/>
        </a:p>
      </dgm:t>
    </dgm:pt>
    <dgm:pt modelId="{3AF31212-78A2-494B-B42A-F2C8A91C2914}" type="sibTrans" cxnId="{BEBFBF18-1608-41A7-8119-0790D1051FA7}">
      <dgm:prSet/>
      <dgm:spPr/>
      <dgm:t>
        <a:bodyPr/>
        <a:lstStyle/>
        <a:p>
          <a:endParaRPr lang="es-ES" sz="3200"/>
        </a:p>
      </dgm:t>
    </dgm:pt>
    <dgm:pt modelId="{D13559B0-0169-4B59-9037-470EFE670A67}">
      <dgm:prSet custT="1"/>
      <dgm:spPr/>
      <dgm:t>
        <a:bodyPr/>
        <a:lstStyle/>
        <a:p>
          <a:r>
            <a:rPr lang="es-ES" sz="2000" b="1" dirty="0"/>
            <a:t>4. Indicadores y datos relevantes</a:t>
          </a:r>
        </a:p>
      </dgm:t>
    </dgm:pt>
    <dgm:pt modelId="{E2C8ECAA-69FC-4C86-BED9-274113647489}" type="parTrans" cxnId="{4E05998E-1B5E-4961-B381-F88CB60AAEF5}">
      <dgm:prSet/>
      <dgm:spPr/>
      <dgm:t>
        <a:bodyPr/>
        <a:lstStyle/>
        <a:p>
          <a:endParaRPr lang="es-ES"/>
        </a:p>
      </dgm:t>
    </dgm:pt>
    <dgm:pt modelId="{888CC6CA-44F4-496F-9D80-DD85FBEE55B1}" type="sibTrans" cxnId="{4E05998E-1B5E-4961-B381-F88CB60AAEF5}">
      <dgm:prSet/>
      <dgm:spPr/>
      <dgm:t>
        <a:bodyPr/>
        <a:lstStyle/>
        <a:p>
          <a:endParaRPr lang="es-ES"/>
        </a:p>
      </dgm:t>
    </dgm:pt>
    <dgm:pt modelId="{774D399D-6568-459E-B6C7-41A7593A1E77}" type="pres">
      <dgm:prSet presAssocID="{6EA65004-6D5A-407F-8F99-414203A678FC}" presName="diagram" presStyleCnt="0">
        <dgm:presLayoutVars>
          <dgm:dir/>
          <dgm:resizeHandles val="exact"/>
        </dgm:presLayoutVars>
      </dgm:prSet>
      <dgm:spPr/>
    </dgm:pt>
    <dgm:pt modelId="{890CD402-9782-4527-9D09-774F91DC76F8}" type="pres">
      <dgm:prSet presAssocID="{E5F85EA5-CCBF-48B6-B58F-141EAE60A7A0}" presName="node" presStyleLbl="node1" presStyleIdx="0" presStyleCnt="5">
        <dgm:presLayoutVars>
          <dgm:bulletEnabled val="1"/>
        </dgm:presLayoutVars>
      </dgm:prSet>
      <dgm:spPr/>
    </dgm:pt>
    <dgm:pt modelId="{261EB3A6-681B-4031-9810-42629E2D88ED}" type="pres">
      <dgm:prSet presAssocID="{00D2D2DB-5587-4C62-A036-96D4C334A5D2}" presName="sibTrans" presStyleCnt="0"/>
      <dgm:spPr/>
    </dgm:pt>
    <dgm:pt modelId="{BE4B312D-9D70-449A-9ACD-A10DCDAA3A14}" type="pres">
      <dgm:prSet presAssocID="{3285DBA1-8252-4059-B5D2-F466E182D7EA}" presName="node" presStyleLbl="node1" presStyleIdx="1" presStyleCnt="5">
        <dgm:presLayoutVars>
          <dgm:bulletEnabled val="1"/>
        </dgm:presLayoutVars>
      </dgm:prSet>
      <dgm:spPr/>
    </dgm:pt>
    <dgm:pt modelId="{4D053E6E-F525-41F7-A269-38078E754546}" type="pres">
      <dgm:prSet presAssocID="{8233C634-AE9E-43D7-890C-5E5AE475217D}" presName="sibTrans" presStyleCnt="0"/>
      <dgm:spPr/>
    </dgm:pt>
    <dgm:pt modelId="{FC334762-00C4-4D8C-BCB0-1AEFCF8F8667}" type="pres">
      <dgm:prSet presAssocID="{008C3856-CBC6-4C8F-BAC6-A24CB62AFC82}" presName="node" presStyleLbl="node1" presStyleIdx="2" presStyleCnt="5">
        <dgm:presLayoutVars>
          <dgm:bulletEnabled val="1"/>
        </dgm:presLayoutVars>
      </dgm:prSet>
      <dgm:spPr/>
    </dgm:pt>
    <dgm:pt modelId="{E05F58DE-788E-454C-86A0-207C82AACE98}" type="pres">
      <dgm:prSet presAssocID="{91B067C2-2845-4506-AEA2-368DB742ED63}" presName="sibTrans" presStyleCnt="0"/>
      <dgm:spPr/>
    </dgm:pt>
    <dgm:pt modelId="{D5AD25A0-2422-45C9-A6EC-C2781CC7578A}" type="pres">
      <dgm:prSet presAssocID="{D13559B0-0169-4B59-9037-470EFE670A67}" presName="node" presStyleLbl="node1" presStyleIdx="3" presStyleCnt="5" custScaleX="133898">
        <dgm:presLayoutVars>
          <dgm:bulletEnabled val="1"/>
        </dgm:presLayoutVars>
      </dgm:prSet>
      <dgm:spPr/>
    </dgm:pt>
    <dgm:pt modelId="{EE0F9DA2-766C-4002-81EA-3C9CA65E72F1}" type="pres">
      <dgm:prSet presAssocID="{888CC6CA-44F4-496F-9D80-DD85FBEE55B1}" presName="sibTrans" presStyleCnt="0"/>
      <dgm:spPr/>
    </dgm:pt>
    <dgm:pt modelId="{CFCB76E8-7F24-4D01-A707-39583FC0B862}" type="pres">
      <dgm:prSet presAssocID="{06211018-8665-495C-9863-AE34E0DD745D}" presName="node" presStyleLbl="node1" presStyleIdx="4" presStyleCnt="5" custScaleX="121311">
        <dgm:presLayoutVars>
          <dgm:bulletEnabled val="1"/>
        </dgm:presLayoutVars>
      </dgm:prSet>
      <dgm:spPr/>
    </dgm:pt>
  </dgm:ptLst>
  <dgm:cxnLst>
    <dgm:cxn modelId="{9FDE4010-18E8-49C4-A591-C6ED239EE703}" type="presOf" srcId="{BB722A07-B2AB-4940-B2CB-DEDA85CE386C}" destId="{D5AD25A0-2422-45C9-A6EC-C2781CC7578A}" srcOrd="0" destOrd="2" presId="urn:microsoft.com/office/officeart/2005/8/layout/default"/>
    <dgm:cxn modelId="{28E40A16-404F-4F26-8A5F-318E96598F52}" type="presOf" srcId="{B96F2B5E-80CE-419C-93DB-FB67672EF76F}" destId="{890CD402-9782-4527-9D09-774F91DC76F8}" srcOrd="0" destOrd="1" presId="urn:microsoft.com/office/officeart/2005/8/layout/default"/>
    <dgm:cxn modelId="{BEBFBF18-1608-41A7-8119-0790D1051FA7}" srcId="{E5F85EA5-CCBF-48B6-B58F-141EAE60A7A0}" destId="{B96F2B5E-80CE-419C-93DB-FB67672EF76F}" srcOrd="0" destOrd="0" parTransId="{A8149E67-673B-4E54-B6FD-654A8D3EEFC1}" sibTransId="{3AF31212-78A2-494B-B42A-F2C8A91C2914}"/>
    <dgm:cxn modelId="{4E644637-0AB5-405D-906B-16CD947AD2F5}" type="presOf" srcId="{29C3A899-9D7A-4DE3-97EF-CD9DA5C1B208}" destId="{890CD402-9782-4527-9D09-774F91DC76F8}" srcOrd="0" destOrd="3" presId="urn:microsoft.com/office/officeart/2005/8/layout/default"/>
    <dgm:cxn modelId="{99FB123C-9F55-4836-85C7-A67271AD0751}" type="presOf" srcId="{E5F85EA5-CCBF-48B6-B58F-141EAE60A7A0}" destId="{890CD402-9782-4527-9D09-774F91DC76F8}" srcOrd="0" destOrd="0" presId="urn:microsoft.com/office/officeart/2005/8/layout/default"/>
    <dgm:cxn modelId="{D6D93E5E-E68B-428A-A4FF-468F1B3B6D05}" type="presOf" srcId="{248B815B-B15A-48BD-8403-C66417F1E0C8}" destId="{BE4B312D-9D70-449A-9ACD-A10DCDAA3A14}" srcOrd="0" destOrd="2" presId="urn:microsoft.com/office/officeart/2005/8/layout/default"/>
    <dgm:cxn modelId="{3509A342-16DE-4D7D-A3CB-89B50522666B}" type="presOf" srcId="{D13559B0-0169-4B59-9037-470EFE670A67}" destId="{D5AD25A0-2422-45C9-A6EC-C2781CC7578A}" srcOrd="0" destOrd="0" presId="urn:microsoft.com/office/officeart/2005/8/layout/default"/>
    <dgm:cxn modelId="{4711CA63-D818-4E84-BECF-3D99687A64A6}" srcId="{D13559B0-0169-4B59-9037-470EFE670A67}" destId="{BB722A07-B2AB-4940-B2CB-DEDA85CE386C}" srcOrd="1" destOrd="0" parTransId="{85E77FF4-DFBE-44D6-8F50-A90E6A73EE37}" sibTransId="{84EF8930-0627-4784-B6BF-43616C5C19AF}"/>
    <dgm:cxn modelId="{C6B92264-B09D-4A78-9E79-CDF50BD7417C}" srcId="{6EA65004-6D5A-407F-8F99-414203A678FC}" destId="{3285DBA1-8252-4059-B5D2-F466E182D7EA}" srcOrd="1" destOrd="0" parTransId="{139335C1-8D70-4A2A-84F2-F6B424DBA875}" sibTransId="{8233C634-AE9E-43D7-890C-5E5AE475217D}"/>
    <dgm:cxn modelId="{1AE39167-118D-441C-A69B-404FC2E8EAB3}" srcId="{E5F85EA5-CCBF-48B6-B58F-141EAE60A7A0}" destId="{DB88256A-3FC5-448F-8A75-E3FFE8B6CDA3}" srcOrd="1" destOrd="0" parTransId="{5ADD32C9-2E34-4C7C-8B57-3DF5E665B577}" sibTransId="{3AE050B9-903D-436A-B73D-343617852E50}"/>
    <dgm:cxn modelId="{76FAA770-2817-4206-BE50-47981894C9FC}" type="presOf" srcId="{C9FBED9C-A242-4BEC-8F6C-F9A5C1FE8E80}" destId="{CFCB76E8-7F24-4D01-A707-39583FC0B862}" srcOrd="0" destOrd="1" presId="urn:microsoft.com/office/officeart/2005/8/layout/default"/>
    <dgm:cxn modelId="{D277C673-82F6-41C8-9B75-2C55E0294C08}" srcId="{3285DBA1-8252-4059-B5D2-F466E182D7EA}" destId="{415EB8ED-E947-491E-B43F-F3E1A4D77434}" srcOrd="0" destOrd="0" parTransId="{1D7A2685-F03E-4155-A5B8-BB8CD09378DB}" sibTransId="{7F2BC66B-3B7F-461C-A7B0-7E9D761B9574}"/>
    <dgm:cxn modelId="{72BBE95A-1476-480B-8B5E-31FCB0B5512A}" type="presOf" srcId="{415EB8ED-E947-491E-B43F-F3E1A4D77434}" destId="{BE4B312D-9D70-449A-9ACD-A10DCDAA3A14}" srcOrd="0" destOrd="1" presId="urn:microsoft.com/office/officeart/2005/8/layout/default"/>
    <dgm:cxn modelId="{9981037F-DC10-443D-9027-F72A0C80CD33}" type="presOf" srcId="{25989955-D869-49A4-A879-182C54C84514}" destId="{D5AD25A0-2422-45C9-A6EC-C2781CC7578A}" srcOrd="0" destOrd="1" presId="urn:microsoft.com/office/officeart/2005/8/layout/default"/>
    <dgm:cxn modelId="{726B2483-207D-4E22-AE68-54474CD5C62C}" type="presOf" srcId="{008C3856-CBC6-4C8F-BAC6-A24CB62AFC82}" destId="{FC334762-00C4-4D8C-BCB0-1AEFCF8F8667}" srcOrd="0" destOrd="0" presId="urn:microsoft.com/office/officeart/2005/8/layout/default"/>
    <dgm:cxn modelId="{C6DA408B-8537-4353-A8A1-6AB43D4CB3D5}" type="presOf" srcId="{DB88256A-3FC5-448F-8A75-E3FFE8B6CDA3}" destId="{890CD402-9782-4527-9D09-774F91DC76F8}" srcOrd="0" destOrd="2" presId="urn:microsoft.com/office/officeart/2005/8/layout/default"/>
    <dgm:cxn modelId="{4E05998E-1B5E-4961-B381-F88CB60AAEF5}" srcId="{6EA65004-6D5A-407F-8F99-414203A678FC}" destId="{D13559B0-0169-4B59-9037-470EFE670A67}" srcOrd="3" destOrd="0" parTransId="{E2C8ECAA-69FC-4C86-BED9-274113647489}" sibTransId="{888CC6CA-44F4-496F-9D80-DD85FBEE55B1}"/>
    <dgm:cxn modelId="{38486691-C641-4341-9C29-F6DF0DEEF543}" type="presOf" srcId="{20616E2E-BFCF-49BC-A78F-67641A96E9E7}" destId="{CFCB76E8-7F24-4D01-A707-39583FC0B862}" srcOrd="0" destOrd="2" presId="urn:microsoft.com/office/officeart/2005/8/layout/default"/>
    <dgm:cxn modelId="{297B739B-71D3-42BE-8042-1AD676DDD006}" srcId="{06211018-8665-495C-9863-AE34E0DD745D}" destId="{C9FBED9C-A242-4BEC-8F6C-F9A5C1FE8E80}" srcOrd="0" destOrd="0" parTransId="{3A1DB511-9263-4DC9-AD2A-3F91A058D3A3}" sibTransId="{3CE9EFFF-6396-44A2-A278-570AD24CD5CC}"/>
    <dgm:cxn modelId="{52E7B19E-67AC-4ED6-B3D0-348D44BC3825}" srcId="{6EA65004-6D5A-407F-8F99-414203A678FC}" destId="{06211018-8665-495C-9863-AE34E0DD745D}" srcOrd="4" destOrd="0" parTransId="{3B960E73-F300-40D5-B648-327F9CC22435}" sibTransId="{ABCB8B60-CE16-4F67-A671-836CE78C8537}"/>
    <dgm:cxn modelId="{9BA06CB1-8698-40AA-A500-E29DA675BD70}" srcId="{06211018-8665-495C-9863-AE34E0DD745D}" destId="{20616E2E-BFCF-49BC-A78F-67641A96E9E7}" srcOrd="1" destOrd="0" parTransId="{DC1ACC36-856B-47EB-9DD6-C63DD8357089}" sibTransId="{BAF2B1D0-C9EF-4CC5-A2FC-F2A35328A11E}"/>
    <dgm:cxn modelId="{926422B7-79C8-41AB-8A18-6551864E79CA}" srcId="{D13559B0-0169-4B59-9037-470EFE670A67}" destId="{25989955-D869-49A4-A879-182C54C84514}" srcOrd="0" destOrd="0" parTransId="{F1E3F2D4-BB7C-4448-ACA9-30A1465C2A0E}" sibTransId="{239E3336-2C1A-4F80-8515-7966DD83A628}"/>
    <dgm:cxn modelId="{D1CE31C0-52BC-4CA9-A2BA-70BF70569442}" srcId="{6EA65004-6D5A-407F-8F99-414203A678FC}" destId="{E5F85EA5-CCBF-48B6-B58F-141EAE60A7A0}" srcOrd="0" destOrd="0" parTransId="{FCE2168A-431E-431D-900C-EBB5F026439D}" sibTransId="{00D2D2DB-5587-4C62-A036-96D4C334A5D2}"/>
    <dgm:cxn modelId="{1960A8C9-2C2D-43F1-B638-01139409C5A0}" srcId="{3285DBA1-8252-4059-B5D2-F466E182D7EA}" destId="{248B815B-B15A-48BD-8403-C66417F1E0C8}" srcOrd="1" destOrd="0" parTransId="{FED93D92-B44E-4734-9C89-35C4627D3709}" sibTransId="{ACCD83D6-683E-48B3-89D2-B0CA3AC8C70F}"/>
    <dgm:cxn modelId="{2AFAC3D1-5BC3-4FCD-9413-A92357D192B9}" srcId="{E5F85EA5-CCBF-48B6-B58F-141EAE60A7A0}" destId="{29C3A899-9D7A-4DE3-97EF-CD9DA5C1B208}" srcOrd="2" destOrd="0" parTransId="{44CA7828-0D4D-4655-9BD3-17DD74759CD0}" sibTransId="{6B80B380-BC90-4699-97F9-CF44E46EB3D0}"/>
    <dgm:cxn modelId="{33F1DBDB-4015-4DBA-944B-17C6C82653DF}" type="presOf" srcId="{3285DBA1-8252-4059-B5D2-F466E182D7EA}" destId="{BE4B312D-9D70-449A-9ACD-A10DCDAA3A14}" srcOrd="0" destOrd="0" presId="urn:microsoft.com/office/officeart/2005/8/layout/default"/>
    <dgm:cxn modelId="{8C9816ED-875D-4A55-B4F6-8C9F830E6797}" type="presOf" srcId="{6EA65004-6D5A-407F-8F99-414203A678FC}" destId="{774D399D-6568-459E-B6C7-41A7593A1E77}" srcOrd="0" destOrd="0" presId="urn:microsoft.com/office/officeart/2005/8/layout/default"/>
    <dgm:cxn modelId="{164D3AFC-6295-472C-B6AE-47AEBC7B803D}" type="presOf" srcId="{06211018-8665-495C-9863-AE34E0DD745D}" destId="{CFCB76E8-7F24-4D01-A707-39583FC0B862}" srcOrd="0" destOrd="0" presId="urn:microsoft.com/office/officeart/2005/8/layout/default"/>
    <dgm:cxn modelId="{40D378FF-F145-4FE4-9ABD-48380E66705A}" srcId="{6EA65004-6D5A-407F-8F99-414203A678FC}" destId="{008C3856-CBC6-4C8F-BAC6-A24CB62AFC82}" srcOrd="2" destOrd="0" parTransId="{90313CB0-51AC-4E7D-BC47-37B9437205E3}" sibTransId="{91B067C2-2845-4506-AEA2-368DB742ED63}"/>
    <dgm:cxn modelId="{8E3FE21E-B48D-41AD-ABAB-14C6457E1599}" type="presParOf" srcId="{774D399D-6568-459E-B6C7-41A7593A1E77}" destId="{890CD402-9782-4527-9D09-774F91DC76F8}" srcOrd="0" destOrd="0" presId="urn:microsoft.com/office/officeart/2005/8/layout/default"/>
    <dgm:cxn modelId="{9891D514-7122-4924-8A82-EE19AD4A3AB9}" type="presParOf" srcId="{774D399D-6568-459E-B6C7-41A7593A1E77}" destId="{261EB3A6-681B-4031-9810-42629E2D88ED}" srcOrd="1" destOrd="0" presId="urn:microsoft.com/office/officeart/2005/8/layout/default"/>
    <dgm:cxn modelId="{341D9928-C741-4CE5-B027-DBE3E9833304}" type="presParOf" srcId="{774D399D-6568-459E-B6C7-41A7593A1E77}" destId="{BE4B312D-9D70-449A-9ACD-A10DCDAA3A14}" srcOrd="2" destOrd="0" presId="urn:microsoft.com/office/officeart/2005/8/layout/default"/>
    <dgm:cxn modelId="{0AC98405-05CE-40E7-9880-BA0FC5270C64}" type="presParOf" srcId="{774D399D-6568-459E-B6C7-41A7593A1E77}" destId="{4D053E6E-F525-41F7-A269-38078E754546}" srcOrd="3" destOrd="0" presId="urn:microsoft.com/office/officeart/2005/8/layout/default"/>
    <dgm:cxn modelId="{E7C3FEC7-0B91-4026-B45E-D49AE1A9E5F3}" type="presParOf" srcId="{774D399D-6568-459E-B6C7-41A7593A1E77}" destId="{FC334762-00C4-4D8C-BCB0-1AEFCF8F8667}" srcOrd="4" destOrd="0" presId="urn:microsoft.com/office/officeart/2005/8/layout/default"/>
    <dgm:cxn modelId="{11BE8789-0DEB-4D65-9C0D-35BB4CF4C338}" type="presParOf" srcId="{774D399D-6568-459E-B6C7-41A7593A1E77}" destId="{E05F58DE-788E-454C-86A0-207C82AACE98}" srcOrd="5" destOrd="0" presId="urn:microsoft.com/office/officeart/2005/8/layout/default"/>
    <dgm:cxn modelId="{F810F63E-7CC4-47C4-93EE-F8E782E59C59}" type="presParOf" srcId="{774D399D-6568-459E-B6C7-41A7593A1E77}" destId="{D5AD25A0-2422-45C9-A6EC-C2781CC7578A}" srcOrd="6" destOrd="0" presId="urn:microsoft.com/office/officeart/2005/8/layout/default"/>
    <dgm:cxn modelId="{40C51E8D-F37D-4325-9456-929F71CBCF81}" type="presParOf" srcId="{774D399D-6568-459E-B6C7-41A7593A1E77}" destId="{EE0F9DA2-766C-4002-81EA-3C9CA65E72F1}" srcOrd="7" destOrd="0" presId="urn:microsoft.com/office/officeart/2005/8/layout/default"/>
    <dgm:cxn modelId="{BBBC5893-D9BB-43D0-A5A0-F33B7266685B}" type="presParOf" srcId="{774D399D-6568-459E-B6C7-41A7593A1E77}" destId="{CFCB76E8-7F24-4D01-A707-39583FC0B86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1820B-8F99-4AAB-8230-C0A28AC95F16}">
      <dsp:nvSpPr>
        <dsp:cNvPr id="0" name=""/>
        <dsp:cNvSpPr/>
      </dsp:nvSpPr>
      <dsp:spPr>
        <a:xfrm>
          <a:off x="542927" y="1072"/>
          <a:ext cx="8448668" cy="15028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Proceso: es un conjunto de actividades relacionadas entre sí que toman elementos de entrada y los transforman en elementos de salida cuyo valor para la empresa es mayor que los elementos originales (valor añadido)</a:t>
          </a:r>
        </a:p>
      </dsp:txBody>
      <dsp:txXfrm>
        <a:off x="542927" y="1072"/>
        <a:ext cx="8448668" cy="1502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C72E0-A43C-4E0F-A2F9-4084283B7AC9}">
      <dsp:nvSpPr>
        <dsp:cNvPr id="0" name=""/>
        <dsp:cNvSpPr/>
      </dsp:nvSpPr>
      <dsp:spPr>
        <a:xfrm>
          <a:off x="0" y="295389"/>
          <a:ext cx="7200899" cy="4284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3B6737-A27F-4777-9174-FCE41F63655F}">
      <dsp:nvSpPr>
        <dsp:cNvPr id="0" name=""/>
        <dsp:cNvSpPr/>
      </dsp:nvSpPr>
      <dsp:spPr>
        <a:xfrm>
          <a:off x="360044" y="44469"/>
          <a:ext cx="5040629" cy="5018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066800">
            <a:lnSpc>
              <a:spcPct val="90000"/>
            </a:lnSpc>
            <a:spcBef>
              <a:spcPct val="0"/>
            </a:spcBef>
            <a:spcAft>
              <a:spcPct val="35000"/>
            </a:spcAft>
            <a:buNone/>
          </a:pPr>
          <a:r>
            <a:rPr lang="es-ES" sz="2400" kern="1200" dirty="0"/>
            <a:t>Descripción histórica de la empresa</a:t>
          </a:r>
        </a:p>
      </dsp:txBody>
      <dsp:txXfrm>
        <a:off x="384542" y="68967"/>
        <a:ext cx="4991633" cy="452844"/>
      </dsp:txXfrm>
    </dsp:sp>
    <dsp:sp modelId="{425B21C6-F612-4706-927C-125A2066EE28}">
      <dsp:nvSpPr>
        <dsp:cNvPr id="0" name=""/>
        <dsp:cNvSpPr/>
      </dsp:nvSpPr>
      <dsp:spPr>
        <a:xfrm>
          <a:off x="0" y="1066509"/>
          <a:ext cx="7200899" cy="4284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0D6692-9ED5-416E-A987-9A8B51903901}">
      <dsp:nvSpPr>
        <dsp:cNvPr id="0" name=""/>
        <dsp:cNvSpPr/>
      </dsp:nvSpPr>
      <dsp:spPr>
        <a:xfrm>
          <a:off x="360044" y="815589"/>
          <a:ext cx="5040629" cy="5018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066800">
            <a:lnSpc>
              <a:spcPct val="90000"/>
            </a:lnSpc>
            <a:spcBef>
              <a:spcPct val="0"/>
            </a:spcBef>
            <a:spcAft>
              <a:spcPct val="35000"/>
            </a:spcAft>
            <a:buNone/>
          </a:pPr>
          <a:r>
            <a:rPr lang="es-ES" sz="2400" kern="1200" dirty="0"/>
            <a:t>Productos y servicios que oferta</a:t>
          </a:r>
        </a:p>
      </dsp:txBody>
      <dsp:txXfrm>
        <a:off x="384542" y="840087"/>
        <a:ext cx="4991633" cy="452844"/>
      </dsp:txXfrm>
    </dsp:sp>
    <dsp:sp modelId="{21018A9B-26A6-4AF6-8B9B-6717E7297815}">
      <dsp:nvSpPr>
        <dsp:cNvPr id="0" name=""/>
        <dsp:cNvSpPr/>
      </dsp:nvSpPr>
      <dsp:spPr>
        <a:xfrm>
          <a:off x="0" y="1837629"/>
          <a:ext cx="7200899" cy="4284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9E3DE-8015-489D-8257-D465FC30BB84}">
      <dsp:nvSpPr>
        <dsp:cNvPr id="0" name=""/>
        <dsp:cNvSpPr/>
      </dsp:nvSpPr>
      <dsp:spPr>
        <a:xfrm>
          <a:off x="360044" y="1586709"/>
          <a:ext cx="5040629" cy="5018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066800">
            <a:lnSpc>
              <a:spcPct val="90000"/>
            </a:lnSpc>
            <a:spcBef>
              <a:spcPct val="0"/>
            </a:spcBef>
            <a:spcAft>
              <a:spcPct val="35000"/>
            </a:spcAft>
            <a:buNone/>
          </a:pPr>
          <a:r>
            <a:rPr lang="es-ES" sz="2400" kern="1200" dirty="0"/>
            <a:t>Número de trabajadores</a:t>
          </a:r>
        </a:p>
      </dsp:txBody>
      <dsp:txXfrm>
        <a:off x="384542" y="1611207"/>
        <a:ext cx="4991633" cy="452844"/>
      </dsp:txXfrm>
    </dsp:sp>
    <dsp:sp modelId="{80202AA7-1CEC-4823-9DB3-E29E60827805}">
      <dsp:nvSpPr>
        <dsp:cNvPr id="0" name=""/>
        <dsp:cNvSpPr/>
      </dsp:nvSpPr>
      <dsp:spPr>
        <a:xfrm>
          <a:off x="0" y="2608749"/>
          <a:ext cx="7200899" cy="4284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D26FF5-5F22-4762-949C-3C209B510582}">
      <dsp:nvSpPr>
        <dsp:cNvPr id="0" name=""/>
        <dsp:cNvSpPr/>
      </dsp:nvSpPr>
      <dsp:spPr>
        <a:xfrm>
          <a:off x="360044" y="2357829"/>
          <a:ext cx="5040629" cy="5018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066800">
            <a:lnSpc>
              <a:spcPct val="90000"/>
            </a:lnSpc>
            <a:spcBef>
              <a:spcPct val="0"/>
            </a:spcBef>
            <a:spcAft>
              <a:spcPct val="35000"/>
            </a:spcAft>
            <a:buNone/>
          </a:pPr>
          <a:r>
            <a:rPr lang="es-ES" sz="2400" kern="1200" dirty="0"/>
            <a:t>Organigrama estructural</a:t>
          </a:r>
        </a:p>
      </dsp:txBody>
      <dsp:txXfrm>
        <a:off x="384542" y="2382327"/>
        <a:ext cx="4991633" cy="452844"/>
      </dsp:txXfrm>
    </dsp:sp>
    <dsp:sp modelId="{55946855-A949-4A85-8922-462508E9FEAF}">
      <dsp:nvSpPr>
        <dsp:cNvPr id="0" name=""/>
        <dsp:cNvSpPr/>
      </dsp:nvSpPr>
      <dsp:spPr>
        <a:xfrm>
          <a:off x="0" y="3379869"/>
          <a:ext cx="7200899" cy="4284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E51383-B3F7-43C6-9596-B415400DBF13}">
      <dsp:nvSpPr>
        <dsp:cNvPr id="0" name=""/>
        <dsp:cNvSpPr/>
      </dsp:nvSpPr>
      <dsp:spPr>
        <a:xfrm>
          <a:off x="360044" y="3128949"/>
          <a:ext cx="5040629" cy="5018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066800">
            <a:lnSpc>
              <a:spcPct val="90000"/>
            </a:lnSpc>
            <a:spcBef>
              <a:spcPct val="0"/>
            </a:spcBef>
            <a:spcAft>
              <a:spcPct val="35000"/>
            </a:spcAft>
            <a:buNone/>
          </a:pPr>
          <a:r>
            <a:rPr lang="es-ES" sz="2400" kern="1200" dirty="0"/>
            <a:t>Funciones y responsabilidades</a:t>
          </a:r>
        </a:p>
      </dsp:txBody>
      <dsp:txXfrm>
        <a:off x="384542" y="3153447"/>
        <a:ext cx="4991633" cy="452844"/>
      </dsp:txXfrm>
    </dsp:sp>
    <dsp:sp modelId="{628E9DCF-88E7-432C-9A71-9413279532A0}">
      <dsp:nvSpPr>
        <dsp:cNvPr id="0" name=""/>
        <dsp:cNvSpPr/>
      </dsp:nvSpPr>
      <dsp:spPr>
        <a:xfrm>
          <a:off x="0" y="4150989"/>
          <a:ext cx="7200899" cy="4284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1BAD8B-0C0F-4914-BFE2-8786317B17F7}">
      <dsp:nvSpPr>
        <dsp:cNvPr id="0" name=""/>
        <dsp:cNvSpPr/>
      </dsp:nvSpPr>
      <dsp:spPr>
        <a:xfrm>
          <a:off x="360044" y="3900069"/>
          <a:ext cx="5040629" cy="5018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24" tIns="0" rIns="190524" bIns="0" numCol="1" spcCol="1270" anchor="ctr" anchorCtr="0">
          <a:noAutofit/>
        </a:bodyPr>
        <a:lstStyle/>
        <a:p>
          <a:pPr marL="0" lvl="0" indent="0" algn="l" defTabSz="1066800">
            <a:lnSpc>
              <a:spcPct val="90000"/>
            </a:lnSpc>
            <a:spcBef>
              <a:spcPct val="0"/>
            </a:spcBef>
            <a:spcAft>
              <a:spcPct val="35000"/>
            </a:spcAft>
            <a:buNone/>
          </a:pPr>
          <a:r>
            <a:rPr lang="es-ES" sz="2400" kern="1200" dirty="0"/>
            <a:t>FODA</a:t>
          </a:r>
        </a:p>
      </dsp:txBody>
      <dsp:txXfrm>
        <a:off x="384542" y="3924567"/>
        <a:ext cx="4991633"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CD402-9782-4527-9D09-774F91DC76F8}">
      <dsp:nvSpPr>
        <dsp:cNvPr id="0" name=""/>
        <dsp:cNvSpPr/>
      </dsp:nvSpPr>
      <dsp:spPr>
        <a:xfrm>
          <a:off x="0" y="44681"/>
          <a:ext cx="3268265" cy="196095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1. Análisis del contexto organizacional documentado:</a:t>
          </a:r>
          <a:endParaRPr lang="es-ES" sz="2000" kern="1200" dirty="0"/>
        </a:p>
        <a:p>
          <a:pPr marL="114300" lvl="1" indent="-114300" algn="l" defTabSz="622300">
            <a:lnSpc>
              <a:spcPct val="90000"/>
            </a:lnSpc>
            <a:spcBef>
              <a:spcPct val="0"/>
            </a:spcBef>
            <a:spcAft>
              <a:spcPct val="15000"/>
            </a:spcAft>
            <a:buChar char="•"/>
          </a:pPr>
          <a:r>
            <a:rPr lang="es-ES" sz="1400" kern="1200" dirty="0"/>
            <a:t>Documento de análisis de contexto.</a:t>
          </a:r>
        </a:p>
        <a:p>
          <a:pPr marL="114300" lvl="1" indent="-114300" algn="l" defTabSz="622300">
            <a:lnSpc>
              <a:spcPct val="90000"/>
            </a:lnSpc>
            <a:spcBef>
              <a:spcPct val="0"/>
            </a:spcBef>
            <a:spcAft>
              <a:spcPct val="15000"/>
            </a:spcAft>
            <a:buChar char="•"/>
          </a:pPr>
          <a:r>
            <a:rPr lang="es-ES" sz="1400" kern="1200" dirty="0"/>
            <a:t>Matriz FODA (Fortalezas, Oportunidades, Debilidades y Amenazas).</a:t>
          </a:r>
        </a:p>
        <a:p>
          <a:pPr marL="114300" lvl="1" indent="-114300" algn="l" defTabSz="622300">
            <a:lnSpc>
              <a:spcPct val="90000"/>
            </a:lnSpc>
            <a:spcBef>
              <a:spcPct val="0"/>
            </a:spcBef>
            <a:spcAft>
              <a:spcPct val="15000"/>
            </a:spcAft>
            <a:buChar char="•"/>
          </a:pPr>
          <a:r>
            <a:rPr lang="es-ES" sz="1400" kern="1200" dirty="0"/>
            <a:t>Análisis PESTEL.</a:t>
          </a:r>
        </a:p>
      </dsp:txBody>
      <dsp:txXfrm>
        <a:off x="0" y="44681"/>
        <a:ext cx="3268265" cy="1960959"/>
      </dsp:txXfrm>
    </dsp:sp>
    <dsp:sp modelId="{BE4B312D-9D70-449A-9ACD-A10DCDAA3A14}">
      <dsp:nvSpPr>
        <dsp:cNvPr id="0" name=""/>
        <dsp:cNvSpPr/>
      </dsp:nvSpPr>
      <dsp:spPr>
        <a:xfrm>
          <a:off x="3595092" y="44681"/>
          <a:ext cx="3268265" cy="196095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2. Registros de reuniones o revisiones</a:t>
          </a:r>
        </a:p>
        <a:p>
          <a:pPr marL="114300" lvl="1" indent="-114300" algn="l" defTabSz="622300">
            <a:lnSpc>
              <a:spcPct val="90000"/>
            </a:lnSpc>
            <a:spcBef>
              <a:spcPct val="0"/>
            </a:spcBef>
            <a:spcAft>
              <a:spcPct val="15000"/>
            </a:spcAft>
            <a:buChar char="•"/>
          </a:pPr>
          <a:r>
            <a:rPr lang="es-ES" sz="1400" kern="1200" dirty="0"/>
            <a:t>Actas de reuniones: Documentos que registren cómo se revisaron estas cuestiones durante juntas de dirección, reuniones de planificación estratégica, o revisiones del SGC.</a:t>
          </a:r>
        </a:p>
        <a:p>
          <a:pPr marL="114300" lvl="1" indent="-114300" algn="l" defTabSz="622300">
            <a:lnSpc>
              <a:spcPct val="90000"/>
            </a:lnSpc>
            <a:spcBef>
              <a:spcPct val="0"/>
            </a:spcBef>
            <a:spcAft>
              <a:spcPct val="15000"/>
            </a:spcAft>
            <a:buChar char="•"/>
          </a:pPr>
          <a:r>
            <a:rPr lang="es-ES" sz="1400" kern="1200" dirty="0"/>
            <a:t>Agenda de revisiones.</a:t>
          </a:r>
        </a:p>
      </dsp:txBody>
      <dsp:txXfrm>
        <a:off x="3595092" y="44681"/>
        <a:ext cx="3268265" cy="1960959"/>
      </dsp:txXfrm>
    </dsp:sp>
    <dsp:sp modelId="{FC334762-00C4-4D8C-BCB0-1AEFCF8F8667}">
      <dsp:nvSpPr>
        <dsp:cNvPr id="0" name=""/>
        <dsp:cNvSpPr/>
      </dsp:nvSpPr>
      <dsp:spPr>
        <a:xfrm>
          <a:off x="7190184" y="44681"/>
          <a:ext cx="3268265" cy="196095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3. Actualización de planes estratégicos</a:t>
          </a:r>
        </a:p>
      </dsp:txBody>
      <dsp:txXfrm>
        <a:off x="7190184" y="44681"/>
        <a:ext cx="3268265" cy="1960959"/>
      </dsp:txXfrm>
    </dsp:sp>
    <dsp:sp modelId="{D5AD25A0-2422-45C9-A6EC-C2781CC7578A}">
      <dsp:nvSpPr>
        <dsp:cNvPr id="0" name=""/>
        <dsp:cNvSpPr/>
      </dsp:nvSpPr>
      <dsp:spPr>
        <a:xfrm>
          <a:off x="895357" y="2332467"/>
          <a:ext cx="4376142" cy="196095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4. Indicadores y datos relevantes</a:t>
          </a:r>
        </a:p>
        <a:p>
          <a:pPr marL="114300" lvl="1" indent="-114300" algn="l" defTabSz="622300">
            <a:lnSpc>
              <a:spcPct val="90000"/>
            </a:lnSpc>
            <a:spcBef>
              <a:spcPct val="0"/>
            </a:spcBef>
            <a:spcAft>
              <a:spcPct val="15000"/>
            </a:spcAft>
            <a:buChar char="•"/>
          </a:pPr>
          <a:r>
            <a:rPr lang="es-ES" sz="1400" kern="1200" dirty="0"/>
            <a:t>Sistemas de monitoreo: Indicadores clave de desempeño (</a:t>
          </a:r>
          <a:r>
            <a:rPr lang="es-ES" sz="1400" kern="1200" dirty="0" err="1"/>
            <a:t>KPIs</a:t>
          </a:r>
          <a:r>
            <a:rPr lang="es-ES" sz="1400" kern="1200" dirty="0"/>
            <a:t>) para cuestiones internas y externas, como satisfacción del cliente, cumplimiento normativo o desempeño financiero.</a:t>
          </a:r>
        </a:p>
        <a:p>
          <a:pPr marL="114300" lvl="1" indent="-114300" algn="l" defTabSz="622300">
            <a:lnSpc>
              <a:spcPct val="90000"/>
            </a:lnSpc>
            <a:spcBef>
              <a:spcPct val="0"/>
            </a:spcBef>
            <a:spcAft>
              <a:spcPct val="15000"/>
            </a:spcAft>
            <a:buChar char="•"/>
          </a:pPr>
          <a:r>
            <a:rPr lang="es-ES" sz="1400" kern="1200" dirty="0"/>
            <a:t>Informes de tendencias: Datos periódicos sobre cambios en el mercado, tecnología o regulaciones.</a:t>
          </a:r>
        </a:p>
      </dsp:txBody>
      <dsp:txXfrm>
        <a:off x="895357" y="2332467"/>
        <a:ext cx="4376142" cy="1960959"/>
      </dsp:txXfrm>
    </dsp:sp>
    <dsp:sp modelId="{CFCB76E8-7F24-4D01-A707-39583FC0B862}">
      <dsp:nvSpPr>
        <dsp:cNvPr id="0" name=""/>
        <dsp:cNvSpPr/>
      </dsp:nvSpPr>
      <dsp:spPr>
        <a:xfrm>
          <a:off x="5598326" y="2332467"/>
          <a:ext cx="3964765" cy="196095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5. Control de la información documentada</a:t>
          </a:r>
        </a:p>
        <a:p>
          <a:pPr marL="114300" lvl="1" indent="-114300" algn="l" defTabSz="622300">
            <a:lnSpc>
              <a:spcPct val="90000"/>
            </a:lnSpc>
            <a:spcBef>
              <a:spcPct val="0"/>
            </a:spcBef>
            <a:spcAft>
              <a:spcPct val="15000"/>
            </a:spcAft>
            <a:buChar char="•"/>
          </a:pPr>
          <a:r>
            <a:rPr lang="es-ES" sz="1400" b="1" kern="1200" dirty="0"/>
            <a:t>Registro de cambios:</a:t>
          </a:r>
          <a:r>
            <a:rPr lang="es-ES" sz="1400" kern="1200" dirty="0"/>
            <a:t> Evidencia de que la organización actualiza regularmente el contexto en la información documentada relevante.</a:t>
          </a:r>
        </a:p>
        <a:p>
          <a:pPr marL="114300" lvl="1" indent="-114300" algn="l" defTabSz="622300">
            <a:lnSpc>
              <a:spcPct val="90000"/>
            </a:lnSpc>
            <a:spcBef>
              <a:spcPct val="0"/>
            </a:spcBef>
            <a:spcAft>
              <a:spcPct val="15000"/>
            </a:spcAft>
            <a:buChar char="•"/>
          </a:pPr>
          <a:r>
            <a:rPr lang="es-ES" sz="1400" b="1" kern="1200" dirty="0"/>
            <a:t>Políticas o manuales del SGC:</a:t>
          </a:r>
          <a:r>
            <a:rPr lang="es-ES" sz="1400" kern="1200" dirty="0"/>
            <a:t> Incorporar un capítulo que mencione cómo se gestiona este seguimiento.</a:t>
          </a:r>
        </a:p>
      </dsp:txBody>
      <dsp:txXfrm>
        <a:off x="5598326" y="2332467"/>
        <a:ext cx="3964765" cy="19609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98F4A-1217-4918-8C5F-2506E4457B2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FB08AB7-8A1F-4D57-961B-6C71A1C355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2CCDD34-337D-4652-85AA-3293120A2662}"/>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5" name="Marcador de pie de página 4">
            <a:extLst>
              <a:ext uri="{FF2B5EF4-FFF2-40B4-BE49-F238E27FC236}">
                <a16:creationId xmlns:a16="http://schemas.microsoft.com/office/drawing/2014/main" id="{B78BB557-838B-4CF6-B5EA-415DAFAE78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C68398-B512-4111-B6AD-F38F62E7444A}"/>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856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D7375C-2D54-4958-A7D1-D55FAA0360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2E4C0A4-0EF2-4DA9-B0FC-7DD954A809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E2BB7A-FAE4-4DB0-94FB-E8FA41A4D4EC}"/>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5" name="Marcador de pie de página 4">
            <a:extLst>
              <a:ext uri="{FF2B5EF4-FFF2-40B4-BE49-F238E27FC236}">
                <a16:creationId xmlns:a16="http://schemas.microsoft.com/office/drawing/2014/main" id="{8655389E-87EA-488E-B322-305AF7DA187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E5042B-6403-4A42-AF3F-D2770AC675E6}"/>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212343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FDC378-EE6C-4CA3-9F08-CF5BEE80AA4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C1E2252-D25F-46CC-A68F-5B002F345AF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44D412-DA15-437C-9788-A63F6C1D0E33}"/>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5" name="Marcador de pie de página 4">
            <a:extLst>
              <a:ext uri="{FF2B5EF4-FFF2-40B4-BE49-F238E27FC236}">
                <a16:creationId xmlns:a16="http://schemas.microsoft.com/office/drawing/2014/main" id="{43CA865F-6808-4F2D-9595-A238A8364D0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2DF60F-5426-4534-8977-39B7A1E58701}"/>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68773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B1B84F-908C-4A1E-8275-520F689AC82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6C5A4-2032-436F-A1CC-500BBF98058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DD1279-4933-4FC6-B713-4B340833459C}"/>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5" name="Marcador de pie de página 4">
            <a:extLst>
              <a:ext uri="{FF2B5EF4-FFF2-40B4-BE49-F238E27FC236}">
                <a16:creationId xmlns:a16="http://schemas.microsoft.com/office/drawing/2014/main" id="{4E738EF5-6971-44DB-8E21-7FAF98407B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E2A5B3-C3D1-4EF1-95CA-C4766FEC7D5E}"/>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3016489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E3065-9FD2-4587-A9DB-C9059A4878F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64EA96-E2AF-41CD-B81B-446D8E63E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113EBD-4A96-4286-881E-86A89B8C6470}"/>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5" name="Marcador de pie de página 4">
            <a:extLst>
              <a:ext uri="{FF2B5EF4-FFF2-40B4-BE49-F238E27FC236}">
                <a16:creationId xmlns:a16="http://schemas.microsoft.com/office/drawing/2014/main" id="{8C69D1A6-7C19-4738-8FE2-7B267BC723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99A5782-F731-4012-A661-F0F2FF6E495F}"/>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63584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E81206-DB11-407B-A56A-6F717AE23C2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38A675C-B415-4E43-B93D-1FC03B6D7C5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9E099F5-7B02-42A2-A54C-69E33DD1759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52E00DD-4106-4F1F-B4BD-7B374169CF7F}"/>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6" name="Marcador de pie de página 5">
            <a:extLst>
              <a:ext uri="{FF2B5EF4-FFF2-40B4-BE49-F238E27FC236}">
                <a16:creationId xmlns:a16="http://schemas.microsoft.com/office/drawing/2014/main" id="{E67E91ED-CCF8-439B-9101-F3BC9A1DB9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DBEAC9-F038-4B13-B447-4B89051A4CD4}"/>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51812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766FA-2C8C-4C40-B206-4BB2E66A5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18CB36-2E7D-4A58-A360-063A97F1D8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4E7C0C-3AA9-4DA0-B849-25BB07D829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D10C9C3-5BD5-4C17-9DE8-3F8B31F6B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AFB3511-F0CD-4E3C-9CD0-EBCF80217F5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522D395-407A-46DD-89F5-35B57167ABA9}"/>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8" name="Marcador de pie de página 7">
            <a:extLst>
              <a:ext uri="{FF2B5EF4-FFF2-40B4-BE49-F238E27FC236}">
                <a16:creationId xmlns:a16="http://schemas.microsoft.com/office/drawing/2014/main" id="{431D38D6-F253-4C24-84BF-C0623AF64D4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F768A05-A0D4-427E-A01A-639E965979FD}"/>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46468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8973E5-9E47-4B08-96D4-3C4ED27C33D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671FA34-32D6-488D-B41A-BC6E68A18B41}"/>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4" name="Marcador de pie de página 3">
            <a:extLst>
              <a:ext uri="{FF2B5EF4-FFF2-40B4-BE49-F238E27FC236}">
                <a16:creationId xmlns:a16="http://schemas.microsoft.com/office/drawing/2014/main" id="{242E0A03-AD76-4A8F-99A7-43E49AA68F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EB1EE9-FBD0-4E20-AA93-60E13423CAAB}"/>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424697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6B7FDD-1DD2-4B64-B3BC-8EA74B699B04}"/>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3" name="Marcador de pie de página 2">
            <a:extLst>
              <a:ext uri="{FF2B5EF4-FFF2-40B4-BE49-F238E27FC236}">
                <a16:creationId xmlns:a16="http://schemas.microsoft.com/office/drawing/2014/main" id="{FC57070B-3EA1-4957-833F-91301434503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49856AE-0267-4A7E-8231-4944EAFDF7B6}"/>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177048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2D606C-6AC2-4B67-97B0-7CE9F95D48A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930D46-98D1-423F-ADC3-9D798CF34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26EBF5E-4409-4E1C-8683-A6949B4EE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FE6D816-0AA4-498E-8A9C-A1E8CE8E469B}"/>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6" name="Marcador de pie de página 5">
            <a:extLst>
              <a:ext uri="{FF2B5EF4-FFF2-40B4-BE49-F238E27FC236}">
                <a16:creationId xmlns:a16="http://schemas.microsoft.com/office/drawing/2014/main" id="{4C20B8D1-2DFC-40DF-BC42-E18B0FCCF1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05C9DB-CE5B-46ED-9690-F4799E6D60BD}"/>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134186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4FC84-80F5-4401-91ED-86B24FF653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8046521-9C31-4E43-84A7-708AD27B8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4D37952-078A-45E9-B7B8-F773929B1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101E7AF-A837-4370-9055-D802A660820C}"/>
              </a:ext>
            </a:extLst>
          </p:cNvPr>
          <p:cNvSpPr>
            <a:spLocks noGrp="1"/>
          </p:cNvSpPr>
          <p:nvPr>
            <p:ph type="dt" sz="half" idx="10"/>
          </p:nvPr>
        </p:nvSpPr>
        <p:spPr/>
        <p:txBody>
          <a:bodyPr/>
          <a:lstStyle/>
          <a:p>
            <a:fld id="{B8F33D50-4E35-484D-B83A-E5B99FDC2560}" type="datetimeFigureOut">
              <a:rPr lang="es-ES" smtClean="0"/>
              <a:t>15/01/2025</a:t>
            </a:fld>
            <a:endParaRPr lang="es-ES"/>
          </a:p>
        </p:txBody>
      </p:sp>
      <p:sp>
        <p:nvSpPr>
          <p:cNvPr id="6" name="Marcador de pie de página 5">
            <a:extLst>
              <a:ext uri="{FF2B5EF4-FFF2-40B4-BE49-F238E27FC236}">
                <a16:creationId xmlns:a16="http://schemas.microsoft.com/office/drawing/2014/main" id="{FFD4ED07-0ED9-4A8D-90FB-E319DDC3E70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B721DC6-7485-4D1B-846A-2C2CA280CFB7}"/>
              </a:ext>
            </a:extLst>
          </p:cNvPr>
          <p:cNvSpPr>
            <a:spLocks noGrp="1"/>
          </p:cNvSpPr>
          <p:nvPr>
            <p:ph type="sldNum" sz="quarter" idx="12"/>
          </p:nvPr>
        </p:nvSpPr>
        <p:spPr/>
        <p:txBody>
          <a:bodyPr/>
          <a:lstStyle/>
          <a:p>
            <a:fld id="{999B90F8-4F72-463D-8D89-41936D91A732}" type="slidenum">
              <a:rPr lang="es-ES" smtClean="0"/>
              <a:t>‹Nº›</a:t>
            </a:fld>
            <a:endParaRPr lang="es-ES"/>
          </a:p>
        </p:txBody>
      </p:sp>
    </p:spTree>
    <p:extLst>
      <p:ext uri="{BB962C8B-B14F-4D97-AF65-F5344CB8AC3E}">
        <p14:creationId xmlns:p14="http://schemas.microsoft.com/office/powerpoint/2010/main" val="3146945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336133-1C67-4E3A-B1D3-64A4D3486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171F2C-1809-4E84-B1B7-92E6678B6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08DAAD-6BE7-470F-BC23-870D207D4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33D50-4E35-484D-B83A-E5B99FDC2560}" type="datetimeFigureOut">
              <a:rPr lang="es-ES" smtClean="0"/>
              <a:t>15/01/2025</a:t>
            </a:fld>
            <a:endParaRPr lang="es-ES"/>
          </a:p>
        </p:txBody>
      </p:sp>
      <p:sp>
        <p:nvSpPr>
          <p:cNvPr id="5" name="Marcador de pie de página 4">
            <a:extLst>
              <a:ext uri="{FF2B5EF4-FFF2-40B4-BE49-F238E27FC236}">
                <a16:creationId xmlns:a16="http://schemas.microsoft.com/office/drawing/2014/main" id="{92E157C9-F195-4264-912D-C7781C9C9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65EAE73-1F13-4283-BE47-EAE905BD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B90F8-4F72-463D-8D89-41936D91A732}" type="slidenum">
              <a:rPr lang="es-ES" smtClean="0"/>
              <a:t>‹Nº›</a:t>
            </a:fld>
            <a:endParaRPr lang="es-ES"/>
          </a:p>
        </p:txBody>
      </p:sp>
    </p:spTree>
    <p:extLst>
      <p:ext uri="{BB962C8B-B14F-4D97-AF65-F5344CB8AC3E}">
        <p14:creationId xmlns:p14="http://schemas.microsoft.com/office/powerpoint/2010/main" val="252816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bwMode="auto">
          <a:xfrm>
            <a:off x="1769269" y="1055557"/>
            <a:ext cx="8653462" cy="237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algn="ctr" eaLnBrk="1" hangingPunct="1"/>
            <a:r>
              <a:rPr lang="es-ES" altLang="en-US" sz="4400" b="1" dirty="0"/>
              <a:t>Universidad Nacional de Chimborazo</a:t>
            </a:r>
            <a:br>
              <a:rPr lang="es-ES" altLang="en-US" sz="4400" b="1" dirty="0"/>
            </a:br>
            <a:br>
              <a:rPr lang="es-ES" altLang="en-US" sz="5400" b="1" dirty="0"/>
            </a:br>
            <a:r>
              <a:rPr lang="es-ES" alt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Gestión de la Calidad</a:t>
            </a:r>
            <a:endParaRPr lang="en-US" altLang="en-US" sz="5400" b="1" dirty="0"/>
          </a:p>
        </p:txBody>
      </p:sp>
      <p:sp>
        <p:nvSpPr>
          <p:cNvPr id="6" name="Rectangle 1"/>
          <p:cNvSpPr>
            <a:spLocks noGrp="1" noChangeArrowheads="1"/>
          </p:cNvSpPr>
          <p:nvPr>
            <p:ph type="body" idx="1"/>
          </p:nvPr>
        </p:nvSpPr>
        <p:spPr bwMode="auto">
          <a:xfrm>
            <a:off x="2031847" y="4352815"/>
            <a:ext cx="5692927" cy="125572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eaLnBrk="1" hangingPunct="1">
              <a:spcBef>
                <a:spcPct val="0"/>
              </a:spcBef>
              <a:defRPr/>
            </a:pPr>
            <a:r>
              <a:rPr lang="es-ES" altLang="en-US" sz="2800" b="1" dirty="0">
                <a:solidFill>
                  <a:schemeClr val="accent2">
                    <a:lumMod val="75000"/>
                  </a:schemeClr>
                </a:solidFill>
              </a:rPr>
              <a:t>SISTEMAS DE GESTIÓN DE CALIDAD</a:t>
            </a:r>
            <a:endParaRPr lang="es-ES" altLang="en-US" sz="2800" dirty="0"/>
          </a:p>
          <a:p>
            <a:pPr eaLnBrk="1" hangingPunct="1">
              <a:spcBef>
                <a:spcPct val="0"/>
              </a:spcBef>
              <a:defRPr/>
            </a:pPr>
            <a:r>
              <a:rPr lang="es-ES" altLang="en-US" sz="2800" dirty="0">
                <a:solidFill>
                  <a:schemeClr val="tx1"/>
                </a:solidFill>
              </a:rPr>
              <a:t>Gabriela Serrano Torres</a:t>
            </a:r>
            <a:br>
              <a:rPr lang="es-ES" altLang="en-US" sz="2800" dirty="0"/>
            </a:br>
            <a:endParaRPr lang="es-ES" alt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B119A4-BD5D-4A59-81D9-0C21AFD70DD2}"/>
              </a:ext>
            </a:extLst>
          </p:cNvPr>
          <p:cNvSpPr>
            <a:spLocks noGrp="1"/>
          </p:cNvSpPr>
          <p:nvPr>
            <p:ph type="title"/>
          </p:nvPr>
        </p:nvSpPr>
        <p:spPr>
          <a:xfrm>
            <a:off x="838200" y="365125"/>
            <a:ext cx="10515600" cy="473075"/>
          </a:xfrm>
        </p:spPr>
        <p:txBody>
          <a:bodyPr>
            <a:noAutofit/>
          </a:bodyPr>
          <a:lstStyle/>
          <a:p>
            <a:b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Beneficios de ISO 9001:2015</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AD8466DD-BCB5-4CEA-8274-B4CC5FA8399B}"/>
              </a:ext>
            </a:extLst>
          </p:cNvPr>
          <p:cNvPicPr>
            <a:picLocks noChangeAspect="1"/>
          </p:cNvPicPr>
          <p:nvPr/>
        </p:nvPicPr>
        <p:blipFill>
          <a:blip r:embed="rId2"/>
          <a:stretch>
            <a:fillRect/>
          </a:stretch>
        </p:blipFill>
        <p:spPr>
          <a:xfrm>
            <a:off x="1456645" y="1029103"/>
            <a:ext cx="8849405" cy="5463772"/>
          </a:xfrm>
          <a:prstGeom prst="rect">
            <a:avLst/>
          </a:prstGeom>
        </p:spPr>
      </p:pic>
    </p:spTree>
    <p:extLst>
      <p:ext uri="{BB962C8B-B14F-4D97-AF65-F5344CB8AC3E}">
        <p14:creationId xmlns:p14="http://schemas.microsoft.com/office/powerpoint/2010/main" val="2102826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C113F45-47FC-4C04-B75F-79DE7DD621C0}"/>
              </a:ext>
            </a:extLst>
          </p:cNvPr>
          <p:cNvPicPr>
            <a:picLocks noChangeAspect="1"/>
          </p:cNvPicPr>
          <p:nvPr/>
        </p:nvPicPr>
        <p:blipFill rotWithShape="1">
          <a:blip r:embed="rId2"/>
          <a:srcRect t="1774"/>
          <a:stretch/>
        </p:blipFill>
        <p:spPr>
          <a:xfrm>
            <a:off x="494346" y="790575"/>
            <a:ext cx="11203308" cy="5276850"/>
          </a:xfrm>
          <a:prstGeom prst="rect">
            <a:avLst/>
          </a:prstGeom>
        </p:spPr>
      </p:pic>
    </p:spTree>
    <p:extLst>
      <p:ext uri="{BB962C8B-B14F-4D97-AF65-F5344CB8AC3E}">
        <p14:creationId xmlns:p14="http://schemas.microsoft.com/office/powerpoint/2010/main" val="900355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FBE9BB-700B-41AA-8A68-5920F21F012F}"/>
              </a:ext>
            </a:extLst>
          </p:cNvPr>
          <p:cNvPicPr>
            <a:picLocks noChangeAspect="1"/>
          </p:cNvPicPr>
          <p:nvPr/>
        </p:nvPicPr>
        <p:blipFill rotWithShape="1">
          <a:blip r:embed="rId2"/>
          <a:srcRect l="1875" t="2395"/>
          <a:stretch/>
        </p:blipFill>
        <p:spPr>
          <a:xfrm>
            <a:off x="114300" y="1395050"/>
            <a:ext cx="11963400" cy="4067900"/>
          </a:xfrm>
          <a:prstGeom prst="rect">
            <a:avLst/>
          </a:prstGeom>
        </p:spPr>
      </p:pic>
    </p:spTree>
    <p:extLst>
      <p:ext uri="{BB962C8B-B14F-4D97-AF65-F5344CB8AC3E}">
        <p14:creationId xmlns:p14="http://schemas.microsoft.com/office/powerpoint/2010/main" val="38427127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68E74-C637-4462-BBD6-6B59166A1D56}"/>
              </a:ext>
            </a:extLst>
          </p:cNvPr>
          <p:cNvSpPr>
            <a:spLocks noGrp="1"/>
          </p:cNvSpPr>
          <p:nvPr>
            <p:ph type="title"/>
          </p:nvPr>
        </p:nvSpPr>
        <p:spPr/>
        <p:txBody>
          <a:bodyPr>
            <a:normAutofit/>
          </a:bodyPr>
          <a:lstStyle/>
          <a:p>
            <a:r>
              <a:rPr lang="es-ES" sz="40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7.5 Información documentada</a:t>
            </a:r>
            <a:endPar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 name="Imagen 4">
            <a:extLst>
              <a:ext uri="{FF2B5EF4-FFF2-40B4-BE49-F238E27FC236}">
                <a16:creationId xmlns:a16="http://schemas.microsoft.com/office/drawing/2014/main" id="{FFAFBB92-980D-4E1E-9A0D-27525852B6BA}"/>
              </a:ext>
            </a:extLst>
          </p:cNvPr>
          <p:cNvPicPr>
            <a:picLocks noChangeAspect="1"/>
          </p:cNvPicPr>
          <p:nvPr/>
        </p:nvPicPr>
        <p:blipFill>
          <a:blip r:embed="rId2"/>
          <a:stretch>
            <a:fillRect/>
          </a:stretch>
        </p:blipFill>
        <p:spPr>
          <a:xfrm>
            <a:off x="1833211" y="1331146"/>
            <a:ext cx="8525577" cy="5255824"/>
          </a:xfrm>
          <a:prstGeom prst="rect">
            <a:avLst/>
          </a:prstGeom>
        </p:spPr>
      </p:pic>
      <p:sp>
        <p:nvSpPr>
          <p:cNvPr id="6" name="CuadroTexto 5">
            <a:extLst>
              <a:ext uri="{FF2B5EF4-FFF2-40B4-BE49-F238E27FC236}">
                <a16:creationId xmlns:a16="http://schemas.microsoft.com/office/drawing/2014/main" id="{C1F33243-1EB2-455D-B6E9-F4CB9312BFE8}"/>
              </a:ext>
            </a:extLst>
          </p:cNvPr>
          <p:cNvSpPr txBox="1"/>
          <p:nvPr/>
        </p:nvSpPr>
        <p:spPr>
          <a:xfrm>
            <a:off x="6191250" y="5234466"/>
            <a:ext cx="904875" cy="584775"/>
          </a:xfrm>
          <a:prstGeom prst="rect">
            <a:avLst/>
          </a:prstGeom>
          <a:solidFill>
            <a:srgbClr val="92D050"/>
          </a:solidFill>
        </p:spPr>
        <p:txBody>
          <a:bodyPr wrap="square" rtlCol="0">
            <a:spAutoFit/>
          </a:bodyPr>
          <a:lstStyle/>
          <a:p>
            <a:r>
              <a:rPr lang="es-ES" sz="3200" dirty="0">
                <a:solidFill>
                  <a:schemeClr val="bg1"/>
                </a:solidFill>
              </a:rPr>
              <a:t>SGC</a:t>
            </a:r>
          </a:p>
        </p:txBody>
      </p:sp>
    </p:spTree>
    <p:extLst>
      <p:ext uri="{BB962C8B-B14F-4D97-AF65-F5344CB8AC3E}">
        <p14:creationId xmlns:p14="http://schemas.microsoft.com/office/powerpoint/2010/main" val="229037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729E48D-F067-4DDD-8B1C-C3B42F60CD5D}"/>
              </a:ext>
            </a:extLst>
          </p:cNvPr>
          <p:cNvSpPr txBox="1"/>
          <p:nvPr/>
        </p:nvSpPr>
        <p:spPr>
          <a:xfrm>
            <a:off x="523875" y="243079"/>
            <a:ext cx="9210675" cy="400110"/>
          </a:xfrm>
          <a:prstGeom prst="rect">
            <a:avLst/>
          </a:prstGeom>
          <a:noFill/>
        </p:spPr>
        <p:txBody>
          <a:bodyPr wrap="square">
            <a:spAutoFit/>
          </a:bodyPr>
          <a:lstStyle/>
          <a:p>
            <a:pPr algn="just"/>
            <a:r>
              <a:rPr lang="es-ES" sz="2000" b="1" dirty="0"/>
              <a:t>Tabla: Cumplimiento del punto 7.5 - Información documentada (ISO 9001:2015)</a:t>
            </a:r>
          </a:p>
        </p:txBody>
      </p:sp>
      <p:pic>
        <p:nvPicPr>
          <p:cNvPr id="6" name="Imagen 5">
            <a:extLst>
              <a:ext uri="{FF2B5EF4-FFF2-40B4-BE49-F238E27FC236}">
                <a16:creationId xmlns:a16="http://schemas.microsoft.com/office/drawing/2014/main" id="{F041AD05-22C0-41AB-8061-1566D1F955B8}"/>
              </a:ext>
            </a:extLst>
          </p:cNvPr>
          <p:cNvPicPr>
            <a:picLocks noChangeAspect="1"/>
          </p:cNvPicPr>
          <p:nvPr/>
        </p:nvPicPr>
        <p:blipFill>
          <a:blip r:embed="rId2"/>
          <a:stretch>
            <a:fillRect/>
          </a:stretch>
        </p:blipFill>
        <p:spPr>
          <a:xfrm>
            <a:off x="2459798" y="643189"/>
            <a:ext cx="7007009" cy="2708433"/>
          </a:xfrm>
          <a:prstGeom prst="rect">
            <a:avLst/>
          </a:prstGeom>
        </p:spPr>
      </p:pic>
      <p:pic>
        <p:nvPicPr>
          <p:cNvPr id="8" name="Imagen 7">
            <a:extLst>
              <a:ext uri="{FF2B5EF4-FFF2-40B4-BE49-F238E27FC236}">
                <a16:creationId xmlns:a16="http://schemas.microsoft.com/office/drawing/2014/main" id="{F8CFF617-876F-4092-9A36-47679E1A332B}"/>
              </a:ext>
            </a:extLst>
          </p:cNvPr>
          <p:cNvPicPr>
            <a:picLocks noChangeAspect="1"/>
          </p:cNvPicPr>
          <p:nvPr/>
        </p:nvPicPr>
        <p:blipFill>
          <a:blip r:embed="rId3"/>
          <a:stretch>
            <a:fillRect/>
          </a:stretch>
        </p:blipFill>
        <p:spPr>
          <a:xfrm>
            <a:off x="2459798" y="3351622"/>
            <a:ext cx="7007009" cy="2181106"/>
          </a:xfrm>
          <a:prstGeom prst="rect">
            <a:avLst/>
          </a:prstGeom>
        </p:spPr>
      </p:pic>
      <p:pic>
        <p:nvPicPr>
          <p:cNvPr id="10" name="Imagen 9">
            <a:extLst>
              <a:ext uri="{FF2B5EF4-FFF2-40B4-BE49-F238E27FC236}">
                <a16:creationId xmlns:a16="http://schemas.microsoft.com/office/drawing/2014/main" id="{FD88A173-40EB-4E6E-ABF4-D3C8017C018C}"/>
              </a:ext>
            </a:extLst>
          </p:cNvPr>
          <p:cNvPicPr>
            <a:picLocks noChangeAspect="1"/>
          </p:cNvPicPr>
          <p:nvPr/>
        </p:nvPicPr>
        <p:blipFill>
          <a:blip r:embed="rId4"/>
          <a:stretch>
            <a:fillRect/>
          </a:stretch>
        </p:blipFill>
        <p:spPr>
          <a:xfrm>
            <a:off x="2459798" y="5445677"/>
            <a:ext cx="7007009" cy="1228756"/>
          </a:xfrm>
          <a:prstGeom prst="rect">
            <a:avLst/>
          </a:prstGeom>
        </p:spPr>
      </p:pic>
    </p:spTree>
    <p:extLst>
      <p:ext uri="{BB962C8B-B14F-4D97-AF65-F5344CB8AC3E}">
        <p14:creationId xmlns:p14="http://schemas.microsoft.com/office/powerpoint/2010/main" val="26064109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7BB3A59-092A-4D3F-95F1-9CBAB588D250}"/>
              </a:ext>
            </a:extLst>
          </p:cNvPr>
          <p:cNvSpPr txBox="1"/>
          <p:nvPr/>
        </p:nvSpPr>
        <p:spPr>
          <a:xfrm>
            <a:off x="571500" y="614392"/>
            <a:ext cx="5210175"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b="1" dirty="0"/>
              <a:t>Ejemplo práctico para 7.5.1 - Generalidades</a:t>
            </a:r>
          </a:p>
          <a:p>
            <a:pPr algn="just">
              <a:buFont typeface="Arial" panose="020B0604020202020204" pitchFamily="34" charset="0"/>
              <a:buChar char="•"/>
            </a:pPr>
            <a:r>
              <a:rPr lang="es-ES" b="1" dirty="0"/>
              <a:t>Contexto</a:t>
            </a:r>
            <a:r>
              <a:rPr lang="es-ES" dirty="0"/>
              <a:t>: Una empresa de manufactura.</a:t>
            </a:r>
          </a:p>
          <a:p>
            <a:pPr algn="just">
              <a:buFont typeface="Arial" panose="020B0604020202020204" pitchFamily="34" charset="0"/>
              <a:buChar char="•"/>
            </a:pPr>
            <a:r>
              <a:rPr lang="es-ES" b="1" dirty="0"/>
              <a:t>Cumplimiento</a:t>
            </a:r>
            <a:r>
              <a:rPr lang="es-ES" dirty="0"/>
              <a:t>:</a:t>
            </a:r>
          </a:p>
          <a:p>
            <a:pPr marL="742950" lvl="1" indent="-285750" algn="just">
              <a:buFont typeface="Arial" panose="020B0604020202020204" pitchFamily="34" charset="0"/>
              <a:buChar char="•"/>
            </a:pPr>
            <a:r>
              <a:rPr lang="es-ES" dirty="0"/>
              <a:t>Se documentan los procedimientos operativos estándar para fabricación, control de calidad y mantenimiento.</a:t>
            </a:r>
          </a:p>
          <a:p>
            <a:pPr marL="742950" lvl="1" indent="-285750" algn="just">
              <a:buFont typeface="Arial" panose="020B0604020202020204" pitchFamily="34" charset="0"/>
              <a:buChar char="•"/>
            </a:pPr>
            <a:r>
              <a:rPr lang="es-ES" dirty="0"/>
              <a:t>La política de calidad y los objetivos anuales están publicados y disponibles en la intranet.</a:t>
            </a:r>
          </a:p>
          <a:p>
            <a:pPr algn="just">
              <a:buFont typeface="Arial" panose="020B0604020202020204" pitchFamily="34" charset="0"/>
              <a:buChar char="•"/>
            </a:pPr>
            <a:r>
              <a:rPr lang="es-ES" b="1" dirty="0"/>
              <a:t>Evidencia</a:t>
            </a:r>
            <a:r>
              <a:rPr lang="es-ES" dirty="0"/>
              <a:t>:</a:t>
            </a:r>
          </a:p>
          <a:p>
            <a:pPr marL="742950" lvl="1" indent="-285750" algn="just">
              <a:buFont typeface="Arial" panose="020B0604020202020204" pitchFamily="34" charset="0"/>
              <a:buChar char="•"/>
            </a:pPr>
            <a:r>
              <a:rPr lang="es-ES" dirty="0"/>
              <a:t>Procedimientos numerados y aprobados, como:</a:t>
            </a:r>
          </a:p>
          <a:p>
            <a:pPr marL="1143000" lvl="2" indent="-228600" algn="just">
              <a:buFont typeface="Arial" panose="020B0604020202020204" pitchFamily="34" charset="0"/>
              <a:buChar char="•"/>
            </a:pPr>
            <a:r>
              <a:rPr lang="es-ES" dirty="0"/>
              <a:t>POE-01: Control de calidad en la línea de ensamblaje.</a:t>
            </a:r>
          </a:p>
          <a:p>
            <a:pPr marL="1143000" lvl="2" indent="-228600" algn="just">
              <a:buFont typeface="Arial" panose="020B0604020202020204" pitchFamily="34" charset="0"/>
              <a:buChar char="•"/>
            </a:pPr>
            <a:r>
              <a:rPr lang="es-ES" dirty="0"/>
              <a:t>POE-02: Mantenimiento preventivo de maquinaria.</a:t>
            </a:r>
          </a:p>
          <a:p>
            <a:pPr marL="742950" lvl="1" indent="-285750" algn="just">
              <a:buFont typeface="Arial" panose="020B0604020202020204" pitchFamily="34" charset="0"/>
              <a:buChar char="•"/>
            </a:pPr>
            <a:r>
              <a:rPr lang="es-ES" dirty="0"/>
              <a:t>Política de calidad visible en áreas comunes y en la intranet.</a:t>
            </a:r>
          </a:p>
        </p:txBody>
      </p:sp>
      <p:sp>
        <p:nvSpPr>
          <p:cNvPr id="9" name="CuadroTexto 8">
            <a:extLst>
              <a:ext uri="{FF2B5EF4-FFF2-40B4-BE49-F238E27FC236}">
                <a16:creationId xmlns:a16="http://schemas.microsoft.com/office/drawing/2014/main" id="{94D635C2-EB2E-4296-A0BA-E085A37E0B26}"/>
              </a:ext>
            </a:extLst>
          </p:cNvPr>
          <p:cNvSpPr txBox="1"/>
          <p:nvPr/>
        </p:nvSpPr>
        <p:spPr>
          <a:xfrm>
            <a:off x="5895975" y="1445389"/>
            <a:ext cx="5962650"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b="1" dirty="0"/>
              <a:t>Ejemplo práctico para 7.5.2 - Creación y actualización</a:t>
            </a:r>
          </a:p>
          <a:p>
            <a:pPr algn="just">
              <a:buFont typeface="Arial" panose="020B0604020202020204" pitchFamily="34" charset="0"/>
              <a:buChar char="•"/>
            </a:pPr>
            <a:r>
              <a:rPr lang="es-ES" b="1" dirty="0"/>
              <a:t>Contexto</a:t>
            </a:r>
            <a:r>
              <a:rPr lang="es-ES" dirty="0"/>
              <a:t>: Un hospital implementa el SGQ.</a:t>
            </a:r>
          </a:p>
          <a:p>
            <a:pPr algn="just">
              <a:buFont typeface="Arial" panose="020B0604020202020204" pitchFamily="34" charset="0"/>
              <a:buChar char="•"/>
            </a:pPr>
            <a:r>
              <a:rPr lang="es-ES" b="1" dirty="0"/>
              <a:t>Cumplimiento</a:t>
            </a:r>
            <a:r>
              <a:rPr lang="es-ES" dirty="0"/>
              <a:t>:</a:t>
            </a:r>
          </a:p>
          <a:p>
            <a:pPr marL="742950" lvl="1" indent="-285750" algn="just">
              <a:buFont typeface="Arial" panose="020B0604020202020204" pitchFamily="34" charset="0"/>
              <a:buChar char="•"/>
            </a:pPr>
            <a:r>
              <a:rPr lang="es-ES" dirty="0"/>
              <a:t>Los documentos, como guías de procedimiento médico, son revisados por el jefe de calidad antes de su aprobación.</a:t>
            </a:r>
          </a:p>
          <a:p>
            <a:pPr marL="742950" lvl="1" indent="-285750" algn="just">
              <a:buFont typeface="Arial" panose="020B0604020202020204" pitchFamily="34" charset="0"/>
              <a:buChar char="•"/>
            </a:pPr>
            <a:r>
              <a:rPr lang="es-ES" dirty="0"/>
              <a:t>Cada documento incluye un número de versión, fecha de creación y responsable.</a:t>
            </a:r>
          </a:p>
          <a:p>
            <a:pPr algn="just">
              <a:buFont typeface="Arial" panose="020B0604020202020204" pitchFamily="34" charset="0"/>
              <a:buChar char="•"/>
            </a:pPr>
            <a:r>
              <a:rPr lang="es-ES" b="1" dirty="0"/>
              <a:t>Evidencia</a:t>
            </a:r>
            <a:r>
              <a:rPr lang="es-ES" dirty="0"/>
              <a:t>:</a:t>
            </a:r>
          </a:p>
          <a:p>
            <a:pPr marL="742950" lvl="1" indent="-285750" algn="just">
              <a:buFont typeface="Arial" panose="020B0604020202020204" pitchFamily="34" charset="0"/>
              <a:buChar char="•"/>
            </a:pPr>
            <a:r>
              <a:rPr lang="es-ES" dirty="0"/>
              <a:t>Procedimientos con encabezados estándar.</a:t>
            </a:r>
          </a:p>
          <a:p>
            <a:pPr marL="742950" lvl="1" indent="-285750" algn="just">
              <a:buFont typeface="Arial" panose="020B0604020202020204" pitchFamily="34" charset="0"/>
              <a:buChar char="•"/>
            </a:pPr>
            <a:r>
              <a:rPr lang="es-ES" dirty="0"/>
              <a:t>Registro de cambios en una hoja de control.</a:t>
            </a:r>
          </a:p>
        </p:txBody>
      </p:sp>
    </p:spTree>
    <p:extLst>
      <p:ext uri="{BB962C8B-B14F-4D97-AF65-F5344CB8AC3E}">
        <p14:creationId xmlns:p14="http://schemas.microsoft.com/office/powerpoint/2010/main" val="34729490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2F3B83-C846-40A9-85F4-7ED5E724E616}"/>
              </a:ext>
            </a:extLst>
          </p:cNvPr>
          <p:cNvSpPr txBox="1"/>
          <p:nvPr/>
        </p:nvSpPr>
        <p:spPr>
          <a:xfrm>
            <a:off x="504825" y="1254115"/>
            <a:ext cx="5153025"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b="1" dirty="0"/>
              <a:t>Ejemplo práctico para 7.5.3.1 - Disponibilidad y adecuación</a:t>
            </a:r>
          </a:p>
          <a:p>
            <a:pPr algn="just">
              <a:buFont typeface="Arial" panose="020B0604020202020204" pitchFamily="34" charset="0"/>
              <a:buChar char="•"/>
            </a:pPr>
            <a:r>
              <a:rPr lang="es-ES" b="1" dirty="0"/>
              <a:t>Contexto</a:t>
            </a:r>
            <a:r>
              <a:rPr lang="es-ES" dirty="0"/>
              <a:t>: Una empresa de logística.</a:t>
            </a:r>
          </a:p>
          <a:p>
            <a:pPr algn="just">
              <a:buFont typeface="Arial" panose="020B0604020202020204" pitchFamily="34" charset="0"/>
              <a:buChar char="•"/>
            </a:pPr>
            <a:r>
              <a:rPr lang="es-ES" b="1" dirty="0"/>
              <a:t>Cumplimiento</a:t>
            </a:r>
            <a:r>
              <a:rPr lang="es-ES" dirty="0"/>
              <a:t>:</a:t>
            </a:r>
          </a:p>
          <a:p>
            <a:pPr marL="742950" lvl="1" indent="-285750" algn="just">
              <a:buFont typeface="Arial" panose="020B0604020202020204" pitchFamily="34" charset="0"/>
              <a:buChar char="•"/>
            </a:pPr>
            <a:r>
              <a:rPr lang="es-ES" dirty="0"/>
              <a:t>Los manuales de operación están disponibles en </a:t>
            </a:r>
            <a:r>
              <a:rPr lang="es-ES" dirty="0" err="1"/>
              <a:t>tablets</a:t>
            </a:r>
            <a:r>
              <a:rPr lang="es-ES" dirty="0"/>
              <a:t> en cada estación de trabajo en el almacén.</a:t>
            </a:r>
          </a:p>
          <a:p>
            <a:pPr marL="742950" lvl="1" indent="-285750" algn="just">
              <a:buFont typeface="Arial" panose="020B0604020202020204" pitchFamily="34" charset="0"/>
              <a:buChar char="•"/>
            </a:pPr>
            <a:r>
              <a:rPr lang="es-ES" dirty="0"/>
              <a:t>Los documentos críticos están accesibles a través de una plataforma digital (SharePoint).</a:t>
            </a:r>
          </a:p>
          <a:p>
            <a:pPr algn="just">
              <a:buFont typeface="Arial" panose="020B0604020202020204" pitchFamily="34" charset="0"/>
              <a:buChar char="•"/>
            </a:pPr>
            <a:r>
              <a:rPr lang="es-ES" b="1" dirty="0"/>
              <a:t>Evidencia</a:t>
            </a:r>
            <a:r>
              <a:rPr lang="es-ES" dirty="0"/>
              <a:t>:</a:t>
            </a:r>
          </a:p>
          <a:p>
            <a:pPr marL="742950" lvl="1" indent="-285750" algn="just">
              <a:buFont typeface="Arial" panose="020B0604020202020204" pitchFamily="34" charset="0"/>
              <a:buChar char="•"/>
            </a:pPr>
            <a:r>
              <a:rPr lang="es-ES" dirty="0"/>
              <a:t>Capturas de pantalla de la plataforma con acceso controlado.</a:t>
            </a:r>
          </a:p>
          <a:p>
            <a:pPr marL="742950" lvl="1" indent="-285750" algn="just">
              <a:buFont typeface="Arial" panose="020B0604020202020204" pitchFamily="34" charset="0"/>
              <a:buChar char="•"/>
            </a:pPr>
            <a:r>
              <a:rPr lang="es-ES" dirty="0"/>
              <a:t>Registros de uso de los </a:t>
            </a:r>
            <a:r>
              <a:rPr lang="es-ES" dirty="0" err="1"/>
              <a:t>tablets</a:t>
            </a:r>
            <a:r>
              <a:rPr lang="es-ES" dirty="0"/>
              <a:t> que muestran consultas frecuentes a los documentos.</a:t>
            </a:r>
          </a:p>
        </p:txBody>
      </p:sp>
      <p:sp>
        <p:nvSpPr>
          <p:cNvPr id="5" name="CuadroTexto 4">
            <a:extLst>
              <a:ext uri="{FF2B5EF4-FFF2-40B4-BE49-F238E27FC236}">
                <a16:creationId xmlns:a16="http://schemas.microsoft.com/office/drawing/2014/main" id="{3840AFAE-33CE-4D4A-A0EF-98CF5CB04BF4}"/>
              </a:ext>
            </a:extLst>
          </p:cNvPr>
          <p:cNvSpPr txBox="1"/>
          <p:nvPr/>
        </p:nvSpPr>
        <p:spPr>
          <a:xfrm>
            <a:off x="5715000" y="1115615"/>
            <a:ext cx="5972175" cy="424731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b="1" dirty="0"/>
              <a:t>Ejemplo práctico para 7.5.3.2 - Control de cambios y conservación</a:t>
            </a:r>
          </a:p>
          <a:p>
            <a:pPr algn="just">
              <a:buFont typeface="Arial" panose="020B0604020202020204" pitchFamily="34" charset="0"/>
              <a:buChar char="•"/>
            </a:pPr>
            <a:r>
              <a:rPr lang="es-ES" b="1" dirty="0"/>
              <a:t>Contexto</a:t>
            </a:r>
            <a:r>
              <a:rPr lang="es-ES" dirty="0"/>
              <a:t>: Una empresa de software.</a:t>
            </a:r>
          </a:p>
          <a:p>
            <a:pPr algn="just">
              <a:buFont typeface="Arial" panose="020B0604020202020204" pitchFamily="34" charset="0"/>
              <a:buChar char="•"/>
            </a:pPr>
            <a:r>
              <a:rPr lang="es-ES" b="1" dirty="0"/>
              <a:t>Cumplimiento</a:t>
            </a:r>
            <a:r>
              <a:rPr lang="es-ES" dirty="0"/>
              <a:t>:</a:t>
            </a:r>
          </a:p>
          <a:p>
            <a:pPr marL="742950" lvl="1" indent="-285750" algn="just">
              <a:buFont typeface="Arial" panose="020B0604020202020204" pitchFamily="34" charset="0"/>
              <a:buChar char="•"/>
            </a:pPr>
            <a:r>
              <a:rPr lang="es-ES" dirty="0"/>
              <a:t>El manual del usuario para un software tiene un registro de cambios (</a:t>
            </a:r>
            <a:r>
              <a:rPr lang="es-ES" dirty="0" err="1"/>
              <a:t>changelog</a:t>
            </a:r>
            <a:r>
              <a:rPr lang="es-ES" dirty="0"/>
              <a:t>) detallado.</a:t>
            </a:r>
          </a:p>
          <a:p>
            <a:pPr marL="742950" lvl="1" indent="-285750" algn="just">
              <a:buFont typeface="Arial" panose="020B0604020202020204" pitchFamily="34" charset="0"/>
              <a:buChar char="•"/>
            </a:pPr>
            <a:r>
              <a:rPr lang="es-ES" dirty="0"/>
              <a:t>Se define un plazo de conservación de 5 años para documentos técnicos después de ser reemplazados.</a:t>
            </a:r>
          </a:p>
          <a:p>
            <a:pPr algn="just">
              <a:buFont typeface="Arial" panose="020B0604020202020204" pitchFamily="34" charset="0"/>
              <a:buChar char="•"/>
            </a:pPr>
            <a:r>
              <a:rPr lang="es-ES" b="1" dirty="0"/>
              <a:t>Evidencia</a:t>
            </a:r>
            <a:r>
              <a:rPr lang="es-ES" dirty="0"/>
              <a:t>:</a:t>
            </a:r>
          </a:p>
          <a:p>
            <a:pPr marL="742950" lvl="1" indent="-285750" algn="just">
              <a:buFont typeface="Arial" panose="020B0604020202020204" pitchFamily="34" charset="0"/>
              <a:buChar char="•"/>
            </a:pPr>
            <a:r>
              <a:rPr lang="es-ES" dirty="0"/>
              <a:t>Lista maestra de documentos:</a:t>
            </a:r>
          </a:p>
          <a:p>
            <a:pPr lvl="1" algn="just"/>
            <a:endParaRPr lang="es-ES" dirty="0"/>
          </a:p>
          <a:p>
            <a:pPr lvl="1" algn="just"/>
            <a:endParaRPr lang="es-ES" dirty="0"/>
          </a:p>
          <a:p>
            <a:pPr lvl="1" algn="just"/>
            <a:endParaRPr lang="es-ES" dirty="0"/>
          </a:p>
          <a:p>
            <a:pPr lvl="1" algn="just"/>
            <a:endParaRPr lang="es-ES" dirty="0"/>
          </a:p>
          <a:p>
            <a:pPr marL="742950" lvl="1" indent="-285750" algn="just">
              <a:buFont typeface="Arial" panose="020B0604020202020204" pitchFamily="34" charset="0"/>
              <a:buChar char="•"/>
            </a:pPr>
            <a:r>
              <a:rPr lang="es-ES" dirty="0"/>
              <a:t>Copias archivadas en servidores de respaldo.</a:t>
            </a:r>
          </a:p>
        </p:txBody>
      </p:sp>
      <p:pic>
        <p:nvPicPr>
          <p:cNvPr id="7" name="Imagen 6">
            <a:extLst>
              <a:ext uri="{FF2B5EF4-FFF2-40B4-BE49-F238E27FC236}">
                <a16:creationId xmlns:a16="http://schemas.microsoft.com/office/drawing/2014/main" id="{69A907E7-05A3-4A02-BA13-D266B3A96EC8}"/>
              </a:ext>
            </a:extLst>
          </p:cNvPr>
          <p:cNvPicPr>
            <a:picLocks noChangeAspect="1"/>
          </p:cNvPicPr>
          <p:nvPr/>
        </p:nvPicPr>
        <p:blipFill>
          <a:blip r:embed="rId2"/>
          <a:stretch>
            <a:fillRect/>
          </a:stretch>
        </p:blipFill>
        <p:spPr>
          <a:xfrm>
            <a:off x="6096000" y="4090912"/>
            <a:ext cx="5461058" cy="623963"/>
          </a:xfrm>
          <a:prstGeom prst="rect">
            <a:avLst/>
          </a:prstGeom>
        </p:spPr>
      </p:pic>
    </p:spTree>
    <p:extLst>
      <p:ext uri="{BB962C8B-B14F-4D97-AF65-F5344CB8AC3E}">
        <p14:creationId xmlns:p14="http://schemas.microsoft.com/office/powerpoint/2010/main" val="39334248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8B859-A8C1-4D7E-85F9-09EB157A8E38}"/>
              </a:ext>
            </a:extLst>
          </p:cNvPr>
          <p:cNvSpPr>
            <a:spLocks noGrp="1"/>
          </p:cNvSpPr>
          <p:nvPr>
            <p:ph type="title"/>
          </p:nvPr>
        </p:nvSpPr>
        <p:spPr>
          <a:xfrm>
            <a:off x="838199" y="774700"/>
            <a:ext cx="10515600" cy="1844676"/>
          </a:xfrm>
        </p:spPr>
        <p:txBody>
          <a:bodyPr>
            <a:normAutofit fontScale="90000"/>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Capítulo 8</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dirty="0">
                <a:ln w="22225">
                  <a:solidFill>
                    <a:schemeClr val="accent2"/>
                  </a:solidFill>
                  <a:prstDash val="solid"/>
                </a:ln>
                <a:solidFill>
                  <a:schemeClr val="accent2">
                    <a:lumMod val="40000"/>
                    <a:lumOff val="60000"/>
                  </a:schemeClr>
                </a:solidFill>
                <a:latin typeface="Arial" panose="020B0604020202020204" pitchFamily="34" charset="0"/>
              </a:rPr>
              <a:t>Operación</a:t>
            </a:r>
            <a:endParaRPr lang="es-ES" sz="8800" b="1" dirty="0">
              <a:ln w="22225">
                <a:solidFill>
                  <a:schemeClr val="accent2"/>
                </a:solidFill>
                <a:prstDash val="solid"/>
              </a:ln>
              <a:solidFill>
                <a:schemeClr val="accent2">
                  <a:lumMod val="40000"/>
                  <a:lumOff val="60000"/>
                </a:schemeClr>
              </a:solidFill>
            </a:endParaRPr>
          </a:p>
        </p:txBody>
      </p:sp>
      <p:pic>
        <p:nvPicPr>
          <p:cNvPr id="1026" name="Picture 2" descr="Cómo gestionar clientes con la normativa ISO 9001:2015?">
            <a:extLst>
              <a:ext uri="{FF2B5EF4-FFF2-40B4-BE49-F238E27FC236}">
                <a16:creationId xmlns:a16="http://schemas.microsoft.com/office/drawing/2014/main" id="{77BE77E2-932F-4320-B0D6-6F5EB375E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911" y="3181350"/>
            <a:ext cx="21621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6779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p:txBody>
          <a:bodyPr>
            <a:normAutofit/>
          </a:bodyPr>
          <a:lstStyle/>
          <a:p>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8.1: Planificación y control operacional</a:t>
            </a:r>
          </a:p>
        </p:txBody>
      </p:sp>
      <p:sp>
        <p:nvSpPr>
          <p:cNvPr id="7" name="CuadroTexto 6">
            <a:extLst>
              <a:ext uri="{FF2B5EF4-FFF2-40B4-BE49-F238E27FC236}">
                <a16:creationId xmlns:a16="http://schemas.microsoft.com/office/drawing/2014/main" id="{8FBB05CF-8126-4A43-A1E5-927AD482E822}"/>
              </a:ext>
            </a:extLst>
          </p:cNvPr>
          <p:cNvSpPr txBox="1"/>
          <p:nvPr/>
        </p:nvSpPr>
        <p:spPr>
          <a:xfrm>
            <a:off x="838200" y="1690688"/>
            <a:ext cx="10172700" cy="4247317"/>
          </a:xfrm>
          <a:prstGeom prst="rect">
            <a:avLst/>
          </a:prstGeom>
          <a:noFill/>
        </p:spPr>
        <p:txBody>
          <a:bodyPr wrap="square">
            <a:spAutoFit/>
          </a:bodyPr>
          <a:lstStyle/>
          <a:p>
            <a:pPr algn="just"/>
            <a:r>
              <a:rPr lang="es-ES" dirty="0"/>
              <a:t>Este punto se centra en la gestión de procesos operativos que impactan directamente en la calidad del producto o servicio. Asegura que los procesos sean adecuados y gestionados para cumplir los requisitos aplicables en cada etapa de su desarrollo, producción o prestación.</a:t>
            </a:r>
          </a:p>
          <a:p>
            <a:pPr algn="just"/>
            <a:endParaRPr lang="es-ES" dirty="0"/>
          </a:p>
          <a:p>
            <a:pPr algn="just"/>
            <a:r>
              <a:rPr lang="es-ES" b="1" dirty="0"/>
              <a:t>Elementos Clave del Punto 8.1</a:t>
            </a:r>
          </a:p>
          <a:p>
            <a:pPr algn="just">
              <a:buFont typeface="+mj-lt"/>
              <a:buAutoNum type="arabicPeriod"/>
            </a:pPr>
            <a:r>
              <a:rPr lang="es-ES" b="1" dirty="0"/>
              <a:t>Planificación de los procesos</a:t>
            </a:r>
            <a:r>
              <a:rPr lang="es-ES" dirty="0"/>
              <a:t>:</a:t>
            </a:r>
          </a:p>
          <a:p>
            <a:pPr marL="742950" lvl="1" indent="-285750" algn="just">
              <a:buFont typeface="+mj-lt"/>
              <a:buAutoNum type="arabicPeriod"/>
            </a:pPr>
            <a:r>
              <a:rPr lang="es-ES" dirty="0"/>
              <a:t>Definición de los procesos necesarios para cumplir los requisitos del producto o servicio.</a:t>
            </a:r>
          </a:p>
          <a:p>
            <a:pPr marL="742950" lvl="1" indent="-285750" algn="just">
              <a:buFont typeface="+mj-lt"/>
              <a:buAutoNum type="arabicPeriod"/>
            </a:pPr>
            <a:r>
              <a:rPr lang="es-ES" dirty="0"/>
              <a:t>Garantizar recursos, capacidades y métodos para asegurar la ejecución efectiva.</a:t>
            </a:r>
          </a:p>
          <a:p>
            <a:pPr algn="just">
              <a:buFont typeface="+mj-lt"/>
              <a:buAutoNum type="arabicPeriod"/>
            </a:pPr>
            <a:r>
              <a:rPr lang="es-ES" b="1" dirty="0"/>
              <a:t>Control de los procesos</a:t>
            </a:r>
            <a:r>
              <a:rPr lang="es-ES" dirty="0"/>
              <a:t>:</a:t>
            </a:r>
          </a:p>
          <a:p>
            <a:pPr marL="742950" lvl="1" indent="-285750" algn="just">
              <a:buFont typeface="+mj-lt"/>
              <a:buAutoNum type="arabicPeriod"/>
            </a:pPr>
            <a:r>
              <a:rPr lang="es-ES" dirty="0"/>
              <a:t>Monitoreo y medición de los procesos para verificar que cumplan con los requisitos y se ajusten a los objetivos organizacionales.</a:t>
            </a:r>
          </a:p>
          <a:p>
            <a:pPr marL="742950" lvl="1" indent="-285750" algn="just">
              <a:buFont typeface="+mj-lt"/>
              <a:buAutoNum type="arabicPeriod"/>
            </a:pPr>
            <a:r>
              <a:rPr lang="es-ES" dirty="0"/>
              <a:t>Adaptación a cambios internos y externos para mantener la calidad.</a:t>
            </a:r>
          </a:p>
          <a:p>
            <a:pPr algn="just">
              <a:buFont typeface="+mj-lt"/>
              <a:buAutoNum type="arabicPeriod"/>
            </a:pPr>
            <a:r>
              <a:rPr lang="es-ES" b="1" dirty="0"/>
              <a:t>Mejora continua</a:t>
            </a:r>
            <a:r>
              <a:rPr lang="es-ES" dirty="0"/>
              <a:t>:</a:t>
            </a:r>
          </a:p>
          <a:p>
            <a:pPr marL="742950" lvl="1" indent="-285750" algn="just">
              <a:buFont typeface="+mj-lt"/>
              <a:buAutoNum type="arabicPeriod"/>
            </a:pPr>
            <a:r>
              <a:rPr lang="es-ES" dirty="0"/>
              <a:t>Aplicación de mejoras en los procesos según los resultados obtenidos en su seguimiento y medición.</a:t>
            </a:r>
          </a:p>
        </p:txBody>
      </p:sp>
    </p:spTree>
    <p:extLst>
      <p:ext uri="{BB962C8B-B14F-4D97-AF65-F5344CB8AC3E}">
        <p14:creationId xmlns:p14="http://schemas.microsoft.com/office/powerpoint/2010/main" val="1016286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ECCBF56-6BB8-4143-B92C-FFC99194B004}"/>
              </a:ext>
            </a:extLst>
          </p:cNvPr>
          <p:cNvSpPr txBox="1"/>
          <p:nvPr/>
        </p:nvSpPr>
        <p:spPr>
          <a:xfrm>
            <a:off x="866775" y="857251"/>
            <a:ext cx="10115550" cy="5355312"/>
          </a:xfrm>
          <a:prstGeom prst="rect">
            <a:avLst/>
          </a:prstGeom>
          <a:noFill/>
        </p:spPr>
        <p:txBody>
          <a:bodyPr wrap="square">
            <a:spAutoFit/>
          </a:bodyPr>
          <a:lstStyle/>
          <a:p>
            <a:pPr algn="just"/>
            <a:r>
              <a:rPr lang="es-ES" b="1" dirty="0"/>
              <a:t>Contexto y Aplicación </a:t>
            </a:r>
          </a:p>
          <a:p>
            <a:pPr marL="285750" indent="-285750" algn="just">
              <a:buFont typeface="Arial" panose="020B0604020202020204" pitchFamily="34" charset="0"/>
              <a:buChar char="•"/>
            </a:pPr>
            <a:r>
              <a:rPr lang="es-ES" b="1" dirty="0"/>
              <a:t>Gestión de procesos</a:t>
            </a:r>
            <a:r>
              <a:rPr lang="es-ES" dirty="0"/>
              <a:t>: Incluye procesos técnicos, administrativos y operativos, desde la planificación hasta la entrega final del producto o servicio.</a:t>
            </a:r>
          </a:p>
          <a:p>
            <a:pPr marL="285750" indent="-285750" algn="just">
              <a:buFont typeface="Arial" panose="020B0604020202020204" pitchFamily="34" charset="0"/>
              <a:buChar char="•"/>
            </a:pPr>
            <a:r>
              <a:rPr lang="es-ES" b="1" dirty="0"/>
              <a:t>Monitoreo</a:t>
            </a:r>
            <a:r>
              <a:rPr lang="es-ES" dirty="0"/>
              <a:t>: Es esencial realizar evaluaciones continuas para identificar desviaciones y tomar medidas correctivas cuando sea necesario.</a:t>
            </a:r>
          </a:p>
          <a:p>
            <a:pPr marL="285750" indent="-285750" algn="just">
              <a:buFont typeface="Arial" panose="020B0604020202020204" pitchFamily="34" charset="0"/>
              <a:buChar char="•"/>
            </a:pPr>
            <a:r>
              <a:rPr lang="es-ES" b="1" dirty="0"/>
              <a:t>Auditorías internas y externas</a:t>
            </a:r>
            <a:r>
              <a:rPr lang="es-ES" dirty="0"/>
              <a:t>: Permiten validar el cumplimiento y la eficacia de los procesos implementados.</a:t>
            </a:r>
          </a:p>
          <a:p>
            <a:pPr marL="285750" indent="-285750" algn="just">
              <a:buFont typeface="Arial" panose="020B0604020202020204" pitchFamily="34" charset="0"/>
              <a:buChar char="•"/>
            </a:pPr>
            <a:endParaRPr lang="es-ES" dirty="0"/>
          </a:p>
          <a:p>
            <a:pPr algn="just"/>
            <a:r>
              <a:rPr lang="es-ES" b="1" dirty="0"/>
              <a:t>Herramientas </a:t>
            </a:r>
          </a:p>
          <a:p>
            <a:pPr marL="285750" indent="-285750" algn="just">
              <a:buFont typeface="Arial" panose="020B0604020202020204" pitchFamily="34" charset="0"/>
              <a:buChar char="•"/>
            </a:pPr>
            <a:r>
              <a:rPr lang="es-ES" b="1" dirty="0"/>
              <a:t>Diagrama de flujo</a:t>
            </a:r>
            <a:r>
              <a:rPr lang="es-ES" dirty="0"/>
              <a:t>: Visualización de los procesos.</a:t>
            </a:r>
          </a:p>
          <a:p>
            <a:pPr marL="285750" indent="-285750" algn="just">
              <a:buFont typeface="Arial" panose="020B0604020202020204" pitchFamily="34" charset="0"/>
              <a:buChar char="•"/>
            </a:pPr>
            <a:r>
              <a:rPr lang="es-ES" b="1" dirty="0"/>
              <a:t>Plan de control</a:t>
            </a:r>
            <a:r>
              <a:rPr lang="es-ES" dirty="0"/>
              <a:t>: Documento que describe los controles necesarios para asegurar calidad en cada etapa.</a:t>
            </a:r>
          </a:p>
          <a:p>
            <a:pPr marL="285750" indent="-285750" algn="just">
              <a:buFont typeface="Arial" panose="020B0604020202020204" pitchFamily="34" charset="0"/>
              <a:buChar char="•"/>
            </a:pPr>
            <a:r>
              <a:rPr lang="es-ES" b="1" dirty="0"/>
              <a:t>Control estadístico de procesos (SPC)</a:t>
            </a:r>
            <a:r>
              <a:rPr lang="es-ES" dirty="0"/>
              <a:t>: Mejora la precisión en la medición y seguimiento de procesos críticos.</a:t>
            </a:r>
          </a:p>
          <a:p>
            <a:pPr algn="just"/>
            <a:endParaRPr lang="es-ES" dirty="0"/>
          </a:p>
          <a:p>
            <a:pPr algn="just"/>
            <a:r>
              <a:rPr lang="es-ES" b="1" dirty="0"/>
              <a:t>Sugerencias para la Implementación </a:t>
            </a:r>
          </a:p>
          <a:p>
            <a:pPr marL="285750" indent="-285750" algn="just">
              <a:buFont typeface="Arial" panose="020B0604020202020204" pitchFamily="34" charset="0"/>
              <a:buChar char="•"/>
            </a:pPr>
            <a:r>
              <a:rPr lang="es-ES" dirty="0"/>
              <a:t>Desarrollar un plan detallado que contemple todos los procesos necesarios.</a:t>
            </a:r>
          </a:p>
          <a:p>
            <a:pPr marL="285750" indent="-285750" algn="just">
              <a:buFont typeface="Arial" panose="020B0604020202020204" pitchFamily="34" charset="0"/>
              <a:buChar char="•"/>
            </a:pPr>
            <a:r>
              <a:rPr lang="es-ES" dirty="0"/>
              <a:t>Realizar evaluaciones periódicas para asegurar que los procesos sean óptimos.</a:t>
            </a:r>
          </a:p>
          <a:p>
            <a:pPr marL="285750" indent="-285750" algn="just">
              <a:buFont typeface="Arial" panose="020B0604020202020204" pitchFamily="34" charset="0"/>
              <a:buChar char="•"/>
            </a:pPr>
            <a:r>
              <a:rPr lang="es-ES" dirty="0"/>
              <a:t>Implementar un sistema de seguimiento continuo para identificar áreas de mejora</a:t>
            </a:r>
          </a:p>
          <a:p>
            <a:pPr algn="just"/>
            <a:endParaRPr lang="es-ES" dirty="0"/>
          </a:p>
        </p:txBody>
      </p:sp>
    </p:spTree>
    <p:extLst>
      <p:ext uri="{BB962C8B-B14F-4D97-AF65-F5344CB8AC3E}">
        <p14:creationId xmlns:p14="http://schemas.microsoft.com/office/powerpoint/2010/main" val="25453606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8.2: Requisitos para los productos y servicios</a:t>
            </a:r>
          </a:p>
        </p:txBody>
      </p:sp>
      <p:pic>
        <p:nvPicPr>
          <p:cNvPr id="4" name="Imagen 3">
            <a:extLst>
              <a:ext uri="{FF2B5EF4-FFF2-40B4-BE49-F238E27FC236}">
                <a16:creationId xmlns:a16="http://schemas.microsoft.com/office/drawing/2014/main" id="{1D98B071-95F1-A992-05F0-8303DBC4C209}"/>
              </a:ext>
            </a:extLst>
          </p:cNvPr>
          <p:cNvPicPr>
            <a:picLocks noChangeAspect="1"/>
          </p:cNvPicPr>
          <p:nvPr/>
        </p:nvPicPr>
        <p:blipFill>
          <a:blip r:embed="rId2"/>
          <a:stretch>
            <a:fillRect/>
          </a:stretch>
        </p:blipFill>
        <p:spPr>
          <a:xfrm>
            <a:off x="665992" y="1845120"/>
            <a:ext cx="10860016" cy="3505689"/>
          </a:xfrm>
          <a:prstGeom prst="rect">
            <a:avLst/>
          </a:prstGeom>
        </p:spPr>
      </p:pic>
    </p:spTree>
    <p:extLst>
      <p:ext uri="{BB962C8B-B14F-4D97-AF65-F5344CB8AC3E}">
        <p14:creationId xmlns:p14="http://schemas.microsoft.com/office/powerpoint/2010/main" val="403462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A968A-C432-4B1D-8C58-96F527A8B7E0}"/>
              </a:ext>
            </a:extLst>
          </p:cNvPr>
          <p:cNvSpPr>
            <a:spLocks noGrp="1"/>
          </p:cNvSpPr>
          <p:nvPr>
            <p:ph type="title"/>
          </p:nvPr>
        </p:nvSpPr>
        <p:spPr>
          <a:xfrm>
            <a:off x="838200" y="1184275"/>
            <a:ext cx="10515600" cy="1597025"/>
          </a:xfrm>
        </p:spPr>
        <p:txBody>
          <a:bodyPr>
            <a:normAutofit/>
          </a:bodyPr>
          <a:lstStyle/>
          <a:p>
            <a:pPr algn="ctr"/>
            <a:br>
              <a:rPr lang="es-ES" sz="40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0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Introducción a los Sistemas de Gestión </a:t>
            </a:r>
            <a:endParaRPr lang="es-ES" sz="8000" b="1" dirty="0">
              <a:ln w="22225">
                <a:solidFill>
                  <a:schemeClr val="accent2"/>
                </a:solidFill>
                <a:prstDash val="solid"/>
              </a:ln>
              <a:solidFill>
                <a:schemeClr val="accent2">
                  <a:lumMod val="40000"/>
                  <a:lumOff val="60000"/>
                </a:schemeClr>
              </a:solidFill>
            </a:endParaRPr>
          </a:p>
        </p:txBody>
      </p:sp>
      <p:pic>
        <p:nvPicPr>
          <p:cNvPr id="2050" name="Picture 2" descr="Importancia de un Sistema de Gestión de Calidad ISO: 9001 | Blog Colsof">
            <a:extLst>
              <a:ext uri="{FF2B5EF4-FFF2-40B4-BE49-F238E27FC236}">
                <a16:creationId xmlns:a16="http://schemas.microsoft.com/office/drawing/2014/main" id="{819B4EB4-843A-4AE6-9FE3-633E71881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559" y="2857500"/>
            <a:ext cx="4002881" cy="266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324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99346CE-F2FB-FA38-7C57-B574AA714155}"/>
              </a:ext>
            </a:extLst>
          </p:cNvPr>
          <p:cNvPicPr>
            <a:picLocks noChangeAspect="1"/>
          </p:cNvPicPr>
          <p:nvPr/>
        </p:nvPicPr>
        <p:blipFill>
          <a:blip r:embed="rId2"/>
          <a:stretch>
            <a:fillRect/>
          </a:stretch>
        </p:blipFill>
        <p:spPr>
          <a:xfrm>
            <a:off x="828164" y="703103"/>
            <a:ext cx="8278882" cy="3401757"/>
          </a:xfrm>
          <a:prstGeom prst="rect">
            <a:avLst/>
          </a:prstGeom>
          <a:ln>
            <a:solidFill>
              <a:schemeClr val="tx1"/>
            </a:solidFill>
          </a:ln>
        </p:spPr>
      </p:pic>
      <p:pic>
        <p:nvPicPr>
          <p:cNvPr id="6" name="Imagen 5">
            <a:extLst>
              <a:ext uri="{FF2B5EF4-FFF2-40B4-BE49-F238E27FC236}">
                <a16:creationId xmlns:a16="http://schemas.microsoft.com/office/drawing/2014/main" id="{060525F5-30CF-AF73-4551-A9AA0474F599}"/>
              </a:ext>
            </a:extLst>
          </p:cNvPr>
          <p:cNvPicPr>
            <a:picLocks noChangeAspect="1"/>
          </p:cNvPicPr>
          <p:nvPr/>
        </p:nvPicPr>
        <p:blipFill>
          <a:blip r:embed="rId3"/>
          <a:stretch>
            <a:fillRect/>
          </a:stretch>
        </p:blipFill>
        <p:spPr>
          <a:xfrm>
            <a:off x="4482547" y="4339002"/>
            <a:ext cx="6731027" cy="2014677"/>
          </a:xfrm>
          <a:prstGeom prst="rect">
            <a:avLst/>
          </a:prstGeom>
          <a:ln>
            <a:solidFill>
              <a:schemeClr val="tx1"/>
            </a:solidFill>
          </a:ln>
        </p:spPr>
      </p:pic>
    </p:spTree>
    <p:extLst>
      <p:ext uri="{BB962C8B-B14F-4D97-AF65-F5344CB8AC3E}">
        <p14:creationId xmlns:p14="http://schemas.microsoft.com/office/powerpoint/2010/main" val="15164281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D6A5A0-EE6F-3668-AD12-D8965894B167}"/>
              </a:ext>
            </a:extLst>
          </p:cNvPr>
          <p:cNvSpPr txBox="1"/>
          <p:nvPr/>
        </p:nvSpPr>
        <p:spPr>
          <a:xfrm>
            <a:off x="673376" y="412330"/>
            <a:ext cx="8082998" cy="369332"/>
          </a:xfrm>
          <a:prstGeom prst="rect">
            <a:avLst/>
          </a:prstGeom>
          <a:noFill/>
        </p:spPr>
        <p:txBody>
          <a:bodyPr wrap="square">
            <a:spAutoFit/>
          </a:bodyPr>
          <a:lstStyle/>
          <a:p>
            <a:r>
              <a:rPr lang="es-ES" dirty="0"/>
              <a:t>Para evidenciar el cumplimiento de este punto, puedes considerar lo siguiente:</a:t>
            </a:r>
            <a:endParaRPr lang="es-MX" dirty="0"/>
          </a:p>
        </p:txBody>
      </p:sp>
      <p:sp>
        <p:nvSpPr>
          <p:cNvPr id="5" name="CuadroTexto 4">
            <a:extLst>
              <a:ext uri="{FF2B5EF4-FFF2-40B4-BE49-F238E27FC236}">
                <a16:creationId xmlns:a16="http://schemas.microsoft.com/office/drawing/2014/main" id="{47D4A0B0-17B0-3D86-5F71-8D7DA25D6EC4}"/>
              </a:ext>
            </a:extLst>
          </p:cNvPr>
          <p:cNvSpPr txBox="1"/>
          <p:nvPr/>
        </p:nvSpPr>
        <p:spPr>
          <a:xfrm>
            <a:off x="673376" y="930749"/>
            <a:ext cx="10687050" cy="5355312"/>
          </a:xfrm>
          <a:prstGeom prst="rect">
            <a:avLst/>
          </a:prstGeom>
          <a:noFill/>
        </p:spPr>
        <p:txBody>
          <a:bodyPr wrap="square">
            <a:spAutoFit/>
          </a:bodyPr>
          <a:lstStyle/>
          <a:p>
            <a:pPr algn="just"/>
            <a:r>
              <a:rPr lang="es-ES" b="1" dirty="0"/>
              <a:t>1. Documentación de Procesos de Comunicación</a:t>
            </a:r>
          </a:p>
          <a:p>
            <a:pPr algn="just">
              <a:buFont typeface="Arial" panose="020B0604020202020204" pitchFamily="34" charset="0"/>
              <a:buChar char="•"/>
            </a:pPr>
            <a:r>
              <a:rPr lang="es-ES" dirty="0"/>
              <a:t>Describir en los procedimientos cómo se realiza la comunicación con los clientes, incluyendo:</a:t>
            </a:r>
          </a:p>
          <a:p>
            <a:pPr marL="742950" lvl="1" indent="-285750" algn="just">
              <a:buFont typeface="Arial" panose="020B0604020202020204" pitchFamily="34" charset="0"/>
              <a:buChar char="•"/>
            </a:pPr>
            <a:r>
              <a:rPr lang="es-ES" dirty="0"/>
              <a:t>Identificación de necesidades y requisitos.</a:t>
            </a:r>
          </a:p>
          <a:p>
            <a:pPr marL="742950" lvl="1" indent="-285750" algn="just">
              <a:buFont typeface="Arial" panose="020B0604020202020204" pitchFamily="34" charset="0"/>
              <a:buChar char="•"/>
            </a:pPr>
            <a:r>
              <a:rPr lang="es-ES" dirty="0"/>
              <a:t>Gestión de consultas, contratos, y pedidos.</a:t>
            </a:r>
          </a:p>
          <a:p>
            <a:pPr marL="742950" lvl="1" indent="-285750" algn="just">
              <a:buFont typeface="Arial" panose="020B0604020202020204" pitchFamily="34" charset="0"/>
              <a:buChar char="•"/>
            </a:pPr>
            <a:r>
              <a:rPr lang="es-ES" dirty="0"/>
              <a:t>Seguimiento del desempeño del producto/servicio.</a:t>
            </a:r>
          </a:p>
          <a:p>
            <a:pPr marL="742950" lvl="1" indent="-285750" algn="just">
              <a:buFont typeface="Arial" panose="020B0604020202020204" pitchFamily="34" charset="0"/>
              <a:buChar char="•"/>
            </a:pPr>
            <a:r>
              <a:rPr lang="es-ES" dirty="0"/>
              <a:t>Tratamiento de retroalimentación, quejas y reclamos.</a:t>
            </a:r>
          </a:p>
          <a:p>
            <a:pPr marL="742950" lvl="1" indent="-285750" algn="just">
              <a:buFont typeface="Arial" panose="020B0604020202020204" pitchFamily="34" charset="0"/>
              <a:buChar char="•"/>
            </a:pPr>
            <a:r>
              <a:rPr lang="es-ES" dirty="0"/>
              <a:t>Notificación de cambios en productos/servicios.</a:t>
            </a:r>
          </a:p>
          <a:p>
            <a:pPr algn="just"/>
            <a:r>
              <a:rPr lang="es-ES" b="1" dirty="0"/>
              <a:t>2. Registros de Comunicación</a:t>
            </a:r>
          </a:p>
          <a:p>
            <a:pPr algn="just">
              <a:buFont typeface="Arial" panose="020B0604020202020204" pitchFamily="34" charset="0"/>
              <a:buChar char="•"/>
            </a:pPr>
            <a:r>
              <a:rPr lang="es-ES" dirty="0"/>
              <a:t>Mantener evidencia como:</a:t>
            </a:r>
          </a:p>
          <a:p>
            <a:pPr marL="742950" lvl="1" indent="-285750" algn="just">
              <a:buFont typeface="Arial" panose="020B0604020202020204" pitchFamily="34" charset="0"/>
              <a:buChar char="•"/>
            </a:pPr>
            <a:r>
              <a:rPr lang="es-ES" b="1" dirty="0"/>
              <a:t>Correos electrónicos:</a:t>
            </a:r>
            <a:r>
              <a:rPr lang="es-ES" dirty="0"/>
              <a:t> Intercambios con clientes sobre especificaciones, contratos, reclamos o solicitudes.</a:t>
            </a:r>
          </a:p>
          <a:p>
            <a:pPr marL="742950" lvl="1" indent="-285750" algn="just">
              <a:buFont typeface="Arial" panose="020B0604020202020204" pitchFamily="34" charset="0"/>
              <a:buChar char="•"/>
            </a:pPr>
            <a:r>
              <a:rPr lang="es-ES" b="1" dirty="0"/>
              <a:t>Actas de reuniones:</a:t>
            </a:r>
            <a:r>
              <a:rPr lang="es-ES" dirty="0"/>
              <a:t> Documentar temas tratados, decisiones y compromisos.</a:t>
            </a:r>
          </a:p>
          <a:p>
            <a:pPr marL="742950" lvl="1" indent="-285750" algn="just">
              <a:buFont typeface="Arial" panose="020B0604020202020204" pitchFamily="34" charset="0"/>
              <a:buChar char="•"/>
            </a:pPr>
            <a:r>
              <a:rPr lang="es-ES" b="1" dirty="0"/>
              <a:t>Registros de llamadas o chats:</a:t>
            </a:r>
            <a:r>
              <a:rPr lang="es-ES" dirty="0"/>
              <a:t> Especialmente para solicitudes técnicas o resolución de problemas.</a:t>
            </a:r>
          </a:p>
          <a:p>
            <a:pPr marL="742950" lvl="1" indent="-285750" algn="just">
              <a:buFont typeface="Arial" panose="020B0604020202020204" pitchFamily="34" charset="0"/>
              <a:buChar char="•"/>
            </a:pPr>
            <a:r>
              <a:rPr lang="es-ES" b="1" dirty="0"/>
              <a:t>Encuestas de satisfacción:</a:t>
            </a:r>
            <a:r>
              <a:rPr lang="es-ES" dirty="0"/>
              <a:t> Para entender cómo los clientes perciben la comunicación.</a:t>
            </a:r>
          </a:p>
          <a:p>
            <a:pPr algn="just"/>
            <a:r>
              <a:rPr lang="es-ES" b="1" dirty="0"/>
              <a:t>3. Implementación de Herramientas de Comunicación</a:t>
            </a:r>
          </a:p>
          <a:p>
            <a:pPr algn="just">
              <a:buFont typeface="Arial" panose="020B0604020202020204" pitchFamily="34" charset="0"/>
              <a:buChar char="•"/>
            </a:pPr>
            <a:r>
              <a:rPr lang="es-ES" b="1" dirty="0"/>
              <a:t>CRM (</a:t>
            </a:r>
            <a:r>
              <a:rPr lang="es-ES" b="1" dirty="0" err="1"/>
              <a:t>Customer</a:t>
            </a:r>
            <a:r>
              <a:rPr lang="es-ES" b="1" dirty="0"/>
              <a:t> </a:t>
            </a:r>
            <a:r>
              <a:rPr lang="es-ES" b="1" dirty="0" err="1"/>
              <a:t>Relationship</a:t>
            </a:r>
            <a:r>
              <a:rPr lang="es-ES" b="1" dirty="0"/>
              <a:t> Management):</a:t>
            </a:r>
            <a:r>
              <a:rPr lang="es-ES" dirty="0"/>
              <a:t> Sistemas para registrar y gestionar interacciones con clientes.</a:t>
            </a:r>
          </a:p>
          <a:p>
            <a:pPr algn="just">
              <a:buFont typeface="Arial" panose="020B0604020202020204" pitchFamily="34" charset="0"/>
              <a:buChar char="•"/>
            </a:pPr>
            <a:r>
              <a:rPr lang="es-ES" b="1" dirty="0"/>
              <a:t>Portales web:</a:t>
            </a:r>
            <a:r>
              <a:rPr lang="es-ES" dirty="0"/>
              <a:t> Plataformas donde los clientes puedan acceder a información relevante o hacer consultas.</a:t>
            </a:r>
          </a:p>
          <a:p>
            <a:pPr algn="just"/>
            <a:r>
              <a:rPr lang="es-ES" b="1" dirty="0"/>
              <a:t>4. Análisis de Retroalimentación</a:t>
            </a:r>
          </a:p>
          <a:p>
            <a:pPr algn="just">
              <a:buFont typeface="Arial" panose="020B0604020202020204" pitchFamily="34" charset="0"/>
              <a:buChar char="•"/>
            </a:pPr>
            <a:r>
              <a:rPr lang="es-ES" dirty="0"/>
              <a:t>Recopilar y analizar quejas, reclamos, y comentarios de clientes.</a:t>
            </a:r>
          </a:p>
          <a:p>
            <a:pPr algn="just">
              <a:buFont typeface="Arial" panose="020B0604020202020204" pitchFamily="34" charset="0"/>
              <a:buChar char="•"/>
            </a:pPr>
            <a:r>
              <a:rPr lang="es-ES" dirty="0"/>
              <a:t>Documentar cómo se procesan y resuelven las inquietudes o sugerencias.</a:t>
            </a:r>
          </a:p>
        </p:txBody>
      </p:sp>
    </p:spTree>
    <p:extLst>
      <p:ext uri="{BB962C8B-B14F-4D97-AF65-F5344CB8AC3E}">
        <p14:creationId xmlns:p14="http://schemas.microsoft.com/office/powerpoint/2010/main" val="17436000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1EBDB2-A364-8381-3D4B-1E49E3950B7F}"/>
              </a:ext>
            </a:extLst>
          </p:cNvPr>
          <p:cNvSpPr txBox="1"/>
          <p:nvPr/>
        </p:nvSpPr>
        <p:spPr>
          <a:xfrm>
            <a:off x="1043609" y="785191"/>
            <a:ext cx="10157791" cy="2308324"/>
          </a:xfrm>
          <a:prstGeom prst="rect">
            <a:avLst/>
          </a:prstGeom>
          <a:noFill/>
        </p:spPr>
        <p:txBody>
          <a:bodyPr wrap="square">
            <a:spAutoFit/>
          </a:bodyPr>
          <a:lstStyle/>
          <a:p>
            <a:pPr algn="just"/>
            <a:r>
              <a:rPr lang="es-ES" b="1" dirty="0"/>
              <a:t>5. Capacitación del Personal</a:t>
            </a:r>
          </a:p>
          <a:p>
            <a:pPr algn="just">
              <a:buFont typeface="Arial" panose="020B0604020202020204" pitchFamily="34" charset="0"/>
              <a:buChar char="•"/>
            </a:pPr>
            <a:r>
              <a:rPr lang="es-ES" dirty="0"/>
              <a:t>Evidenciar la formación del personal en habilidades de comunicación y en el manejo de herramientas específicas para interactuar con los clientes.</a:t>
            </a:r>
          </a:p>
          <a:p>
            <a:pPr algn="just"/>
            <a:r>
              <a:rPr lang="es-ES" b="1" dirty="0"/>
              <a:t>6. Indicadores y Auditorías</a:t>
            </a:r>
          </a:p>
          <a:p>
            <a:pPr algn="just">
              <a:buFont typeface="Arial" panose="020B0604020202020204" pitchFamily="34" charset="0"/>
              <a:buChar char="•"/>
            </a:pPr>
            <a:r>
              <a:rPr lang="es-ES" b="1" dirty="0"/>
              <a:t>Indicadores de desempeño:</a:t>
            </a:r>
            <a:r>
              <a:rPr lang="es-ES" dirty="0"/>
              <a:t> Medir aspectos como tiempo de respuesta, resolución de problemas, y satisfacción del cliente.</a:t>
            </a:r>
          </a:p>
          <a:p>
            <a:pPr algn="just">
              <a:buFont typeface="Arial" panose="020B0604020202020204" pitchFamily="34" charset="0"/>
              <a:buChar char="•"/>
            </a:pPr>
            <a:r>
              <a:rPr lang="es-ES" b="1" dirty="0"/>
              <a:t>Auditorías internas:</a:t>
            </a:r>
            <a:r>
              <a:rPr lang="es-ES" dirty="0"/>
              <a:t> Verificar que las comunicaciones documentadas y los procedimientos coincidan con las actividades reales.</a:t>
            </a:r>
          </a:p>
        </p:txBody>
      </p:sp>
      <p:sp>
        <p:nvSpPr>
          <p:cNvPr id="5" name="CuadroTexto 4">
            <a:extLst>
              <a:ext uri="{FF2B5EF4-FFF2-40B4-BE49-F238E27FC236}">
                <a16:creationId xmlns:a16="http://schemas.microsoft.com/office/drawing/2014/main" id="{63ED2441-EC65-A95E-ED1B-BCAEF2F2A4EE}"/>
              </a:ext>
            </a:extLst>
          </p:cNvPr>
          <p:cNvSpPr txBox="1"/>
          <p:nvPr/>
        </p:nvSpPr>
        <p:spPr>
          <a:xfrm>
            <a:off x="1043609" y="3487486"/>
            <a:ext cx="10157790" cy="1754326"/>
          </a:xfrm>
          <a:prstGeom prst="rect">
            <a:avLst/>
          </a:prstGeom>
          <a:noFill/>
          <a:ln>
            <a:solidFill>
              <a:schemeClr val="tx1"/>
            </a:solidFill>
          </a:ln>
        </p:spPr>
        <p:txBody>
          <a:bodyPr wrap="square">
            <a:spAutoFit/>
          </a:bodyPr>
          <a:lstStyle/>
          <a:p>
            <a:pPr algn="just"/>
            <a:r>
              <a:rPr lang="es-ES" b="1" dirty="0"/>
              <a:t>Ejemplo de Evidencia</a:t>
            </a:r>
          </a:p>
          <a:p>
            <a:pPr algn="just">
              <a:buFont typeface="+mj-lt"/>
              <a:buAutoNum type="arabicPeriod"/>
            </a:pPr>
            <a:r>
              <a:rPr lang="es-ES" b="1" dirty="0"/>
              <a:t>Procedimiento Documentado:</a:t>
            </a:r>
            <a:r>
              <a:rPr lang="es-ES" dirty="0"/>
              <a:t> "Procedimiento de Gestión de Comunicación con Clientes".</a:t>
            </a:r>
          </a:p>
          <a:p>
            <a:pPr algn="just">
              <a:buFont typeface="+mj-lt"/>
              <a:buAutoNum type="arabicPeriod"/>
            </a:pPr>
            <a:r>
              <a:rPr lang="es-ES" b="1" dirty="0"/>
              <a:t>Registros:</a:t>
            </a:r>
            <a:r>
              <a:rPr lang="es-ES" dirty="0"/>
              <a:t> Historial de correos electrónicos con clientes durante el último trimestre.</a:t>
            </a:r>
          </a:p>
          <a:p>
            <a:pPr algn="just">
              <a:buFont typeface="+mj-lt"/>
              <a:buAutoNum type="arabicPeriod"/>
            </a:pPr>
            <a:r>
              <a:rPr lang="es-ES" b="1" dirty="0"/>
              <a:t>Reporte de Indicadores:</a:t>
            </a:r>
            <a:r>
              <a:rPr lang="es-ES" dirty="0"/>
              <a:t> Informe mensual sobre tiempos promedio de respuesta a consultas de clientes.</a:t>
            </a:r>
          </a:p>
          <a:p>
            <a:pPr algn="just">
              <a:buFont typeface="+mj-lt"/>
              <a:buAutoNum type="arabicPeriod"/>
            </a:pPr>
            <a:r>
              <a:rPr lang="es-ES" b="1" dirty="0"/>
              <a:t>Resultados de Encuestas de Satisfacción:</a:t>
            </a:r>
            <a:r>
              <a:rPr lang="es-ES" dirty="0"/>
              <a:t> Resumen de datos clave, como puntuación en el manejo de quejas.</a:t>
            </a:r>
          </a:p>
        </p:txBody>
      </p:sp>
    </p:spTree>
    <p:extLst>
      <p:ext uri="{BB962C8B-B14F-4D97-AF65-F5344CB8AC3E}">
        <p14:creationId xmlns:p14="http://schemas.microsoft.com/office/powerpoint/2010/main" val="13618624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B73A95-ED29-1847-61C1-315BEE3CD391}"/>
              </a:ext>
            </a:extLst>
          </p:cNvPr>
          <p:cNvPicPr>
            <a:picLocks noChangeAspect="1"/>
          </p:cNvPicPr>
          <p:nvPr/>
        </p:nvPicPr>
        <p:blipFill>
          <a:blip r:embed="rId2"/>
          <a:stretch>
            <a:fillRect/>
          </a:stretch>
        </p:blipFill>
        <p:spPr>
          <a:xfrm>
            <a:off x="689808" y="1142236"/>
            <a:ext cx="10812384" cy="2048161"/>
          </a:xfrm>
          <a:prstGeom prst="rect">
            <a:avLst/>
          </a:prstGeom>
        </p:spPr>
      </p:pic>
      <p:pic>
        <p:nvPicPr>
          <p:cNvPr id="5" name="Imagen 4">
            <a:extLst>
              <a:ext uri="{FF2B5EF4-FFF2-40B4-BE49-F238E27FC236}">
                <a16:creationId xmlns:a16="http://schemas.microsoft.com/office/drawing/2014/main" id="{969B06BA-FF12-FA89-FCB4-9C3C1BE570AC}"/>
              </a:ext>
            </a:extLst>
          </p:cNvPr>
          <p:cNvPicPr>
            <a:picLocks noChangeAspect="1"/>
          </p:cNvPicPr>
          <p:nvPr/>
        </p:nvPicPr>
        <p:blipFill>
          <a:blip r:embed="rId3"/>
          <a:stretch>
            <a:fillRect/>
          </a:stretch>
        </p:blipFill>
        <p:spPr>
          <a:xfrm>
            <a:off x="665992" y="3190397"/>
            <a:ext cx="10860016" cy="924054"/>
          </a:xfrm>
          <a:prstGeom prst="rect">
            <a:avLst/>
          </a:prstGeom>
        </p:spPr>
      </p:pic>
    </p:spTree>
    <p:extLst>
      <p:ext uri="{BB962C8B-B14F-4D97-AF65-F5344CB8AC3E}">
        <p14:creationId xmlns:p14="http://schemas.microsoft.com/office/powerpoint/2010/main" val="29255735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B7BEB18-A6FA-3C00-D583-EEEE6AE6798D}"/>
              </a:ext>
            </a:extLst>
          </p:cNvPr>
          <p:cNvSpPr txBox="1"/>
          <p:nvPr/>
        </p:nvSpPr>
        <p:spPr>
          <a:xfrm>
            <a:off x="594691" y="504810"/>
            <a:ext cx="11002618" cy="5632311"/>
          </a:xfrm>
          <a:prstGeom prst="rect">
            <a:avLst/>
          </a:prstGeom>
          <a:noFill/>
        </p:spPr>
        <p:txBody>
          <a:bodyPr wrap="square">
            <a:spAutoFit/>
          </a:bodyPr>
          <a:lstStyle/>
          <a:p>
            <a:pPr algn="just"/>
            <a:r>
              <a:rPr lang="es-ES" b="1" dirty="0"/>
              <a:t>¿Cómo evidenciar el cumplimiento del punto 8.2.2?</a:t>
            </a:r>
          </a:p>
          <a:p>
            <a:pPr algn="just"/>
            <a:endParaRPr lang="es-ES" b="1" dirty="0"/>
          </a:p>
          <a:p>
            <a:pPr algn="just"/>
            <a:r>
              <a:rPr lang="es-ES" b="1" dirty="0"/>
              <a:t>1. Documentación de los requisitos</a:t>
            </a:r>
          </a:p>
          <a:p>
            <a:pPr algn="just">
              <a:buFont typeface="Arial" panose="020B0604020202020204" pitchFamily="34" charset="0"/>
              <a:buChar char="•"/>
            </a:pPr>
            <a:r>
              <a:rPr lang="es-ES" b="1" dirty="0"/>
              <a:t>Procedimientos documentados</a:t>
            </a:r>
            <a:r>
              <a:rPr lang="es-ES" dirty="0"/>
              <a:t>: Un procedimiento para la determinación, revisión y validación de los requisitos del cliente.</a:t>
            </a:r>
          </a:p>
          <a:p>
            <a:pPr algn="just">
              <a:buFont typeface="Arial" panose="020B0604020202020204" pitchFamily="34" charset="0"/>
              <a:buChar char="•"/>
            </a:pPr>
            <a:r>
              <a:rPr lang="es-ES" b="1" dirty="0"/>
              <a:t>Registros de comunicación con el cliente</a:t>
            </a:r>
            <a:r>
              <a:rPr lang="es-ES" dirty="0"/>
              <a:t>: Correos, actas de reuniones, formularios de solicitud o entrevistas que evidencien cómo se obtienen los requisitos.</a:t>
            </a:r>
          </a:p>
          <a:p>
            <a:pPr algn="just"/>
            <a:endParaRPr lang="es-ES" dirty="0"/>
          </a:p>
          <a:p>
            <a:pPr algn="just"/>
            <a:r>
              <a:rPr lang="es-ES" b="1" dirty="0"/>
              <a:t>2. Identificación de los requisitos</a:t>
            </a:r>
          </a:p>
          <a:p>
            <a:pPr algn="just"/>
            <a:r>
              <a:rPr lang="es-ES" dirty="0"/>
              <a:t>La organización debe demostrar que ha identificado:</a:t>
            </a:r>
          </a:p>
          <a:p>
            <a:pPr algn="just">
              <a:buFont typeface="Arial" panose="020B0604020202020204" pitchFamily="34" charset="0"/>
              <a:buChar char="•"/>
            </a:pPr>
            <a:r>
              <a:rPr lang="es-ES" b="1" dirty="0"/>
              <a:t>Requisitos del cliente</a:t>
            </a:r>
            <a:r>
              <a:rPr lang="es-ES" dirty="0"/>
              <a:t>: Especificaciones técnicas, cantidades, plazos de entrega, etc.</a:t>
            </a:r>
          </a:p>
          <a:p>
            <a:pPr algn="just">
              <a:buFont typeface="Arial" panose="020B0604020202020204" pitchFamily="34" charset="0"/>
              <a:buChar char="•"/>
            </a:pPr>
            <a:r>
              <a:rPr lang="es-ES" b="1" dirty="0"/>
              <a:t>Requisitos legales y reglamentarios</a:t>
            </a:r>
            <a:r>
              <a:rPr lang="es-ES" dirty="0"/>
              <a:t>: Normas aplicables al producto o servicio.</a:t>
            </a:r>
          </a:p>
          <a:p>
            <a:pPr algn="just">
              <a:buFont typeface="Arial" panose="020B0604020202020204" pitchFamily="34" charset="0"/>
              <a:buChar char="•"/>
            </a:pPr>
            <a:r>
              <a:rPr lang="es-ES" b="1" dirty="0"/>
              <a:t>Requisitos no especificados explícitamente por el cliente</a:t>
            </a:r>
            <a:r>
              <a:rPr lang="es-ES" dirty="0"/>
              <a:t>: Necesidades implícitas como calidad, seguridad o fiabilidad.</a:t>
            </a:r>
          </a:p>
          <a:p>
            <a:pPr algn="just"/>
            <a:endParaRPr lang="es-ES" dirty="0"/>
          </a:p>
          <a:p>
            <a:pPr algn="just"/>
            <a:r>
              <a:rPr lang="es-ES" b="1" dirty="0"/>
              <a:t>3. Evidencia de la validación</a:t>
            </a:r>
          </a:p>
          <a:p>
            <a:pPr algn="just">
              <a:buFont typeface="Arial" panose="020B0604020202020204" pitchFamily="34" charset="0"/>
              <a:buChar char="•"/>
            </a:pPr>
            <a:r>
              <a:rPr lang="es-ES" b="1" dirty="0"/>
              <a:t>Hojas de especificaciones</a:t>
            </a:r>
            <a:r>
              <a:rPr lang="es-ES" dirty="0"/>
              <a:t>: Documentos que detallen los requisitos acordados, validados por el cliente.</a:t>
            </a:r>
          </a:p>
          <a:p>
            <a:pPr algn="just">
              <a:buFont typeface="Arial" panose="020B0604020202020204" pitchFamily="34" charset="0"/>
              <a:buChar char="•"/>
            </a:pPr>
            <a:r>
              <a:rPr lang="es-ES" b="1" dirty="0"/>
              <a:t>Contratos o pedidos firmados</a:t>
            </a:r>
            <a:r>
              <a:rPr lang="es-ES" dirty="0"/>
              <a:t>: Confirmaciones oficiales del cliente que aseguren que los requisitos son correctos.</a:t>
            </a:r>
          </a:p>
          <a:p>
            <a:pPr algn="just"/>
            <a:endParaRPr lang="es-ES" dirty="0"/>
          </a:p>
          <a:p>
            <a:pPr algn="just"/>
            <a:r>
              <a:rPr lang="es-ES" b="1" dirty="0"/>
              <a:t>4. Proceso de revisión de los requisitos</a:t>
            </a:r>
          </a:p>
        </p:txBody>
      </p:sp>
    </p:spTree>
    <p:extLst>
      <p:ext uri="{BB962C8B-B14F-4D97-AF65-F5344CB8AC3E}">
        <p14:creationId xmlns:p14="http://schemas.microsoft.com/office/powerpoint/2010/main" val="12515658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CF427C-2F68-543A-5BE4-1598EA974BF7}"/>
              </a:ext>
            </a:extLst>
          </p:cNvPr>
          <p:cNvPicPr>
            <a:picLocks noChangeAspect="1"/>
          </p:cNvPicPr>
          <p:nvPr/>
        </p:nvPicPr>
        <p:blipFill>
          <a:blip r:embed="rId2"/>
          <a:stretch>
            <a:fillRect/>
          </a:stretch>
        </p:blipFill>
        <p:spPr>
          <a:xfrm>
            <a:off x="665992" y="151942"/>
            <a:ext cx="10860016" cy="6554115"/>
          </a:xfrm>
          <a:prstGeom prst="rect">
            <a:avLst/>
          </a:prstGeom>
        </p:spPr>
      </p:pic>
    </p:spTree>
    <p:extLst>
      <p:ext uri="{BB962C8B-B14F-4D97-AF65-F5344CB8AC3E}">
        <p14:creationId xmlns:p14="http://schemas.microsoft.com/office/powerpoint/2010/main" val="10121308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E6C7504-D8A8-533C-42F3-6F0456A2CD6F}"/>
              </a:ext>
            </a:extLst>
          </p:cNvPr>
          <p:cNvPicPr>
            <a:picLocks noChangeAspect="1"/>
          </p:cNvPicPr>
          <p:nvPr/>
        </p:nvPicPr>
        <p:blipFill>
          <a:blip r:embed="rId2"/>
          <a:stretch>
            <a:fillRect/>
          </a:stretch>
        </p:blipFill>
        <p:spPr>
          <a:xfrm>
            <a:off x="1401907" y="665180"/>
            <a:ext cx="9388185" cy="1219724"/>
          </a:xfrm>
          <a:prstGeom prst="rect">
            <a:avLst/>
          </a:prstGeom>
        </p:spPr>
      </p:pic>
      <p:pic>
        <p:nvPicPr>
          <p:cNvPr id="1026" name="Picture 2" descr="Análisis del ISO/DIS 9001. Información documentada">
            <a:extLst>
              <a:ext uri="{FF2B5EF4-FFF2-40B4-BE49-F238E27FC236}">
                <a16:creationId xmlns:a16="http://schemas.microsoft.com/office/drawing/2014/main" id="{B8FBDEB6-ACEA-B870-A05B-808294537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406" y="2214407"/>
            <a:ext cx="2429186" cy="242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592093B-D12E-1E39-CA16-A2002C5760BD}"/>
              </a:ext>
            </a:extLst>
          </p:cNvPr>
          <p:cNvPicPr>
            <a:picLocks noChangeAspect="1"/>
          </p:cNvPicPr>
          <p:nvPr/>
        </p:nvPicPr>
        <p:blipFill>
          <a:blip r:embed="rId4"/>
          <a:stretch>
            <a:fillRect/>
          </a:stretch>
        </p:blipFill>
        <p:spPr>
          <a:xfrm>
            <a:off x="1256623" y="4814794"/>
            <a:ext cx="9678751" cy="1307710"/>
          </a:xfrm>
          <a:prstGeom prst="rect">
            <a:avLst/>
          </a:prstGeom>
        </p:spPr>
      </p:pic>
    </p:spTree>
    <p:extLst>
      <p:ext uri="{BB962C8B-B14F-4D97-AF65-F5344CB8AC3E}">
        <p14:creationId xmlns:p14="http://schemas.microsoft.com/office/powerpoint/2010/main" val="3304590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10B510-A114-F79C-3A82-EE1824AE31AC}"/>
              </a:ext>
            </a:extLst>
          </p:cNvPr>
          <p:cNvSpPr txBox="1"/>
          <p:nvPr/>
        </p:nvSpPr>
        <p:spPr>
          <a:xfrm>
            <a:off x="808382" y="516836"/>
            <a:ext cx="10575235" cy="6186309"/>
          </a:xfrm>
          <a:prstGeom prst="rect">
            <a:avLst/>
          </a:prstGeom>
          <a:noFill/>
          <a:ln>
            <a:solidFill>
              <a:schemeClr val="tx1"/>
            </a:solidFill>
          </a:ln>
        </p:spPr>
        <p:txBody>
          <a:bodyPr wrap="square">
            <a:spAutoFit/>
          </a:bodyPr>
          <a:lstStyle/>
          <a:p>
            <a:pPr algn="just"/>
            <a:r>
              <a:rPr lang="es-ES" b="1" dirty="0"/>
              <a:t>Ejemplo práctico de revisión de los requisitos para los productos y servicios (8.2.3)</a:t>
            </a:r>
          </a:p>
          <a:p>
            <a:pPr algn="just"/>
            <a:r>
              <a:rPr lang="es-ES" b="1" dirty="0"/>
              <a:t>Escenario:</a:t>
            </a:r>
          </a:p>
          <a:p>
            <a:pPr algn="just"/>
            <a:r>
              <a:rPr lang="es-ES" dirty="0"/>
              <a:t>Una empresa manufacturera recibe un pedido de un cliente para fabricar 500 piezas personalizadas. Antes de aceptar el pedido, se realiza la revisión de los requisitos.</a:t>
            </a:r>
          </a:p>
          <a:p>
            <a:pPr algn="just"/>
            <a:r>
              <a:rPr lang="es-ES" b="1" dirty="0"/>
              <a:t>Proceso de revisión de los requisitos:</a:t>
            </a:r>
          </a:p>
          <a:p>
            <a:pPr algn="just">
              <a:buFont typeface="+mj-lt"/>
              <a:buAutoNum type="arabicPeriod"/>
            </a:pPr>
            <a:r>
              <a:rPr lang="es-ES" b="1" dirty="0"/>
              <a:t>Requisitos recibidos del cliente:</a:t>
            </a:r>
            <a:endParaRPr lang="es-ES" dirty="0"/>
          </a:p>
          <a:p>
            <a:pPr marL="742950" lvl="1" indent="-285750" algn="just">
              <a:buFont typeface="+mj-lt"/>
              <a:buAutoNum type="arabicPeriod"/>
            </a:pPr>
            <a:r>
              <a:rPr lang="es-ES" b="1" dirty="0"/>
              <a:t>Especificaciones técnicas:</a:t>
            </a:r>
            <a:r>
              <a:rPr lang="es-ES" dirty="0"/>
              <a:t> Piezas de acero inoxidable, con un diámetro de 50 mm y un grosor de 10 </a:t>
            </a:r>
            <a:r>
              <a:rPr lang="es-ES" dirty="0" err="1"/>
              <a:t>mm.</a:t>
            </a:r>
            <a:endParaRPr lang="es-ES" dirty="0"/>
          </a:p>
          <a:p>
            <a:pPr marL="742950" lvl="1" indent="-285750" algn="just">
              <a:buFont typeface="+mj-lt"/>
              <a:buAutoNum type="arabicPeriod"/>
            </a:pPr>
            <a:r>
              <a:rPr lang="es-ES" b="1" dirty="0"/>
              <a:t>Cantidad:</a:t>
            </a:r>
            <a:r>
              <a:rPr lang="es-ES" dirty="0"/>
              <a:t> 500 unidades.</a:t>
            </a:r>
          </a:p>
          <a:p>
            <a:pPr marL="742950" lvl="1" indent="-285750" algn="just">
              <a:buFont typeface="+mj-lt"/>
              <a:buAutoNum type="arabicPeriod"/>
            </a:pPr>
            <a:r>
              <a:rPr lang="es-ES" b="1" dirty="0"/>
              <a:t>Plazo de entrega:</a:t>
            </a:r>
            <a:r>
              <a:rPr lang="es-ES" dirty="0"/>
              <a:t> 30 días.</a:t>
            </a:r>
          </a:p>
          <a:p>
            <a:pPr marL="742950" lvl="1" indent="-285750" algn="just">
              <a:buFont typeface="+mj-lt"/>
              <a:buAutoNum type="arabicPeriod"/>
            </a:pPr>
            <a:r>
              <a:rPr lang="es-ES" b="1" dirty="0"/>
              <a:t>Certificaciones requeridas:</a:t>
            </a:r>
            <a:r>
              <a:rPr lang="es-ES" dirty="0"/>
              <a:t> Cumplimiento con la norma ISO 9001 y pruebas de resistencia mecánica.</a:t>
            </a:r>
          </a:p>
          <a:p>
            <a:pPr algn="just">
              <a:buFont typeface="+mj-lt"/>
              <a:buAutoNum type="arabicPeriod"/>
            </a:pPr>
            <a:r>
              <a:rPr lang="es-ES" b="1" dirty="0"/>
              <a:t>Revisión interna:</a:t>
            </a:r>
            <a:endParaRPr lang="es-ES" dirty="0"/>
          </a:p>
          <a:p>
            <a:pPr marL="742950" lvl="1" indent="-285750" algn="just">
              <a:buFont typeface="+mj-lt"/>
              <a:buAutoNum type="arabicPeriod"/>
            </a:pPr>
            <a:r>
              <a:rPr lang="es-ES" b="1" dirty="0"/>
              <a:t>Disponibilidad de materiales:</a:t>
            </a:r>
            <a:r>
              <a:rPr lang="es-ES" dirty="0"/>
              <a:t> Verificación de existencia de acero inoxidable en inventario o tiempos de compra.</a:t>
            </a:r>
          </a:p>
          <a:p>
            <a:pPr marL="742950" lvl="1" indent="-285750" algn="just">
              <a:buFont typeface="+mj-lt"/>
              <a:buAutoNum type="arabicPeriod"/>
            </a:pPr>
            <a:r>
              <a:rPr lang="es-ES" b="1" dirty="0"/>
              <a:t>Capacidad de producción:</a:t>
            </a:r>
            <a:r>
              <a:rPr lang="es-ES" dirty="0"/>
              <a:t> Confirmación de la disponibilidad de maquinaria y personal para cumplir con la cantidad y el plazo.</a:t>
            </a:r>
          </a:p>
          <a:p>
            <a:pPr marL="742950" lvl="1" indent="-285750" algn="just">
              <a:buFont typeface="+mj-lt"/>
              <a:buAutoNum type="arabicPeriod"/>
            </a:pPr>
            <a:r>
              <a:rPr lang="es-ES" b="1" dirty="0"/>
              <a:t>Cumplimiento normativo:</a:t>
            </a:r>
            <a:r>
              <a:rPr lang="es-ES" dirty="0"/>
              <a:t> Verificación de que se cumplen las normas exigidas por el cliente.</a:t>
            </a:r>
          </a:p>
          <a:p>
            <a:pPr marL="742950" lvl="1" indent="-285750" algn="just">
              <a:buFont typeface="+mj-lt"/>
              <a:buAutoNum type="arabicPeriod"/>
            </a:pPr>
            <a:r>
              <a:rPr lang="es-ES" b="1" dirty="0"/>
              <a:t>Viabilidad técnica:</a:t>
            </a:r>
            <a:r>
              <a:rPr lang="es-ES" dirty="0"/>
              <a:t> Validación de que las especificaciones son alcanzables.</a:t>
            </a:r>
          </a:p>
          <a:p>
            <a:pPr algn="just">
              <a:buFont typeface="+mj-lt"/>
              <a:buAutoNum type="arabicPeriod"/>
            </a:pPr>
            <a:r>
              <a:rPr lang="es-ES" b="1" dirty="0"/>
              <a:t>Identificación de cambios o aclaraciones necesarias:</a:t>
            </a:r>
            <a:endParaRPr lang="es-ES" dirty="0"/>
          </a:p>
          <a:p>
            <a:pPr marL="742950" lvl="1" indent="-285750" algn="just">
              <a:buFont typeface="+mj-lt"/>
              <a:buAutoNum type="arabicPeriod"/>
            </a:pPr>
            <a:r>
              <a:rPr lang="es-ES" dirty="0"/>
              <a:t>Si hay algún aspecto ambiguo (por ejemplo, tolerancias de medida), se solicita una aclaración al cliente.</a:t>
            </a:r>
          </a:p>
          <a:p>
            <a:pPr algn="just">
              <a:buFont typeface="+mj-lt"/>
              <a:buAutoNum type="arabicPeriod"/>
            </a:pPr>
            <a:r>
              <a:rPr lang="es-ES" b="1" dirty="0"/>
              <a:t>Confirmación al cliente:</a:t>
            </a:r>
            <a:endParaRPr lang="es-ES" dirty="0"/>
          </a:p>
          <a:p>
            <a:pPr marL="742950" lvl="1" indent="-285750" algn="just">
              <a:buFont typeface="+mj-lt"/>
              <a:buAutoNum type="arabicPeriod"/>
            </a:pPr>
            <a:r>
              <a:rPr lang="es-ES" dirty="0"/>
              <a:t>El cliente es notificado de que los requisitos han sido revisados, y se le envía un contrato.</a:t>
            </a:r>
          </a:p>
        </p:txBody>
      </p:sp>
      <p:sp>
        <p:nvSpPr>
          <p:cNvPr id="4" name="Rectángulo 3">
            <a:extLst>
              <a:ext uri="{FF2B5EF4-FFF2-40B4-BE49-F238E27FC236}">
                <a16:creationId xmlns:a16="http://schemas.microsoft.com/office/drawing/2014/main" id="{7FC16608-AB47-625B-A6E2-182D31CDE6CC}"/>
              </a:ext>
            </a:extLst>
          </p:cNvPr>
          <p:cNvSpPr/>
          <p:nvPr/>
        </p:nvSpPr>
        <p:spPr>
          <a:xfrm>
            <a:off x="808382" y="1729409"/>
            <a:ext cx="10575236" cy="49637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05074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245D65-A131-B50E-DB46-4056C9DF9A38}"/>
              </a:ext>
            </a:extLst>
          </p:cNvPr>
          <p:cNvPicPr>
            <a:picLocks noChangeAspect="1"/>
          </p:cNvPicPr>
          <p:nvPr/>
        </p:nvPicPr>
        <p:blipFill>
          <a:blip r:embed="rId2"/>
          <a:stretch>
            <a:fillRect/>
          </a:stretch>
        </p:blipFill>
        <p:spPr>
          <a:xfrm>
            <a:off x="692159" y="364698"/>
            <a:ext cx="5762718" cy="4356389"/>
          </a:xfrm>
          <a:prstGeom prst="rect">
            <a:avLst/>
          </a:prstGeom>
          <a:ln>
            <a:solidFill>
              <a:schemeClr val="tx1"/>
            </a:solidFill>
          </a:ln>
        </p:spPr>
      </p:pic>
      <p:pic>
        <p:nvPicPr>
          <p:cNvPr id="5" name="Imagen 4">
            <a:extLst>
              <a:ext uri="{FF2B5EF4-FFF2-40B4-BE49-F238E27FC236}">
                <a16:creationId xmlns:a16="http://schemas.microsoft.com/office/drawing/2014/main" id="{44BD4AA7-7323-2F24-F68C-45932A93A3FB}"/>
              </a:ext>
            </a:extLst>
          </p:cNvPr>
          <p:cNvPicPr>
            <a:picLocks noChangeAspect="1"/>
          </p:cNvPicPr>
          <p:nvPr/>
        </p:nvPicPr>
        <p:blipFill>
          <a:blip r:embed="rId3"/>
          <a:stretch>
            <a:fillRect/>
          </a:stretch>
        </p:blipFill>
        <p:spPr>
          <a:xfrm>
            <a:off x="4253948" y="3734763"/>
            <a:ext cx="7358368" cy="2758539"/>
          </a:xfrm>
          <a:prstGeom prst="rect">
            <a:avLst/>
          </a:prstGeom>
          <a:ln>
            <a:solidFill>
              <a:schemeClr val="tx1"/>
            </a:solidFill>
          </a:ln>
        </p:spPr>
      </p:pic>
    </p:spTree>
    <p:extLst>
      <p:ext uri="{BB962C8B-B14F-4D97-AF65-F5344CB8AC3E}">
        <p14:creationId xmlns:p14="http://schemas.microsoft.com/office/powerpoint/2010/main" val="25588786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pPr algn="just"/>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8.3: Diseño y desarrollo de los productos y servicios</a:t>
            </a:r>
          </a:p>
        </p:txBody>
      </p:sp>
      <p:pic>
        <p:nvPicPr>
          <p:cNvPr id="5" name="Imagen 4">
            <a:extLst>
              <a:ext uri="{FF2B5EF4-FFF2-40B4-BE49-F238E27FC236}">
                <a16:creationId xmlns:a16="http://schemas.microsoft.com/office/drawing/2014/main" id="{01C43B08-E7A3-E0F8-C4CF-9A57F7ECFB57}"/>
              </a:ext>
            </a:extLst>
          </p:cNvPr>
          <p:cNvPicPr>
            <a:picLocks noChangeAspect="1"/>
          </p:cNvPicPr>
          <p:nvPr/>
        </p:nvPicPr>
        <p:blipFill>
          <a:blip r:embed="rId2"/>
          <a:stretch>
            <a:fillRect/>
          </a:stretch>
        </p:blipFill>
        <p:spPr>
          <a:xfrm>
            <a:off x="670755" y="1959045"/>
            <a:ext cx="10850489" cy="3705742"/>
          </a:xfrm>
          <a:prstGeom prst="rect">
            <a:avLst/>
          </a:prstGeom>
        </p:spPr>
      </p:pic>
    </p:spTree>
    <p:extLst>
      <p:ext uri="{BB962C8B-B14F-4D97-AF65-F5344CB8AC3E}">
        <p14:creationId xmlns:p14="http://schemas.microsoft.com/office/powerpoint/2010/main" val="137333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75459-2B9B-423D-ADF3-B25431543D6D}"/>
              </a:ext>
            </a:extLst>
          </p:cNvPr>
          <p:cNvSpPr>
            <a:spLocks noGrp="1"/>
          </p:cNvSpPr>
          <p:nvPr>
            <p:ph type="title"/>
          </p:nvPr>
        </p:nvSpPr>
        <p:spPr>
          <a:xfrm>
            <a:off x="838200" y="136525"/>
            <a:ext cx="10515600" cy="939800"/>
          </a:xfrm>
        </p:spPr>
        <p:txBody>
          <a:bodyPr>
            <a:normAutofit/>
          </a:bodyPr>
          <a:lstStyle/>
          <a:p>
            <a:b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Introducción a los SIG: Componentes</a:t>
            </a:r>
            <a:endPar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6C74817A-6438-4F5E-BF01-1E9EDC52BBAF}"/>
              </a:ext>
            </a:extLst>
          </p:cNvPr>
          <p:cNvPicPr>
            <a:picLocks noChangeAspect="1"/>
          </p:cNvPicPr>
          <p:nvPr/>
        </p:nvPicPr>
        <p:blipFill>
          <a:blip r:embed="rId2"/>
          <a:stretch>
            <a:fillRect/>
          </a:stretch>
        </p:blipFill>
        <p:spPr>
          <a:xfrm>
            <a:off x="2504785" y="1076325"/>
            <a:ext cx="7182429" cy="5357927"/>
          </a:xfrm>
          <a:prstGeom prst="rect">
            <a:avLst/>
          </a:prstGeom>
        </p:spPr>
      </p:pic>
    </p:spTree>
    <p:extLst>
      <p:ext uri="{BB962C8B-B14F-4D97-AF65-F5344CB8AC3E}">
        <p14:creationId xmlns:p14="http://schemas.microsoft.com/office/powerpoint/2010/main" val="37495940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5806F4D-61CB-E8ED-96EE-AE60A3E93218}"/>
              </a:ext>
            </a:extLst>
          </p:cNvPr>
          <p:cNvPicPr>
            <a:picLocks noChangeAspect="1"/>
          </p:cNvPicPr>
          <p:nvPr/>
        </p:nvPicPr>
        <p:blipFill>
          <a:blip r:embed="rId2"/>
          <a:stretch>
            <a:fillRect/>
          </a:stretch>
        </p:blipFill>
        <p:spPr>
          <a:xfrm>
            <a:off x="575492" y="1116198"/>
            <a:ext cx="11041016" cy="4267796"/>
          </a:xfrm>
          <a:prstGeom prst="rect">
            <a:avLst/>
          </a:prstGeom>
        </p:spPr>
      </p:pic>
    </p:spTree>
    <p:extLst>
      <p:ext uri="{BB962C8B-B14F-4D97-AF65-F5344CB8AC3E}">
        <p14:creationId xmlns:p14="http://schemas.microsoft.com/office/powerpoint/2010/main" val="2046744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E98BCF-6ACF-EE79-EFB2-AB3863912081}"/>
              </a:ext>
            </a:extLst>
          </p:cNvPr>
          <p:cNvSpPr txBox="1"/>
          <p:nvPr/>
        </p:nvSpPr>
        <p:spPr>
          <a:xfrm>
            <a:off x="838200" y="258418"/>
            <a:ext cx="10515600" cy="6463308"/>
          </a:xfrm>
          <a:prstGeom prst="rect">
            <a:avLst/>
          </a:prstGeom>
          <a:noFill/>
        </p:spPr>
        <p:txBody>
          <a:bodyPr wrap="square">
            <a:spAutoFit/>
          </a:bodyPr>
          <a:lstStyle/>
          <a:p>
            <a:r>
              <a:rPr lang="es-ES" b="1" dirty="0"/>
              <a:t>¿Qué implica este punto?</a:t>
            </a:r>
          </a:p>
          <a:p>
            <a:pPr>
              <a:buFont typeface="+mj-lt"/>
              <a:buAutoNum type="arabicPeriod"/>
            </a:pPr>
            <a:r>
              <a:rPr lang="es-ES" b="1" dirty="0"/>
              <a:t>Establecimiento de etapas del diseño y desarrollo:</a:t>
            </a:r>
            <a:endParaRPr lang="es-ES" dirty="0"/>
          </a:p>
          <a:p>
            <a:pPr marL="742950" lvl="1" indent="-285750">
              <a:buFont typeface="+mj-lt"/>
              <a:buAutoNum type="arabicPeriod"/>
            </a:pPr>
            <a:r>
              <a:rPr lang="es-ES" dirty="0"/>
              <a:t>Dividir el proceso en fases claras y secuenciales, por ejemplo:</a:t>
            </a:r>
          </a:p>
          <a:p>
            <a:pPr marL="1143000" lvl="2" indent="-228600">
              <a:buFont typeface="+mj-lt"/>
              <a:buAutoNum type="arabicPeriod"/>
            </a:pPr>
            <a:r>
              <a:rPr lang="es-ES" dirty="0"/>
              <a:t>Investigación inicial.</a:t>
            </a:r>
          </a:p>
          <a:p>
            <a:pPr marL="1143000" lvl="2" indent="-228600">
              <a:buFont typeface="+mj-lt"/>
              <a:buAutoNum type="arabicPeriod"/>
            </a:pPr>
            <a:r>
              <a:rPr lang="es-ES" dirty="0"/>
              <a:t>Desarrollo del prototipo.</a:t>
            </a:r>
          </a:p>
          <a:p>
            <a:pPr marL="1143000" lvl="2" indent="-228600">
              <a:buFont typeface="+mj-lt"/>
              <a:buAutoNum type="arabicPeriod"/>
            </a:pPr>
            <a:r>
              <a:rPr lang="es-ES" dirty="0"/>
              <a:t>Pruebas y validación.</a:t>
            </a:r>
          </a:p>
          <a:p>
            <a:pPr marL="1143000" lvl="2" indent="-228600">
              <a:buFont typeface="+mj-lt"/>
              <a:buAutoNum type="arabicPeriod"/>
            </a:pPr>
            <a:r>
              <a:rPr lang="es-ES" dirty="0"/>
              <a:t>Implementación y revisión.</a:t>
            </a:r>
          </a:p>
          <a:p>
            <a:pPr>
              <a:buFont typeface="+mj-lt"/>
              <a:buAutoNum type="arabicPeriod"/>
            </a:pPr>
            <a:r>
              <a:rPr lang="es-ES" b="1" dirty="0"/>
              <a:t>Determinación de responsabilidades y autoridades:</a:t>
            </a:r>
            <a:endParaRPr lang="es-ES" dirty="0"/>
          </a:p>
          <a:p>
            <a:pPr marL="742950" lvl="1" indent="-285750">
              <a:buFont typeface="+mj-lt"/>
              <a:buAutoNum type="arabicPeriod"/>
            </a:pPr>
            <a:r>
              <a:rPr lang="es-ES" dirty="0"/>
              <a:t>Especificar quién es responsable de cada etapa del proceso.</a:t>
            </a:r>
          </a:p>
          <a:p>
            <a:pPr>
              <a:buFont typeface="+mj-lt"/>
              <a:buAutoNum type="arabicPeriod"/>
            </a:pPr>
            <a:r>
              <a:rPr lang="es-ES" b="1" dirty="0"/>
              <a:t>Determinación de recursos necesarios:</a:t>
            </a:r>
            <a:endParaRPr lang="es-ES" dirty="0"/>
          </a:p>
          <a:p>
            <a:pPr marL="742950" lvl="1" indent="-285750">
              <a:buFont typeface="+mj-lt"/>
              <a:buAutoNum type="arabicPeriod"/>
            </a:pPr>
            <a:r>
              <a:rPr lang="es-ES" dirty="0"/>
              <a:t>Identificar y asignar los recursos materiales, humanos y tecnológicos requeridos.</a:t>
            </a:r>
          </a:p>
          <a:p>
            <a:pPr>
              <a:buFont typeface="+mj-lt"/>
              <a:buAutoNum type="arabicPeriod"/>
            </a:pPr>
            <a:r>
              <a:rPr lang="es-ES" b="1" dirty="0"/>
              <a:t>Identificación de controles:</a:t>
            </a:r>
            <a:endParaRPr lang="es-ES" dirty="0"/>
          </a:p>
          <a:p>
            <a:pPr marL="742950" lvl="1" indent="-285750">
              <a:buFont typeface="+mj-lt"/>
              <a:buAutoNum type="arabicPeriod"/>
            </a:pPr>
            <a:r>
              <a:rPr lang="es-ES" dirty="0"/>
              <a:t>Definir cómo se supervisarán las actividades de diseño y desarrollo para garantizar que sigan los planes.</a:t>
            </a:r>
          </a:p>
          <a:p>
            <a:pPr marL="742950" lvl="1" indent="-285750">
              <a:buFont typeface="+mj-lt"/>
              <a:buAutoNum type="arabicPeriod"/>
            </a:pPr>
            <a:r>
              <a:rPr lang="es-ES" dirty="0"/>
              <a:t>Establecer los puntos de control, como revisiones de diseño o evaluaciones del progreso.</a:t>
            </a:r>
          </a:p>
          <a:p>
            <a:pPr>
              <a:buFont typeface="+mj-lt"/>
              <a:buAutoNum type="arabicPeriod"/>
            </a:pPr>
            <a:r>
              <a:rPr lang="es-ES" b="1" dirty="0"/>
              <a:t>Definición de interfaces:</a:t>
            </a:r>
            <a:endParaRPr lang="es-ES" dirty="0"/>
          </a:p>
          <a:p>
            <a:pPr marL="742950" lvl="1" indent="-285750">
              <a:buFont typeface="+mj-lt"/>
              <a:buAutoNum type="arabicPeriod"/>
            </a:pPr>
            <a:r>
              <a:rPr lang="es-ES" dirty="0"/>
              <a:t>Establecer cómo se coordinarán las diferentes funciones involucradas en el diseño (ingeniería, producción, marketing, etc.).</a:t>
            </a:r>
          </a:p>
          <a:p>
            <a:pPr>
              <a:buFont typeface="+mj-lt"/>
              <a:buAutoNum type="arabicPeriod"/>
            </a:pPr>
            <a:r>
              <a:rPr lang="es-ES" b="1" dirty="0"/>
              <a:t>Métodos de verificación y validación:</a:t>
            </a:r>
            <a:endParaRPr lang="es-ES" dirty="0"/>
          </a:p>
          <a:p>
            <a:pPr marL="742950" lvl="1" indent="-285750">
              <a:buFont typeface="+mj-lt"/>
              <a:buAutoNum type="arabicPeriod"/>
            </a:pPr>
            <a:r>
              <a:rPr lang="es-ES" dirty="0"/>
              <a:t>Verificación: Asegurarse de que el diseño cumple con los requisitos iniciales.</a:t>
            </a:r>
          </a:p>
          <a:p>
            <a:pPr marL="742950" lvl="1" indent="-285750">
              <a:buFont typeface="+mj-lt"/>
              <a:buAutoNum type="arabicPeriod"/>
            </a:pPr>
            <a:r>
              <a:rPr lang="es-ES" dirty="0"/>
              <a:t>Validación: Comprobar que el producto o servicio satisface las necesidades y expectativas del cliente.</a:t>
            </a:r>
          </a:p>
          <a:p>
            <a:pPr>
              <a:buFont typeface="+mj-lt"/>
              <a:buAutoNum type="arabicPeriod"/>
            </a:pPr>
            <a:r>
              <a:rPr lang="es-ES" b="1" dirty="0"/>
              <a:t>Gestión de riesgos:</a:t>
            </a:r>
            <a:endParaRPr lang="es-ES" dirty="0"/>
          </a:p>
          <a:p>
            <a:pPr marL="742950" lvl="1" indent="-285750">
              <a:buFont typeface="+mj-lt"/>
              <a:buAutoNum type="arabicPeriod"/>
            </a:pPr>
            <a:r>
              <a:rPr lang="es-ES" dirty="0"/>
              <a:t>Identificar posibles riesgos en el diseño y desarrollo, y planificar medidas para mitigarlos.</a:t>
            </a:r>
          </a:p>
        </p:txBody>
      </p:sp>
    </p:spTree>
    <p:extLst>
      <p:ext uri="{BB962C8B-B14F-4D97-AF65-F5344CB8AC3E}">
        <p14:creationId xmlns:p14="http://schemas.microsoft.com/office/powerpoint/2010/main" val="5439707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3BCAB3-05A8-C3E6-63A8-317F728FA152}"/>
              </a:ext>
            </a:extLst>
          </p:cNvPr>
          <p:cNvSpPr txBox="1"/>
          <p:nvPr/>
        </p:nvSpPr>
        <p:spPr>
          <a:xfrm>
            <a:off x="669235" y="854765"/>
            <a:ext cx="10853530" cy="4801314"/>
          </a:xfrm>
          <a:prstGeom prst="rect">
            <a:avLst/>
          </a:prstGeom>
          <a:noFill/>
          <a:ln>
            <a:solidFill>
              <a:schemeClr val="tx1"/>
            </a:solidFill>
          </a:ln>
        </p:spPr>
        <p:txBody>
          <a:bodyPr wrap="square">
            <a:spAutoFit/>
          </a:bodyPr>
          <a:lstStyle/>
          <a:p>
            <a:r>
              <a:rPr lang="es-ES" b="1" dirty="0"/>
              <a:t>Ejemplo práctico: Planificación del diseño y desarrollo</a:t>
            </a:r>
          </a:p>
          <a:p>
            <a:r>
              <a:rPr lang="es-ES" dirty="0"/>
              <a:t>Una empresa desarrolla un nuevo modelo de botella para una bebida gaseosa.</a:t>
            </a:r>
          </a:p>
          <a:p>
            <a:endParaRPr lang="es-ES" dirty="0"/>
          </a:p>
          <a:p>
            <a:pPr>
              <a:buFont typeface="+mj-lt"/>
              <a:buAutoNum type="arabicPeriod"/>
            </a:pPr>
            <a:r>
              <a:rPr lang="es-ES" b="1" dirty="0"/>
              <a:t>Etapas del diseño:</a:t>
            </a:r>
            <a:endParaRPr lang="es-ES" dirty="0"/>
          </a:p>
          <a:p>
            <a:pPr marL="742950" lvl="1" indent="-285750">
              <a:buFont typeface="+mj-lt"/>
              <a:buAutoNum type="arabicPeriod"/>
            </a:pPr>
            <a:r>
              <a:rPr lang="es-ES" b="1" dirty="0"/>
              <a:t>Investigación inicial:</a:t>
            </a:r>
            <a:r>
              <a:rPr lang="es-ES" dirty="0"/>
              <a:t> Análisis de las necesidades del cliente y los requisitos legales.</a:t>
            </a:r>
          </a:p>
          <a:p>
            <a:pPr marL="742950" lvl="1" indent="-285750">
              <a:buFont typeface="+mj-lt"/>
              <a:buAutoNum type="arabicPeriod"/>
            </a:pPr>
            <a:r>
              <a:rPr lang="es-ES" b="1" dirty="0"/>
              <a:t>Diseño conceptual:</a:t>
            </a:r>
            <a:r>
              <a:rPr lang="es-ES" dirty="0"/>
              <a:t> Crear un boceto preliminar de la botella.</a:t>
            </a:r>
          </a:p>
          <a:p>
            <a:pPr marL="742950" lvl="1" indent="-285750">
              <a:buFont typeface="+mj-lt"/>
              <a:buAutoNum type="arabicPeriod"/>
            </a:pPr>
            <a:r>
              <a:rPr lang="es-ES" b="1" dirty="0"/>
              <a:t>Prototipado:</a:t>
            </a:r>
            <a:r>
              <a:rPr lang="es-ES" dirty="0"/>
              <a:t> Fabricar una muestra de la botella.</a:t>
            </a:r>
          </a:p>
          <a:p>
            <a:pPr marL="742950" lvl="1" indent="-285750">
              <a:buFont typeface="+mj-lt"/>
              <a:buAutoNum type="arabicPeriod"/>
            </a:pPr>
            <a:r>
              <a:rPr lang="es-ES" b="1" dirty="0"/>
              <a:t>Pruebas:</a:t>
            </a:r>
            <a:r>
              <a:rPr lang="es-ES" dirty="0"/>
              <a:t> Evaluar la resistencia, ergonomía y estética.</a:t>
            </a:r>
          </a:p>
          <a:p>
            <a:pPr marL="742950" lvl="1" indent="-285750">
              <a:buFont typeface="+mj-lt"/>
              <a:buAutoNum type="arabicPeriod"/>
            </a:pPr>
            <a:r>
              <a:rPr lang="es-ES" b="1" dirty="0"/>
              <a:t>Producción:</a:t>
            </a:r>
            <a:r>
              <a:rPr lang="es-ES" dirty="0"/>
              <a:t> Implementar el diseño final en la línea de fabricación.</a:t>
            </a:r>
          </a:p>
          <a:p>
            <a:pPr>
              <a:buFont typeface="+mj-lt"/>
              <a:buAutoNum type="arabicPeriod"/>
            </a:pPr>
            <a:r>
              <a:rPr lang="es-ES" b="1" dirty="0"/>
              <a:t>Responsabilidades:</a:t>
            </a:r>
            <a:endParaRPr lang="es-ES" dirty="0"/>
          </a:p>
          <a:p>
            <a:pPr marL="742950" lvl="1" indent="-285750">
              <a:buFont typeface="+mj-lt"/>
              <a:buAutoNum type="arabicPeriod"/>
            </a:pPr>
            <a:r>
              <a:rPr lang="es-ES" b="1" dirty="0"/>
              <a:t>Ingeniería de diseño:</a:t>
            </a:r>
            <a:r>
              <a:rPr lang="es-ES" dirty="0"/>
              <a:t> Desarrollar el modelo 3D.</a:t>
            </a:r>
          </a:p>
          <a:p>
            <a:pPr marL="742950" lvl="1" indent="-285750">
              <a:buFont typeface="+mj-lt"/>
              <a:buAutoNum type="arabicPeriod"/>
            </a:pPr>
            <a:r>
              <a:rPr lang="es-ES" b="1" dirty="0"/>
              <a:t>Calidad:</a:t>
            </a:r>
            <a:r>
              <a:rPr lang="es-ES" dirty="0"/>
              <a:t> Realizar pruebas de resistencia.</a:t>
            </a:r>
          </a:p>
          <a:p>
            <a:pPr marL="742950" lvl="1" indent="-285750">
              <a:buFont typeface="+mj-lt"/>
              <a:buAutoNum type="arabicPeriod"/>
            </a:pPr>
            <a:r>
              <a:rPr lang="es-ES" b="1" dirty="0"/>
              <a:t>Marketing:</a:t>
            </a:r>
            <a:r>
              <a:rPr lang="es-ES" dirty="0"/>
              <a:t> Asegurar que el diseño cumple con las preferencias del cliente.</a:t>
            </a:r>
          </a:p>
          <a:p>
            <a:pPr>
              <a:buFont typeface="+mj-lt"/>
              <a:buAutoNum type="arabicPeriod"/>
            </a:pPr>
            <a:r>
              <a:rPr lang="es-ES" b="1" dirty="0"/>
              <a:t>Recursos necesarios:</a:t>
            </a:r>
            <a:endParaRPr lang="es-ES" dirty="0"/>
          </a:p>
          <a:p>
            <a:pPr marL="742950" lvl="1" indent="-285750">
              <a:buFont typeface="+mj-lt"/>
              <a:buAutoNum type="arabicPeriod"/>
            </a:pPr>
            <a:r>
              <a:rPr lang="es-ES" dirty="0"/>
              <a:t>Software CAD para el diseño.</a:t>
            </a:r>
          </a:p>
          <a:p>
            <a:pPr marL="742950" lvl="1" indent="-285750">
              <a:buFont typeface="+mj-lt"/>
              <a:buAutoNum type="arabicPeriod"/>
            </a:pPr>
            <a:r>
              <a:rPr lang="es-ES" dirty="0"/>
              <a:t>Maquinaria de prototipado.</a:t>
            </a:r>
          </a:p>
          <a:p>
            <a:pPr marL="742950" lvl="1" indent="-285750">
              <a:buFont typeface="+mj-lt"/>
              <a:buAutoNum type="arabicPeriod"/>
            </a:pPr>
            <a:r>
              <a:rPr lang="es-ES" dirty="0"/>
              <a:t>Materiales plásticos para pruebas.</a:t>
            </a:r>
          </a:p>
        </p:txBody>
      </p:sp>
    </p:spTree>
    <p:extLst>
      <p:ext uri="{BB962C8B-B14F-4D97-AF65-F5344CB8AC3E}">
        <p14:creationId xmlns:p14="http://schemas.microsoft.com/office/powerpoint/2010/main" val="22791840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5518165-CAE7-40AB-FC1A-5A9CFA7A28BD}"/>
              </a:ext>
            </a:extLst>
          </p:cNvPr>
          <p:cNvSpPr txBox="1"/>
          <p:nvPr/>
        </p:nvSpPr>
        <p:spPr>
          <a:xfrm>
            <a:off x="1401418" y="636103"/>
            <a:ext cx="9389164" cy="2585323"/>
          </a:xfrm>
          <a:prstGeom prst="rect">
            <a:avLst/>
          </a:prstGeom>
          <a:noFill/>
          <a:ln>
            <a:solidFill>
              <a:schemeClr val="tx1"/>
            </a:solidFill>
          </a:ln>
        </p:spPr>
        <p:txBody>
          <a:bodyPr wrap="square">
            <a:spAutoFit/>
          </a:bodyPr>
          <a:lstStyle/>
          <a:p>
            <a:r>
              <a:rPr lang="es-ES" b="1" dirty="0"/>
              <a:t>4. Controles:</a:t>
            </a:r>
            <a:endParaRPr lang="es-ES" dirty="0"/>
          </a:p>
          <a:p>
            <a:pPr marL="742950" lvl="1" indent="-285750">
              <a:buFont typeface="+mj-lt"/>
              <a:buAutoNum type="arabicPeriod"/>
            </a:pPr>
            <a:r>
              <a:rPr lang="es-ES" dirty="0"/>
              <a:t>Revisiones en cada etapa del diseño.</a:t>
            </a:r>
          </a:p>
          <a:p>
            <a:pPr marL="742950" lvl="1" indent="-285750">
              <a:buFont typeface="+mj-lt"/>
              <a:buAutoNum type="arabicPeriod"/>
            </a:pPr>
            <a:r>
              <a:rPr lang="es-ES" dirty="0"/>
              <a:t>Pruebas de prototipos supervisadas por el equipo de calidad.</a:t>
            </a:r>
          </a:p>
          <a:p>
            <a:r>
              <a:rPr lang="es-ES" b="1" dirty="0"/>
              <a:t>5. Verificación y validación:</a:t>
            </a:r>
            <a:endParaRPr lang="es-ES" dirty="0"/>
          </a:p>
          <a:p>
            <a:pPr marL="742950" lvl="1" indent="-285750">
              <a:buFont typeface="+mj-lt"/>
              <a:buAutoNum type="arabicPeriod"/>
            </a:pPr>
            <a:r>
              <a:rPr lang="es-ES" dirty="0"/>
              <a:t>Verificación: Asegurarse de que las dimensiones del prototipo coinciden con el diseño CAD.</a:t>
            </a:r>
          </a:p>
          <a:p>
            <a:pPr marL="742950" lvl="1" indent="-285750">
              <a:buFont typeface="+mj-lt"/>
              <a:buAutoNum type="arabicPeriod"/>
            </a:pPr>
            <a:r>
              <a:rPr lang="es-ES" dirty="0"/>
              <a:t>Validación: Realizar pruebas de uso real, como simular el transporte y almacenamiento.</a:t>
            </a:r>
          </a:p>
          <a:p>
            <a:r>
              <a:rPr lang="es-ES" b="1" dirty="0"/>
              <a:t>6. Gestión de riesgos:</a:t>
            </a:r>
            <a:endParaRPr lang="es-ES" dirty="0"/>
          </a:p>
          <a:p>
            <a:pPr marL="742950" lvl="1" indent="-285750">
              <a:buFont typeface="+mj-lt"/>
              <a:buAutoNum type="arabicPeriod"/>
            </a:pPr>
            <a:r>
              <a:rPr lang="es-ES" dirty="0"/>
              <a:t>Riesgo: La botella puede romperse bajo presión.</a:t>
            </a:r>
          </a:p>
          <a:p>
            <a:pPr marL="742950" lvl="1" indent="-285750">
              <a:buFont typeface="+mj-lt"/>
              <a:buAutoNum type="arabicPeriod"/>
            </a:pPr>
            <a:r>
              <a:rPr lang="es-ES" dirty="0"/>
              <a:t>Mitigación: Reforzar ciertas áreas del diseño y realizar pruebas adicionales.</a:t>
            </a:r>
          </a:p>
        </p:txBody>
      </p:sp>
      <p:pic>
        <p:nvPicPr>
          <p:cNvPr id="3" name="Imagen 2">
            <a:extLst>
              <a:ext uri="{FF2B5EF4-FFF2-40B4-BE49-F238E27FC236}">
                <a16:creationId xmlns:a16="http://schemas.microsoft.com/office/drawing/2014/main" id="{25CAB70D-9109-EAE3-BFF1-08FCCD3F7F00}"/>
              </a:ext>
            </a:extLst>
          </p:cNvPr>
          <p:cNvPicPr>
            <a:picLocks noChangeAspect="1"/>
          </p:cNvPicPr>
          <p:nvPr/>
        </p:nvPicPr>
        <p:blipFill>
          <a:blip r:embed="rId2"/>
          <a:stretch>
            <a:fillRect/>
          </a:stretch>
        </p:blipFill>
        <p:spPr>
          <a:xfrm>
            <a:off x="3185230" y="3808369"/>
            <a:ext cx="5668060" cy="2194866"/>
          </a:xfrm>
          <a:prstGeom prst="rect">
            <a:avLst/>
          </a:prstGeom>
          <a:ln>
            <a:solidFill>
              <a:schemeClr val="tx1"/>
            </a:solidFill>
          </a:ln>
        </p:spPr>
      </p:pic>
    </p:spTree>
    <p:extLst>
      <p:ext uri="{BB962C8B-B14F-4D97-AF65-F5344CB8AC3E}">
        <p14:creationId xmlns:p14="http://schemas.microsoft.com/office/powerpoint/2010/main" val="28262989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C45995E-8C73-4FBC-8A32-9B8A18CBB952}"/>
              </a:ext>
            </a:extLst>
          </p:cNvPr>
          <p:cNvPicPr>
            <a:picLocks noChangeAspect="1"/>
          </p:cNvPicPr>
          <p:nvPr/>
        </p:nvPicPr>
        <p:blipFill>
          <a:blip r:embed="rId2"/>
          <a:stretch>
            <a:fillRect/>
          </a:stretch>
        </p:blipFill>
        <p:spPr>
          <a:xfrm>
            <a:off x="885098" y="856891"/>
            <a:ext cx="10421804" cy="5144218"/>
          </a:xfrm>
          <a:prstGeom prst="rect">
            <a:avLst/>
          </a:prstGeom>
        </p:spPr>
      </p:pic>
      <p:sp>
        <p:nvSpPr>
          <p:cNvPr id="4" name="Rectángulo 3">
            <a:extLst>
              <a:ext uri="{FF2B5EF4-FFF2-40B4-BE49-F238E27FC236}">
                <a16:creationId xmlns:a16="http://schemas.microsoft.com/office/drawing/2014/main" id="{EEA1824E-3ED3-C75C-0454-43C6BE25485F}"/>
              </a:ext>
            </a:extLst>
          </p:cNvPr>
          <p:cNvSpPr/>
          <p:nvPr/>
        </p:nvSpPr>
        <p:spPr>
          <a:xfrm>
            <a:off x="5486400" y="5585791"/>
            <a:ext cx="609600" cy="586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449711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98E0EF-5F69-856F-6C8B-EE27D5707E57}"/>
              </a:ext>
            </a:extLst>
          </p:cNvPr>
          <p:cNvPicPr>
            <a:picLocks noChangeAspect="1"/>
          </p:cNvPicPr>
          <p:nvPr/>
        </p:nvPicPr>
        <p:blipFill>
          <a:blip r:embed="rId2"/>
          <a:stretch>
            <a:fillRect/>
          </a:stretch>
        </p:blipFill>
        <p:spPr>
          <a:xfrm>
            <a:off x="627887" y="842601"/>
            <a:ext cx="10936226" cy="5172797"/>
          </a:xfrm>
          <a:prstGeom prst="rect">
            <a:avLst/>
          </a:prstGeom>
        </p:spPr>
      </p:pic>
    </p:spTree>
    <p:extLst>
      <p:ext uri="{BB962C8B-B14F-4D97-AF65-F5344CB8AC3E}">
        <p14:creationId xmlns:p14="http://schemas.microsoft.com/office/powerpoint/2010/main" val="29341792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F66E98-E66F-1DA4-6CEB-17F58CFD52ED}"/>
              </a:ext>
            </a:extLst>
          </p:cNvPr>
          <p:cNvSpPr txBox="1"/>
          <p:nvPr/>
        </p:nvSpPr>
        <p:spPr>
          <a:xfrm>
            <a:off x="1113183" y="844826"/>
            <a:ext cx="9849678" cy="5355312"/>
          </a:xfrm>
          <a:prstGeom prst="rect">
            <a:avLst/>
          </a:prstGeom>
          <a:noFill/>
        </p:spPr>
        <p:txBody>
          <a:bodyPr wrap="square">
            <a:spAutoFit/>
          </a:bodyPr>
          <a:lstStyle/>
          <a:p>
            <a:pPr algn="just"/>
            <a:r>
              <a:rPr lang="es-ES" b="1" dirty="0"/>
              <a:t>Cómo evidenciar el cumplimiento del 8.3.3</a:t>
            </a:r>
          </a:p>
          <a:p>
            <a:pPr algn="just"/>
            <a:r>
              <a:rPr lang="es-ES" b="1" dirty="0"/>
              <a:t>1. Procedimientos documentados:</a:t>
            </a:r>
          </a:p>
          <a:p>
            <a:pPr algn="just">
              <a:buFont typeface="Arial" panose="020B0604020202020204" pitchFamily="34" charset="0"/>
              <a:buChar char="•"/>
            </a:pPr>
            <a:r>
              <a:rPr lang="es-ES" dirty="0"/>
              <a:t>Procedimiento que describa cómo se identifican, recopilan, y revisan las entradas necesarias para el diseño y desarrollo.</a:t>
            </a:r>
          </a:p>
          <a:p>
            <a:pPr algn="just"/>
            <a:r>
              <a:rPr lang="es-ES" b="1" dirty="0"/>
              <a:t>2. Registros de las entradas del diseño:</a:t>
            </a:r>
          </a:p>
          <a:p>
            <a:pPr algn="just">
              <a:buFont typeface="Arial" panose="020B0604020202020204" pitchFamily="34" charset="0"/>
              <a:buChar char="•"/>
            </a:pPr>
            <a:r>
              <a:rPr lang="es-ES" b="1" dirty="0"/>
              <a:t>Lista de requisitos del cliente:</a:t>
            </a:r>
            <a:endParaRPr lang="es-ES" dirty="0"/>
          </a:p>
          <a:p>
            <a:pPr marL="742950" lvl="1" indent="-285750" algn="just">
              <a:buFont typeface="Arial" panose="020B0604020202020204" pitchFamily="34" charset="0"/>
              <a:buChar char="•"/>
            </a:pPr>
            <a:r>
              <a:rPr lang="es-ES" dirty="0"/>
              <a:t>Documentos formales como contratos, formularios o especificaciones técnicas.</a:t>
            </a:r>
          </a:p>
          <a:p>
            <a:pPr algn="just">
              <a:buFont typeface="Arial" panose="020B0604020202020204" pitchFamily="34" charset="0"/>
              <a:buChar char="•"/>
            </a:pPr>
            <a:r>
              <a:rPr lang="es-ES" b="1" dirty="0"/>
              <a:t>Normas aplicables:</a:t>
            </a:r>
            <a:endParaRPr lang="es-ES" dirty="0"/>
          </a:p>
          <a:p>
            <a:pPr marL="742950" lvl="1" indent="-285750" algn="just">
              <a:buFont typeface="Arial" panose="020B0604020202020204" pitchFamily="34" charset="0"/>
              <a:buChar char="•"/>
            </a:pPr>
            <a:r>
              <a:rPr lang="es-ES" dirty="0"/>
              <a:t>Listado de las normativas y reglamentos que influyen en el diseño.</a:t>
            </a:r>
          </a:p>
          <a:p>
            <a:pPr algn="just">
              <a:buFont typeface="Arial" panose="020B0604020202020204" pitchFamily="34" charset="0"/>
              <a:buChar char="•"/>
            </a:pPr>
            <a:r>
              <a:rPr lang="es-ES" b="1" dirty="0"/>
              <a:t>Estudios previos:</a:t>
            </a:r>
            <a:endParaRPr lang="es-ES" dirty="0"/>
          </a:p>
          <a:p>
            <a:pPr marL="742950" lvl="1" indent="-285750" algn="just">
              <a:buFont typeface="Arial" panose="020B0604020202020204" pitchFamily="34" charset="0"/>
              <a:buChar char="•"/>
            </a:pPr>
            <a:r>
              <a:rPr lang="es-ES" dirty="0"/>
              <a:t>Informes técnicos, datos históricos, y retroalimentación de diseños similares.</a:t>
            </a:r>
          </a:p>
          <a:p>
            <a:pPr algn="just"/>
            <a:r>
              <a:rPr lang="es-ES" b="1" dirty="0"/>
              <a:t>3. Herramientas utilizadas para recopilar entradas:</a:t>
            </a:r>
          </a:p>
          <a:p>
            <a:pPr algn="just">
              <a:buFont typeface="Arial" panose="020B0604020202020204" pitchFamily="34" charset="0"/>
              <a:buChar char="•"/>
            </a:pPr>
            <a:r>
              <a:rPr lang="es-ES" b="1" dirty="0"/>
              <a:t>Cuestionarios o entrevistas:</a:t>
            </a:r>
            <a:r>
              <a:rPr lang="es-ES" dirty="0"/>
              <a:t> Herramientas para entender las necesidades del cliente.</a:t>
            </a:r>
          </a:p>
          <a:p>
            <a:pPr algn="just">
              <a:buFont typeface="Arial" panose="020B0604020202020204" pitchFamily="34" charset="0"/>
              <a:buChar char="•"/>
            </a:pPr>
            <a:r>
              <a:rPr lang="es-ES" b="1" dirty="0"/>
              <a:t>Diagramas o bocetos iniciales:</a:t>
            </a:r>
            <a:r>
              <a:rPr lang="es-ES" dirty="0"/>
              <a:t> Representaciones visuales preliminares del diseño.</a:t>
            </a:r>
          </a:p>
          <a:p>
            <a:pPr algn="just">
              <a:buFont typeface="Arial" panose="020B0604020202020204" pitchFamily="34" charset="0"/>
              <a:buChar char="•"/>
            </a:pPr>
            <a:r>
              <a:rPr lang="es-ES" b="1" dirty="0"/>
              <a:t>Revisión de normas:</a:t>
            </a:r>
            <a:r>
              <a:rPr lang="es-ES" dirty="0"/>
              <a:t> Documentación que verifique el cumplimiento con requisitos legales.</a:t>
            </a:r>
          </a:p>
          <a:p>
            <a:pPr algn="just"/>
            <a:r>
              <a:rPr lang="es-ES" b="1" dirty="0"/>
              <a:t>4. Validación de las entradas:</a:t>
            </a:r>
          </a:p>
          <a:p>
            <a:pPr algn="just">
              <a:buFont typeface="Arial" panose="020B0604020202020204" pitchFamily="34" charset="0"/>
              <a:buChar char="•"/>
            </a:pPr>
            <a:r>
              <a:rPr lang="es-ES" dirty="0"/>
              <a:t>Evidencia de que las entradas han sido revisadas y aprobadas antes de iniciar el diseño:</a:t>
            </a:r>
          </a:p>
          <a:p>
            <a:pPr marL="742950" lvl="1" indent="-285750" algn="just">
              <a:buFont typeface="Arial" panose="020B0604020202020204" pitchFamily="34" charset="0"/>
              <a:buChar char="•"/>
            </a:pPr>
            <a:r>
              <a:rPr lang="es-ES" dirty="0"/>
              <a:t>Actas de reuniones donde se discuten y validan las entradas.</a:t>
            </a:r>
          </a:p>
          <a:p>
            <a:pPr marL="742950" lvl="1" indent="-285750" algn="just">
              <a:buFont typeface="Arial" panose="020B0604020202020204" pitchFamily="34" charset="0"/>
              <a:buChar char="•"/>
            </a:pPr>
            <a:r>
              <a:rPr lang="es-ES" dirty="0"/>
              <a:t>Firmas o aprobaciones de los responsables.</a:t>
            </a:r>
          </a:p>
        </p:txBody>
      </p:sp>
    </p:spTree>
    <p:extLst>
      <p:ext uri="{BB962C8B-B14F-4D97-AF65-F5344CB8AC3E}">
        <p14:creationId xmlns:p14="http://schemas.microsoft.com/office/powerpoint/2010/main" val="6616723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024FA1-8B3F-AB4A-75EB-515C340D9BAF}"/>
              </a:ext>
            </a:extLst>
          </p:cNvPr>
          <p:cNvPicPr>
            <a:picLocks noChangeAspect="1"/>
          </p:cNvPicPr>
          <p:nvPr/>
        </p:nvPicPr>
        <p:blipFill>
          <a:blip r:embed="rId2"/>
          <a:stretch>
            <a:fillRect/>
          </a:stretch>
        </p:blipFill>
        <p:spPr>
          <a:xfrm>
            <a:off x="585018" y="604443"/>
            <a:ext cx="11021963" cy="5649113"/>
          </a:xfrm>
          <a:prstGeom prst="rect">
            <a:avLst/>
          </a:prstGeom>
        </p:spPr>
      </p:pic>
    </p:spTree>
    <p:extLst>
      <p:ext uri="{BB962C8B-B14F-4D97-AF65-F5344CB8AC3E}">
        <p14:creationId xmlns:p14="http://schemas.microsoft.com/office/powerpoint/2010/main" val="14150423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A5F910F-1442-5310-385D-469EF9473236}"/>
              </a:ext>
            </a:extLst>
          </p:cNvPr>
          <p:cNvGraphicFramePr>
            <a:graphicFrameLocks noGrp="1"/>
          </p:cNvGraphicFramePr>
          <p:nvPr>
            <p:extLst>
              <p:ext uri="{D42A27DB-BD31-4B8C-83A1-F6EECF244321}">
                <p14:modId xmlns:p14="http://schemas.microsoft.com/office/powerpoint/2010/main" val="4240822502"/>
              </p:ext>
            </p:extLst>
          </p:nvPr>
        </p:nvGraphicFramePr>
        <p:xfrm>
          <a:off x="791110" y="851818"/>
          <a:ext cx="10890606" cy="5780486"/>
        </p:xfrm>
        <a:graphic>
          <a:graphicData uri="http://schemas.openxmlformats.org/drawingml/2006/table">
            <a:tbl>
              <a:tblPr>
                <a:tableStyleId>{1E171933-4619-4E11-9A3F-F7608DF75F80}</a:tableStyleId>
              </a:tblPr>
              <a:tblGrid>
                <a:gridCol w="1818605">
                  <a:extLst>
                    <a:ext uri="{9D8B030D-6E8A-4147-A177-3AD203B41FA5}">
                      <a16:colId xmlns:a16="http://schemas.microsoft.com/office/drawing/2014/main" val="1748691241"/>
                    </a:ext>
                  </a:extLst>
                </a:gridCol>
                <a:gridCol w="2537637">
                  <a:extLst>
                    <a:ext uri="{9D8B030D-6E8A-4147-A177-3AD203B41FA5}">
                      <a16:colId xmlns:a16="http://schemas.microsoft.com/office/drawing/2014/main" val="1357453111"/>
                    </a:ext>
                  </a:extLst>
                </a:gridCol>
                <a:gridCol w="2578814">
                  <a:extLst>
                    <a:ext uri="{9D8B030D-6E8A-4147-A177-3AD203B41FA5}">
                      <a16:colId xmlns:a16="http://schemas.microsoft.com/office/drawing/2014/main" val="3780125425"/>
                    </a:ext>
                  </a:extLst>
                </a:gridCol>
                <a:gridCol w="1777429">
                  <a:extLst>
                    <a:ext uri="{9D8B030D-6E8A-4147-A177-3AD203B41FA5}">
                      <a16:colId xmlns:a16="http://schemas.microsoft.com/office/drawing/2014/main" val="306162344"/>
                    </a:ext>
                  </a:extLst>
                </a:gridCol>
                <a:gridCol w="2178121">
                  <a:extLst>
                    <a:ext uri="{9D8B030D-6E8A-4147-A177-3AD203B41FA5}">
                      <a16:colId xmlns:a16="http://schemas.microsoft.com/office/drawing/2014/main" val="1125507358"/>
                    </a:ext>
                  </a:extLst>
                </a:gridCol>
              </a:tblGrid>
              <a:tr h="200087">
                <a:tc>
                  <a:txBody>
                    <a:bodyPr/>
                    <a:lstStyle/>
                    <a:p>
                      <a:r>
                        <a:rPr lang="es-MX" sz="1600" b="1"/>
                        <a:t>Etapa</a:t>
                      </a:r>
                      <a:endParaRPr lang="es-MX" sz="1600"/>
                    </a:p>
                  </a:txBody>
                  <a:tcPr marL="41441" marR="41441" marT="20721" marB="20721" anchor="ctr"/>
                </a:tc>
                <a:tc>
                  <a:txBody>
                    <a:bodyPr/>
                    <a:lstStyle/>
                    <a:p>
                      <a:r>
                        <a:rPr lang="es-MX" sz="1600" b="1"/>
                        <a:t>Actividad</a:t>
                      </a:r>
                      <a:endParaRPr lang="es-MX" sz="1600"/>
                    </a:p>
                  </a:txBody>
                  <a:tcPr marL="41441" marR="41441" marT="20721" marB="20721" anchor="ctr"/>
                </a:tc>
                <a:tc>
                  <a:txBody>
                    <a:bodyPr/>
                    <a:lstStyle/>
                    <a:p>
                      <a:r>
                        <a:rPr lang="es-MX" sz="1600" b="1"/>
                        <a:t>Evidencia sugerida</a:t>
                      </a:r>
                      <a:endParaRPr lang="es-MX" sz="1600"/>
                    </a:p>
                  </a:txBody>
                  <a:tcPr marL="41441" marR="41441" marT="20721" marB="20721" anchor="ctr"/>
                </a:tc>
                <a:tc>
                  <a:txBody>
                    <a:bodyPr/>
                    <a:lstStyle/>
                    <a:p>
                      <a:r>
                        <a:rPr lang="es-MX" sz="1600" b="1"/>
                        <a:t>Responsable</a:t>
                      </a:r>
                      <a:endParaRPr lang="es-MX" sz="1600"/>
                    </a:p>
                  </a:txBody>
                  <a:tcPr marL="41441" marR="41441" marT="20721" marB="20721" anchor="ctr"/>
                </a:tc>
                <a:tc>
                  <a:txBody>
                    <a:bodyPr/>
                    <a:lstStyle/>
                    <a:p>
                      <a:r>
                        <a:rPr lang="es-MX" sz="1600" b="1"/>
                        <a:t>Frecuencia</a:t>
                      </a:r>
                      <a:endParaRPr lang="es-MX" sz="1600"/>
                    </a:p>
                  </a:txBody>
                  <a:tcPr marL="41441" marR="41441" marT="20721" marB="20721" anchor="ctr"/>
                </a:tc>
                <a:extLst>
                  <a:ext uri="{0D108BD9-81ED-4DB2-BD59-A6C34878D82A}">
                    <a16:rowId xmlns:a16="http://schemas.microsoft.com/office/drawing/2014/main" val="2020169547"/>
                  </a:ext>
                </a:extLst>
              </a:tr>
              <a:tr h="1100479">
                <a:tc>
                  <a:txBody>
                    <a:bodyPr/>
                    <a:lstStyle/>
                    <a:p>
                      <a:r>
                        <a:rPr lang="es-MX" sz="1600" b="1" dirty="0"/>
                        <a:t>Revisión del diseño</a:t>
                      </a:r>
                      <a:endParaRPr lang="es-MX" sz="1600" dirty="0"/>
                    </a:p>
                  </a:txBody>
                  <a:tcPr marL="41441" marR="41441" marT="20721" marB="20721" anchor="ctr"/>
                </a:tc>
                <a:tc>
                  <a:txBody>
                    <a:bodyPr/>
                    <a:lstStyle/>
                    <a:p>
                      <a:r>
                        <a:rPr lang="es-ES" sz="1600" dirty="0"/>
                        <a:t>Evaluar los requisitos iniciales y su cumplimiento en cada fase.</a:t>
                      </a:r>
                    </a:p>
                  </a:txBody>
                  <a:tcPr marL="41441" marR="41441" marT="20721" marB="20721" anchor="ctr"/>
                </a:tc>
                <a:tc>
                  <a:txBody>
                    <a:bodyPr/>
                    <a:lstStyle/>
                    <a:p>
                      <a:r>
                        <a:rPr lang="es-ES" sz="1600"/>
                        <a:t>- Actas de reuniones. </a:t>
                      </a:r>
                      <a:br>
                        <a:rPr lang="es-ES" sz="1600"/>
                      </a:br>
                      <a:r>
                        <a:rPr lang="es-ES" sz="1600"/>
                        <a:t>- Listas de verificación. </a:t>
                      </a:r>
                      <a:br>
                        <a:rPr lang="es-ES" sz="1600"/>
                      </a:br>
                      <a:r>
                        <a:rPr lang="es-ES" sz="1600"/>
                        <a:t>- Diagramas actualizados del diseño.</a:t>
                      </a:r>
                    </a:p>
                  </a:txBody>
                  <a:tcPr marL="41441" marR="41441" marT="20721" marB="20721" anchor="ctr"/>
                </a:tc>
                <a:tc>
                  <a:txBody>
                    <a:bodyPr/>
                    <a:lstStyle/>
                    <a:p>
                      <a:r>
                        <a:rPr lang="es-MX" sz="1600"/>
                        <a:t>Equipo de diseño.</a:t>
                      </a:r>
                    </a:p>
                  </a:txBody>
                  <a:tcPr marL="41441" marR="41441" marT="20721" marB="20721" anchor="ctr"/>
                </a:tc>
                <a:tc>
                  <a:txBody>
                    <a:bodyPr/>
                    <a:lstStyle/>
                    <a:p>
                      <a:r>
                        <a:rPr lang="es-ES" sz="1600"/>
                        <a:t>Al inicio, intermedios y final.</a:t>
                      </a:r>
                    </a:p>
                  </a:txBody>
                  <a:tcPr marL="41441" marR="41441" marT="20721" marB="20721" anchor="ctr"/>
                </a:tc>
                <a:extLst>
                  <a:ext uri="{0D108BD9-81ED-4DB2-BD59-A6C34878D82A}">
                    <a16:rowId xmlns:a16="http://schemas.microsoft.com/office/drawing/2014/main" val="1198058964"/>
                  </a:ext>
                </a:extLst>
              </a:tr>
              <a:tr h="1100479">
                <a:tc>
                  <a:txBody>
                    <a:bodyPr/>
                    <a:lstStyle/>
                    <a:p>
                      <a:r>
                        <a:rPr lang="es-MX" sz="1600" b="1" dirty="0"/>
                        <a:t>Verificación</a:t>
                      </a:r>
                      <a:endParaRPr lang="es-MX" sz="1600" dirty="0"/>
                    </a:p>
                  </a:txBody>
                  <a:tcPr marL="41441" marR="41441" marT="20721" marB="20721" anchor="ctr"/>
                </a:tc>
                <a:tc>
                  <a:txBody>
                    <a:bodyPr/>
                    <a:lstStyle/>
                    <a:p>
                      <a:r>
                        <a:rPr lang="es-ES" sz="1600"/>
                        <a:t>Comparar el diseño con las especificaciones iniciales.</a:t>
                      </a:r>
                    </a:p>
                  </a:txBody>
                  <a:tcPr marL="41441" marR="41441" marT="20721" marB="20721" anchor="ctr"/>
                </a:tc>
                <a:tc>
                  <a:txBody>
                    <a:bodyPr/>
                    <a:lstStyle/>
                    <a:p>
                      <a:r>
                        <a:rPr lang="es-ES" sz="1600"/>
                        <a:t>- Informes de pruebas en prototipos. </a:t>
                      </a:r>
                      <a:br>
                        <a:rPr lang="es-ES" sz="1600"/>
                      </a:br>
                      <a:r>
                        <a:rPr lang="es-ES" sz="1600"/>
                        <a:t>- Resultados de simulaciones. </a:t>
                      </a:r>
                      <a:br>
                        <a:rPr lang="es-ES" sz="1600"/>
                      </a:br>
                      <a:r>
                        <a:rPr lang="es-ES" sz="1600"/>
                        <a:t>- Reportes de inspección.</a:t>
                      </a:r>
                    </a:p>
                  </a:txBody>
                  <a:tcPr marL="41441" marR="41441" marT="20721" marB="20721" anchor="ctr"/>
                </a:tc>
                <a:tc>
                  <a:txBody>
                    <a:bodyPr/>
                    <a:lstStyle/>
                    <a:p>
                      <a:r>
                        <a:rPr lang="es-MX" sz="1600"/>
                        <a:t>Calidad / Ingeniería.</a:t>
                      </a:r>
                    </a:p>
                  </a:txBody>
                  <a:tcPr marL="41441" marR="41441" marT="20721" marB="20721" anchor="ctr"/>
                </a:tc>
                <a:tc>
                  <a:txBody>
                    <a:bodyPr/>
                    <a:lstStyle/>
                    <a:p>
                      <a:r>
                        <a:rPr lang="es-ES" sz="1600"/>
                        <a:t>Por cada iteración del diseño.</a:t>
                      </a:r>
                    </a:p>
                  </a:txBody>
                  <a:tcPr marL="41441" marR="41441" marT="20721" marB="20721" anchor="ctr"/>
                </a:tc>
                <a:extLst>
                  <a:ext uri="{0D108BD9-81ED-4DB2-BD59-A6C34878D82A}">
                    <a16:rowId xmlns:a16="http://schemas.microsoft.com/office/drawing/2014/main" val="1530803456"/>
                  </a:ext>
                </a:extLst>
              </a:tr>
              <a:tr h="800349">
                <a:tc>
                  <a:txBody>
                    <a:bodyPr/>
                    <a:lstStyle/>
                    <a:p>
                      <a:r>
                        <a:rPr lang="es-MX" sz="1600" b="1"/>
                        <a:t>Validación</a:t>
                      </a:r>
                      <a:endParaRPr lang="es-MX" sz="1600"/>
                    </a:p>
                  </a:txBody>
                  <a:tcPr marL="41441" marR="41441" marT="20721" marB="20721" anchor="ctr"/>
                </a:tc>
                <a:tc>
                  <a:txBody>
                    <a:bodyPr/>
                    <a:lstStyle/>
                    <a:p>
                      <a:r>
                        <a:rPr lang="es-ES" sz="1600"/>
                        <a:t>Probar el diseño en condiciones reales para validar requisitos.</a:t>
                      </a:r>
                    </a:p>
                  </a:txBody>
                  <a:tcPr marL="41441" marR="41441" marT="20721" marB="20721" anchor="ctr"/>
                </a:tc>
                <a:tc>
                  <a:txBody>
                    <a:bodyPr/>
                    <a:lstStyle/>
                    <a:p>
                      <a:r>
                        <a:rPr lang="es-ES" sz="1600"/>
                        <a:t>- Informe de pruebas piloto o ensayos de campo. </a:t>
                      </a:r>
                      <a:br>
                        <a:rPr lang="es-ES" sz="1600"/>
                      </a:br>
                      <a:r>
                        <a:rPr lang="es-ES" sz="1600"/>
                        <a:t>- Retroalimentación del cliente.</a:t>
                      </a:r>
                    </a:p>
                  </a:txBody>
                  <a:tcPr marL="41441" marR="41441" marT="20721" marB="20721" anchor="ctr"/>
                </a:tc>
                <a:tc>
                  <a:txBody>
                    <a:bodyPr/>
                    <a:lstStyle/>
                    <a:p>
                      <a:r>
                        <a:rPr lang="es-MX" sz="1600"/>
                        <a:t>Equipo de validación.</a:t>
                      </a:r>
                    </a:p>
                  </a:txBody>
                  <a:tcPr marL="41441" marR="41441" marT="20721" marB="20721" anchor="ctr"/>
                </a:tc>
                <a:tc>
                  <a:txBody>
                    <a:bodyPr/>
                    <a:lstStyle/>
                    <a:p>
                      <a:r>
                        <a:rPr lang="es-MX" sz="1600"/>
                        <a:t>Al final del diseño.</a:t>
                      </a:r>
                    </a:p>
                  </a:txBody>
                  <a:tcPr marL="41441" marR="41441" marT="20721" marB="20721" anchor="ctr"/>
                </a:tc>
                <a:extLst>
                  <a:ext uri="{0D108BD9-81ED-4DB2-BD59-A6C34878D82A}">
                    <a16:rowId xmlns:a16="http://schemas.microsoft.com/office/drawing/2014/main" val="1913339684"/>
                  </a:ext>
                </a:extLst>
              </a:tr>
              <a:tr h="1250545">
                <a:tc>
                  <a:txBody>
                    <a:bodyPr/>
                    <a:lstStyle/>
                    <a:p>
                      <a:r>
                        <a:rPr lang="es-MX" sz="1600" b="1"/>
                        <a:t>Gestión de cambios</a:t>
                      </a:r>
                      <a:endParaRPr lang="es-MX" sz="1600"/>
                    </a:p>
                  </a:txBody>
                  <a:tcPr marL="41441" marR="41441" marT="20721" marB="20721" anchor="ctr"/>
                </a:tc>
                <a:tc>
                  <a:txBody>
                    <a:bodyPr/>
                    <a:lstStyle/>
                    <a:p>
                      <a:r>
                        <a:rPr lang="es-ES" sz="1600"/>
                        <a:t>Registrar y evaluar cualquier modificación en el diseño.</a:t>
                      </a:r>
                    </a:p>
                  </a:txBody>
                  <a:tcPr marL="41441" marR="41441" marT="20721" marB="20721" anchor="ctr"/>
                </a:tc>
                <a:tc>
                  <a:txBody>
                    <a:bodyPr/>
                    <a:lstStyle/>
                    <a:p>
                      <a:r>
                        <a:rPr lang="es-ES" sz="1600"/>
                        <a:t>- Registro de solicitud de cambios. </a:t>
                      </a:r>
                      <a:br>
                        <a:rPr lang="es-ES" sz="1600"/>
                      </a:br>
                      <a:r>
                        <a:rPr lang="es-ES" sz="1600"/>
                        <a:t>- Actas de evaluación de impacto. </a:t>
                      </a:r>
                      <a:br>
                        <a:rPr lang="es-ES" sz="1600"/>
                      </a:br>
                      <a:r>
                        <a:rPr lang="es-ES" sz="1600"/>
                        <a:t>- Aprobaciones del cambio.</a:t>
                      </a:r>
                    </a:p>
                  </a:txBody>
                  <a:tcPr marL="41441" marR="41441" marT="20721" marB="20721" anchor="ctr"/>
                </a:tc>
                <a:tc>
                  <a:txBody>
                    <a:bodyPr/>
                    <a:lstStyle/>
                    <a:p>
                      <a:r>
                        <a:rPr lang="es-MX" sz="1600"/>
                        <a:t>Ingeniería / Gestión.</a:t>
                      </a:r>
                    </a:p>
                  </a:txBody>
                  <a:tcPr marL="41441" marR="41441" marT="20721" marB="20721" anchor="ctr"/>
                </a:tc>
                <a:tc>
                  <a:txBody>
                    <a:bodyPr/>
                    <a:lstStyle/>
                    <a:p>
                      <a:r>
                        <a:rPr lang="es-ES" sz="1600"/>
                        <a:t>Cada vez que se solicite un cambio.</a:t>
                      </a:r>
                    </a:p>
                  </a:txBody>
                  <a:tcPr marL="41441" marR="41441" marT="20721" marB="20721" anchor="ctr"/>
                </a:tc>
                <a:extLst>
                  <a:ext uri="{0D108BD9-81ED-4DB2-BD59-A6C34878D82A}">
                    <a16:rowId xmlns:a16="http://schemas.microsoft.com/office/drawing/2014/main" val="3841031175"/>
                  </a:ext>
                </a:extLst>
              </a:tr>
              <a:tr h="800349">
                <a:tc>
                  <a:txBody>
                    <a:bodyPr/>
                    <a:lstStyle/>
                    <a:p>
                      <a:r>
                        <a:rPr lang="es-MX" sz="1600" b="1"/>
                        <a:t>Gestión de riesgos</a:t>
                      </a:r>
                      <a:endParaRPr lang="es-MX" sz="1600"/>
                    </a:p>
                  </a:txBody>
                  <a:tcPr marL="41441" marR="41441" marT="20721" marB="20721" anchor="ctr"/>
                </a:tc>
                <a:tc>
                  <a:txBody>
                    <a:bodyPr/>
                    <a:lstStyle/>
                    <a:p>
                      <a:r>
                        <a:rPr lang="es-ES" sz="1600"/>
                        <a:t>Identificar y gestionar riesgos asociados al diseño.</a:t>
                      </a:r>
                    </a:p>
                  </a:txBody>
                  <a:tcPr marL="41441" marR="41441" marT="20721" marB="20721" anchor="ctr"/>
                </a:tc>
                <a:tc>
                  <a:txBody>
                    <a:bodyPr/>
                    <a:lstStyle/>
                    <a:p>
                      <a:r>
                        <a:rPr lang="es-ES" sz="1600"/>
                        <a:t>- Análisis de riesgos (e.g., FMEA). </a:t>
                      </a:r>
                      <a:br>
                        <a:rPr lang="es-ES" sz="1600"/>
                      </a:br>
                      <a:r>
                        <a:rPr lang="es-ES" sz="1600"/>
                        <a:t>- Plan de acción para mitigación de riesgos.</a:t>
                      </a:r>
                    </a:p>
                  </a:txBody>
                  <a:tcPr marL="41441" marR="41441" marT="20721" marB="20721" anchor="ctr"/>
                </a:tc>
                <a:tc>
                  <a:txBody>
                    <a:bodyPr/>
                    <a:lstStyle/>
                    <a:p>
                      <a:r>
                        <a:rPr lang="es-MX" sz="1600"/>
                        <a:t>Calidad / Ingeniería.</a:t>
                      </a:r>
                    </a:p>
                  </a:txBody>
                  <a:tcPr marL="41441" marR="41441" marT="20721" marB="20721" anchor="ctr"/>
                </a:tc>
                <a:tc>
                  <a:txBody>
                    <a:bodyPr/>
                    <a:lstStyle/>
                    <a:p>
                      <a:r>
                        <a:rPr lang="es-ES" sz="1600" dirty="0"/>
                        <a:t>Durante toda la fase de diseño.</a:t>
                      </a:r>
                    </a:p>
                  </a:txBody>
                  <a:tcPr marL="41441" marR="41441" marT="20721" marB="20721" anchor="ctr"/>
                </a:tc>
                <a:extLst>
                  <a:ext uri="{0D108BD9-81ED-4DB2-BD59-A6C34878D82A}">
                    <a16:rowId xmlns:a16="http://schemas.microsoft.com/office/drawing/2014/main" val="3238978538"/>
                  </a:ext>
                </a:extLst>
              </a:tr>
            </a:tbl>
          </a:graphicData>
        </a:graphic>
      </p:graphicFrame>
      <p:sp>
        <p:nvSpPr>
          <p:cNvPr id="3" name="Rectangle 1">
            <a:extLst>
              <a:ext uri="{FF2B5EF4-FFF2-40B4-BE49-F238E27FC236}">
                <a16:creationId xmlns:a16="http://schemas.microsoft.com/office/drawing/2014/main" id="{52F15BAB-DC1C-72AC-3B96-5E6F048E64AA}"/>
              </a:ext>
            </a:extLst>
          </p:cNvPr>
          <p:cNvSpPr>
            <a:spLocks noChangeArrowheads="1"/>
          </p:cNvSpPr>
          <p:nvPr/>
        </p:nvSpPr>
        <p:spPr bwMode="auto">
          <a:xfrm>
            <a:off x="791110" y="225696"/>
            <a:ext cx="104395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chemeClr val="tx1"/>
                </a:solidFill>
                <a:effectLst/>
                <a:latin typeface="Arial" panose="020B0604020202020204" pitchFamily="34" charset="0"/>
              </a:rPr>
              <a:t>Tabla guía para evidenciar el cumplimiento del punto 8.3.4 (Controles del diseño y desarrollo)</a:t>
            </a:r>
          </a:p>
        </p:txBody>
      </p:sp>
    </p:spTree>
    <p:extLst>
      <p:ext uri="{BB962C8B-B14F-4D97-AF65-F5344CB8AC3E}">
        <p14:creationId xmlns:p14="http://schemas.microsoft.com/office/powerpoint/2010/main" val="28536015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9A04AE9-67EF-9FEF-875D-C0D52B79A952}"/>
              </a:ext>
            </a:extLst>
          </p:cNvPr>
          <p:cNvPicPr>
            <a:picLocks noChangeAspect="1"/>
          </p:cNvPicPr>
          <p:nvPr/>
        </p:nvPicPr>
        <p:blipFill>
          <a:blip r:embed="rId2"/>
          <a:stretch>
            <a:fillRect/>
          </a:stretch>
        </p:blipFill>
        <p:spPr>
          <a:xfrm>
            <a:off x="632650" y="1552313"/>
            <a:ext cx="10926700" cy="3753374"/>
          </a:xfrm>
          <a:prstGeom prst="rect">
            <a:avLst/>
          </a:prstGeom>
        </p:spPr>
      </p:pic>
    </p:spTree>
    <p:extLst>
      <p:ext uri="{BB962C8B-B14F-4D97-AF65-F5344CB8AC3E}">
        <p14:creationId xmlns:p14="http://schemas.microsoft.com/office/powerpoint/2010/main" val="1934947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79ED07-E9E5-45D2-B4BA-D8C09B97ED62}"/>
              </a:ext>
            </a:extLst>
          </p:cNvPr>
          <p:cNvPicPr>
            <a:picLocks noChangeAspect="1"/>
          </p:cNvPicPr>
          <p:nvPr/>
        </p:nvPicPr>
        <p:blipFill>
          <a:blip r:embed="rId2"/>
          <a:stretch>
            <a:fillRect/>
          </a:stretch>
        </p:blipFill>
        <p:spPr>
          <a:xfrm>
            <a:off x="1171921" y="179610"/>
            <a:ext cx="9848158" cy="6498779"/>
          </a:xfrm>
          <a:prstGeom prst="rect">
            <a:avLst/>
          </a:prstGeom>
        </p:spPr>
      </p:pic>
    </p:spTree>
    <p:extLst>
      <p:ext uri="{BB962C8B-B14F-4D97-AF65-F5344CB8AC3E}">
        <p14:creationId xmlns:p14="http://schemas.microsoft.com/office/powerpoint/2010/main" val="19624739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117D93C-3F74-0217-0F35-2E12D37E9EAE}"/>
              </a:ext>
            </a:extLst>
          </p:cNvPr>
          <p:cNvGraphicFramePr>
            <a:graphicFrameLocks noGrp="1"/>
          </p:cNvGraphicFramePr>
          <p:nvPr>
            <p:extLst>
              <p:ext uri="{D42A27DB-BD31-4B8C-83A1-F6EECF244321}">
                <p14:modId xmlns:p14="http://schemas.microsoft.com/office/powerpoint/2010/main" val="3590677738"/>
              </p:ext>
            </p:extLst>
          </p:nvPr>
        </p:nvGraphicFramePr>
        <p:xfrm>
          <a:off x="920334" y="1106637"/>
          <a:ext cx="10052468" cy="5284604"/>
        </p:xfrm>
        <a:graphic>
          <a:graphicData uri="http://schemas.openxmlformats.org/drawingml/2006/table">
            <a:tbl>
              <a:tblPr>
                <a:tableStyleId>{1E171933-4619-4E11-9A3F-F7608DF75F80}</a:tableStyleId>
              </a:tblPr>
              <a:tblGrid>
                <a:gridCol w="2513117">
                  <a:extLst>
                    <a:ext uri="{9D8B030D-6E8A-4147-A177-3AD203B41FA5}">
                      <a16:colId xmlns:a16="http://schemas.microsoft.com/office/drawing/2014/main" val="3278234522"/>
                    </a:ext>
                  </a:extLst>
                </a:gridCol>
                <a:gridCol w="2858019">
                  <a:extLst>
                    <a:ext uri="{9D8B030D-6E8A-4147-A177-3AD203B41FA5}">
                      <a16:colId xmlns:a16="http://schemas.microsoft.com/office/drawing/2014/main" val="1836801416"/>
                    </a:ext>
                  </a:extLst>
                </a:gridCol>
                <a:gridCol w="2981739">
                  <a:extLst>
                    <a:ext uri="{9D8B030D-6E8A-4147-A177-3AD203B41FA5}">
                      <a16:colId xmlns:a16="http://schemas.microsoft.com/office/drawing/2014/main" val="381293365"/>
                    </a:ext>
                  </a:extLst>
                </a:gridCol>
                <a:gridCol w="1699593">
                  <a:extLst>
                    <a:ext uri="{9D8B030D-6E8A-4147-A177-3AD203B41FA5}">
                      <a16:colId xmlns:a16="http://schemas.microsoft.com/office/drawing/2014/main" val="3469947551"/>
                    </a:ext>
                  </a:extLst>
                </a:gridCol>
              </a:tblGrid>
              <a:tr h="259187">
                <a:tc>
                  <a:txBody>
                    <a:bodyPr/>
                    <a:lstStyle/>
                    <a:p>
                      <a:r>
                        <a:rPr lang="es-MX" sz="1600" b="1"/>
                        <a:t>Actividad</a:t>
                      </a:r>
                      <a:endParaRPr lang="es-MX" sz="1600"/>
                    </a:p>
                  </a:txBody>
                  <a:tcPr marL="55786" marR="55786" marT="27893" marB="27893" anchor="ctr"/>
                </a:tc>
                <a:tc>
                  <a:txBody>
                    <a:bodyPr/>
                    <a:lstStyle/>
                    <a:p>
                      <a:r>
                        <a:rPr lang="es-MX" sz="1600" b="1"/>
                        <a:t>Evidencia sugerida</a:t>
                      </a:r>
                      <a:endParaRPr lang="es-MX" sz="1600"/>
                    </a:p>
                  </a:txBody>
                  <a:tcPr marL="55786" marR="55786" marT="27893" marB="27893" anchor="ctr"/>
                </a:tc>
                <a:tc>
                  <a:txBody>
                    <a:bodyPr/>
                    <a:lstStyle/>
                    <a:p>
                      <a:r>
                        <a:rPr lang="es-MX" sz="1600" b="1"/>
                        <a:t>Responsable</a:t>
                      </a:r>
                      <a:endParaRPr lang="es-MX" sz="1600"/>
                    </a:p>
                  </a:txBody>
                  <a:tcPr marL="55786" marR="55786" marT="27893" marB="27893" anchor="ctr"/>
                </a:tc>
                <a:tc>
                  <a:txBody>
                    <a:bodyPr/>
                    <a:lstStyle/>
                    <a:p>
                      <a:r>
                        <a:rPr lang="es-MX" sz="1600" b="1"/>
                        <a:t>Frecuencia</a:t>
                      </a:r>
                      <a:endParaRPr lang="es-MX" sz="1600"/>
                    </a:p>
                  </a:txBody>
                  <a:tcPr marL="55786" marR="55786" marT="27893" marB="27893" anchor="ctr"/>
                </a:tc>
                <a:extLst>
                  <a:ext uri="{0D108BD9-81ED-4DB2-BD59-A6C34878D82A}">
                    <a16:rowId xmlns:a16="http://schemas.microsoft.com/office/drawing/2014/main" val="231079226"/>
                  </a:ext>
                </a:extLst>
              </a:tr>
              <a:tr h="1037076">
                <a:tc>
                  <a:txBody>
                    <a:bodyPr/>
                    <a:lstStyle/>
                    <a:p>
                      <a:r>
                        <a:rPr lang="es-ES" sz="1600" b="1"/>
                        <a:t>Definir las salidas del diseño</a:t>
                      </a:r>
                      <a:endParaRPr lang="es-ES" sz="1600"/>
                    </a:p>
                  </a:txBody>
                  <a:tcPr marL="55786" marR="55786" marT="27893" marB="27893" anchor="ctr"/>
                </a:tc>
                <a:tc>
                  <a:txBody>
                    <a:bodyPr/>
                    <a:lstStyle/>
                    <a:p>
                      <a:r>
                        <a:rPr lang="es-ES" sz="1600"/>
                        <a:t>Identificar las especificaciones técnicas finales del producto o servicio.</a:t>
                      </a:r>
                    </a:p>
                  </a:txBody>
                  <a:tcPr marL="55786" marR="55786" marT="27893" marB="27893" anchor="ctr"/>
                </a:tc>
                <a:tc>
                  <a:txBody>
                    <a:bodyPr/>
                    <a:lstStyle/>
                    <a:p>
                      <a:r>
                        <a:rPr lang="es-ES" sz="1600" dirty="0"/>
                        <a:t>- Especificaciones documentadas. </a:t>
                      </a:r>
                      <a:br>
                        <a:rPr lang="es-ES" sz="1600" dirty="0"/>
                      </a:br>
                      <a:r>
                        <a:rPr lang="es-ES" sz="1600" dirty="0"/>
                        <a:t>- Planos técnicos. </a:t>
                      </a:r>
                      <a:br>
                        <a:rPr lang="es-ES" sz="1600" dirty="0"/>
                      </a:br>
                      <a:r>
                        <a:rPr lang="es-ES" sz="1600" dirty="0"/>
                        <a:t>- Manuales de operación y mantenimiento.</a:t>
                      </a:r>
                    </a:p>
                  </a:txBody>
                  <a:tcPr marL="55786" marR="55786" marT="27893" marB="27893" anchor="ctr"/>
                </a:tc>
                <a:tc>
                  <a:txBody>
                    <a:bodyPr/>
                    <a:lstStyle/>
                    <a:p>
                      <a:r>
                        <a:rPr lang="es-MX" sz="1600"/>
                        <a:t>Equipo de diseño.</a:t>
                      </a:r>
                    </a:p>
                  </a:txBody>
                  <a:tcPr marL="55786" marR="55786" marT="27893" marB="27893" anchor="ctr"/>
                </a:tc>
                <a:extLst>
                  <a:ext uri="{0D108BD9-81ED-4DB2-BD59-A6C34878D82A}">
                    <a16:rowId xmlns:a16="http://schemas.microsoft.com/office/drawing/2014/main" val="518172052"/>
                  </a:ext>
                </a:extLst>
              </a:tr>
              <a:tr h="1037076">
                <a:tc>
                  <a:txBody>
                    <a:bodyPr/>
                    <a:lstStyle/>
                    <a:p>
                      <a:r>
                        <a:rPr lang="es-MX" sz="1600" b="1"/>
                        <a:t>Cumplimiento de requisitos</a:t>
                      </a:r>
                      <a:endParaRPr lang="es-MX" sz="1600"/>
                    </a:p>
                  </a:txBody>
                  <a:tcPr marL="55786" marR="55786" marT="27893" marB="27893" anchor="ctr"/>
                </a:tc>
                <a:tc>
                  <a:txBody>
                    <a:bodyPr/>
                    <a:lstStyle/>
                    <a:p>
                      <a:r>
                        <a:rPr lang="es-ES" sz="1600"/>
                        <a:t>Verificar que las salidas cumplen con los requisitos funcionales, legales y reglamentarios.</a:t>
                      </a:r>
                    </a:p>
                  </a:txBody>
                  <a:tcPr marL="55786" marR="55786" marT="27893" marB="27893" anchor="ctr"/>
                </a:tc>
                <a:tc>
                  <a:txBody>
                    <a:bodyPr/>
                    <a:lstStyle/>
                    <a:p>
                      <a:r>
                        <a:rPr lang="es-MX" sz="1600"/>
                        <a:t>- Listas de verificación. </a:t>
                      </a:r>
                      <a:br>
                        <a:rPr lang="es-MX" sz="1600"/>
                      </a:br>
                      <a:r>
                        <a:rPr lang="es-MX" sz="1600"/>
                        <a:t>- Informes de cumplimiento normativo. </a:t>
                      </a:r>
                      <a:br>
                        <a:rPr lang="es-MX" sz="1600"/>
                      </a:br>
                      <a:r>
                        <a:rPr lang="es-MX" sz="1600"/>
                        <a:t>- Certificados de conformidad.</a:t>
                      </a:r>
                    </a:p>
                  </a:txBody>
                  <a:tcPr marL="55786" marR="55786" marT="27893" marB="27893" anchor="ctr"/>
                </a:tc>
                <a:tc>
                  <a:txBody>
                    <a:bodyPr/>
                    <a:lstStyle/>
                    <a:p>
                      <a:r>
                        <a:rPr lang="es-MX" sz="1600"/>
                        <a:t>Calidad / Legal.</a:t>
                      </a:r>
                    </a:p>
                  </a:txBody>
                  <a:tcPr marL="55786" marR="55786" marT="27893" marB="27893" anchor="ctr"/>
                </a:tc>
                <a:extLst>
                  <a:ext uri="{0D108BD9-81ED-4DB2-BD59-A6C34878D82A}">
                    <a16:rowId xmlns:a16="http://schemas.microsoft.com/office/drawing/2014/main" val="3385149623"/>
                  </a:ext>
                </a:extLst>
              </a:tr>
              <a:tr h="842604">
                <a:tc>
                  <a:txBody>
                    <a:bodyPr/>
                    <a:lstStyle/>
                    <a:p>
                      <a:r>
                        <a:rPr lang="es-MX" sz="1600" b="1"/>
                        <a:t>Criterios de aceptación</a:t>
                      </a:r>
                      <a:endParaRPr lang="es-MX" sz="1600"/>
                    </a:p>
                  </a:txBody>
                  <a:tcPr marL="55786" marR="55786" marT="27893" marB="27893" anchor="ctr"/>
                </a:tc>
                <a:tc>
                  <a:txBody>
                    <a:bodyPr/>
                    <a:lstStyle/>
                    <a:p>
                      <a:r>
                        <a:rPr lang="es-ES" sz="1600"/>
                        <a:t>Confirmar que las salidas satisfacen los criterios establecidos por el cliente.</a:t>
                      </a:r>
                    </a:p>
                  </a:txBody>
                  <a:tcPr marL="55786" marR="55786" marT="27893" marB="27893" anchor="ctr"/>
                </a:tc>
                <a:tc>
                  <a:txBody>
                    <a:bodyPr/>
                    <a:lstStyle/>
                    <a:p>
                      <a:r>
                        <a:rPr lang="es-ES" sz="1600"/>
                        <a:t>- Reportes de validación aprobados. </a:t>
                      </a:r>
                      <a:br>
                        <a:rPr lang="es-ES" sz="1600"/>
                      </a:br>
                      <a:r>
                        <a:rPr lang="es-ES" sz="1600"/>
                        <a:t>- Aceptación formal por parte del cliente.</a:t>
                      </a:r>
                    </a:p>
                  </a:txBody>
                  <a:tcPr marL="55786" marR="55786" marT="27893" marB="27893" anchor="ctr"/>
                </a:tc>
                <a:tc>
                  <a:txBody>
                    <a:bodyPr/>
                    <a:lstStyle/>
                    <a:p>
                      <a:r>
                        <a:rPr lang="es-MX" sz="1600"/>
                        <a:t>Calidad / Cliente.</a:t>
                      </a:r>
                    </a:p>
                  </a:txBody>
                  <a:tcPr marL="55786" marR="55786" marT="27893" marB="27893" anchor="ctr"/>
                </a:tc>
                <a:extLst>
                  <a:ext uri="{0D108BD9-81ED-4DB2-BD59-A6C34878D82A}">
                    <a16:rowId xmlns:a16="http://schemas.microsoft.com/office/drawing/2014/main" val="1884415776"/>
                  </a:ext>
                </a:extLst>
              </a:tr>
              <a:tr h="1037076">
                <a:tc>
                  <a:txBody>
                    <a:bodyPr/>
                    <a:lstStyle/>
                    <a:p>
                      <a:r>
                        <a:rPr lang="es-MX" sz="1600" b="1"/>
                        <a:t>Provisión de información</a:t>
                      </a:r>
                      <a:endParaRPr lang="es-MX" sz="1600"/>
                    </a:p>
                  </a:txBody>
                  <a:tcPr marL="55786" marR="55786" marT="27893" marB="27893" anchor="ctr"/>
                </a:tc>
                <a:tc>
                  <a:txBody>
                    <a:bodyPr/>
                    <a:lstStyle/>
                    <a:p>
                      <a:r>
                        <a:rPr lang="es-ES" sz="1600"/>
                        <a:t>Asegurar que las salidas contienen información suficiente para soportar la producción y prestación del servicio.</a:t>
                      </a:r>
                    </a:p>
                  </a:txBody>
                  <a:tcPr marL="55786" marR="55786" marT="27893" marB="27893" anchor="ctr"/>
                </a:tc>
                <a:tc>
                  <a:txBody>
                    <a:bodyPr/>
                    <a:lstStyle/>
                    <a:p>
                      <a:r>
                        <a:rPr lang="es-ES" sz="1600"/>
                        <a:t>- Instrucciones de producción. </a:t>
                      </a:r>
                      <a:br>
                        <a:rPr lang="es-ES" sz="1600"/>
                      </a:br>
                      <a:r>
                        <a:rPr lang="es-ES" sz="1600"/>
                        <a:t>- Procedimientos operativos. </a:t>
                      </a:r>
                      <a:br>
                        <a:rPr lang="es-ES" sz="1600"/>
                      </a:br>
                      <a:r>
                        <a:rPr lang="es-ES" sz="1600"/>
                        <a:t>- Planes de calidad.</a:t>
                      </a:r>
                    </a:p>
                  </a:txBody>
                  <a:tcPr marL="55786" marR="55786" marT="27893" marB="27893" anchor="ctr"/>
                </a:tc>
                <a:tc>
                  <a:txBody>
                    <a:bodyPr/>
                    <a:lstStyle/>
                    <a:p>
                      <a:r>
                        <a:rPr lang="es-MX" sz="1600"/>
                        <a:t>Producción / Ingeniería.</a:t>
                      </a:r>
                    </a:p>
                  </a:txBody>
                  <a:tcPr marL="55786" marR="55786" marT="27893" marB="27893" anchor="ctr"/>
                </a:tc>
                <a:extLst>
                  <a:ext uri="{0D108BD9-81ED-4DB2-BD59-A6C34878D82A}">
                    <a16:rowId xmlns:a16="http://schemas.microsoft.com/office/drawing/2014/main" val="1463884129"/>
                  </a:ext>
                </a:extLst>
              </a:tr>
              <a:tr h="842604">
                <a:tc>
                  <a:txBody>
                    <a:bodyPr/>
                    <a:lstStyle/>
                    <a:p>
                      <a:r>
                        <a:rPr lang="es-MX" sz="1600" b="1"/>
                        <a:t>Trazabilidad del diseño</a:t>
                      </a:r>
                      <a:endParaRPr lang="es-MX" sz="1600"/>
                    </a:p>
                  </a:txBody>
                  <a:tcPr marL="55786" marR="55786" marT="27893" marB="27893" anchor="ctr"/>
                </a:tc>
                <a:tc>
                  <a:txBody>
                    <a:bodyPr/>
                    <a:lstStyle/>
                    <a:p>
                      <a:r>
                        <a:rPr lang="es-ES" sz="1600"/>
                        <a:t>Documentar y registrar cómo las salidas se relacionan con las entradas del diseño.</a:t>
                      </a:r>
                    </a:p>
                  </a:txBody>
                  <a:tcPr marL="55786" marR="55786" marT="27893" marB="27893" anchor="ctr"/>
                </a:tc>
                <a:tc>
                  <a:txBody>
                    <a:bodyPr/>
                    <a:lstStyle/>
                    <a:p>
                      <a:r>
                        <a:rPr lang="es-MX" sz="1600"/>
                        <a:t>- Matriz de trazabilidad de requisitos.</a:t>
                      </a:r>
                    </a:p>
                  </a:txBody>
                  <a:tcPr marL="55786" marR="55786" marT="27893" marB="27893" anchor="ctr"/>
                </a:tc>
                <a:tc>
                  <a:txBody>
                    <a:bodyPr/>
                    <a:lstStyle/>
                    <a:p>
                      <a:r>
                        <a:rPr lang="es-MX" sz="1600" dirty="0"/>
                        <a:t>Ingeniería.</a:t>
                      </a:r>
                    </a:p>
                  </a:txBody>
                  <a:tcPr marL="55786" marR="55786" marT="27893" marB="27893" anchor="ctr"/>
                </a:tc>
                <a:extLst>
                  <a:ext uri="{0D108BD9-81ED-4DB2-BD59-A6C34878D82A}">
                    <a16:rowId xmlns:a16="http://schemas.microsoft.com/office/drawing/2014/main" val="2699443577"/>
                  </a:ext>
                </a:extLst>
              </a:tr>
            </a:tbl>
          </a:graphicData>
        </a:graphic>
      </p:graphicFrame>
      <p:sp>
        <p:nvSpPr>
          <p:cNvPr id="3" name="Rectangle 1">
            <a:extLst>
              <a:ext uri="{FF2B5EF4-FFF2-40B4-BE49-F238E27FC236}">
                <a16:creationId xmlns:a16="http://schemas.microsoft.com/office/drawing/2014/main" id="{3336A283-096C-43B3-6A3D-E989BC8E6122}"/>
              </a:ext>
            </a:extLst>
          </p:cNvPr>
          <p:cNvSpPr>
            <a:spLocks noChangeArrowheads="1"/>
          </p:cNvSpPr>
          <p:nvPr/>
        </p:nvSpPr>
        <p:spPr bwMode="auto">
          <a:xfrm>
            <a:off x="920334" y="514665"/>
            <a:ext cx="101702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chemeClr val="tx1"/>
                </a:solidFill>
                <a:effectLst/>
                <a:latin typeface="Arial" panose="020B0604020202020204" pitchFamily="34" charset="0"/>
              </a:rPr>
              <a:t>Tabla guía para evidenciar el cumplimiento del punto 8.3.5 (Salidas del diseño y desarrollo)</a:t>
            </a:r>
          </a:p>
        </p:txBody>
      </p:sp>
    </p:spTree>
    <p:extLst>
      <p:ext uri="{BB962C8B-B14F-4D97-AF65-F5344CB8AC3E}">
        <p14:creationId xmlns:p14="http://schemas.microsoft.com/office/powerpoint/2010/main" val="3378556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BB6B31C-1102-8EA6-B2D3-336DAD473319}"/>
              </a:ext>
            </a:extLst>
          </p:cNvPr>
          <p:cNvPicPr>
            <a:picLocks noChangeAspect="1"/>
          </p:cNvPicPr>
          <p:nvPr/>
        </p:nvPicPr>
        <p:blipFill>
          <a:blip r:embed="rId2"/>
          <a:stretch>
            <a:fillRect/>
          </a:stretch>
        </p:blipFill>
        <p:spPr>
          <a:xfrm>
            <a:off x="623123" y="1552313"/>
            <a:ext cx="10945753" cy="3753374"/>
          </a:xfrm>
          <a:prstGeom prst="rect">
            <a:avLst/>
          </a:prstGeom>
        </p:spPr>
      </p:pic>
    </p:spTree>
    <p:extLst>
      <p:ext uri="{BB962C8B-B14F-4D97-AF65-F5344CB8AC3E}">
        <p14:creationId xmlns:p14="http://schemas.microsoft.com/office/powerpoint/2010/main" val="291678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003414B-22F5-510D-A889-42C6EE9B09A7}"/>
              </a:ext>
            </a:extLst>
          </p:cNvPr>
          <p:cNvGraphicFramePr>
            <a:graphicFrameLocks noGrp="1"/>
          </p:cNvGraphicFramePr>
          <p:nvPr>
            <p:extLst>
              <p:ext uri="{D42A27DB-BD31-4B8C-83A1-F6EECF244321}">
                <p14:modId xmlns:p14="http://schemas.microsoft.com/office/powerpoint/2010/main" val="4196794371"/>
              </p:ext>
            </p:extLst>
          </p:nvPr>
        </p:nvGraphicFramePr>
        <p:xfrm>
          <a:off x="927818" y="881407"/>
          <a:ext cx="9866080" cy="5617580"/>
        </p:xfrm>
        <a:graphic>
          <a:graphicData uri="http://schemas.openxmlformats.org/drawingml/2006/table">
            <a:tbl>
              <a:tblPr>
                <a:tableStyleId>{1E171933-4619-4E11-9A3F-F7608DF75F80}</a:tableStyleId>
              </a:tblPr>
              <a:tblGrid>
                <a:gridCol w="2466520">
                  <a:extLst>
                    <a:ext uri="{9D8B030D-6E8A-4147-A177-3AD203B41FA5}">
                      <a16:colId xmlns:a16="http://schemas.microsoft.com/office/drawing/2014/main" val="1172484759"/>
                    </a:ext>
                  </a:extLst>
                </a:gridCol>
                <a:gridCol w="2466520">
                  <a:extLst>
                    <a:ext uri="{9D8B030D-6E8A-4147-A177-3AD203B41FA5}">
                      <a16:colId xmlns:a16="http://schemas.microsoft.com/office/drawing/2014/main" val="3348167967"/>
                    </a:ext>
                  </a:extLst>
                </a:gridCol>
                <a:gridCol w="2466520">
                  <a:extLst>
                    <a:ext uri="{9D8B030D-6E8A-4147-A177-3AD203B41FA5}">
                      <a16:colId xmlns:a16="http://schemas.microsoft.com/office/drawing/2014/main" val="2424408666"/>
                    </a:ext>
                  </a:extLst>
                </a:gridCol>
                <a:gridCol w="2466520">
                  <a:extLst>
                    <a:ext uri="{9D8B030D-6E8A-4147-A177-3AD203B41FA5}">
                      <a16:colId xmlns:a16="http://schemas.microsoft.com/office/drawing/2014/main" val="501452732"/>
                    </a:ext>
                  </a:extLst>
                </a:gridCol>
              </a:tblGrid>
              <a:tr h="219422">
                <a:tc>
                  <a:txBody>
                    <a:bodyPr/>
                    <a:lstStyle/>
                    <a:p>
                      <a:r>
                        <a:rPr lang="es-MX" sz="1400" b="1"/>
                        <a:t>Actividad</a:t>
                      </a:r>
                      <a:endParaRPr lang="es-MX" sz="1400"/>
                    </a:p>
                  </a:txBody>
                  <a:tcPr marL="45804" marR="45804" marT="22902" marB="22902" anchor="ctr"/>
                </a:tc>
                <a:tc>
                  <a:txBody>
                    <a:bodyPr/>
                    <a:lstStyle/>
                    <a:p>
                      <a:r>
                        <a:rPr lang="es-MX" sz="1400" b="1"/>
                        <a:t>Evidencia sugerida</a:t>
                      </a:r>
                      <a:endParaRPr lang="es-MX" sz="1400"/>
                    </a:p>
                  </a:txBody>
                  <a:tcPr marL="45804" marR="45804" marT="22902" marB="22902" anchor="ctr"/>
                </a:tc>
                <a:tc>
                  <a:txBody>
                    <a:bodyPr/>
                    <a:lstStyle/>
                    <a:p>
                      <a:r>
                        <a:rPr lang="es-MX" sz="1400" b="1"/>
                        <a:t>Responsable</a:t>
                      </a:r>
                      <a:endParaRPr lang="es-MX" sz="1400"/>
                    </a:p>
                  </a:txBody>
                  <a:tcPr marL="45804" marR="45804" marT="22902" marB="22902" anchor="ctr"/>
                </a:tc>
                <a:tc>
                  <a:txBody>
                    <a:bodyPr/>
                    <a:lstStyle/>
                    <a:p>
                      <a:r>
                        <a:rPr lang="es-MX" sz="1400" b="1"/>
                        <a:t>Frecuencia</a:t>
                      </a:r>
                      <a:endParaRPr lang="es-MX" sz="1400"/>
                    </a:p>
                  </a:txBody>
                  <a:tcPr marL="45804" marR="45804" marT="22902" marB="22902" anchor="ctr"/>
                </a:tc>
                <a:extLst>
                  <a:ext uri="{0D108BD9-81ED-4DB2-BD59-A6C34878D82A}">
                    <a16:rowId xmlns:a16="http://schemas.microsoft.com/office/drawing/2014/main" val="2131799941"/>
                  </a:ext>
                </a:extLst>
              </a:tr>
              <a:tr h="548556">
                <a:tc>
                  <a:txBody>
                    <a:bodyPr/>
                    <a:lstStyle/>
                    <a:p>
                      <a:r>
                        <a:rPr lang="es-MX" sz="1400" b="1"/>
                        <a:t>Identificación de cambios</a:t>
                      </a:r>
                      <a:endParaRPr lang="es-MX" sz="1400"/>
                    </a:p>
                  </a:txBody>
                  <a:tcPr marL="45804" marR="45804" marT="22902" marB="22902" anchor="ctr"/>
                </a:tc>
                <a:tc>
                  <a:txBody>
                    <a:bodyPr/>
                    <a:lstStyle/>
                    <a:p>
                      <a:r>
                        <a:rPr lang="es-ES" sz="1400"/>
                        <a:t>Registrar y documentar cualquier cambio en el diseño o desarrollo.</a:t>
                      </a:r>
                    </a:p>
                  </a:txBody>
                  <a:tcPr marL="45804" marR="45804" marT="22902" marB="22902" anchor="ctr"/>
                </a:tc>
                <a:tc>
                  <a:txBody>
                    <a:bodyPr/>
                    <a:lstStyle/>
                    <a:p>
                      <a:r>
                        <a:rPr lang="es-MX" sz="1400"/>
                        <a:t>- Registro de cambios. </a:t>
                      </a:r>
                      <a:br>
                        <a:rPr lang="es-MX" sz="1400"/>
                      </a:br>
                      <a:r>
                        <a:rPr lang="es-MX" sz="1400"/>
                        <a:t>- Listado de modificaciones.</a:t>
                      </a:r>
                    </a:p>
                  </a:txBody>
                  <a:tcPr marL="45804" marR="45804" marT="22902" marB="22902" anchor="ctr"/>
                </a:tc>
                <a:tc>
                  <a:txBody>
                    <a:bodyPr/>
                    <a:lstStyle/>
                    <a:p>
                      <a:r>
                        <a:rPr lang="es-MX" sz="1400"/>
                        <a:t>Según ocurra un cambio.</a:t>
                      </a:r>
                    </a:p>
                  </a:txBody>
                  <a:tcPr marL="45804" marR="45804" marT="22902" marB="22902" anchor="ctr"/>
                </a:tc>
                <a:extLst>
                  <a:ext uri="{0D108BD9-81ED-4DB2-BD59-A6C34878D82A}">
                    <a16:rowId xmlns:a16="http://schemas.microsoft.com/office/drawing/2014/main" val="4094266914"/>
                  </a:ext>
                </a:extLst>
              </a:tr>
              <a:tr h="713122">
                <a:tc>
                  <a:txBody>
                    <a:bodyPr/>
                    <a:lstStyle/>
                    <a:p>
                      <a:r>
                        <a:rPr lang="es-ES" sz="1400" b="1"/>
                        <a:t>Evaluación de impacto del cambio</a:t>
                      </a:r>
                      <a:endParaRPr lang="es-ES" sz="1400"/>
                    </a:p>
                  </a:txBody>
                  <a:tcPr marL="45804" marR="45804" marT="22902" marB="22902" anchor="ctr"/>
                </a:tc>
                <a:tc>
                  <a:txBody>
                    <a:bodyPr/>
                    <a:lstStyle/>
                    <a:p>
                      <a:r>
                        <a:rPr lang="es-ES" sz="1400"/>
                        <a:t>Evaluar cómo el cambio afectará a las salidas, los requisitos del cliente y los aspectos regulatorios.</a:t>
                      </a:r>
                    </a:p>
                  </a:txBody>
                  <a:tcPr marL="45804" marR="45804" marT="22902" marB="22902" anchor="ctr"/>
                </a:tc>
                <a:tc>
                  <a:txBody>
                    <a:bodyPr/>
                    <a:lstStyle/>
                    <a:p>
                      <a:r>
                        <a:rPr lang="es-ES" sz="1400"/>
                        <a:t>- Informe de evaluación de impacto. </a:t>
                      </a:r>
                      <a:br>
                        <a:rPr lang="es-ES" sz="1400"/>
                      </a:br>
                      <a:r>
                        <a:rPr lang="es-ES" sz="1400"/>
                        <a:t>- Actas de reuniones de evaluación.</a:t>
                      </a:r>
                    </a:p>
                  </a:txBody>
                  <a:tcPr marL="45804" marR="45804" marT="22902" marB="22902" anchor="ctr"/>
                </a:tc>
                <a:tc>
                  <a:txBody>
                    <a:bodyPr/>
                    <a:lstStyle/>
                    <a:p>
                      <a:r>
                        <a:rPr lang="es-ES" sz="1400"/>
                        <a:t>Cada vez que se proponga un cambio.</a:t>
                      </a:r>
                    </a:p>
                  </a:txBody>
                  <a:tcPr marL="45804" marR="45804" marT="22902" marB="22902" anchor="ctr"/>
                </a:tc>
                <a:extLst>
                  <a:ext uri="{0D108BD9-81ED-4DB2-BD59-A6C34878D82A}">
                    <a16:rowId xmlns:a16="http://schemas.microsoft.com/office/drawing/2014/main" val="2383448155"/>
                  </a:ext>
                </a:extLst>
              </a:tr>
              <a:tr h="713122">
                <a:tc>
                  <a:txBody>
                    <a:bodyPr/>
                    <a:lstStyle/>
                    <a:p>
                      <a:r>
                        <a:rPr lang="es-MX" sz="1400" b="1"/>
                        <a:t>Aprobación del cambio</a:t>
                      </a:r>
                      <a:endParaRPr lang="es-MX" sz="1400"/>
                    </a:p>
                  </a:txBody>
                  <a:tcPr marL="45804" marR="45804" marT="22902" marB="22902" anchor="ctr"/>
                </a:tc>
                <a:tc>
                  <a:txBody>
                    <a:bodyPr/>
                    <a:lstStyle/>
                    <a:p>
                      <a:r>
                        <a:rPr lang="es-ES" sz="1400"/>
                        <a:t>Obtener la aprobación formal antes de implementar el cambio en el diseño.</a:t>
                      </a:r>
                    </a:p>
                  </a:txBody>
                  <a:tcPr marL="45804" marR="45804" marT="22902" marB="22902" anchor="ctr"/>
                </a:tc>
                <a:tc>
                  <a:txBody>
                    <a:bodyPr/>
                    <a:lstStyle/>
                    <a:p>
                      <a:r>
                        <a:rPr lang="es-ES" sz="1400"/>
                        <a:t>- Firma de aprobación de cambio. </a:t>
                      </a:r>
                      <a:br>
                        <a:rPr lang="es-ES" sz="1400"/>
                      </a:br>
                      <a:r>
                        <a:rPr lang="es-ES" sz="1400"/>
                        <a:t>- Acta de autorización.</a:t>
                      </a:r>
                    </a:p>
                  </a:txBody>
                  <a:tcPr marL="45804" marR="45804" marT="22902" marB="22902" anchor="ctr"/>
                </a:tc>
                <a:tc>
                  <a:txBody>
                    <a:bodyPr/>
                    <a:lstStyle/>
                    <a:p>
                      <a:r>
                        <a:rPr lang="es-ES" sz="1400" dirty="0"/>
                        <a:t>Antes de implementar el cambio.</a:t>
                      </a:r>
                    </a:p>
                  </a:txBody>
                  <a:tcPr marL="45804" marR="45804" marT="22902" marB="22902" anchor="ctr"/>
                </a:tc>
                <a:extLst>
                  <a:ext uri="{0D108BD9-81ED-4DB2-BD59-A6C34878D82A}">
                    <a16:rowId xmlns:a16="http://schemas.microsoft.com/office/drawing/2014/main" val="1437866078"/>
                  </a:ext>
                </a:extLst>
              </a:tr>
              <a:tr h="713122">
                <a:tc>
                  <a:txBody>
                    <a:bodyPr/>
                    <a:lstStyle/>
                    <a:p>
                      <a:r>
                        <a:rPr lang="es-MX" sz="1400" b="1"/>
                        <a:t>Implementación del cambio</a:t>
                      </a:r>
                      <a:endParaRPr lang="es-MX" sz="1400"/>
                    </a:p>
                  </a:txBody>
                  <a:tcPr marL="45804" marR="45804" marT="22902" marB="22902" anchor="ctr"/>
                </a:tc>
                <a:tc>
                  <a:txBody>
                    <a:bodyPr/>
                    <a:lstStyle/>
                    <a:p>
                      <a:r>
                        <a:rPr lang="es-ES" sz="1400"/>
                        <a:t>Asegurar que los cambios sean implementados de manera controlada y documentada.</a:t>
                      </a:r>
                    </a:p>
                  </a:txBody>
                  <a:tcPr marL="45804" marR="45804" marT="22902" marB="22902" anchor="ctr"/>
                </a:tc>
                <a:tc>
                  <a:txBody>
                    <a:bodyPr/>
                    <a:lstStyle/>
                    <a:p>
                      <a:r>
                        <a:rPr lang="es-ES" sz="1400"/>
                        <a:t>- Documentación actualizada. </a:t>
                      </a:r>
                      <a:br>
                        <a:rPr lang="es-ES" sz="1400"/>
                      </a:br>
                      <a:r>
                        <a:rPr lang="es-ES" sz="1400"/>
                        <a:t>- Plan de implementación de cambios.</a:t>
                      </a:r>
                    </a:p>
                  </a:txBody>
                  <a:tcPr marL="45804" marR="45804" marT="22902" marB="22902" anchor="ctr"/>
                </a:tc>
                <a:tc>
                  <a:txBody>
                    <a:bodyPr/>
                    <a:lstStyle/>
                    <a:p>
                      <a:r>
                        <a:rPr lang="es-MX" sz="1400"/>
                        <a:t>Según corresponda tras aprobación.</a:t>
                      </a:r>
                    </a:p>
                  </a:txBody>
                  <a:tcPr marL="45804" marR="45804" marT="22902" marB="22902" anchor="ctr"/>
                </a:tc>
                <a:extLst>
                  <a:ext uri="{0D108BD9-81ED-4DB2-BD59-A6C34878D82A}">
                    <a16:rowId xmlns:a16="http://schemas.microsoft.com/office/drawing/2014/main" val="1737351512"/>
                  </a:ext>
                </a:extLst>
              </a:tr>
              <a:tr h="877689">
                <a:tc>
                  <a:txBody>
                    <a:bodyPr/>
                    <a:lstStyle/>
                    <a:p>
                      <a:r>
                        <a:rPr lang="es-MX" sz="1400" b="1"/>
                        <a:t>Verificación post-cambio</a:t>
                      </a:r>
                      <a:endParaRPr lang="es-MX" sz="1400"/>
                    </a:p>
                  </a:txBody>
                  <a:tcPr marL="45804" marR="45804" marT="22902" marB="22902" anchor="ctr"/>
                </a:tc>
                <a:tc>
                  <a:txBody>
                    <a:bodyPr/>
                    <a:lstStyle/>
                    <a:p>
                      <a:r>
                        <a:rPr lang="es-ES" sz="1400"/>
                        <a:t>Confirmar que el cambio se ha implementado correctamente y que los requisitos siguen siendo cumplidos.</a:t>
                      </a:r>
                    </a:p>
                  </a:txBody>
                  <a:tcPr marL="45804" marR="45804" marT="22902" marB="22902" anchor="ctr"/>
                </a:tc>
                <a:tc>
                  <a:txBody>
                    <a:bodyPr/>
                    <a:lstStyle/>
                    <a:p>
                      <a:r>
                        <a:rPr lang="es-ES" sz="1400"/>
                        <a:t>- Informe de verificación post-cambio. </a:t>
                      </a:r>
                      <a:br>
                        <a:rPr lang="es-ES" sz="1400"/>
                      </a:br>
                      <a:r>
                        <a:rPr lang="es-ES" sz="1400"/>
                        <a:t>- Pruebas de validación del cambio.</a:t>
                      </a:r>
                    </a:p>
                  </a:txBody>
                  <a:tcPr marL="45804" marR="45804" marT="22902" marB="22902" anchor="ctr"/>
                </a:tc>
                <a:tc>
                  <a:txBody>
                    <a:bodyPr/>
                    <a:lstStyle/>
                    <a:p>
                      <a:r>
                        <a:rPr lang="es-MX" sz="1400"/>
                        <a:t>Después de la implementación.</a:t>
                      </a:r>
                    </a:p>
                  </a:txBody>
                  <a:tcPr marL="45804" marR="45804" marT="22902" marB="22902" anchor="ctr"/>
                </a:tc>
                <a:extLst>
                  <a:ext uri="{0D108BD9-81ED-4DB2-BD59-A6C34878D82A}">
                    <a16:rowId xmlns:a16="http://schemas.microsoft.com/office/drawing/2014/main" val="923526681"/>
                  </a:ext>
                </a:extLst>
              </a:tr>
              <a:tr h="877689">
                <a:tc>
                  <a:txBody>
                    <a:bodyPr/>
                    <a:lstStyle/>
                    <a:p>
                      <a:r>
                        <a:rPr lang="es-MX" sz="1400" b="1"/>
                        <a:t>Actualización de la documentación</a:t>
                      </a:r>
                      <a:endParaRPr lang="es-MX" sz="1400"/>
                    </a:p>
                  </a:txBody>
                  <a:tcPr marL="45804" marR="45804" marT="22902" marB="22902" anchor="ctr"/>
                </a:tc>
                <a:tc>
                  <a:txBody>
                    <a:bodyPr/>
                    <a:lstStyle/>
                    <a:p>
                      <a:r>
                        <a:rPr lang="es-ES" sz="1400"/>
                        <a:t>Actualizar la documentación del diseño para reflejar los cambios realizados.</a:t>
                      </a:r>
                    </a:p>
                  </a:txBody>
                  <a:tcPr marL="45804" marR="45804" marT="22902" marB="22902" anchor="ctr"/>
                </a:tc>
                <a:tc>
                  <a:txBody>
                    <a:bodyPr/>
                    <a:lstStyle/>
                    <a:p>
                      <a:r>
                        <a:rPr lang="es-ES" sz="1400"/>
                        <a:t>- Documentos revisados y actualizados. </a:t>
                      </a:r>
                      <a:br>
                        <a:rPr lang="es-ES" sz="1400"/>
                      </a:br>
                      <a:r>
                        <a:rPr lang="es-ES" sz="1400"/>
                        <a:t>- Versiones actualizadas de planos y especificaciones.</a:t>
                      </a:r>
                    </a:p>
                  </a:txBody>
                  <a:tcPr marL="45804" marR="45804" marT="22902" marB="22902" anchor="ctr"/>
                </a:tc>
                <a:tc>
                  <a:txBody>
                    <a:bodyPr/>
                    <a:lstStyle/>
                    <a:p>
                      <a:r>
                        <a:rPr lang="es-ES" sz="1400"/>
                        <a:t>Después de implementar el cambio.</a:t>
                      </a:r>
                    </a:p>
                  </a:txBody>
                  <a:tcPr marL="45804" marR="45804" marT="22902" marB="22902" anchor="ctr"/>
                </a:tc>
                <a:extLst>
                  <a:ext uri="{0D108BD9-81ED-4DB2-BD59-A6C34878D82A}">
                    <a16:rowId xmlns:a16="http://schemas.microsoft.com/office/drawing/2014/main" val="4126357662"/>
                  </a:ext>
                </a:extLst>
              </a:tr>
              <a:tr h="548556">
                <a:tc>
                  <a:txBody>
                    <a:bodyPr/>
                    <a:lstStyle/>
                    <a:p>
                      <a:r>
                        <a:rPr lang="es-MX" sz="1400" b="1"/>
                        <a:t>Comunicación del cambio</a:t>
                      </a:r>
                      <a:endParaRPr lang="es-MX" sz="1400"/>
                    </a:p>
                  </a:txBody>
                  <a:tcPr marL="45804" marR="45804" marT="22902" marB="22902" anchor="ctr"/>
                </a:tc>
                <a:tc>
                  <a:txBody>
                    <a:bodyPr/>
                    <a:lstStyle/>
                    <a:p>
                      <a:r>
                        <a:rPr lang="es-ES" sz="1400"/>
                        <a:t>Informar a las partes interesadas sobre el cambio y su impacto.</a:t>
                      </a:r>
                    </a:p>
                  </a:txBody>
                  <a:tcPr marL="45804" marR="45804" marT="22902" marB="22902" anchor="ctr"/>
                </a:tc>
                <a:tc>
                  <a:txBody>
                    <a:bodyPr/>
                    <a:lstStyle/>
                    <a:p>
                      <a:r>
                        <a:rPr lang="es-MX" sz="1400"/>
                        <a:t>- Comunicados internos. </a:t>
                      </a:r>
                      <a:br>
                        <a:rPr lang="es-MX" sz="1400"/>
                      </a:br>
                      <a:r>
                        <a:rPr lang="es-MX" sz="1400"/>
                        <a:t>- Registros de comunicaciones.</a:t>
                      </a:r>
                    </a:p>
                  </a:txBody>
                  <a:tcPr marL="45804" marR="45804" marT="22902" marB="22902" anchor="ctr"/>
                </a:tc>
                <a:tc>
                  <a:txBody>
                    <a:bodyPr/>
                    <a:lstStyle/>
                    <a:p>
                      <a:r>
                        <a:rPr lang="es-ES" sz="1400" dirty="0"/>
                        <a:t>Durante todo el proceso de cambio.</a:t>
                      </a:r>
                    </a:p>
                  </a:txBody>
                  <a:tcPr marL="45804" marR="45804" marT="22902" marB="22902" anchor="ctr"/>
                </a:tc>
                <a:extLst>
                  <a:ext uri="{0D108BD9-81ED-4DB2-BD59-A6C34878D82A}">
                    <a16:rowId xmlns:a16="http://schemas.microsoft.com/office/drawing/2014/main" val="1716687230"/>
                  </a:ext>
                </a:extLst>
              </a:tr>
            </a:tbl>
          </a:graphicData>
        </a:graphic>
      </p:graphicFrame>
      <p:sp>
        <p:nvSpPr>
          <p:cNvPr id="3" name="Rectangle 1">
            <a:extLst>
              <a:ext uri="{FF2B5EF4-FFF2-40B4-BE49-F238E27FC236}">
                <a16:creationId xmlns:a16="http://schemas.microsoft.com/office/drawing/2014/main" id="{7DAB694F-FC3F-83EF-AF1D-3D0E7D63D1D3}"/>
              </a:ext>
            </a:extLst>
          </p:cNvPr>
          <p:cNvSpPr>
            <a:spLocks noChangeArrowheads="1"/>
          </p:cNvSpPr>
          <p:nvPr/>
        </p:nvSpPr>
        <p:spPr bwMode="auto">
          <a:xfrm>
            <a:off x="927818" y="351130"/>
            <a:ext cx="922003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1" i="0" u="none" strike="noStrike" cap="none" normalizeH="0" baseline="0" dirty="0">
                <a:ln>
                  <a:noFill/>
                </a:ln>
                <a:solidFill>
                  <a:schemeClr val="tx1"/>
                </a:solidFill>
                <a:effectLst/>
                <a:latin typeface="Arial" panose="020B0604020202020204" pitchFamily="34" charset="0"/>
              </a:rPr>
              <a:t>Tabla guía para evidenciar el cumplimiento del punto 8.3.6 (Control de cambios en el diseño y desarrollo)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41689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pPr algn="just"/>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8.4: Control de los procesos, productos y servicios suministrados externamente</a:t>
            </a:r>
          </a:p>
        </p:txBody>
      </p:sp>
      <p:sp>
        <p:nvSpPr>
          <p:cNvPr id="7" name="CuadroTexto 6">
            <a:extLst>
              <a:ext uri="{FF2B5EF4-FFF2-40B4-BE49-F238E27FC236}">
                <a16:creationId xmlns:a16="http://schemas.microsoft.com/office/drawing/2014/main" id="{CB31FED6-0ED8-8953-3028-BF14BCBA3F20}"/>
              </a:ext>
            </a:extLst>
          </p:cNvPr>
          <p:cNvSpPr txBox="1"/>
          <p:nvPr/>
        </p:nvSpPr>
        <p:spPr>
          <a:xfrm>
            <a:off x="665992" y="2236304"/>
            <a:ext cx="10515600" cy="3785652"/>
          </a:xfrm>
          <a:prstGeom prst="rect">
            <a:avLst/>
          </a:prstGeom>
          <a:noFill/>
        </p:spPr>
        <p:txBody>
          <a:bodyPr wrap="square">
            <a:spAutoFit/>
          </a:bodyPr>
          <a:lstStyle/>
          <a:p>
            <a:pPr algn="just"/>
            <a:r>
              <a:rPr lang="es-ES" sz="2000" b="1" dirty="0"/>
              <a:t>Aspectos clave:</a:t>
            </a:r>
          </a:p>
          <a:p>
            <a:pPr algn="just">
              <a:buFont typeface="+mj-lt"/>
              <a:buAutoNum type="arabicPeriod"/>
            </a:pPr>
            <a:r>
              <a:rPr lang="es-ES" sz="2000" b="1" dirty="0"/>
              <a:t>Determinación de control</a:t>
            </a:r>
            <a:r>
              <a:rPr lang="es-ES" sz="2000" dirty="0"/>
              <a:t>:</a:t>
            </a:r>
          </a:p>
          <a:p>
            <a:pPr marL="742950" lvl="1" indent="-285750" algn="just">
              <a:buFont typeface="+mj-lt"/>
              <a:buAutoNum type="arabicPeriod"/>
            </a:pPr>
            <a:r>
              <a:rPr lang="es-ES" sz="2000" dirty="0"/>
              <a:t>La organización debe definir los controles necesarios para asegurar que los productos o servicios externos cumplen con las especificaciones.</a:t>
            </a:r>
          </a:p>
          <a:p>
            <a:pPr marL="742950" lvl="1" indent="-285750" algn="just">
              <a:buFont typeface="+mj-lt"/>
              <a:buAutoNum type="arabicPeriod"/>
            </a:pPr>
            <a:r>
              <a:rPr lang="es-ES" sz="2000" dirty="0"/>
              <a:t>Esto incluye la naturaleza y el alcance del control, que puede variar según la criticidad del producto o servicio para los objetivos de calidad.</a:t>
            </a:r>
          </a:p>
          <a:p>
            <a:pPr algn="just">
              <a:buFont typeface="+mj-lt"/>
              <a:buAutoNum type="arabicPeriod"/>
            </a:pPr>
            <a:r>
              <a:rPr lang="es-ES" sz="2000" b="1" dirty="0"/>
              <a:t>Impacto en el sistema de calidad</a:t>
            </a:r>
            <a:r>
              <a:rPr lang="es-ES" sz="2000" dirty="0"/>
              <a:t>:</a:t>
            </a:r>
          </a:p>
          <a:p>
            <a:pPr marL="742950" lvl="1" indent="-285750" algn="just">
              <a:buFont typeface="+mj-lt"/>
              <a:buAutoNum type="arabicPeriod"/>
            </a:pPr>
            <a:r>
              <a:rPr lang="es-ES" sz="2000" dirty="0"/>
              <a:t>Se debe considerar cómo los productos o servicios suministrados externamente afectan la capacidad de la organización para entregar productos conformes a los clientes.</a:t>
            </a:r>
          </a:p>
          <a:p>
            <a:pPr algn="just">
              <a:buFont typeface="+mj-lt"/>
              <a:buAutoNum type="arabicPeriod"/>
            </a:pPr>
            <a:r>
              <a:rPr lang="es-ES" sz="2000" b="1" dirty="0"/>
              <a:t>Relación con proveedores</a:t>
            </a:r>
            <a:r>
              <a:rPr lang="es-ES" sz="2000" dirty="0"/>
              <a:t>:</a:t>
            </a:r>
          </a:p>
          <a:p>
            <a:pPr marL="742950" lvl="1" indent="-285750" algn="just">
              <a:buFont typeface="+mj-lt"/>
              <a:buAutoNum type="arabicPeriod"/>
            </a:pPr>
            <a:r>
              <a:rPr lang="es-ES" sz="2000" dirty="0"/>
              <a:t>Es fundamental establecer criterios para evaluar, seleccionar y monitorear el desempeño de los proveedores.</a:t>
            </a:r>
          </a:p>
        </p:txBody>
      </p:sp>
    </p:spTree>
    <p:extLst>
      <p:ext uri="{BB962C8B-B14F-4D97-AF65-F5344CB8AC3E}">
        <p14:creationId xmlns:p14="http://schemas.microsoft.com/office/powerpoint/2010/main" val="36427731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EBEA8FF-31A5-3A1D-3964-ABBB70A46AB7}"/>
              </a:ext>
            </a:extLst>
          </p:cNvPr>
          <p:cNvSpPr txBox="1"/>
          <p:nvPr/>
        </p:nvSpPr>
        <p:spPr>
          <a:xfrm>
            <a:off x="762828" y="680038"/>
            <a:ext cx="6097656" cy="400110"/>
          </a:xfrm>
          <a:prstGeom prst="rect">
            <a:avLst/>
          </a:prstGeom>
          <a:noFill/>
        </p:spPr>
        <p:txBody>
          <a:bodyPr wrap="square">
            <a:spAutoFit/>
          </a:bodyPr>
          <a:lstStyle/>
          <a:p>
            <a:r>
              <a:rPr lang="es-ES" sz="2000" b="1" i="0" u="none" strike="noStrike" baseline="0" dirty="0">
                <a:latin typeface="Cambria-Bold"/>
              </a:rPr>
              <a:t>8.4.2 Tipo y alcance del control</a:t>
            </a:r>
            <a:endParaRPr lang="es-MX" sz="2000" dirty="0"/>
          </a:p>
        </p:txBody>
      </p:sp>
      <p:graphicFrame>
        <p:nvGraphicFramePr>
          <p:cNvPr id="5" name="Tabla 4">
            <a:extLst>
              <a:ext uri="{FF2B5EF4-FFF2-40B4-BE49-F238E27FC236}">
                <a16:creationId xmlns:a16="http://schemas.microsoft.com/office/drawing/2014/main" id="{3E3234D2-F0FD-6B10-5837-75C1182DD2C6}"/>
              </a:ext>
            </a:extLst>
          </p:cNvPr>
          <p:cNvGraphicFramePr>
            <a:graphicFrameLocks noGrp="1"/>
          </p:cNvGraphicFramePr>
          <p:nvPr>
            <p:extLst>
              <p:ext uri="{D42A27DB-BD31-4B8C-83A1-F6EECF244321}">
                <p14:modId xmlns:p14="http://schemas.microsoft.com/office/powerpoint/2010/main" val="1051836987"/>
              </p:ext>
            </p:extLst>
          </p:nvPr>
        </p:nvGraphicFramePr>
        <p:xfrm>
          <a:off x="822049" y="1232453"/>
          <a:ext cx="10547901" cy="5133202"/>
        </p:xfrm>
        <a:graphic>
          <a:graphicData uri="http://schemas.openxmlformats.org/drawingml/2006/table">
            <a:tbl>
              <a:tblPr>
                <a:tableStyleId>{FABFCF23-3B69-468F-B69F-88F6DE6A72F2}</a:tableStyleId>
              </a:tblPr>
              <a:tblGrid>
                <a:gridCol w="3515967">
                  <a:extLst>
                    <a:ext uri="{9D8B030D-6E8A-4147-A177-3AD203B41FA5}">
                      <a16:colId xmlns:a16="http://schemas.microsoft.com/office/drawing/2014/main" val="1042596142"/>
                    </a:ext>
                  </a:extLst>
                </a:gridCol>
                <a:gridCol w="3515967">
                  <a:extLst>
                    <a:ext uri="{9D8B030D-6E8A-4147-A177-3AD203B41FA5}">
                      <a16:colId xmlns:a16="http://schemas.microsoft.com/office/drawing/2014/main" val="52578088"/>
                    </a:ext>
                  </a:extLst>
                </a:gridCol>
                <a:gridCol w="3515967">
                  <a:extLst>
                    <a:ext uri="{9D8B030D-6E8A-4147-A177-3AD203B41FA5}">
                      <a16:colId xmlns:a16="http://schemas.microsoft.com/office/drawing/2014/main" val="805796631"/>
                    </a:ext>
                  </a:extLst>
                </a:gridCol>
              </a:tblGrid>
              <a:tr h="250351">
                <a:tc>
                  <a:txBody>
                    <a:bodyPr/>
                    <a:lstStyle/>
                    <a:p>
                      <a:r>
                        <a:rPr lang="es-MX" sz="1600" b="1"/>
                        <a:t>Aspecto clave</a:t>
                      </a:r>
                      <a:endParaRPr lang="es-MX" sz="1600"/>
                    </a:p>
                  </a:txBody>
                  <a:tcPr marL="57254" marR="57254" marT="28627" marB="28627" anchor="ctr"/>
                </a:tc>
                <a:tc>
                  <a:txBody>
                    <a:bodyPr/>
                    <a:lstStyle/>
                    <a:p>
                      <a:r>
                        <a:rPr lang="es-MX" sz="1600" b="1"/>
                        <a:t>Descripción</a:t>
                      </a:r>
                      <a:endParaRPr lang="es-MX" sz="1600"/>
                    </a:p>
                  </a:txBody>
                  <a:tcPr marL="57254" marR="57254" marT="28627" marB="28627" anchor="ctr"/>
                </a:tc>
                <a:tc>
                  <a:txBody>
                    <a:bodyPr/>
                    <a:lstStyle/>
                    <a:p>
                      <a:r>
                        <a:rPr lang="es-MX" sz="1600" b="1"/>
                        <a:t>Evidencias posibles</a:t>
                      </a:r>
                      <a:endParaRPr lang="es-MX" sz="1600"/>
                    </a:p>
                  </a:txBody>
                  <a:tcPr marL="57254" marR="57254" marT="28627" marB="28627" anchor="ctr"/>
                </a:tc>
                <a:extLst>
                  <a:ext uri="{0D108BD9-81ED-4DB2-BD59-A6C34878D82A}">
                    <a16:rowId xmlns:a16="http://schemas.microsoft.com/office/drawing/2014/main" val="3469304450"/>
                  </a:ext>
                </a:extLst>
              </a:tr>
              <a:tr h="813640">
                <a:tc>
                  <a:txBody>
                    <a:bodyPr/>
                    <a:lstStyle/>
                    <a:p>
                      <a:r>
                        <a:rPr lang="es-MX" sz="1600" b="1" dirty="0"/>
                        <a:t>Criterios de aceptación</a:t>
                      </a:r>
                      <a:endParaRPr lang="es-MX" sz="1600" dirty="0"/>
                    </a:p>
                  </a:txBody>
                  <a:tcPr marL="57254" marR="57254" marT="28627" marB="28627" anchor="ctr"/>
                </a:tc>
                <a:tc>
                  <a:txBody>
                    <a:bodyPr/>
                    <a:lstStyle/>
                    <a:p>
                      <a:r>
                        <a:rPr lang="es-MX" sz="1600"/>
                        <a:t>Definir criterios específicos para aceptar productos, servicios o procesos externos.</a:t>
                      </a:r>
                    </a:p>
                  </a:txBody>
                  <a:tcPr marL="57254" marR="57254" marT="28627" marB="28627" anchor="ctr"/>
                </a:tc>
                <a:tc>
                  <a:txBody>
                    <a:bodyPr/>
                    <a:lstStyle/>
                    <a:p>
                      <a:r>
                        <a:rPr lang="es-MX" sz="1600"/>
                        <a:t>- Documentos de especificaciones técnicas. </a:t>
                      </a:r>
                      <a:br>
                        <a:rPr lang="es-MX" sz="1600"/>
                      </a:br>
                      <a:r>
                        <a:rPr lang="es-MX" sz="1600"/>
                        <a:t>- Contratos o acuerdos con proveedores.</a:t>
                      </a:r>
                    </a:p>
                  </a:txBody>
                  <a:tcPr marL="57254" marR="57254" marT="28627" marB="28627" anchor="ctr"/>
                </a:tc>
                <a:extLst>
                  <a:ext uri="{0D108BD9-81ED-4DB2-BD59-A6C34878D82A}">
                    <a16:rowId xmlns:a16="http://schemas.microsoft.com/office/drawing/2014/main" val="3002878109"/>
                  </a:ext>
                </a:extLst>
              </a:tr>
              <a:tr h="625877">
                <a:tc>
                  <a:txBody>
                    <a:bodyPr/>
                    <a:lstStyle/>
                    <a:p>
                      <a:r>
                        <a:rPr lang="es-ES" sz="1600" b="1"/>
                        <a:t>Control basado en el impacto</a:t>
                      </a:r>
                      <a:endParaRPr lang="es-ES" sz="1600"/>
                    </a:p>
                  </a:txBody>
                  <a:tcPr marL="57254" marR="57254" marT="28627" marB="28627" anchor="ctr"/>
                </a:tc>
                <a:tc>
                  <a:txBody>
                    <a:bodyPr/>
                    <a:lstStyle/>
                    <a:p>
                      <a:r>
                        <a:rPr lang="es-ES" sz="1600"/>
                        <a:t>Ajustar el nivel de control según el impacto del producto o servicio externo en la calidad final.</a:t>
                      </a:r>
                    </a:p>
                  </a:txBody>
                  <a:tcPr marL="57254" marR="57254" marT="28627" marB="28627" anchor="ctr"/>
                </a:tc>
                <a:tc>
                  <a:txBody>
                    <a:bodyPr/>
                    <a:lstStyle/>
                    <a:p>
                      <a:r>
                        <a:rPr lang="es-ES" sz="1600"/>
                        <a:t>- Matriz de riesgos y criticidad. </a:t>
                      </a:r>
                      <a:br>
                        <a:rPr lang="es-ES" sz="1600"/>
                      </a:br>
                      <a:r>
                        <a:rPr lang="es-ES" sz="1600"/>
                        <a:t>- Análisis de impacto de los procesos o servicios externos.</a:t>
                      </a:r>
                    </a:p>
                  </a:txBody>
                  <a:tcPr marL="57254" marR="57254" marT="28627" marB="28627" anchor="ctr"/>
                </a:tc>
                <a:extLst>
                  <a:ext uri="{0D108BD9-81ED-4DB2-BD59-A6C34878D82A}">
                    <a16:rowId xmlns:a16="http://schemas.microsoft.com/office/drawing/2014/main" val="1085031994"/>
                  </a:ext>
                </a:extLst>
              </a:tr>
              <a:tr h="813640">
                <a:tc>
                  <a:txBody>
                    <a:bodyPr/>
                    <a:lstStyle/>
                    <a:p>
                      <a:r>
                        <a:rPr lang="es-ES" sz="1600" b="1"/>
                        <a:t>Comunicación clara con los proveedores</a:t>
                      </a:r>
                      <a:endParaRPr lang="es-ES" sz="1600"/>
                    </a:p>
                  </a:txBody>
                  <a:tcPr marL="57254" marR="57254" marT="28627" marB="28627" anchor="ctr"/>
                </a:tc>
                <a:tc>
                  <a:txBody>
                    <a:bodyPr/>
                    <a:lstStyle/>
                    <a:p>
                      <a:r>
                        <a:rPr lang="es-ES" sz="1600"/>
                        <a:t>Asegurar que los proveedores entiendan los requisitos, criterios y expectativas de la organización.</a:t>
                      </a:r>
                    </a:p>
                  </a:txBody>
                  <a:tcPr marL="57254" marR="57254" marT="28627" marB="28627" anchor="ctr"/>
                </a:tc>
                <a:tc>
                  <a:txBody>
                    <a:bodyPr/>
                    <a:lstStyle/>
                    <a:p>
                      <a:r>
                        <a:rPr lang="es-MX" sz="1600"/>
                        <a:t>- Documentos de comunicación (órdenes de compra, contratos). </a:t>
                      </a:r>
                      <a:br>
                        <a:rPr lang="es-MX" sz="1600"/>
                      </a:br>
                      <a:r>
                        <a:rPr lang="es-MX" sz="1600"/>
                        <a:t>- Procedimientos internos de compras.</a:t>
                      </a:r>
                    </a:p>
                  </a:txBody>
                  <a:tcPr marL="57254" marR="57254" marT="28627" marB="28627" anchor="ctr"/>
                </a:tc>
                <a:extLst>
                  <a:ext uri="{0D108BD9-81ED-4DB2-BD59-A6C34878D82A}">
                    <a16:rowId xmlns:a16="http://schemas.microsoft.com/office/drawing/2014/main" val="4137470923"/>
                  </a:ext>
                </a:extLst>
              </a:tr>
              <a:tr h="813640">
                <a:tc>
                  <a:txBody>
                    <a:bodyPr/>
                    <a:lstStyle/>
                    <a:p>
                      <a:r>
                        <a:rPr lang="es-ES" sz="1600" b="1"/>
                        <a:t>Validación y monitoreo de proveedores</a:t>
                      </a:r>
                      <a:endParaRPr lang="es-ES" sz="1600"/>
                    </a:p>
                  </a:txBody>
                  <a:tcPr marL="57254" marR="57254" marT="28627" marB="28627" anchor="ctr"/>
                </a:tc>
                <a:tc>
                  <a:txBody>
                    <a:bodyPr/>
                    <a:lstStyle/>
                    <a:p>
                      <a:r>
                        <a:rPr lang="es-ES" sz="1600"/>
                        <a:t>Implementar mecanismos para validar y monitorear el cumplimiento de los proveedores.</a:t>
                      </a:r>
                    </a:p>
                  </a:txBody>
                  <a:tcPr marL="57254" marR="57254" marT="28627" marB="28627" anchor="ctr"/>
                </a:tc>
                <a:tc>
                  <a:txBody>
                    <a:bodyPr/>
                    <a:lstStyle/>
                    <a:p>
                      <a:r>
                        <a:rPr lang="es-ES" sz="1600"/>
                        <a:t>- Registros de auditorías a proveedores. </a:t>
                      </a:r>
                      <a:br>
                        <a:rPr lang="es-ES" sz="1600"/>
                      </a:br>
                      <a:r>
                        <a:rPr lang="es-ES" sz="1600"/>
                        <a:t>- Evaluaciones de desempeño del proveedor.</a:t>
                      </a:r>
                    </a:p>
                  </a:txBody>
                  <a:tcPr marL="57254" marR="57254" marT="28627" marB="28627" anchor="ctr"/>
                </a:tc>
                <a:extLst>
                  <a:ext uri="{0D108BD9-81ED-4DB2-BD59-A6C34878D82A}">
                    <a16:rowId xmlns:a16="http://schemas.microsoft.com/office/drawing/2014/main" val="620417228"/>
                  </a:ext>
                </a:extLst>
              </a:tr>
              <a:tr h="625877">
                <a:tc>
                  <a:txBody>
                    <a:bodyPr/>
                    <a:lstStyle/>
                    <a:p>
                      <a:r>
                        <a:rPr lang="es-ES" sz="1600" b="1"/>
                        <a:t>Control durante la entrega y recepción</a:t>
                      </a:r>
                      <a:endParaRPr lang="es-ES" sz="1600"/>
                    </a:p>
                  </a:txBody>
                  <a:tcPr marL="57254" marR="57254" marT="28627" marB="28627" anchor="ctr"/>
                </a:tc>
                <a:tc>
                  <a:txBody>
                    <a:bodyPr/>
                    <a:lstStyle/>
                    <a:p>
                      <a:r>
                        <a:rPr lang="es-ES" sz="1600"/>
                        <a:t>Inspeccionar o verificar los productos o servicios recibidos para garantizar el cumplimiento.</a:t>
                      </a:r>
                    </a:p>
                  </a:txBody>
                  <a:tcPr marL="57254" marR="57254" marT="28627" marB="28627" anchor="ctr"/>
                </a:tc>
                <a:tc>
                  <a:txBody>
                    <a:bodyPr/>
                    <a:lstStyle/>
                    <a:p>
                      <a:r>
                        <a:rPr lang="es-ES" sz="1600"/>
                        <a:t>- Registros de inspección de recepción. </a:t>
                      </a:r>
                      <a:br>
                        <a:rPr lang="es-ES" sz="1600"/>
                      </a:br>
                      <a:r>
                        <a:rPr lang="es-ES" sz="1600"/>
                        <a:t>- Informes de control de calidad.</a:t>
                      </a:r>
                    </a:p>
                  </a:txBody>
                  <a:tcPr marL="57254" marR="57254" marT="28627" marB="28627" anchor="ctr"/>
                </a:tc>
                <a:extLst>
                  <a:ext uri="{0D108BD9-81ED-4DB2-BD59-A6C34878D82A}">
                    <a16:rowId xmlns:a16="http://schemas.microsoft.com/office/drawing/2014/main" val="3487927875"/>
                  </a:ext>
                </a:extLst>
              </a:tr>
              <a:tr h="813640">
                <a:tc>
                  <a:txBody>
                    <a:bodyPr/>
                    <a:lstStyle/>
                    <a:p>
                      <a:r>
                        <a:rPr lang="es-MX" sz="1600" b="1"/>
                        <a:t>Control subcontratado cuando aplica</a:t>
                      </a:r>
                      <a:endParaRPr lang="es-MX" sz="1600"/>
                    </a:p>
                  </a:txBody>
                  <a:tcPr marL="57254" marR="57254" marT="28627" marB="28627" anchor="ctr"/>
                </a:tc>
                <a:tc>
                  <a:txBody>
                    <a:bodyPr/>
                    <a:lstStyle/>
                    <a:p>
                      <a:r>
                        <a:rPr lang="es-ES" sz="1600"/>
                        <a:t>Asegurar que los procesos subcontratados sean gestionados como si fueran internos.</a:t>
                      </a:r>
                    </a:p>
                  </a:txBody>
                  <a:tcPr marL="57254" marR="57254" marT="28627" marB="28627" anchor="ctr"/>
                </a:tc>
                <a:tc>
                  <a:txBody>
                    <a:bodyPr/>
                    <a:lstStyle/>
                    <a:p>
                      <a:r>
                        <a:rPr lang="es-ES" sz="1600" dirty="0"/>
                        <a:t>- Procedimientos que detallan controles aplicables a procesos subcontratados. </a:t>
                      </a:r>
                      <a:br>
                        <a:rPr lang="es-ES" sz="1600" dirty="0"/>
                      </a:br>
                      <a:r>
                        <a:rPr lang="es-ES" sz="1600" dirty="0"/>
                        <a:t>- Informes de cumplimiento.</a:t>
                      </a:r>
                    </a:p>
                  </a:txBody>
                  <a:tcPr marL="57254" marR="57254" marT="28627" marB="28627" anchor="ctr"/>
                </a:tc>
                <a:extLst>
                  <a:ext uri="{0D108BD9-81ED-4DB2-BD59-A6C34878D82A}">
                    <a16:rowId xmlns:a16="http://schemas.microsoft.com/office/drawing/2014/main" val="4226511089"/>
                  </a:ext>
                </a:extLst>
              </a:tr>
            </a:tbl>
          </a:graphicData>
        </a:graphic>
      </p:graphicFrame>
    </p:spTree>
    <p:extLst>
      <p:ext uri="{BB962C8B-B14F-4D97-AF65-F5344CB8AC3E}">
        <p14:creationId xmlns:p14="http://schemas.microsoft.com/office/powerpoint/2010/main" val="8548831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89B371-ED7E-06D8-2CC4-3E1F40745AA9}"/>
              </a:ext>
            </a:extLst>
          </p:cNvPr>
          <p:cNvSpPr txBox="1"/>
          <p:nvPr/>
        </p:nvSpPr>
        <p:spPr>
          <a:xfrm>
            <a:off x="842341" y="610464"/>
            <a:ext cx="6097656" cy="400110"/>
          </a:xfrm>
          <a:prstGeom prst="rect">
            <a:avLst/>
          </a:prstGeom>
          <a:noFill/>
        </p:spPr>
        <p:txBody>
          <a:bodyPr wrap="square">
            <a:spAutoFit/>
          </a:bodyPr>
          <a:lstStyle/>
          <a:p>
            <a:r>
              <a:rPr lang="es-ES" sz="2000" b="1" i="0" u="none" strike="noStrike" baseline="0" dirty="0">
                <a:latin typeface="Cambria-Bold"/>
              </a:rPr>
              <a:t>8.4.3 Información para los proveedores externos</a:t>
            </a:r>
            <a:endParaRPr lang="es-MX" sz="2000" dirty="0"/>
          </a:p>
        </p:txBody>
      </p:sp>
      <p:graphicFrame>
        <p:nvGraphicFramePr>
          <p:cNvPr id="9" name="Tabla 8">
            <a:extLst>
              <a:ext uri="{FF2B5EF4-FFF2-40B4-BE49-F238E27FC236}">
                <a16:creationId xmlns:a16="http://schemas.microsoft.com/office/drawing/2014/main" id="{13A0CC9A-9830-E5E2-1B04-07358549B79F}"/>
              </a:ext>
            </a:extLst>
          </p:cNvPr>
          <p:cNvGraphicFramePr>
            <a:graphicFrameLocks noGrp="1"/>
          </p:cNvGraphicFramePr>
          <p:nvPr>
            <p:extLst>
              <p:ext uri="{D42A27DB-BD31-4B8C-83A1-F6EECF244321}">
                <p14:modId xmlns:p14="http://schemas.microsoft.com/office/powerpoint/2010/main" val="3807940998"/>
              </p:ext>
            </p:extLst>
          </p:nvPr>
        </p:nvGraphicFramePr>
        <p:xfrm>
          <a:off x="842341" y="1435011"/>
          <a:ext cx="10515600" cy="4297680"/>
        </p:xfrm>
        <a:graphic>
          <a:graphicData uri="http://schemas.openxmlformats.org/drawingml/2006/table">
            <a:tbl>
              <a:tblPr>
                <a:tableStyleId>{FABFCF23-3B69-468F-B69F-88F6DE6A72F2}</a:tableStyleId>
              </a:tblPr>
              <a:tblGrid>
                <a:gridCol w="3505200">
                  <a:extLst>
                    <a:ext uri="{9D8B030D-6E8A-4147-A177-3AD203B41FA5}">
                      <a16:colId xmlns:a16="http://schemas.microsoft.com/office/drawing/2014/main" val="2060330745"/>
                    </a:ext>
                  </a:extLst>
                </a:gridCol>
                <a:gridCol w="3505200">
                  <a:extLst>
                    <a:ext uri="{9D8B030D-6E8A-4147-A177-3AD203B41FA5}">
                      <a16:colId xmlns:a16="http://schemas.microsoft.com/office/drawing/2014/main" val="1293334575"/>
                    </a:ext>
                  </a:extLst>
                </a:gridCol>
                <a:gridCol w="3505200">
                  <a:extLst>
                    <a:ext uri="{9D8B030D-6E8A-4147-A177-3AD203B41FA5}">
                      <a16:colId xmlns:a16="http://schemas.microsoft.com/office/drawing/2014/main" val="394548280"/>
                    </a:ext>
                  </a:extLst>
                </a:gridCol>
              </a:tblGrid>
              <a:tr h="0">
                <a:tc>
                  <a:txBody>
                    <a:bodyPr/>
                    <a:lstStyle/>
                    <a:p>
                      <a:r>
                        <a:rPr lang="es-MX" b="1"/>
                        <a:t>Aspecto</a:t>
                      </a:r>
                      <a:endParaRPr lang="es-MX"/>
                    </a:p>
                  </a:txBody>
                  <a:tcPr anchor="ctr"/>
                </a:tc>
                <a:tc>
                  <a:txBody>
                    <a:bodyPr/>
                    <a:lstStyle/>
                    <a:p>
                      <a:r>
                        <a:rPr lang="es-MX" b="1"/>
                        <a:t>Descripción</a:t>
                      </a:r>
                      <a:endParaRPr lang="es-MX"/>
                    </a:p>
                  </a:txBody>
                  <a:tcPr anchor="ctr"/>
                </a:tc>
                <a:tc>
                  <a:txBody>
                    <a:bodyPr/>
                    <a:lstStyle/>
                    <a:p>
                      <a:r>
                        <a:rPr lang="es-MX" b="1"/>
                        <a:t>Evidencias posibles</a:t>
                      </a:r>
                      <a:endParaRPr lang="es-MX"/>
                    </a:p>
                  </a:txBody>
                  <a:tcPr anchor="ctr"/>
                </a:tc>
                <a:extLst>
                  <a:ext uri="{0D108BD9-81ED-4DB2-BD59-A6C34878D82A}">
                    <a16:rowId xmlns:a16="http://schemas.microsoft.com/office/drawing/2014/main" val="3102325572"/>
                  </a:ext>
                </a:extLst>
              </a:tr>
              <a:tr h="0">
                <a:tc>
                  <a:txBody>
                    <a:bodyPr/>
                    <a:lstStyle/>
                    <a:p>
                      <a:r>
                        <a:rPr lang="es-ES" b="1" dirty="0"/>
                        <a:t>Requisitos del producto o servicio</a:t>
                      </a:r>
                      <a:endParaRPr lang="es-ES" dirty="0"/>
                    </a:p>
                  </a:txBody>
                  <a:tcPr anchor="ctr"/>
                </a:tc>
                <a:tc>
                  <a:txBody>
                    <a:bodyPr/>
                    <a:lstStyle/>
                    <a:p>
                      <a:r>
                        <a:rPr lang="es-ES"/>
                        <a:t>Especificar claramente los requisitos del producto, servicio, procesos, entregas, y criterios.</a:t>
                      </a:r>
                    </a:p>
                  </a:txBody>
                  <a:tcPr anchor="ctr"/>
                </a:tc>
                <a:tc>
                  <a:txBody>
                    <a:bodyPr/>
                    <a:lstStyle/>
                    <a:p>
                      <a:r>
                        <a:rPr lang="es-ES"/>
                        <a:t>- Órdenes de compra. </a:t>
                      </a:r>
                      <a:br>
                        <a:rPr lang="es-ES"/>
                      </a:br>
                      <a:r>
                        <a:rPr lang="es-ES"/>
                        <a:t>- Contratos con especificaciones técnicas.</a:t>
                      </a:r>
                    </a:p>
                  </a:txBody>
                  <a:tcPr anchor="ctr"/>
                </a:tc>
                <a:extLst>
                  <a:ext uri="{0D108BD9-81ED-4DB2-BD59-A6C34878D82A}">
                    <a16:rowId xmlns:a16="http://schemas.microsoft.com/office/drawing/2014/main" val="1804918260"/>
                  </a:ext>
                </a:extLst>
              </a:tr>
              <a:tr h="0">
                <a:tc>
                  <a:txBody>
                    <a:bodyPr/>
                    <a:lstStyle/>
                    <a:p>
                      <a:r>
                        <a:rPr lang="es-ES" b="1"/>
                        <a:t>Aprobación de métodos y productos</a:t>
                      </a:r>
                      <a:endParaRPr lang="es-ES"/>
                    </a:p>
                  </a:txBody>
                  <a:tcPr anchor="ctr"/>
                </a:tc>
                <a:tc>
                  <a:txBody>
                    <a:bodyPr/>
                    <a:lstStyle/>
                    <a:p>
                      <a:r>
                        <a:rPr lang="es-ES"/>
                        <a:t>Informar sobre requisitos de aprobación de productos, servicios, procesos, equipos o personal.</a:t>
                      </a:r>
                    </a:p>
                  </a:txBody>
                  <a:tcPr anchor="ctr"/>
                </a:tc>
                <a:tc>
                  <a:txBody>
                    <a:bodyPr/>
                    <a:lstStyle/>
                    <a:p>
                      <a:r>
                        <a:rPr lang="es-ES"/>
                        <a:t>- Registros de aprobación de muestras. </a:t>
                      </a:r>
                      <a:br>
                        <a:rPr lang="es-ES"/>
                      </a:br>
                      <a:r>
                        <a:rPr lang="es-ES"/>
                        <a:t>- Procedimientos de validación de procesos.</a:t>
                      </a:r>
                    </a:p>
                  </a:txBody>
                  <a:tcPr anchor="ctr"/>
                </a:tc>
                <a:extLst>
                  <a:ext uri="{0D108BD9-81ED-4DB2-BD59-A6C34878D82A}">
                    <a16:rowId xmlns:a16="http://schemas.microsoft.com/office/drawing/2014/main" val="43794121"/>
                  </a:ext>
                </a:extLst>
              </a:tr>
              <a:tr h="0">
                <a:tc>
                  <a:txBody>
                    <a:bodyPr/>
                    <a:lstStyle/>
                    <a:p>
                      <a:r>
                        <a:rPr lang="es-MX" b="1"/>
                        <a:t>Control del proveedor</a:t>
                      </a:r>
                      <a:endParaRPr lang="es-MX"/>
                    </a:p>
                  </a:txBody>
                  <a:tcPr anchor="ctr"/>
                </a:tc>
                <a:tc>
                  <a:txBody>
                    <a:bodyPr/>
                    <a:lstStyle/>
                    <a:p>
                      <a:r>
                        <a:rPr lang="es-ES"/>
                        <a:t>Establecer cómo se evaluará el desempeño del proveedor y el control requerido.</a:t>
                      </a:r>
                    </a:p>
                  </a:txBody>
                  <a:tcPr anchor="ctr"/>
                </a:tc>
                <a:tc>
                  <a:txBody>
                    <a:bodyPr/>
                    <a:lstStyle/>
                    <a:p>
                      <a:r>
                        <a:rPr lang="es-ES"/>
                        <a:t>- Registros de evaluaciones del proveedor. </a:t>
                      </a:r>
                      <a:br>
                        <a:rPr lang="es-ES"/>
                      </a:br>
                      <a:r>
                        <a:rPr lang="es-ES"/>
                        <a:t>- Indicadores de desempeño (KPIs).</a:t>
                      </a:r>
                    </a:p>
                  </a:txBody>
                  <a:tcPr anchor="ctr"/>
                </a:tc>
                <a:extLst>
                  <a:ext uri="{0D108BD9-81ED-4DB2-BD59-A6C34878D82A}">
                    <a16:rowId xmlns:a16="http://schemas.microsoft.com/office/drawing/2014/main" val="698723492"/>
                  </a:ext>
                </a:extLst>
              </a:tr>
              <a:tr h="0">
                <a:tc>
                  <a:txBody>
                    <a:bodyPr/>
                    <a:lstStyle/>
                    <a:p>
                      <a:r>
                        <a:rPr lang="es-MX" b="1"/>
                        <a:t>Gestión de no conformidades</a:t>
                      </a:r>
                      <a:endParaRPr lang="es-MX"/>
                    </a:p>
                  </a:txBody>
                  <a:tcPr anchor="ctr"/>
                </a:tc>
                <a:tc>
                  <a:txBody>
                    <a:bodyPr/>
                    <a:lstStyle/>
                    <a:p>
                      <a:r>
                        <a:rPr lang="es-ES"/>
                        <a:t>Definir cómo se tratarán productos o servicios no conformes del proveedor.</a:t>
                      </a:r>
                    </a:p>
                  </a:txBody>
                  <a:tcPr anchor="ctr"/>
                </a:tc>
                <a:tc>
                  <a:txBody>
                    <a:bodyPr/>
                    <a:lstStyle/>
                    <a:p>
                      <a:r>
                        <a:rPr lang="es-MX" dirty="0"/>
                        <a:t>- Informes de no conformidades. </a:t>
                      </a:r>
                      <a:br>
                        <a:rPr lang="es-MX" dirty="0"/>
                      </a:br>
                      <a:r>
                        <a:rPr lang="es-MX" dirty="0"/>
                        <a:t>- Registros de acciones correctivas o devoluciones.</a:t>
                      </a:r>
                    </a:p>
                  </a:txBody>
                  <a:tcPr anchor="ctr"/>
                </a:tc>
                <a:extLst>
                  <a:ext uri="{0D108BD9-81ED-4DB2-BD59-A6C34878D82A}">
                    <a16:rowId xmlns:a16="http://schemas.microsoft.com/office/drawing/2014/main" val="3793257649"/>
                  </a:ext>
                </a:extLst>
              </a:tr>
            </a:tbl>
          </a:graphicData>
        </a:graphic>
      </p:graphicFrame>
    </p:spTree>
    <p:extLst>
      <p:ext uri="{BB962C8B-B14F-4D97-AF65-F5344CB8AC3E}">
        <p14:creationId xmlns:p14="http://schemas.microsoft.com/office/powerpoint/2010/main" val="440817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pPr algn="just"/>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8.5: Producción y provisión del servicio</a:t>
            </a:r>
          </a:p>
        </p:txBody>
      </p:sp>
      <p:graphicFrame>
        <p:nvGraphicFramePr>
          <p:cNvPr id="3" name="Tabla 2">
            <a:extLst>
              <a:ext uri="{FF2B5EF4-FFF2-40B4-BE49-F238E27FC236}">
                <a16:creationId xmlns:a16="http://schemas.microsoft.com/office/drawing/2014/main" id="{0B17CCAA-70A9-D73F-22CC-D9040249159F}"/>
              </a:ext>
            </a:extLst>
          </p:cNvPr>
          <p:cNvGraphicFramePr>
            <a:graphicFrameLocks noGrp="1"/>
          </p:cNvGraphicFramePr>
          <p:nvPr>
            <p:extLst>
              <p:ext uri="{D42A27DB-BD31-4B8C-83A1-F6EECF244321}">
                <p14:modId xmlns:p14="http://schemas.microsoft.com/office/powerpoint/2010/main" val="2996388066"/>
              </p:ext>
            </p:extLst>
          </p:nvPr>
        </p:nvGraphicFramePr>
        <p:xfrm>
          <a:off x="765418" y="1620078"/>
          <a:ext cx="10316748" cy="4956990"/>
        </p:xfrm>
        <a:graphic>
          <a:graphicData uri="http://schemas.openxmlformats.org/drawingml/2006/table">
            <a:tbl>
              <a:tblPr>
                <a:tableStyleId>{1E171933-4619-4E11-9A3F-F7608DF75F80}</a:tableStyleId>
              </a:tblPr>
              <a:tblGrid>
                <a:gridCol w="1520618">
                  <a:extLst>
                    <a:ext uri="{9D8B030D-6E8A-4147-A177-3AD203B41FA5}">
                      <a16:colId xmlns:a16="http://schemas.microsoft.com/office/drawing/2014/main" val="529078732"/>
                    </a:ext>
                  </a:extLst>
                </a:gridCol>
                <a:gridCol w="5357214">
                  <a:extLst>
                    <a:ext uri="{9D8B030D-6E8A-4147-A177-3AD203B41FA5}">
                      <a16:colId xmlns:a16="http://schemas.microsoft.com/office/drawing/2014/main" val="6917719"/>
                    </a:ext>
                  </a:extLst>
                </a:gridCol>
                <a:gridCol w="3438916">
                  <a:extLst>
                    <a:ext uri="{9D8B030D-6E8A-4147-A177-3AD203B41FA5}">
                      <a16:colId xmlns:a16="http://schemas.microsoft.com/office/drawing/2014/main" val="3071430821"/>
                    </a:ext>
                  </a:extLst>
                </a:gridCol>
              </a:tblGrid>
              <a:tr h="192217">
                <a:tc>
                  <a:txBody>
                    <a:bodyPr/>
                    <a:lstStyle/>
                    <a:p>
                      <a:r>
                        <a:rPr lang="es-MX" sz="1600" b="1"/>
                        <a:t>Subpunto</a:t>
                      </a:r>
                      <a:endParaRPr lang="es-MX" sz="1600"/>
                    </a:p>
                  </a:txBody>
                  <a:tcPr marL="46291" marR="46291" marT="23145" marB="23145" anchor="ctr"/>
                </a:tc>
                <a:tc>
                  <a:txBody>
                    <a:bodyPr/>
                    <a:lstStyle/>
                    <a:p>
                      <a:r>
                        <a:rPr lang="es-MX" sz="1600" b="1"/>
                        <a:t>Aspecto Principal</a:t>
                      </a:r>
                      <a:endParaRPr lang="es-MX" sz="1600"/>
                    </a:p>
                  </a:txBody>
                  <a:tcPr marL="46291" marR="46291" marT="23145" marB="23145" anchor="ctr"/>
                </a:tc>
                <a:tc>
                  <a:txBody>
                    <a:bodyPr/>
                    <a:lstStyle/>
                    <a:p>
                      <a:r>
                        <a:rPr lang="es-MX" sz="1600" b="1"/>
                        <a:t>Evidencias posibles</a:t>
                      </a:r>
                      <a:endParaRPr lang="es-MX" sz="1600"/>
                    </a:p>
                  </a:txBody>
                  <a:tcPr marL="46291" marR="46291" marT="23145" marB="23145" anchor="ctr"/>
                </a:tc>
                <a:extLst>
                  <a:ext uri="{0D108BD9-81ED-4DB2-BD59-A6C34878D82A}">
                    <a16:rowId xmlns:a16="http://schemas.microsoft.com/office/drawing/2014/main" val="640948334"/>
                  </a:ext>
                </a:extLst>
              </a:tr>
              <a:tr h="768873">
                <a:tc>
                  <a:txBody>
                    <a:bodyPr/>
                    <a:lstStyle/>
                    <a:p>
                      <a:r>
                        <a:rPr lang="es-MX" sz="1600" b="1" dirty="0"/>
                        <a:t>8.5.1</a:t>
                      </a:r>
                      <a:endParaRPr lang="es-MX" sz="1600" dirty="0"/>
                    </a:p>
                  </a:txBody>
                  <a:tcPr marL="46291" marR="46291" marT="23145" marB="23145" anchor="ctr"/>
                </a:tc>
                <a:tc>
                  <a:txBody>
                    <a:bodyPr/>
                    <a:lstStyle/>
                    <a:p>
                      <a:r>
                        <a:rPr lang="es-ES" sz="1600" b="1"/>
                        <a:t>Control de la producción y prestación del servicio</a:t>
                      </a:r>
                      <a:r>
                        <a:rPr lang="es-ES" sz="1600"/>
                        <a:t>: Planificar y controlar los procesos bajo condiciones definidas, asegurando la conformidad del producto.</a:t>
                      </a:r>
                    </a:p>
                  </a:txBody>
                  <a:tcPr marL="46291" marR="46291" marT="23145" marB="23145" anchor="ctr"/>
                </a:tc>
                <a:tc>
                  <a:txBody>
                    <a:bodyPr/>
                    <a:lstStyle/>
                    <a:p>
                      <a:r>
                        <a:rPr lang="es-ES" sz="1600"/>
                        <a:t>- Instrucciones de trabajo. </a:t>
                      </a:r>
                      <a:br>
                        <a:rPr lang="es-ES" sz="1600"/>
                      </a:br>
                      <a:r>
                        <a:rPr lang="es-ES" sz="1600"/>
                        <a:t>- Registros de inspección. </a:t>
                      </a:r>
                      <a:br>
                        <a:rPr lang="es-ES" sz="1600"/>
                      </a:br>
                      <a:r>
                        <a:rPr lang="es-ES" sz="1600"/>
                        <a:t>- Procedimientos documentados.</a:t>
                      </a:r>
                    </a:p>
                  </a:txBody>
                  <a:tcPr marL="46291" marR="46291" marT="23145" marB="23145" anchor="ctr"/>
                </a:tc>
                <a:extLst>
                  <a:ext uri="{0D108BD9-81ED-4DB2-BD59-A6C34878D82A}">
                    <a16:rowId xmlns:a16="http://schemas.microsoft.com/office/drawing/2014/main" val="2275741098"/>
                  </a:ext>
                </a:extLst>
              </a:tr>
              <a:tr h="624709">
                <a:tc>
                  <a:txBody>
                    <a:bodyPr/>
                    <a:lstStyle/>
                    <a:p>
                      <a:r>
                        <a:rPr lang="es-MX" sz="1600" b="1"/>
                        <a:t>8.5.2</a:t>
                      </a:r>
                      <a:endParaRPr lang="es-MX" sz="1600"/>
                    </a:p>
                  </a:txBody>
                  <a:tcPr marL="46291" marR="46291" marT="23145" marB="23145" anchor="ctr"/>
                </a:tc>
                <a:tc>
                  <a:txBody>
                    <a:bodyPr/>
                    <a:lstStyle/>
                    <a:p>
                      <a:r>
                        <a:rPr lang="es-ES" sz="1600" b="1" dirty="0"/>
                        <a:t>Identificación y trazabilidad</a:t>
                      </a:r>
                      <a:r>
                        <a:rPr lang="es-ES" sz="1600" dirty="0"/>
                        <a:t>: Identificar productos y servicios a lo largo de todas las etapas para garantizar la trazabilidad.</a:t>
                      </a:r>
                    </a:p>
                  </a:txBody>
                  <a:tcPr marL="46291" marR="46291" marT="23145" marB="23145" anchor="ctr"/>
                </a:tc>
                <a:tc>
                  <a:txBody>
                    <a:bodyPr/>
                    <a:lstStyle/>
                    <a:p>
                      <a:r>
                        <a:rPr lang="es-ES" sz="1600"/>
                        <a:t>- Etiquetas de identificación. </a:t>
                      </a:r>
                      <a:br>
                        <a:rPr lang="es-ES" sz="1600"/>
                      </a:br>
                      <a:r>
                        <a:rPr lang="es-ES" sz="1600"/>
                        <a:t>- Registros de trazabilidad por lote o serie.</a:t>
                      </a:r>
                    </a:p>
                  </a:txBody>
                  <a:tcPr marL="46291" marR="46291" marT="23145" marB="23145" anchor="ctr"/>
                </a:tc>
                <a:extLst>
                  <a:ext uri="{0D108BD9-81ED-4DB2-BD59-A6C34878D82A}">
                    <a16:rowId xmlns:a16="http://schemas.microsoft.com/office/drawing/2014/main" val="101794280"/>
                  </a:ext>
                </a:extLst>
              </a:tr>
              <a:tr h="768873">
                <a:tc>
                  <a:txBody>
                    <a:bodyPr/>
                    <a:lstStyle/>
                    <a:p>
                      <a:r>
                        <a:rPr lang="es-MX" sz="1600" b="1"/>
                        <a:t>8.5.3</a:t>
                      </a:r>
                      <a:endParaRPr lang="es-MX" sz="1600"/>
                    </a:p>
                  </a:txBody>
                  <a:tcPr marL="46291" marR="46291" marT="23145" marB="23145" anchor="ctr"/>
                </a:tc>
                <a:tc>
                  <a:txBody>
                    <a:bodyPr/>
                    <a:lstStyle/>
                    <a:p>
                      <a:r>
                        <a:rPr lang="es-ES" sz="1600" b="1"/>
                        <a:t>Propiedad del cliente o de proveedores externos</a:t>
                      </a:r>
                      <a:r>
                        <a:rPr lang="es-ES" sz="1600"/>
                        <a:t>: Proteger y gestionar los bienes proporcionados por el cliente o proveedores externos.</a:t>
                      </a:r>
                    </a:p>
                  </a:txBody>
                  <a:tcPr marL="46291" marR="46291" marT="23145" marB="23145" anchor="ctr"/>
                </a:tc>
                <a:tc>
                  <a:txBody>
                    <a:bodyPr/>
                    <a:lstStyle/>
                    <a:p>
                      <a:r>
                        <a:rPr lang="es-ES" sz="1600"/>
                        <a:t>- Inventarios de bienes del cliente. </a:t>
                      </a:r>
                      <a:br>
                        <a:rPr lang="es-ES" sz="1600"/>
                      </a:br>
                      <a:r>
                        <a:rPr lang="es-ES" sz="1600"/>
                        <a:t>- Registros de daños o devoluciones.</a:t>
                      </a:r>
                    </a:p>
                  </a:txBody>
                  <a:tcPr marL="46291" marR="46291" marT="23145" marB="23145" anchor="ctr"/>
                </a:tc>
                <a:extLst>
                  <a:ext uri="{0D108BD9-81ED-4DB2-BD59-A6C34878D82A}">
                    <a16:rowId xmlns:a16="http://schemas.microsoft.com/office/drawing/2014/main" val="3084173640"/>
                  </a:ext>
                </a:extLst>
              </a:tr>
              <a:tr h="768873">
                <a:tc>
                  <a:txBody>
                    <a:bodyPr/>
                    <a:lstStyle/>
                    <a:p>
                      <a:r>
                        <a:rPr lang="es-MX" sz="1600" b="1"/>
                        <a:t>8.5.4</a:t>
                      </a:r>
                      <a:endParaRPr lang="es-MX" sz="1600"/>
                    </a:p>
                  </a:txBody>
                  <a:tcPr marL="46291" marR="46291" marT="23145" marB="23145" anchor="ctr"/>
                </a:tc>
                <a:tc>
                  <a:txBody>
                    <a:bodyPr/>
                    <a:lstStyle/>
                    <a:p>
                      <a:r>
                        <a:rPr lang="es-ES" sz="1600" b="1"/>
                        <a:t>Preservación</a:t>
                      </a:r>
                      <a:r>
                        <a:rPr lang="es-ES" sz="1600"/>
                        <a:t>: Asegurar que los productos o servicios estén protegidos durante el almacenamiento, manipulación, empaque y entrega.</a:t>
                      </a:r>
                    </a:p>
                  </a:txBody>
                  <a:tcPr marL="46291" marR="46291" marT="23145" marB="23145" anchor="ctr"/>
                </a:tc>
                <a:tc>
                  <a:txBody>
                    <a:bodyPr/>
                    <a:lstStyle/>
                    <a:p>
                      <a:r>
                        <a:rPr lang="es-ES" sz="1600"/>
                        <a:t>- Procedimientos de preservación. </a:t>
                      </a:r>
                      <a:br>
                        <a:rPr lang="es-ES" sz="1600"/>
                      </a:br>
                      <a:r>
                        <a:rPr lang="es-ES" sz="1600"/>
                        <a:t>- Registros de condiciones de almacenamiento.</a:t>
                      </a:r>
                    </a:p>
                  </a:txBody>
                  <a:tcPr marL="46291" marR="46291" marT="23145" marB="23145" anchor="ctr"/>
                </a:tc>
                <a:extLst>
                  <a:ext uri="{0D108BD9-81ED-4DB2-BD59-A6C34878D82A}">
                    <a16:rowId xmlns:a16="http://schemas.microsoft.com/office/drawing/2014/main" val="1182145755"/>
                  </a:ext>
                </a:extLst>
              </a:tr>
              <a:tr h="768873">
                <a:tc>
                  <a:txBody>
                    <a:bodyPr/>
                    <a:lstStyle/>
                    <a:p>
                      <a:r>
                        <a:rPr lang="es-MX" sz="1600" b="1"/>
                        <a:t>8.5.5</a:t>
                      </a:r>
                      <a:endParaRPr lang="es-MX" sz="1600"/>
                    </a:p>
                  </a:txBody>
                  <a:tcPr marL="46291" marR="46291" marT="23145" marB="23145" anchor="ctr"/>
                </a:tc>
                <a:tc>
                  <a:txBody>
                    <a:bodyPr/>
                    <a:lstStyle/>
                    <a:p>
                      <a:r>
                        <a:rPr lang="es-ES" sz="1600" b="1"/>
                        <a:t>Actividades posteriores a la entrega</a:t>
                      </a:r>
                      <a:r>
                        <a:rPr lang="es-ES" sz="1600"/>
                        <a:t>: Determinar y cumplir los requisitos asociados a las actividades que siguen a la entrega del producto o servicio.</a:t>
                      </a:r>
                    </a:p>
                  </a:txBody>
                  <a:tcPr marL="46291" marR="46291" marT="23145" marB="23145" anchor="ctr"/>
                </a:tc>
                <a:tc>
                  <a:txBody>
                    <a:bodyPr/>
                    <a:lstStyle/>
                    <a:p>
                      <a:r>
                        <a:rPr lang="es-MX" sz="1600"/>
                        <a:t>- Documentos de garantía. </a:t>
                      </a:r>
                      <a:br>
                        <a:rPr lang="es-MX" sz="1600"/>
                      </a:br>
                      <a:r>
                        <a:rPr lang="es-MX" sz="1600"/>
                        <a:t>- Registros de servicios postventa o mantenimientos.</a:t>
                      </a:r>
                    </a:p>
                  </a:txBody>
                  <a:tcPr marL="46291" marR="46291" marT="23145" marB="23145" anchor="ctr"/>
                </a:tc>
                <a:extLst>
                  <a:ext uri="{0D108BD9-81ED-4DB2-BD59-A6C34878D82A}">
                    <a16:rowId xmlns:a16="http://schemas.microsoft.com/office/drawing/2014/main" val="1015210409"/>
                  </a:ext>
                </a:extLst>
              </a:tr>
              <a:tr h="624709">
                <a:tc>
                  <a:txBody>
                    <a:bodyPr/>
                    <a:lstStyle/>
                    <a:p>
                      <a:r>
                        <a:rPr lang="es-MX" sz="1600" b="1"/>
                        <a:t>8.5.6</a:t>
                      </a:r>
                      <a:endParaRPr lang="es-MX" sz="1600"/>
                    </a:p>
                  </a:txBody>
                  <a:tcPr marL="46291" marR="46291" marT="23145" marB="23145" anchor="ctr"/>
                </a:tc>
                <a:tc>
                  <a:txBody>
                    <a:bodyPr/>
                    <a:lstStyle/>
                    <a:p>
                      <a:r>
                        <a:rPr lang="es-ES" sz="1600" b="1"/>
                        <a:t>Control de cambios</a:t>
                      </a:r>
                      <a:r>
                        <a:rPr lang="es-ES" sz="1600"/>
                        <a:t>: Revisar y controlar cualquier cambio en los procesos de producción o prestación del servicio.</a:t>
                      </a:r>
                    </a:p>
                  </a:txBody>
                  <a:tcPr marL="46291" marR="46291" marT="23145" marB="23145" anchor="ctr"/>
                </a:tc>
                <a:tc>
                  <a:txBody>
                    <a:bodyPr/>
                    <a:lstStyle/>
                    <a:p>
                      <a:r>
                        <a:rPr lang="es-ES" sz="1600" dirty="0"/>
                        <a:t>- Registros de aprobaciones de cambios. </a:t>
                      </a:r>
                      <a:br>
                        <a:rPr lang="es-ES" sz="1600" dirty="0"/>
                      </a:br>
                      <a:r>
                        <a:rPr lang="es-ES" sz="1600" dirty="0"/>
                        <a:t>- Evaluaciones de impacto de los cambios implementados.</a:t>
                      </a:r>
                    </a:p>
                  </a:txBody>
                  <a:tcPr marL="46291" marR="46291" marT="23145" marB="23145" anchor="ctr"/>
                </a:tc>
                <a:extLst>
                  <a:ext uri="{0D108BD9-81ED-4DB2-BD59-A6C34878D82A}">
                    <a16:rowId xmlns:a16="http://schemas.microsoft.com/office/drawing/2014/main" val="804797862"/>
                  </a:ext>
                </a:extLst>
              </a:tr>
            </a:tbl>
          </a:graphicData>
        </a:graphic>
      </p:graphicFrame>
    </p:spTree>
    <p:extLst>
      <p:ext uri="{BB962C8B-B14F-4D97-AF65-F5344CB8AC3E}">
        <p14:creationId xmlns:p14="http://schemas.microsoft.com/office/powerpoint/2010/main" val="14426941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pPr algn="just"/>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8.6: Liberación de los productos y servicios</a:t>
            </a:r>
          </a:p>
        </p:txBody>
      </p:sp>
      <p:graphicFrame>
        <p:nvGraphicFramePr>
          <p:cNvPr id="4" name="Tabla 3">
            <a:extLst>
              <a:ext uri="{FF2B5EF4-FFF2-40B4-BE49-F238E27FC236}">
                <a16:creationId xmlns:a16="http://schemas.microsoft.com/office/drawing/2014/main" id="{30F83485-94BE-34D3-43C3-5CDA29F02766}"/>
              </a:ext>
            </a:extLst>
          </p:cNvPr>
          <p:cNvGraphicFramePr>
            <a:graphicFrameLocks noGrp="1"/>
          </p:cNvGraphicFramePr>
          <p:nvPr>
            <p:extLst>
              <p:ext uri="{D42A27DB-BD31-4B8C-83A1-F6EECF244321}">
                <p14:modId xmlns:p14="http://schemas.microsoft.com/office/powerpoint/2010/main" val="1862752958"/>
              </p:ext>
            </p:extLst>
          </p:nvPr>
        </p:nvGraphicFramePr>
        <p:xfrm>
          <a:off x="838200" y="1874520"/>
          <a:ext cx="10515600" cy="3108960"/>
        </p:xfrm>
        <a:graphic>
          <a:graphicData uri="http://schemas.openxmlformats.org/drawingml/2006/table">
            <a:tbl>
              <a:tblPr>
                <a:tableStyleId>{FABFCF23-3B69-468F-B69F-88F6DE6A72F2}</a:tableStyleId>
              </a:tblPr>
              <a:tblGrid>
                <a:gridCol w="3505200">
                  <a:extLst>
                    <a:ext uri="{9D8B030D-6E8A-4147-A177-3AD203B41FA5}">
                      <a16:colId xmlns:a16="http://schemas.microsoft.com/office/drawing/2014/main" val="2963227163"/>
                    </a:ext>
                  </a:extLst>
                </a:gridCol>
                <a:gridCol w="3505200">
                  <a:extLst>
                    <a:ext uri="{9D8B030D-6E8A-4147-A177-3AD203B41FA5}">
                      <a16:colId xmlns:a16="http://schemas.microsoft.com/office/drawing/2014/main" val="2284304285"/>
                    </a:ext>
                  </a:extLst>
                </a:gridCol>
                <a:gridCol w="3505200">
                  <a:extLst>
                    <a:ext uri="{9D8B030D-6E8A-4147-A177-3AD203B41FA5}">
                      <a16:colId xmlns:a16="http://schemas.microsoft.com/office/drawing/2014/main" val="3368568501"/>
                    </a:ext>
                  </a:extLst>
                </a:gridCol>
              </a:tblGrid>
              <a:tr h="0">
                <a:tc>
                  <a:txBody>
                    <a:bodyPr/>
                    <a:lstStyle/>
                    <a:p>
                      <a:r>
                        <a:rPr lang="es-MX" b="1"/>
                        <a:t>Aspecto Principal</a:t>
                      </a:r>
                      <a:endParaRPr lang="es-MX"/>
                    </a:p>
                  </a:txBody>
                  <a:tcPr anchor="ctr"/>
                </a:tc>
                <a:tc>
                  <a:txBody>
                    <a:bodyPr/>
                    <a:lstStyle/>
                    <a:p>
                      <a:r>
                        <a:rPr lang="es-MX" b="1"/>
                        <a:t>Descripción</a:t>
                      </a:r>
                      <a:endParaRPr lang="es-MX"/>
                    </a:p>
                  </a:txBody>
                  <a:tcPr anchor="ctr"/>
                </a:tc>
                <a:tc>
                  <a:txBody>
                    <a:bodyPr/>
                    <a:lstStyle/>
                    <a:p>
                      <a:r>
                        <a:rPr lang="es-MX" b="1"/>
                        <a:t>Evidencias posibles</a:t>
                      </a:r>
                      <a:endParaRPr lang="es-MX"/>
                    </a:p>
                  </a:txBody>
                  <a:tcPr anchor="ctr"/>
                </a:tc>
                <a:extLst>
                  <a:ext uri="{0D108BD9-81ED-4DB2-BD59-A6C34878D82A}">
                    <a16:rowId xmlns:a16="http://schemas.microsoft.com/office/drawing/2014/main" val="3900015605"/>
                  </a:ext>
                </a:extLst>
              </a:tr>
              <a:tr h="0">
                <a:tc>
                  <a:txBody>
                    <a:bodyPr/>
                    <a:lstStyle/>
                    <a:p>
                      <a:r>
                        <a:rPr lang="es-MX" b="1"/>
                        <a:t>Verificación de conformidad</a:t>
                      </a:r>
                      <a:endParaRPr lang="es-MX"/>
                    </a:p>
                  </a:txBody>
                  <a:tcPr anchor="ctr"/>
                </a:tc>
                <a:tc>
                  <a:txBody>
                    <a:bodyPr/>
                    <a:lstStyle/>
                    <a:p>
                      <a:r>
                        <a:rPr lang="es-ES"/>
                        <a:t>Asegurar que el producto o servicio cumple con los requisitos antes de su liberación.</a:t>
                      </a:r>
                    </a:p>
                  </a:txBody>
                  <a:tcPr anchor="ctr"/>
                </a:tc>
                <a:tc>
                  <a:txBody>
                    <a:bodyPr/>
                    <a:lstStyle/>
                    <a:p>
                      <a:r>
                        <a:rPr lang="es-ES"/>
                        <a:t>- Registros de inspección y pruebas. </a:t>
                      </a:r>
                      <a:br>
                        <a:rPr lang="es-ES"/>
                      </a:br>
                      <a:r>
                        <a:rPr lang="es-ES"/>
                        <a:t>- Checklists de verificación.</a:t>
                      </a:r>
                    </a:p>
                  </a:txBody>
                  <a:tcPr anchor="ctr"/>
                </a:tc>
                <a:extLst>
                  <a:ext uri="{0D108BD9-81ED-4DB2-BD59-A6C34878D82A}">
                    <a16:rowId xmlns:a16="http://schemas.microsoft.com/office/drawing/2014/main" val="4192863112"/>
                  </a:ext>
                </a:extLst>
              </a:tr>
              <a:tr h="0">
                <a:tc>
                  <a:txBody>
                    <a:bodyPr/>
                    <a:lstStyle/>
                    <a:p>
                      <a:r>
                        <a:rPr lang="es-MX" b="1"/>
                        <a:t>Responsabilidad de la liberación</a:t>
                      </a:r>
                      <a:endParaRPr lang="es-MX"/>
                    </a:p>
                  </a:txBody>
                  <a:tcPr anchor="ctr"/>
                </a:tc>
                <a:tc>
                  <a:txBody>
                    <a:bodyPr/>
                    <a:lstStyle/>
                    <a:p>
                      <a:r>
                        <a:rPr lang="es-ES"/>
                        <a:t>Definir quién es responsable de autorizar la liberación del producto o servicio.</a:t>
                      </a:r>
                    </a:p>
                  </a:txBody>
                  <a:tcPr anchor="ctr"/>
                </a:tc>
                <a:tc>
                  <a:txBody>
                    <a:bodyPr/>
                    <a:lstStyle/>
                    <a:p>
                      <a:r>
                        <a:rPr lang="es-MX"/>
                        <a:t>- Firmas o autorizaciones en registros de conformidad. </a:t>
                      </a:r>
                      <a:br>
                        <a:rPr lang="es-MX"/>
                      </a:br>
                      <a:r>
                        <a:rPr lang="es-MX"/>
                        <a:t>- Procedimientos documentados.</a:t>
                      </a:r>
                    </a:p>
                  </a:txBody>
                  <a:tcPr anchor="ctr"/>
                </a:tc>
                <a:extLst>
                  <a:ext uri="{0D108BD9-81ED-4DB2-BD59-A6C34878D82A}">
                    <a16:rowId xmlns:a16="http://schemas.microsoft.com/office/drawing/2014/main" val="2741154214"/>
                  </a:ext>
                </a:extLst>
              </a:tr>
              <a:tr h="0">
                <a:tc>
                  <a:txBody>
                    <a:bodyPr/>
                    <a:lstStyle/>
                    <a:p>
                      <a:r>
                        <a:rPr lang="es-MX" b="1"/>
                        <a:t>Evidencia documentada</a:t>
                      </a:r>
                      <a:endParaRPr lang="es-MX"/>
                    </a:p>
                  </a:txBody>
                  <a:tcPr anchor="ctr"/>
                </a:tc>
                <a:tc>
                  <a:txBody>
                    <a:bodyPr/>
                    <a:lstStyle/>
                    <a:p>
                      <a:r>
                        <a:rPr lang="es-ES"/>
                        <a:t>Mantener evidencia de la conformidad con los criterios de aceptación establecidos.</a:t>
                      </a:r>
                    </a:p>
                  </a:txBody>
                  <a:tcPr anchor="ctr"/>
                </a:tc>
                <a:tc>
                  <a:txBody>
                    <a:bodyPr/>
                    <a:lstStyle/>
                    <a:p>
                      <a:r>
                        <a:rPr lang="es-MX" dirty="0"/>
                        <a:t>- Certificados de conformidad. </a:t>
                      </a:r>
                      <a:br>
                        <a:rPr lang="es-MX" dirty="0"/>
                      </a:br>
                      <a:r>
                        <a:rPr lang="es-MX" dirty="0"/>
                        <a:t>- Resultados de auditorías internas o externas.</a:t>
                      </a:r>
                    </a:p>
                  </a:txBody>
                  <a:tcPr anchor="ctr"/>
                </a:tc>
                <a:extLst>
                  <a:ext uri="{0D108BD9-81ED-4DB2-BD59-A6C34878D82A}">
                    <a16:rowId xmlns:a16="http://schemas.microsoft.com/office/drawing/2014/main" val="3798893218"/>
                  </a:ext>
                </a:extLst>
              </a:tr>
            </a:tbl>
          </a:graphicData>
        </a:graphic>
      </p:graphicFrame>
    </p:spTree>
    <p:extLst>
      <p:ext uri="{BB962C8B-B14F-4D97-AF65-F5344CB8AC3E}">
        <p14:creationId xmlns:p14="http://schemas.microsoft.com/office/powerpoint/2010/main" val="35109140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pPr algn="just"/>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8.7: Control de las salidas no conformes</a:t>
            </a:r>
          </a:p>
        </p:txBody>
      </p:sp>
      <p:graphicFrame>
        <p:nvGraphicFramePr>
          <p:cNvPr id="6" name="Tabla 5">
            <a:extLst>
              <a:ext uri="{FF2B5EF4-FFF2-40B4-BE49-F238E27FC236}">
                <a16:creationId xmlns:a16="http://schemas.microsoft.com/office/drawing/2014/main" id="{BAE6F36F-B49A-1AE6-75AE-62C2156E423C}"/>
              </a:ext>
            </a:extLst>
          </p:cNvPr>
          <p:cNvGraphicFramePr>
            <a:graphicFrameLocks noGrp="1"/>
          </p:cNvGraphicFramePr>
          <p:nvPr>
            <p:extLst>
              <p:ext uri="{D42A27DB-BD31-4B8C-83A1-F6EECF244321}">
                <p14:modId xmlns:p14="http://schemas.microsoft.com/office/powerpoint/2010/main" val="2096298958"/>
              </p:ext>
            </p:extLst>
          </p:nvPr>
        </p:nvGraphicFramePr>
        <p:xfrm>
          <a:off x="805141" y="1575453"/>
          <a:ext cx="10227294" cy="4847848"/>
        </p:xfrm>
        <a:graphic>
          <a:graphicData uri="http://schemas.openxmlformats.org/drawingml/2006/table">
            <a:tbl>
              <a:tblPr>
                <a:tableStyleId>{FABFCF23-3B69-468F-B69F-88F6DE6A72F2}</a:tableStyleId>
              </a:tblPr>
              <a:tblGrid>
                <a:gridCol w="3409098">
                  <a:extLst>
                    <a:ext uri="{9D8B030D-6E8A-4147-A177-3AD203B41FA5}">
                      <a16:colId xmlns:a16="http://schemas.microsoft.com/office/drawing/2014/main" val="368319081"/>
                    </a:ext>
                  </a:extLst>
                </a:gridCol>
                <a:gridCol w="3409098">
                  <a:extLst>
                    <a:ext uri="{9D8B030D-6E8A-4147-A177-3AD203B41FA5}">
                      <a16:colId xmlns:a16="http://schemas.microsoft.com/office/drawing/2014/main" val="471818712"/>
                    </a:ext>
                  </a:extLst>
                </a:gridCol>
                <a:gridCol w="3409098">
                  <a:extLst>
                    <a:ext uri="{9D8B030D-6E8A-4147-A177-3AD203B41FA5}">
                      <a16:colId xmlns:a16="http://schemas.microsoft.com/office/drawing/2014/main" val="1232443671"/>
                    </a:ext>
                  </a:extLst>
                </a:gridCol>
              </a:tblGrid>
              <a:tr h="289213">
                <a:tc>
                  <a:txBody>
                    <a:bodyPr/>
                    <a:lstStyle/>
                    <a:p>
                      <a:r>
                        <a:rPr lang="es-MX" sz="1600" b="1"/>
                        <a:t>Aspecto Principal</a:t>
                      </a:r>
                      <a:endParaRPr lang="es-MX" sz="1600"/>
                    </a:p>
                  </a:txBody>
                  <a:tcPr marL="69069" marR="69069" marT="34534" marB="34534" anchor="ctr"/>
                </a:tc>
                <a:tc>
                  <a:txBody>
                    <a:bodyPr/>
                    <a:lstStyle/>
                    <a:p>
                      <a:r>
                        <a:rPr lang="es-MX" sz="1600" b="1"/>
                        <a:t>Descripción</a:t>
                      </a:r>
                      <a:endParaRPr lang="es-MX" sz="1600"/>
                    </a:p>
                  </a:txBody>
                  <a:tcPr marL="69069" marR="69069" marT="34534" marB="34534" anchor="ctr"/>
                </a:tc>
                <a:tc>
                  <a:txBody>
                    <a:bodyPr/>
                    <a:lstStyle/>
                    <a:p>
                      <a:r>
                        <a:rPr lang="es-MX" sz="1600" b="1"/>
                        <a:t>Evidencias posibles</a:t>
                      </a:r>
                      <a:endParaRPr lang="es-MX" sz="1600"/>
                    </a:p>
                  </a:txBody>
                  <a:tcPr marL="69069" marR="69069" marT="34534" marB="34534" anchor="ctr"/>
                </a:tc>
                <a:extLst>
                  <a:ext uri="{0D108BD9-81ED-4DB2-BD59-A6C34878D82A}">
                    <a16:rowId xmlns:a16="http://schemas.microsoft.com/office/drawing/2014/main" val="2609653501"/>
                  </a:ext>
                </a:extLst>
              </a:tr>
              <a:tr h="726183">
                <a:tc>
                  <a:txBody>
                    <a:bodyPr/>
                    <a:lstStyle/>
                    <a:p>
                      <a:r>
                        <a:rPr lang="es-MX" sz="1600" b="1" dirty="0"/>
                        <a:t>Identificación de no conformidades</a:t>
                      </a:r>
                      <a:endParaRPr lang="es-MX" sz="1600" dirty="0"/>
                    </a:p>
                  </a:txBody>
                  <a:tcPr marL="69069" marR="69069" marT="34534" marB="34534" anchor="ctr"/>
                </a:tc>
                <a:tc>
                  <a:txBody>
                    <a:bodyPr/>
                    <a:lstStyle/>
                    <a:p>
                      <a:r>
                        <a:rPr lang="es-ES" sz="1600"/>
                        <a:t>Detectar productos o servicios que no cumplen con los requisitos establecidos.</a:t>
                      </a:r>
                    </a:p>
                  </a:txBody>
                  <a:tcPr marL="69069" marR="69069" marT="34534" marB="34534" anchor="ctr"/>
                </a:tc>
                <a:tc>
                  <a:txBody>
                    <a:bodyPr/>
                    <a:lstStyle/>
                    <a:p>
                      <a:r>
                        <a:rPr lang="es-ES" sz="1600"/>
                        <a:t>- Registros de inspección y pruebas. </a:t>
                      </a:r>
                      <a:br>
                        <a:rPr lang="es-ES" sz="1600"/>
                      </a:br>
                      <a:r>
                        <a:rPr lang="es-ES" sz="1600"/>
                        <a:t>- Informes de no conformidades.</a:t>
                      </a:r>
                    </a:p>
                  </a:txBody>
                  <a:tcPr marL="69069" marR="69069" marT="34534" marB="34534" anchor="ctr"/>
                </a:tc>
                <a:extLst>
                  <a:ext uri="{0D108BD9-81ED-4DB2-BD59-A6C34878D82A}">
                    <a16:rowId xmlns:a16="http://schemas.microsoft.com/office/drawing/2014/main" val="1304586871"/>
                  </a:ext>
                </a:extLst>
              </a:tr>
              <a:tr h="944668">
                <a:tc>
                  <a:txBody>
                    <a:bodyPr/>
                    <a:lstStyle/>
                    <a:p>
                      <a:r>
                        <a:rPr lang="es-MX" sz="1600" b="1"/>
                        <a:t>Control para evitar uso no intencionado</a:t>
                      </a:r>
                      <a:endParaRPr lang="es-MX" sz="1600"/>
                    </a:p>
                  </a:txBody>
                  <a:tcPr marL="69069" marR="69069" marT="34534" marB="34534" anchor="ctr"/>
                </a:tc>
                <a:tc>
                  <a:txBody>
                    <a:bodyPr/>
                    <a:lstStyle/>
                    <a:p>
                      <a:r>
                        <a:rPr lang="es-ES" sz="1600"/>
                        <a:t>Asegurar que las salidas no conformes no sean utilizadas o entregadas al cliente sin autorización.</a:t>
                      </a:r>
                    </a:p>
                  </a:txBody>
                  <a:tcPr marL="69069" marR="69069" marT="34534" marB="34534" anchor="ctr"/>
                </a:tc>
                <a:tc>
                  <a:txBody>
                    <a:bodyPr/>
                    <a:lstStyle/>
                    <a:p>
                      <a:r>
                        <a:rPr lang="es-ES" sz="1600"/>
                        <a:t>- Procedimientos para segregación. </a:t>
                      </a:r>
                      <a:br>
                        <a:rPr lang="es-ES" sz="1600"/>
                      </a:br>
                      <a:r>
                        <a:rPr lang="es-ES" sz="1600"/>
                        <a:t>- Etiquetas de "No conforme".</a:t>
                      </a:r>
                    </a:p>
                  </a:txBody>
                  <a:tcPr marL="69069" marR="69069" marT="34534" marB="34534" anchor="ctr"/>
                </a:tc>
                <a:extLst>
                  <a:ext uri="{0D108BD9-81ED-4DB2-BD59-A6C34878D82A}">
                    <a16:rowId xmlns:a16="http://schemas.microsoft.com/office/drawing/2014/main" val="444668583"/>
                  </a:ext>
                </a:extLst>
              </a:tr>
              <a:tr h="944668">
                <a:tc>
                  <a:txBody>
                    <a:bodyPr/>
                    <a:lstStyle/>
                    <a:p>
                      <a:r>
                        <a:rPr lang="es-ES" sz="1600" b="1" dirty="0"/>
                        <a:t>Acción para resolver la no conformidad</a:t>
                      </a:r>
                      <a:endParaRPr lang="es-ES" sz="1600" dirty="0"/>
                    </a:p>
                  </a:txBody>
                  <a:tcPr marL="69069" marR="69069" marT="34534" marB="34534" anchor="ctr"/>
                </a:tc>
                <a:tc>
                  <a:txBody>
                    <a:bodyPr/>
                    <a:lstStyle/>
                    <a:p>
                      <a:r>
                        <a:rPr lang="es-ES" sz="1600"/>
                        <a:t>Determinar y aplicar las acciones necesarias: corrección, reprocesamiento o eliminación.</a:t>
                      </a:r>
                    </a:p>
                  </a:txBody>
                  <a:tcPr marL="69069" marR="69069" marT="34534" marB="34534" anchor="ctr"/>
                </a:tc>
                <a:tc>
                  <a:txBody>
                    <a:bodyPr/>
                    <a:lstStyle/>
                    <a:p>
                      <a:r>
                        <a:rPr lang="es-ES" sz="1600"/>
                        <a:t>- Registros de corrección o reprocesamiento. </a:t>
                      </a:r>
                      <a:br>
                        <a:rPr lang="es-ES" sz="1600"/>
                      </a:br>
                      <a:r>
                        <a:rPr lang="es-ES" sz="1600"/>
                        <a:t>- Autorizaciones de uso bajo concesión.</a:t>
                      </a:r>
                    </a:p>
                  </a:txBody>
                  <a:tcPr marL="69069" marR="69069" marT="34534" marB="34534" anchor="ctr"/>
                </a:tc>
                <a:extLst>
                  <a:ext uri="{0D108BD9-81ED-4DB2-BD59-A6C34878D82A}">
                    <a16:rowId xmlns:a16="http://schemas.microsoft.com/office/drawing/2014/main" val="3972727533"/>
                  </a:ext>
                </a:extLst>
              </a:tr>
              <a:tr h="944668">
                <a:tc>
                  <a:txBody>
                    <a:bodyPr/>
                    <a:lstStyle/>
                    <a:p>
                      <a:r>
                        <a:rPr lang="es-MX" sz="1600" b="1"/>
                        <a:t>Responsabilidad y autorización</a:t>
                      </a:r>
                      <a:endParaRPr lang="es-MX" sz="1600"/>
                    </a:p>
                  </a:txBody>
                  <a:tcPr marL="69069" marR="69069" marT="34534" marB="34534" anchor="ctr"/>
                </a:tc>
                <a:tc>
                  <a:txBody>
                    <a:bodyPr/>
                    <a:lstStyle/>
                    <a:p>
                      <a:r>
                        <a:rPr lang="es-ES" sz="1600"/>
                        <a:t>Definir quién puede tomar decisiones sobre la disposición de los productos o servicios no conformes.</a:t>
                      </a:r>
                    </a:p>
                  </a:txBody>
                  <a:tcPr marL="69069" marR="69069" marT="34534" marB="34534" anchor="ctr"/>
                </a:tc>
                <a:tc>
                  <a:txBody>
                    <a:bodyPr/>
                    <a:lstStyle/>
                    <a:p>
                      <a:r>
                        <a:rPr lang="es-ES" sz="1600"/>
                        <a:t>- Registros de aprobación de disposiciones. </a:t>
                      </a:r>
                      <a:br>
                        <a:rPr lang="es-ES" sz="1600"/>
                      </a:br>
                      <a:r>
                        <a:rPr lang="es-ES" sz="1600"/>
                        <a:t>- Procedimientos de control documentados.</a:t>
                      </a:r>
                    </a:p>
                  </a:txBody>
                  <a:tcPr marL="69069" marR="69069" marT="34534" marB="34534" anchor="ctr"/>
                </a:tc>
                <a:extLst>
                  <a:ext uri="{0D108BD9-81ED-4DB2-BD59-A6C34878D82A}">
                    <a16:rowId xmlns:a16="http://schemas.microsoft.com/office/drawing/2014/main" val="1222019289"/>
                  </a:ext>
                </a:extLst>
              </a:tr>
              <a:tr h="726183">
                <a:tc>
                  <a:txBody>
                    <a:bodyPr/>
                    <a:lstStyle/>
                    <a:p>
                      <a:r>
                        <a:rPr lang="es-MX" sz="1600" b="1"/>
                        <a:t>Evidencia documentada</a:t>
                      </a:r>
                      <a:endParaRPr lang="es-MX" sz="1600"/>
                    </a:p>
                  </a:txBody>
                  <a:tcPr marL="69069" marR="69069" marT="34534" marB="34534" anchor="ctr"/>
                </a:tc>
                <a:tc>
                  <a:txBody>
                    <a:bodyPr/>
                    <a:lstStyle/>
                    <a:p>
                      <a:r>
                        <a:rPr lang="es-ES" sz="1600"/>
                        <a:t>Mantener registros de las no conformidades, acciones tomadas y resultados.</a:t>
                      </a:r>
                    </a:p>
                  </a:txBody>
                  <a:tcPr marL="69069" marR="69069" marT="34534" marB="34534" anchor="ctr"/>
                </a:tc>
                <a:tc>
                  <a:txBody>
                    <a:bodyPr/>
                    <a:lstStyle/>
                    <a:p>
                      <a:r>
                        <a:rPr lang="es-ES" sz="1600" dirty="0"/>
                        <a:t>- Informes de acciones correctivas. </a:t>
                      </a:r>
                      <a:br>
                        <a:rPr lang="es-ES" sz="1600" dirty="0"/>
                      </a:br>
                      <a:r>
                        <a:rPr lang="es-ES" sz="1600" dirty="0"/>
                        <a:t>- Registros de disposición final de los productos.</a:t>
                      </a:r>
                    </a:p>
                  </a:txBody>
                  <a:tcPr marL="69069" marR="69069" marT="34534" marB="34534" anchor="ctr"/>
                </a:tc>
                <a:extLst>
                  <a:ext uri="{0D108BD9-81ED-4DB2-BD59-A6C34878D82A}">
                    <a16:rowId xmlns:a16="http://schemas.microsoft.com/office/drawing/2014/main" val="2538465223"/>
                  </a:ext>
                </a:extLst>
              </a:tr>
            </a:tbl>
          </a:graphicData>
        </a:graphic>
      </p:graphicFrame>
    </p:spTree>
    <p:extLst>
      <p:ext uri="{BB962C8B-B14F-4D97-AF65-F5344CB8AC3E}">
        <p14:creationId xmlns:p14="http://schemas.microsoft.com/office/powerpoint/2010/main" val="34884448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660B70A-7995-3C98-AD7B-F3144EEC7859}"/>
              </a:ext>
            </a:extLst>
          </p:cNvPr>
          <p:cNvSpPr txBox="1"/>
          <p:nvPr/>
        </p:nvSpPr>
        <p:spPr>
          <a:xfrm>
            <a:off x="947530" y="1083366"/>
            <a:ext cx="10296939" cy="3785652"/>
          </a:xfrm>
          <a:prstGeom prst="rect">
            <a:avLst/>
          </a:prstGeom>
          <a:noFill/>
        </p:spPr>
        <p:txBody>
          <a:bodyPr wrap="square">
            <a:spAutoFit/>
          </a:bodyPr>
          <a:lstStyle/>
          <a:p>
            <a:pPr algn="just"/>
            <a:r>
              <a:rPr lang="es-ES" sz="2000" b="1" dirty="0"/>
              <a:t>Recomendaciones generales para todo el capítulo 8</a:t>
            </a:r>
          </a:p>
          <a:p>
            <a:pPr algn="just"/>
            <a:endParaRPr lang="es-ES" sz="2000" b="1" dirty="0"/>
          </a:p>
          <a:p>
            <a:pPr algn="just">
              <a:buFont typeface="+mj-lt"/>
              <a:buAutoNum type="arabicPeriod"/>
            </a:pPr>
            <a:r>
              <a:rPr lang="es-ES" sz="2000" b="1" dirty="0"/>
              <a:t>Capacitación continua</a:t>
            </a:r>
            <a:r>
              <a:rPr lang="es-ES" sz="2000" dirty="0"/>
              <a:t>: Asegúrate de que todo el personal involucrado en la operación comprenda los procesos y sus responsabilidades.</a:t>
            </a:r>
          </a:p>
          <a:p>
            <a:pPr algn="just">
              <a:buFont typeface="+mj-lt"/>
              <a:buAutoNum type="arabicPeriod"/>
            </a:pPr>
            <a:r>
              <a:rPr lang="es-ES" sz="2000" b="1" dirty="0"/>
              <a:t>Uso de tecnología</a:t>
            </a:r>
            <a:r>
              <a:rPr lang="es-ES" sz="2000" dirty="0"/>
              <a:t>: Automatiza controles y registros cuando sea posible para mejorar la eficiencia y reducir errores.</a:t>
            </a:r>
          </a:p>
          <a:p>
            <a:pPr algn="just">
              <a:buFont typeface="+mj-lt"/>
              <a:buAutoNum type="arabicPeriod"/>
            </a:pPr>
            <a:r>
              <a:rPr lang="es-ES" sz="2000" b="1" dirty="0"/>
              <a:t>Auditorías internas</a:t>
            </a:r>
            <a:r>
              <a:rPr lang="es-ES" sz="2000" dirty="0"/>
              <a:t>: Realiza auditorías regulares para verificar la eficacia de los procesos y su alineación con los requisitos de la norma.</a:t>
            </a:r>
          </a:p>
          <a:p>
            <a:pPr algn="just">
              <a:buFont typeface="+mj-lt"/>
              <a:buAutoNum type="arabicPeriod"/>
            </a:pPr>
            <a:r>
              <a:rPr lang="es-ES" sz="2000" b="1" dirty="0"/>
              <a:t>Indicadores de desempeño</a:t>
            </a:r>
            <a:r>
              <a:rPr lang="es-ES" sz="2000" dirty="0"/>
              <a:t>: Define </a:t>
            </a:r>
            <a:r>
              <a:rPr lang="es-ES" sz="2000" dirty="0" err="1"/>
              <a:t>KPIs</a:t>
            </a:r>
            <a:r>
              <a:rPr lang="es-ES" sz="2000" dirty="0"/>
              <a:t> claros para medir la efectividad de los procesos operativos y fomentar la mejora continua.</a:t>
            </a:r>
          </a:p>
          <a:p>
            <a:pPr algn="just">
              <a:buFont typeface="+mj-lt"/>
              <a:buAutoNum type="arabicPeriod"/>
            </a:pPr>
            <a:r>
              <a:rPr lang="es-ES" sz="2000" b="1" dirty="0"/>
              <a:t>Comunicación efectiva</a:t>
            </a:r>
            <a:r>
              <a:rPr lang="es-ES" sz="2000" dirty="0"/>
              <a:t>: Mantén una comunicación constante entre las áreas involucradas en los procesos operativos y con los clientes.</a:t>
            </a:r>
          </a:p>
        </p:txBody>
      </p:sp>
    </p:spTree>
    <p:extLst>
      <p:ext uri="{BB962C8B-B14F-4D97-AF65-F5344CB8AC3E}">
        <p14:creationId xmlns:p14="http://schemas.microsoft.com/office/powerpoint/2010/main" val="350898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A4541D-D9E1-4AC6-85B5-CCF094E5A35B}"/>
              </a:ext>
            </a:extLst>
          </p:cNvPr>
          <p:cNvPicPr>
            <a:picLocks noChangeAspect="1"/>
          </p:cNvPicPr>
          <p:nvPr/>
        </p:nvPicPr>
        <p:blipFill>
          <a:blip r:embed="rId2"/>
          <a:stretch>
            <a:fillRect/>
          </a:stretch>
        </p:blipFill>
        <p:spPr>
          <a:xfrm>
            <a:off x="2053263" y="186658"/>
            <a:ext cx="8085473" cy="6484683"/>
          </a:xfrm>
          <a:prstGeom prst="rect">
            <a:avLst/>
          </a:prstGeom>
        </p:spPr>
      </p:pic>
    </p:spTree>
    <p:extLst>
      <p:ext uri="{BB962C8B-B14F-4D97-AF65-F5344CB8AC3E}">
        <p14:creationId xmlns:p14="http://schemas.microsoft.com/office/powerpoint/2010/main" val="1480579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8B859-A8C1-4D7E-85F9-09EB157A8E38}"/>
              </a:ext>
            </a:extLst>
          </p:cNvPr>
          <p:cNvSpPr>
            <a:spLocks noGrp="1"/>
          </p:cNvSpPr>
          <p:nvPr>
            <p:ph type="title"/>
          </p:nvPr>
        </p:nvSpPr>
        <p:spPr>
          <a:xfrm>
            <a:off x="838199" y="774700"/>
            <a:ext cx="10515600" cy="1844676"/>
          </a:xfrm>
        </p:spPr>
        <p:txBody>
          <a:bodyPr>
            <a:normAutofit fontScale="90000"/>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Capítulo 9</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dirty="0">
                <a:ln w="22225">
                  <a:solidFill>
                    <a:schemeClr val="accent2"/>
                  </a:solidFill>
                  <a:prstDash val="solid"/>
                </a:ln>
                <a:solidFill>
                  <a:schemeClr val="accent2">
                    <a:lumMod val="40000"/>
                    <a:lumOff val="60000"/>
                  </a:schemeClr>
                </a:solidFill>
                <a:latin typeface="Arial" panose="020B0604020202020204" pitchFamily="34" charset="0"/>
              </a:rPr>
              <a:t>Evaluación del desempeño</a:t>
            </a:r>
            <a:endParaRPr lang="es-ES" sz="8800" b="1" dirty="0">
              <a:ln w="22225">
                <a:solidFill>
                  <a:schemeClr val="accent2"/>
                </a:solidFill>
                <a:prstDash val="solid"/>
              </a:ln>
              <a:solidFill>
                <a:schemeClr val="accent2">
                  <a:lumMod val="40000"/>
                  <a:lumOff val="60000"/>
                </a:schemeClr>
              </a:solidFill>
            </a:endParaRPr>
          </a:p>
        </p:txBody>
      </p:sp>
      <p:pic>
        <p:nvPicPr>
          <p:cNvPr id="3" name="Picture 2" descr="La Evaluación del Desempeño según la nueva ISO 9001 2015">
            <a:extLst>
              <a:ext uri="{FF2B5EF4-FFF2-40B4-BE49-F238E27FC236}">
                <a16:creationId xmlns:a16="http://schemas.microsoft.com/office/drawing/2014/main" id="{133E1DA3-CB6F-4678-9E07-F94829500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651" y="3429000"/>
            <a:ext cx="4598697" cy="184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6130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3FCF9B-4A4F-715C-22AC-4B473956FF92}"/>
              </a:ext>
            </a:extLst>
          </p:cNvPr>
          <p:cNvSpPr txBox="1"/>
          <p:nvPr/>
        </p:nvSpPr>
        <p:spPr>
          <a:xfrm>
            <a:off x="815009" y="586408"/>
            <a:ext cx="10346634" cy="5909310"/>
          </a:xfrm>
          <a:prstGeom prst="rect">
            <a:avLst/>
          </a:prstGeom>
          <a:noFill/>
        </p:spPr>
        <p:txBody>
          <a:bodyPr wrap="square">
            <a:spAutoFit/>
          </a:bodyPr>
          <a:lstStyle/>
          <a:p>
            <a:pPr algn="just"/>
            <a:r>
              <a:rPr lang="es-ES" dirty="0"/>
              <a:t>El capítulo 9 de la norma ISO 9001:2015, titulado </a:t>
            </a:r>
            <a:r>
              <a:rPr lang="es-ES" b="1" dirty="0"/>
              <a:t>"Evaluación del Desempeño"</a:t>
            </a:r>
            <a:r>
              <a:rPr lang="es-ES" dirty="0"/>
              <a:t>, establece los requisitos que las organizaciones deben seguir para evaluar la efectividad y el rendimiento de su Sistema de Gestión de la Calidad (SGC). El objetivo principal de este capítulo es asegurar que la organización realice un seguimiento adecuado de los resultados y utilice esos datos para mejorar continuamente su SGC. </a:t>
            </a:r>
          </a:p>
          <a:p>
            <a:pPr algn="just"/>
            <a:endParaRPr lang="es-ES" dirty="0"/>
          </a:p>
          <a:p>
            <a:pPr algn="just"/>
            <a:r>
              <a:rPr lang="es-ES" dirty="0">
                <a:solidFill>
                  <a:schemeClr val="accent1"/>
                </a:solidFill>
              </a:rPr>
              <a:t>Este capítulo se enfoca en varios aspectos clave:</a:t>
            </a:r>
          </a:p>
          <a:p>
            <a:pPr algn="just">
              <a:buFont typeface="+mj-lt"/>
              <a:buAutoNum type="arabicPeriod"/>
            </a:pPr>
            <a:r>
              <a:rPr lang="es-ES" b="1" dirty="0">
                <a:solidFill>
                  <a:schemeClr val="accent1"/>
                </a:solidFill>
              </a:rPr>
              <a:t>Monitoreo, medición, análisis y evaluación</a:t>
            </a:r>
            <a:r>
              <a:rPr lang="es-ES" dirty="0">
                <a:solidFill>
                  <a:schemeClr val="accent1"/>
                </a:solidFill>
              </a:rPr>
              <a:t>: Se requiere que la organización establezca métodos para medir el desempeño de sus procesos clave. Esto implica monitorear indicadores relacionados con la calidad, como la satisfacción del cliente, los resultados de auditorías internas y la eficacia de las acciones correctivas y preventivas.</a:t>
            </a:r>
          </a:p>
          <a:p>
            <a:pPr algn="just">
              <a:buFont typeface="+mj-lt"/>
              <a:buAutoNum type="arabicPeriod"/>
            </a:pPr>
            <a:r>
              <a:rPr lang="es-ES" b="1" dirty="0">
                <a:solidFill>
                  <a:schemeClr val="accent1"/>
                </a:solidFill>
              </a:rPr>
              <a:t>Auditorías internas</a:t>
            </a:r>
            <a:r>
              <a:rPr lang="es-ES" dirty="0">
                <a:solidFill>
                  <a:schemeClr val="accent1"/>
                </a:solidFill>
              </a:rPr>
              <a:t>: La norma exige la realización de auditorías internas periódicas para verificar el cumplimiento del SGC y la eficacia de los procesos implementados.</a:t>
            </a:r>
          </a:p>
          <a:p>
            <a:pPr algn="just">
              <a:buFont typeface="+mj-lt"/>
              <a:buAutoNum type="arabicPeriod"/>
            </a:pPr>
            <a:r>
              <a:rPr lang="es-ES" b="1" dirty="0">
                <a:solidFill>
                  <a:schemeClr val="accent1"/>
                </a:solidFill>
              </a:rPr>
              <a:t>Análisis y evaluación de resultados</a:t>
            </a:r>
            <a:r>
              <a:rPr lang="es-ES" dirty="0">
                <a:solidFill>
                  <a:schemeClr val="accent1"/>
                </a:solidFill>
              </a:rPr>
              <a:t>: Los datos recolectados deben ser analizados para evaluar si se están alcanzando los objetivos de calidad establecidos, lo cual permite identificar áreas de mejora.</a:t>
            </a:r>
          </a:p>
          <a:p>
            <a:pPr algn="just">
              <a:buFont typeface="+mj-lt"/>
              <a:buAutoNum type="arabicPeriod"/>
            </a:pPr>
            <a:r>
              <a:rPr lang="es-ES" b="1" dirty="0">
                <a:solidFill>
                  <a:schemeClr val="accent1"/>
                </a:solidFill>
              </a:rPr>
              <a:t>Revisión por la dirección</a:t>
            </a:r>
            <a:r>
              <a:rPr lang="es-ES" dirty="0">
                <a:solidFill>
                  <a:schemeClr val="accent1"/>
                </a:solidFill>
              </a:rPr>
              <a:t>: La alta dirección debe revisar regularmente el SGC para asegurar su continuidad, relevancia y eficacia. Esto se debe hacer de manera sistemática y basada en los datos de desempeño recopilados.</a:t>
            </a:r>
          </a:p>
          <a:p>
            <a:pPr algn="just"/>
            <a:endParaRPr lang="es-ES" dirty="0"/>
          </a:p>
          <a:p>
            <a:pPr algn="just"/>
            <a:r>
              <a:rPr lang="es-ES" dirty="0"/>
              <a:t>En resumen, el capítulo 9 tiene como fin garantizar que la organización mantenga un enfoque basado en la evidencia para la mejora continua, permitiendo la adaptación y la optimización de su sistema en función de los resultados obtenidos.</a:t>
            </a:r>
          </a:p>
        </p:txBody>
      </p:sp>
    </p:spTree>
    <p:extLst>
      <p:ext uri="{BB962C8B-B14F-4D97-AF65-F5344CB8AC3E}">
        <p14:creationId xmlns:p14="http://schemas.microsoft.com/office/powerpoint/2010/main" val="23171277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1325563"/>
          </a:xfrm>
        </p:spPr>
        <p:txBody>
          <a:bodyPr>
            <a:normAutofit/>
          </a:bodyPr>
          <a:lstStyle/>
          <a:p>
            <a:pPr algn="just"/>
            <a:r>
              <a:rPr lang="es-E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9.1: Seguimiento, medición, análisis y evaluación</a:t>
            </a:r>
          </a:p>
        </p:txBody>
      </p:sp>
      <p:graphicFrame>
        <p:nvGraphicFramePr>
          <p:cNvPr id="3" name="Tabla 2">
            <a:extLst>
              <a:ext uri="{FF2B5EF4-FFF2-40B4-BE49-F238E27FC236}">
                <a16:creationId xmlns:a16="http://schemas.microsoft.com/office/drawing/2014/main" id="{4598A72C-D8EE-A7F6-9BDA-37D8E402AE46}"/>
              </a:ext>
            </a:extLst>
          </p:cNvPr>
          <p:cNvGraphicFramePr>
            <a:graphicFrameLocks noGrp="1"/>
          </p:cNvGraphicFramePr>
          <p:nvPr>
            <p:extLst>
              <p:ext uri="{D42A27DB-BD31-4B8C-83A1-F6EECF244321}">
                <p14:modId xmlns:p14="http://schemas.microsoft.com/office/powerpoint/2010/main" val="4042677001"/>
              </p:ext>
            </p:extLst>
          </p:nvPr>
        </p:nvGraphicFramePr>
        <p:xfrm>
          <a:off x="665991" y="1600201"/>
          <a:ext cx="10684497" cy="5000448"/>
        </p:xfrm>
        <a:graphic>
          <a:graphicData uri="http://schemas.openxmlformats.org/drawingml/2006/table">
            <a:tbl>
              <a:tblPr>
                <a:tableStyleId>{1E171933-4619-4E11-9A3F-F7608DF75F80}</a:tableStyleId>
              </a:tblPr>
              <a:tblGrid>
                <a:gridCol w="3051244">
                  <a:extLst>
                    <a:ext uri="{9D8B030D-6E8A-4147-A177-3AD203B41FA5}">
                      <a16:colId xmlns:a16="http://schemas.microsoft.com/office/drawing/2014/main" val="3658420764"/>
                    </a:ext>
                  </a:extLst>
                </a:gridCol>
                <a:gridCol w="3677478">
                  <a:extLst>
                    <a:ext uri="{9D8B030D-6E8A-4147-A177-3AD203B41FA5}">
                      <a16:colId xmlns:a16="http://schemas.microsoft.com/office/drawing/2014/main" val="1363506459"/>
                    </a:ext>
                  </a:extLst>
                </a:gridCol>
                <a:gridCol w="3955775">
                  <a:extLst>
                    <a:ext uri="{9D8B030D-6E8A-4147-A177-3AD203B41FA5}">
                      <a16:colId xmlns:a16="http://schemas.microsoft.com/office/drawing/2014/main" val="1978901201"/>
                    </a:ext>
                  </a:extLst>
                </a:gridCol>
              </a:tblGrid>
              <a:tr h="497913">
                <a:tc>
                  <a:txBody>
                    <a:bodyPr/>
                    <a:lstStyle/>
                    <a:p>
                      <a:pPr algn="ctr"/>
                      <a:r>
                        <a:rPr lang="es-MX" sz="1600" b="1" dirty="0"/>
                        <a:t>Punto</a:t>
                      </a:r>
                      <a:endParaRPr lang="es-MX" sz="1600" dirty="0"/>
                    </a:p>
                  </a:txBody>
                  <a:tcPr marL="67990" marR="67990" marT="33995" marB="33995" anchor="ctr"/>
                </a:tc>
                <a:tc>
                  <a:txBody>
                    <a:bodyPr/>
                    <a:lstStyle/>
                    <a:p>
                      <a:pPr algn="ctr"/>
                      <a:r>
                        <a:rPr lang="es-MX" sz="1600" b="1" dirty="0"/>
                        <a:t>Objetivo</a:t>
                      </a:r>
                      <a:endParaRPr lang="es-MX" sz="1600" dirty="0"/>
                    </a:p>
                  </a:txBody>
                  <a:tcPr marL="67990" marR="67990" marT="33995" marB="33995" anchor="ctr"/>
                </a:tc>
                <a:tc>
                  <a:txBody>
                    <a:bodyPr/>
                    <a:lstStyle/>
                    <a:p>
                      <a:pPr algn="ctr"/>
                      <a:r>
                        <a:rPr lang="es-MX" sz="1600" b="1" dirty="0"/>
                        <a:t>Documentos Sugeridos para Evidencia</a:t>
                      </a:r>
                      <a:endParaRPr lang="es-MX" sz="1600" dirty="0"/>
                    </a:p>
                  </a:txBody>
                  <a:tcPr marL="67990" marR="67990" marT="33995" marB="33995" anchor="ctr"/>
                </a:tc>
                <a:extLst>
                  <a:ext uri="{0D108BD9-81ED-4DB2-BD59-A6C34878D82A}">
                    <a16:rowId xmlns:a16="http://schemas.microsoft.com/office/drawing/2014/main" val="944650669"/>
                  </a:ext>
                </a:extLst>
              </a:tr>
              <a:tr h="1221556">
                <a:tc>
                  <a:txBody>
                    <a:bodyPr/>
                    <a:lstStyle/>
                    <a:p>
                      <a:r>
                        <a:rPr lang="es-ES" sz="1600" b="1" dirty="0"/>
                        <a:t>9.1.1 Monitoreo, medición, análisis y evaluación</a:t>
                      </a:r>
                      <a:endParaRPr lang="es-ES" sz="1600" dirty="0"/>
                    </a:p>
                  </a:txBody>
                  <a:tcPr marL="67990" marR="67990" marT="33995" marB="33995" anchor="ctr"/>
                </a:tc>
                <a:tc>
                  <a:txBody>
                    <a:bodyPr/>
                    <a:lstStyle/>
                    <a:p>
                      <a:r>
                        <a:rPr lang="es-ES" sz="1600"/>
                        <a:t>Asegurar que la organización tenga procesos establecidos para monitorear, medir, analizar y evaluar el desempeño de su Sistema de Gestión de la Calidad (SGC).</a:t>
                      </a:r>
                    </a:p>
                  </a:txBody>
                  <a:tcPr marL="67990" marR="67990" marT="33995" marB="33995" anchor="ctr"/>
                </a:tc>
                <a:tc>
                  <a:txBody>
                    <a:bodyPr/>
                    <a:lstStyle/>
                    <a:p>
                      <a:r>
                        <a:rPr lang="es-ES" sz="1600" dirty="0"/>
                        <a:t>- Plan de monitoreo y medición. </a:t>
                      </a:r>
                      <a:br>
                        <a:rPr lang="es-ES" sz="1600" dirty="0"/>
                      </a:br>
                      <a:r>
                        <a:rPr lang="es-ES" sz="1600" dirty="0"/>
                        <a:t>- Registros de medición (</a:t>
                      </a:r>
                      <a:r>
                        <a:rPr lang="es-ES" sz="1600" dirty="0" err="1"/>
                        <a:t>KPIs</a:t>
                      </a:r>
                      <a:r>
                        <a:rPr lang="es-ES" sz="1600" dirty="0"/>
                        <a:t>). </a:t>
                      </a:r>
                      <a:br>
                        <a:rPr lang="es-ES" sz="1600" dirty="0"/>
                      </a:br>
                      <a:r>
                        <a:rPr lang="es-ES" sz="1600" dirty="0"/>
                        <a:t>- Procedimiento de análisis de datos.</a:t>
                      </a:r>
                    </a:p>
                  </a:txBody>
                  <a:tcPr marL="67990" marR="67990" marT="33995" marB="33995" anchor="ctr"/>
                </a:tc>
                <a:extLst>
                  <a:ext uri="{0D108BD9-81ED-4DB2-BD59-A6C34878D82A}">
                    <a16:rowId xmlns:a16="http://schemas.microsoft.com/office/drawing/2014/main" val="2094044484"/>
                  </a:ext>
                </a:extLst>
              </a:tr>
              <a:tr h="1262269">
                <a:tc>
                  <a:txBody>
                    <a:bodyPr/>
                    <a:lstStyle/>
                    <a:p>
                      <a:r>
                        <a:rPr lang="es-MX" sz="1600" b="1"/>
                        <a:t>9.1.2 Satisfacción del cliente</a:t>
                      </a:r>
                      <a:endParaRPr lang="es-MX" sz="1600"/>
                    </a:p>
                  </a:txBody>
                  <a:tcPr marL="67990" marR="67990" marT="33995" marB="33995" anchor="ctr"/>
                </a:tc>
                <a:tc>
                  <a:txBody>
                    <a:bodyPr/>
                    <a:lstStyle/>
                    <a:p>
                      <a:r>
                        <a:rPr lang="es-ES" sz="1600"/>
                        <a:t>Evaluar la satisfacción del cliente para determinar si la organización está cumpliendo con sus expectativas y necesidades.</a:t>
                      </a:r>
                    </a:p>
                  </a:txBody>
                  <a:tcPr marL="67990" marR="67990" marT="33995" marB="33995" anchor="ctr"/>
                </a:tc>
                <a:tc>
                  <a:txBody>
                    <a:bodyPr/>
                    <a:lstStyle/>
                    <a:p>
                      <a:r>
                        <a:rPr lang="es-ES" sz="1600"/>
                        <a:t>- Encuestas de satisfacción del cliente. </a:t>
                      </a:r>
                      <a:br>
                        <a:rPr lang="es-ES" sz="1600"/>
                      </a:br>
                      <a:r>
                        <a:rPr lang="es-ES" sz="1600"/>
                        <a:t>- Registros de quejas y reclamaciones de clientes. </a:t>
                      </a:r>
                      <a:br>
                        <a:rPr lang="es-ES" sz="1600"/>
                      </a:br>
                      <a:r>
                        <a:rPr lang="es-ES" sz="1600"/>
                        <a:t>- Informes de retroalimentación de clientes.</a:t>
                      </a:r>
                    </a:p>
                  </a:txBody>
                  <a:tcPr marL="67990" marR="67990" marT="33995" marB="33995" anchor="ctr"/>
                </a:tc>
                <a:extLst>
                  <a:ext uri="{0D108BD9-81ED-4DB2-BD59-A6C34878D82A}">
                    <a16:rowId xmlns:a16="http://schemas.microsoft.com/office/drawing/2014/main" val="535000526"/>
                  </a:ext>
                </a:extLst>
              </a:tr>
              <a:tr h="1644266">
                <a:tc>
                  <a:txBody>
                    <a:bodyPr/>
                    <a:lstStyle/>
                    <a:p>
                      <a:r>
                        <a:rPr lang="es-ES" sz="1600" b="1" dirty="0"/>
                        <a:t>9.1.3 Análisis y evaluación</a:t>
                      </a:r>
                      <a:endParaRPr lang="es-ES" sz="1600" dirty="0"/>
                    </a:p>
                  </a:txBody>
                  <a:tcPr marL="67990" marR="67990" marT="33995" marB="33995" anchor="ctr"/>
                </a:tc>
                <a:tc>
                  <a:txBody>
                    <a:bodyPr/>
                    <a:lstStyle/>
                    <a:p>
                      <a:r>
                        <a:rPr lang="es-ES" sz="1600" dirty="0"/>
                        <a:t>Evaluar los resultados para determinar la conformidad de los productos, la satisfacción del cliente y la eficacia del SGC.</a:t>
                      </a:r>
                    </a:p>
                  </a:txBody>
                  <a:tcPr marL="67990" marR="67990" marT="33995" marB="33995" anchor="ctr"/>
                </a:tc>
                <a:tc>
                  <a:txBody>
                    <a:bodyPr/>
                    <a:lstStyle/>
                    <a:p>
                      <a:r>
                        <a:rPr lang="es-ES" sz="1600" dirty="0"/>
                        <a:t>- Informes de evaluación de la conformidad de productos y servicios.</a:t>
                      </a:r>
                    </a:p>
                    <a:p>
                      <a:r>
                        <a:rPr lang="es-ES" sz="1600" dirty="0"/>
                        <a:t>- Resultados de encuestas de satisfacción del cliente.</a:t>
                      </a:r>
                    </a:p>
                    <a:p>
                      <a:r>
                        <a:rPr lang="es-ES" sz="1600" dirty="0"/>
                        <a:t>- Informes de evaluación de desempeño y eficacia del SGC.</a:t>
                      </a:r>
                    </a:p>
                    <a:p>
                      <a:r>
                        <a:rPr lang="es-ES" sz="1600" dirty="0"/>
                        <a:t>- Reportes de cumplimiento de objetivos de calidad.</a:t>
                      </a:r>
                      <a:r>
                        <a:rPr lang="es-MX" sz="1600" dirty="0"/>
                        <a:t>.</a:t>
                      </a:r>
                    </a:p>
                  </a:txBody>
                  <a:tcPr marL="67990" marR="67990" marT="33995" marB="33995" anchor="ctr"/>
                </a:tc>
                <a:extLst>
                  <a:ext uri="{0D108BD9-81ED-4DB2-BD59-A6C34878D82A}">
                    <a16:rowId xmlns:a16="http://schemas.microsoft.com/office/drawing/2014/main" val="1190790057"/>
                  </a:ext>
                </a:extLst>
              </a:tr>
            </a:tbl>
          </a:graphicData>
        </a:graphic>
      </p:graphicFrame>
    </p:spTree>
    <p:extLst>
      <p:ext uri="{BB962C8B-B14F-4D97-AF65-F5344CB8AC3E}">
        <p14:creationId xmlns:p14="http://schemas.microsoft.com/office/powerpoint/2010/main" val="12532381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797753"/>
          </a:xfrm>
        </p:spPr>
        <p:txBody>
          <a:bodyPr>
            <a:normAutofit/>
          </a:bodyPr>
          <a:lstStyle/>
          <a:p>
            <a:pPr algn="just"/>
            <a:r>
              <a:rPr lang="es-E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9.2: Auditoría interna</a:t>
            </a:r>
          </a:p>
        </p:txBody>
      </p:sp>
      <p:graphicFrame>
        <p:nvGraphicFramePr>
          <p:cNvPr id="8" name="Tabla 7">
            <a:extLst>
              <a:ext uri="{FF2B5EF4-FFF2-40B4-BE49-F238E27FC236}">
                <a16:creationId xmlns:a16="http://schemas.microsoft.com/office/drawing/2014/main" id="{1FF4095F-359B-A962-463B-C16A65CDF2AC}"/>
              </a:ext>
            </a:extLst>
          </p:cNvPr>
          <p:cNvGraphicFramePr>
            <a:graphicFrameLocks noGrp="1"/>
          </p:cNvGraphicFramePr>
          <p:nvPr>
            <p:extLst>
              <p:ext uri="{D42A27DB-BD31-4B8C-83A1-F6EECF244321}">
                <p14:modId xmlns:p14="http://schemas.microsoft.com/office/powerpoint/2010/main" val="587373684"/>
              </p:ext>
            </p:extLst>
          </p:nvPr>
        </p:nvGraphicFramePr>
        <p:xfrm>
          <a:off x="665992" y="1232452"/>
          <a:ext cx="10860016" cy="5273501"/>
        </p:xfrm>
        <a:graphic>
          <a:graphicData uri="http://schemas.openxmlformats.org/drawingml/2006/table">
            <a:tbl>
              <a:tblPr>
                <a:tableStyleId>{1E171933-4619-4E11-9A3F-F7608DF75F80}</a:tableStyleId>
              </a:tblPr>
              <a:tblGrid>
                <a:gridCol w="2781652">
                  <a:extLst>
                    <a:ext uri="{9D8B030D-6E8A-4147-A177-3AD203B41FA5}">
                      <a16:colId xmlns:a16="http://schemas.microsoft.com/office/drawing/2014/main" val="412345833"/>
                    </a:ext>
                  </a:extLst>
                </a:gridCol>
                <a:gridCol w="3767132">
                  <a:extLst>
                    <a:ext uri="{9D8B030D-6E8A-4147-A177-3AD203B41FA5}">
                      <a16:colId xmlns:a16="http://schemas.microsoft.com/office/drawing/2014/main" val="195042583"/>
                    </a:ext>
                  </a:extLst>
                </a:gridCol>
                <a:gridCol w="4311232">
                  <a:extLst>
                    <a:ext uri="{9D8B030D-6E8A-4147-A177-3AD203B41FA5}">
                      <a16:colId xmlns:a16="http://schemas.microsoft.com/office/drawing/2014/main" val="2898521566"/>
                    </a:ext>
                  </a:extLst>
                </a:gridCol>
              </a:tblGrid>
              <a:tr h="373905">
                <a:tc>
                  <a:txBody>
                    <a:bodyPr/>
                    <a:lstStyle/>
                    <a:p>
                      <a:r>
                        <a:rPr lang="es-MX" sz="1600" b="1"/>
                        <a:t>Requisito</a:t>
                      </a:r>
                      <a:endParaRPr lang="es-MX" sz="1600"/>
                    </a:p>
                  </a:txBody>
                  <a:tcPr marL="50597" marR="50597" marT="25298" marB="25298" anchor="ctr"/>
                </a:tc>
                <a:tc>
                  <a:txBody>
                    <a:bodyPr/>
                    <a:lstStyle/>
                    <a:p>
                      <a:r>
                        <a:rPr lang="es-MX" sz="1600" b="1"/>
                        <a:t>Objetivo</a:t>
                      </a:r>
                      <a:endParaRPr lang="es-MX" sz="1600"/>
                    </a:p>
                  </a:txBody>
                  <a:tcPr marL="50597" marR="50597" marT="25298" marB="25298" anchor="ctr"/>
                </a:tc>
                <a:tc>
                  <a:txBody>
                    <a:bodyPr/>
                    <a:lstStyle/>
                    <a:p>
                      <a:r>
                        <a:rPr lang="es-MX" sz="1600" b="1"/>
                        <a:t>Documentos Sugeridos para Evidencia</a:t>
                      </a:r>
                      <a:endParaRPr lang="es-MX" sz="1600"/>
                    </a:p>
                  </a:txBody>
                  <a:tcPr marL="50597" marR="50597" marT="25298" marB="25298" anchor="ctr"/>
                </a:tc>
                <a:extLst>
                  <a:ext uri="{0D108BD9-81ED-4DB2-BD59-A6C34878D82A}">
                    <a16:rowId xmlns:a16="http://schemas.microsoft.com/office/drawing/2014/main" val="1064485508"/>
                  </a:ext>
                </a:extLst>
              </a:tr>
              <a:tr h="534243">
                <a:tc>
                  <a:txBody>
                    <a:bodyPr/>
                    <a:lstStyle/>
                    <a:p>
                      <a:r>
                        <a:rPr lang="es-MX" sz="1600" b="1" dirty="0"/>
                        <a:t>Auditorías internas</a:t>
                      </a:r>
                      <a:endParaRPr lang="es-MX" sz="1600" dirty="0"/>
                    </a:p>
                  </a:txBody>
                  <a:tcPr marL="50597" marR="50597" marT="25298" marB="25298" anchor="ctr"/>
                </a:tc>
                <a:tc>
                  <a:txBody>
                    <a:bodyPr/>
                    <a:lstStyle/>
                    <a:p>
                      <a:r>
                        <a:rPr lang="es-ES" sz="1600"/>
                        <a:t>Verificar si el SGC cumple con los requisitos establecidos y se mantiene eficaz.</a:t>
                      </a:r>
                    </a:p>
                  </a:txBody>
                  <a:tcPr marL="50597" marR="50597" marT="25298" marB="25298" anchor="ctr"/>
                </a:tc>
                <a:tc>
                  <a:txBody>
                    <a:bodyPr/>
                    <a:lstStyle/>
                    <a:p>
                      <a:r>
                        <a:rPr lang="es-MX" sz="1600"/>
                        <a:t>- Plan de auditoría interna. </a:t>
                      </a:r>
                      <a:br>
                        <a:rPr lang="es-MX" sz="1600"/>
                      </a:br>
                      <a:r>
                        <a:rPr lang="es-MX" sz="1600"/>
                        <a:t>- Registros de auditorías realizadas.</a:t>
                      </a:r>
                    </a:p>
                  </a:txBody>
                  <a:tcPr marL="50597" marR="50597" marT="25298" marB="25298" anchor="ctr"/>
                </a:tc>
                <a:extLst>
                  <a:ext uri="{0D108BD9-81ED-4DB2-BD59-A6C34878D82A}">
                    <a16:rowId xmlns:a16="http://schemas.microsoft.com/office/drawing/2014/main" val="1139074219"/>
                  </a:ext>
                </a:extLst>
              </a:tr>
              <a:tr h="694580">
                <a:tc>
                  <a:txBody>
                    <a:bodyPr/>
                    <a:lstStyle/>
                    <a:p>
                      <a:r>
                        <a:rPr lang="es-MX" sz="1600" b="1"/>
                        <a:t>Programa de auditoría</a:t>
                      </a:r>
                      <a:endParaRPr lang="es-MX" sz="1600"/>
                    </a:p>
                  </a:txBody>
                  <a:tcPr marL="50597" marR="50597" marT="25298" marB="25298" anchor="ctr"/>
                </a:tc>
                <a:tc>
                  <a:txBody>
                    <a:bodyPr/>
                    <a:lstStyle/>
                    <a:p>
                      <a:r>
                        <a:rPr lang="es-ES" sz="1600"/>
                        <a:t>Asegurar que las auditorías sean planificadas y cubran todos los aspectos clave del SGC.</a:t>
                      </a:r>
                    </a:p>
                  </a:txBody>
                  <a:tcPr marL="50597" marR="50597" marT="25298" marB="25298" anchor="ctr"/>
                </a:tc>
                <a:tc>
                  <a:txBody>
                    <a:bodyPr/>
                    <a:lstStyle/>
                    <a:p>
                      <a:r>
                        <a:rPr lang="es-ES" sz="1600"/>
                        <a:t>- Cronograma de auditorías internas. </a:t>
                      </a:r>
                      <a:br>
                        <a:rPr lang="es-ES" sz="1600"/>
                      </a:br>
                      <a:r>
                        <a:rPr lang="es-ES" sz="1600"/>
                        <a:t>- Procedimiento de auditoría. </a:t>
                      </a:r>
                      <a:br>
                        <a:rPr lang="es-ES" sz="1600"/>
                      </a:br>
                      <a:r>
                        <a:rPr lang="es-ES" sz="1600"/>
                        <a:t>- Instrucciones de auditoría.</a:t>
                      </a:r>
                    </a:p>
                  </a:txBody>
                  <a:tcPr marL="50597" marR="50597" marT="25298" marB="25298" anchor="ctr"/>
                </a:tc>
                <a:extLst>
                  <a:ext uri="{0D108BD9-81ED-4DB2-BD59-A6C34878D82A}">
                    <a16:rowId xmlns:a16="http://schemas.microsoft.com/office/drawing/2014/main" val="3833904490"/>
                  </a:ext>
                </a:extLst>
              </a:tr>
              <a:tr h="534243">
                <a:tc>
                  <a:txBody>
                    <a:bodyPr/>
                    <a:lstStyle/>
                    <a:p>
                      <a:r>
                        <a:rPr lang="es-ES" sz="1600" b="1"/>
                        <a:t>Criterios y alcance de la auditoría</a:t>
                      </a:r>
                      <a:endParaRPr lang="es-ES" sz="1600"/>
                    </a:p>
                  </a:txBody>
                  <a:tcPr marL="50597" marR="50597" marT="25298" marB="25298" anchor="ctr"/>
                </a:tc>
                <a:tc>
                  <a:txBody>
                    <a:bodyPr/>
                    <a:lstStyle/>
                    <a:p>
                      <a:r>
                        <a:rPr lang="es-ES" sz="1600"/>
                        <a:t>Definir claramente los criterios y el alcance de cada auditoría para evaluar correctamente el SGC.</a:t>
                      </a:r>
                    </a:p>
                  </a:txBody>
                  <a:tcPr marL="50597" marR="50597" marT="25298" marB="25298" anchor="ctr"/>
                </a:tc>
                <a:tc>
                  <a:txBody>
                    <a:bodyPr/>
                    <a:lstStyle/>
                    <a:p>
                      <a:r>
                        <a:rPr lang="es-ES" sz="1600"/>
                        <a:t>- Documentos que especifiquen los criterios de auditoría. </a:t>
                      </a:r>
                      <a:br>
                        <a:rPr lang="es-ES" sz="1600"/>
                      </a:br>
                      <a:r>
                        <a:rPr lang="es-ES" sz="1600"/>
                        <a:t>- Alcance detallado de la auditoría.</a:t>
                      </a:r>
                    </a:p>
                  </a:txBody>
                  <a:tcPr marL="50597" marR="50597" marT="25298" marB="25298" anchor="ctr"/>
                </a:tc>
                <a:extLst>
                  <a:ext uri="{0D108BD9-81ED-4DB2-BD59-A6C34878D82A}">
                    <a16:rowId xmlns:a16="http://schemas.microsoft.com/office/drawing/2014/main" val="721737921"/>
                  </a:ext>
                </a:extLst>
              </a:tr>
              <a:tr h="694580">
                <a:tc>
                  <a:txBody>
                    <a:bodyPr/>
                    <a:lstStyle/>
                    <a:p>
                      <a:r>
                        <a:rPr lang="es-MX" sz="1600" b="1"/>
                        <a:t>Selección de auditores</a:t>
                      </a:r>
                      <a:endParaRPr lang="es-MX" sz="1600"/>
                    </a:p>
                  </a:txBody>
                  <a:tcPr marL="50597" marR="50597" marT="25298" marB="25298" anchor="ctr"/>
                </a:tc>
                <a:tc>
                  <a:txBody>
                    <a:bodyPr/>
                    <a:lstStyle/>
                    <a:p>
                      <a:r>
                        <a:rPr lang="es-ES" sz="1600"/>
                        <a:t>Asegurar la objetividad e imparcialidad de los auditores.</a:t>
                      </a:r>
                    </a:p>
                  </a:txBody>
                  <a:tcPr marL="50597" marR="50597" marT="25298" marB="25298" anchor="ctr"/>
                </a:tc>
                <a:tc>
                  <a:txBody>
                    <a:bodyPr/>
                    <a:lstStyle/>
                    <a:p>
                      <a:r>
                        <a:rPr lang="es-ES" sz="1600"/>
                        <a:t>- Registros de la selección de auditores. </a:t>
                      </a:r>
                      <a:br>
                        <a:rPr lang="es-ES" sz="1600"/>
                      </a:br>
                      <a:r>
                        <a:rPr lang="es-ES" sz="1600"/>
                        <a:t>- Criterios de calificación de auditores.</a:t>
                      </a:r>
                    </a:p>
                  </a:txBody>
                  <a:tcPr marL="50597" marR="50597" marT="25298" marB="25298" anchor="ctr"/>
                </a:tc>
                <a:extLst>
                  <a:ext uri="{0D108BD9-81ED-4DB2-BD59-A6C34878D82A}">
                    <a16:rowId xmlns:a16="http://schemas.microsoft.com/office/drawing/2014/main" val="4124594708"/>
                  </a:ext>
                </a:extLst>
              </a:tr>
              <a:tr h="534243">
                <a:tc>
                  <a:txBody>
                    <a:bodyPr/>
                    <a:lstStyle/>
                    <a:p>
                      <a:r>
                        <a:rPr lang="es-MX" sz="1600" b="1"/>
                        <a:t>Informar resultados</a:t>
                      </a:r>
                      <a:endParaRPr lang="es-MX" sz="1600"/>
                    </a:p>
                  </a:txBody>
                  <a:tcPr marL="50597" marR="50597" marT="25298" marB="25298" anchor="ctr"/>
                </a:tc>
                <a:tc>
                  <a:txBody>
                    <a:bodyPr/>
                    <a:lstStyle/>
                    <a:p>
                      <a:r>
                        <a:rPr lang="es-ES" sz="1600"/>
                        <a:t>Informar los resultados a la dirección para que se tomen decisiones informadas.</a:t>
                      </a:r>
                    </a:p>
                  </a:txBody>
                  <a:tcPr marL="50597" marR="50597" marT="25298" marB="25298" anchor="ctr"/>
                </a:tc>
                <a:tc>
                  <a:txBody>
                    <a:bodyPr/>
                    <a:lstStyle/>
                    <a:p>
                      <a:r>
                        <a:rPr lang="es-ES" sz="1600"/>
                        <a:t>- Informes de auditoría. </a:t>
                      </a:r>
                      <a:br>
                        <a:rPr lang="es-ES" sz="1600"/>
                      </a:br>
                      <a:r>
                        <a:rPr lang="es-ES" sz="1600"/>
                        <a:t>- Registros de la presentación de los resultados a la dirección.</a:t>
                      </a:r>
                    </a:p>
                  </a:txBody>
                  <a:tcPr marL="50597" marR="50597" marT="25298" marB="25298" anchor="ctr"/>
                </a:tc>
                <a:extLst>
                  <a:ext uri="{0D108BD9-81ED-4DB2-BD59-A6C34878D82A}">
                    <a16:rowId xmlns:a16="http://schemas.microsoft.com/office/drawing/2014/main" val="1040147867"/>
                  </a:ext>
                </a:extLst>
              </a:tr>
              <a:tr h="534243">
                <a:tc>
                  <a:txBody>
                    <a:bodyPr/>
                    <a:lstStyle/>
                    <a:p>
                      <a:r>
                        <a:rPr lang="es-MX" sz="1600" b="1"/>
                        <a:t>Acciones correctivas</a:t>
                      </a:r>
                      <a:endParaRPr lang="es-MX" sz="1600"/>
                    </a:p>
                  </a:txBody>
                  <a:tcPr marL="50597" marR="50597" marT="25298" marB="25298" anchor="ctr"/>
                </a:tc>
                <a:tc>
                  <a:txBody>
                    <a:bodyPr/>
                    <a:lstStyle/>
                    <a:p>
                      <a:r>
                        <a:rPr lang="es-ES" sz="1600"/>
                        <a:t>Tomar acciones correctivas rápidamente en respuesta a los hallazgos de las auditorías.</a:t>
                      </a:r>
                    </a:p>
                  </a:txBody>
                  <a:tcPr marL="50597" marR="50597" marT="25298" marB="25298" anchor="ctr"/>
                </a:tc>
                <a:tc>
                  <a:txBody>
                    <a:bodyPr/>
                    <a:lstStyle/>
                    <a:p>
                      <a:r>
                        <a:rPr lang="es-ES" sz="1600"/>
                        <a:t>- Plan de acción correctiva. </a:t>
                      </a:r>
                      <a:br>
                        <a:rPr lang="es-ES" sz="1600"/>
                      </a:br>
                      <a:r>
                        <a:rPr lang="es-ES" sz="1600"/>
                        <a:t>- Registros de las acciones correctivas tomadas.</a:t>
                      </a:r>
                    </a:p>
                  </a:txBody>
                  <a:tcPr marL="50597" marR="50597" marT="25298" marB="25298" anchor="ctr"/>
                </a:tc>
                <a:extLst>
                  <a:ext uri="{0D108BD9-81ED-4DB2-BD59-A6C34878D82A}">
                    <a16:rowId xmlns:a16="http://schemas.microsoft.com/office/drawing/2014/main" val="4158781300"/>
                  </a:ext>
                </a:extLst>
              </a:tr>
              <a:tr h="694580">
                <a:tc>
                  <a:txBody>
                    <a:bodyPr/>
                    <a:lstStyle/>
                    <a:p>
                      <a:r>
                        <a:rPr lang="es-MX" sz="1600" b="1"/>
                        <a:t>Evidencia documentada</a:t>
                      </a:r>
                      <a:endParaRPr lang="es-MX" sz="1600"/>
                    </a:p>
                  </a:txBody>
                  <a:tcPr marL="50597" marR="50597" marT="25298" marB="25298" anchor="ctr"/>
                </a:tc>
                <a:tc>
                  <a:txBody>
                    <a:bodyPr/>
                    <a:lstStyle/>
                    <a:p>
                      <a:r>
                        <a:rPr lang="es-MX" sz="1600"/>
                        <a:t>Conservar evidencia documentada del proceso de auditoría.</a:t>
                      </a:r>
                    </a:p>
                  </a:txBody>
                  <a:tcPr marL="50597" marR="50597" marT="25298" marB="25298" anchor="ctr"/>
                </a:tc>
                <a:tc>
                  <a:txBody>
                    <a:bodyPr/>
                    <a:lstStyle/>
                    <a:p>
                      <a:r>
                        <a:rPr lang="es-MX" sz="1600" dirty="0"/>
                        <a:t>- Informes de auditoría. </a:t>
                      </a:r>
                      <a:br>
                        <a:rPr lang="es-MX" sz="1600" dirty="0"/>
                      </a:br>
                      <a:r>
                        <a:rPr lang="es-MX" sz="1600" dirty="0"/>
                        <a:t>- Registros de acciones correctivas. </a:t>
                      </a:r>
                      <a:br>
                        <a:rPr lang="es-MX" sz="1600" dirty="0"/>
                      </a:br>
                      <a:r>
                        <a:rPr lang="es-MX" sz="1600" dirty="0"/>
                        <a:t>- Actas de reuniones de seguimiento de auditorías.</a:t>
                      </a:r>
                    </a:p>
                  </a:txBody>
                  <a:tcPr marL="50597" marR="50597" marT="25298" marB="25298" anchor="ctr"/>
                </a:tc>
                <a:extLst>
                  <a:ext uri="{0D108BD9-81ED-4DB2-BD59-A6C34878D82A}">
                    <a16:rowId xmlns:a16="http://schemas.microsoft.com/office/drawing/2014/main" val="1766005037"/>
                  </a:ext>
                </a:extLst>
              </a:tr>
            </a:tbl>
          </a:graphicData>
        </a:graphic>
      </p:graphicFrame>
    </p:spTree>
    <p:extLst>
      <p:ext uri="{BB962C8B-B14F-4D97-AF65-F5344CB8AC3E}">
        <p14:creationId xmlns:p14="http://schemas.microsoft.com/office/powerpoint/2010/main" val="6260406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69992-EFDF-4F8C-B525-5E61467E5DAB}"/>
              </a:ext>
            </a:extLst>
          </p:cNvPr>
          <p:cNvSpPr>
            <a:spLocks noGrp="1"/>
          </p:cNvSpPr>
          <p:nvPr>
            <p:ph type="title"/>
          </p:nvPr>
        </p:nvSpPr>
        <p:spPr>
          <a:xfrm>
            <a:off x="665992" y="434699"/>
            <a:ext cx="10515600" cy="797753"/>
          </a:xfrm>
        </p:spPr>
        <p:txBody>
          <a:bodyPr>
            <a:normAutofit/>
          </a:bodyPr>
          <a:lstStyle/>
          <a:p>
            <a:pPr algn="just"/>
            <a:r>
              <a:rPr lang="es-E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Punto 9.3: Revisión por la dirección</a:t>
            </a:r>
          </a:p>
        </p:txBody>
      </p:sp>
      <p:graphicFrame>
        <p:nvGraphicFramePr>
          <p:cNvPr id="3" name="Tabla 2">
            <a:extLst>
              <a:ext uri="{FF2B5EF4-FFF2-40B4-BE49-F238E27FC236}">
                <a16:creationId xmlns:a16="http://schemas.microsoft.com/office/drawing/2014/main" id="{35A1EEE0-F92F-3C41-8E7C-406DE415C104}"/>
              </a:ext>
            </a:extLst>
          </p:cNvPr>
          <p:cNvGraphicFramePr>
            <a:graphicFrameLocks noGrp="1"/>
          </p:cNvGraphicFramePr>
          <p:nvPr>
            <p:extLst>
              <p:ext uri="{D42A27DB-BD31-4B8C-83A1-F6EECF244321}">
                <p14:modId xmlns:p14="http://schemas.microsoft.com/office/powerpoint/2010/main" val="147067628"/>
              </p:ext>
            </p:extLst>
          </p:nvPr>
        </p:nvGraphicFramePr>
        <p:xfrm>
          <a:off x="771938" y="1232452"/>
          <a:ext cx="10754070" cy="5366115"/>
        </p:xfrm>
        <a:graphic>
          <a:graphicData uri="http://schemas.openxmlformats.org/drawingml/2006/table">
            <a:tbl>
              <a:tblPr>
                <a:tableStyleId>{1E171933-4619-4E11-9A3F-F7608DF75F80}</a:tableStyleId>
              </a:tblPr>
              <a:tblGrid>
                <a:gridCol w="2763009">
                  <a:extLst>
                    <a:ext uri="{9D8B030D-6E8A-4147-A177-3AD203B41FA5}">
                      <a16:colId xmlns:a16="http://schemas.microsoft.com/office/drawing/2014/main" val="1133768125"/>
                    </a:ext>
                  </a:extLst>
                </a:gridCol>
                <a:gridCol w="3826565">
                  <a:extLst>
                    <a:ext uri="{9D8B030D-6E8A-4147-A177-3AD203B41FA5}">
                      <a16:colId xmlns:a16="http://schemas.microsoft.com/office/drawing/2014/main" val="1272342431"/>
                    </a:ext>
                  </a:extLst>
                </a:gridCol>
                <a:gridCol w="4164496">
                  <a:extLst>
                    <a:ext uri="{9D8B030D-6E8A-4147-A177-3AD203B41FA5}">
                      <a16:colId xmlns:a16="http://schemas.microsoft.com/office/drawing/2014/main" val="83068853"/>
                    </a:ext>
                  </a:extLst>
                </a:gridCol>
              </a:tblGrid>
              <a:tr h="350445">
                <a:tc>
                  <a:txBody>
                    <a:bodyPr/>
                    <a:lstStyle/>
                    <a:p>
                      <a:pPr algn="ctr"/>
                      <a:r>
                        <a:rPr lang="es-MX" sz="1600" b="1" dirty="0"/>
                        <a:t>Punto</a:t>
                      </a:r>
                      <a:endParaRPr lang="es-MX" sz="1600" dirty="0"/>
                    </a:p>
                  </a:txBody>
                  <a:tcPr marL="46291" marR="46291" marT="23145" marB="23145" anchor="ctr"/>
                </a:tc>
                <a:tc>
                  <a:txBody>
                    <a:bodyPr/>
                    <a:lstStyle/>
                    <a:p>
                      <a:pPr algn="ctr"/>
                      <a:r>
                        <a:rPr lang="es-MX" sz="1600" b="1" dirty="0"/>
                        <a:t>Objetivo</a:t>
                      </a:r>
                      <a:endParaRPr lang="es-MX" sz="1600" dirty="0"/>
                    </a:p>
                  </a:txBody>
                  <a:tcPr marL="46291" marR="46291" marT="23145" marB="23145" anchor="ctr"/>
                </a:tc>
                <a:tc>
                  <a:txBody>
                    <a:bodyPr/>
                    <a:lstStyle/>
                    <a:p>
                      <a:pPr algn="ctr"/>
                      <a:r>
                        <a:rPr lang="es-MX" sz="1600" b="1" dirty="0"/>
                        <a:t>Documentos Sugeridos para Evidencia</a:t>
                      </a:r>
                      <a:endParaRPr lang="es-MX" sz="1600" dirty="0"/>
                    </a:p>
                  </a:txBody>
                  <a:tcPr marL="46291" marR="46291" marT="23145" marB="23145" anchor="ctr"/>
                </a:tc>
                <a:extLst>
                  <a:ext uri="{0D108BD9-81ED-4DB2-BD59-A6C34878D82A}">
                    <a16:rowId xmlns:a16="http://schemas.microsoft.com/office/drawing/2014/main" val="56293356"/>
                  </a:ext>
                </a:extLst>
              </a:tr>
              <a:tr h="951208">
                <a:tc>
                  <a:txBody>
                    <a:bodyPr/>
                    <a:lstStyle/>
                    <a:p>
                      <a:r>
                        <a:rPr lang="es-MX" sz="1600" b="1" dirty="0"/>
                        <a:t>9.3.1 Generalidades</a:t>
                      </a:r>
                      <a:endParaRPr lang="es-MX" sz="1600" dirty="0"/>
                    </a:p>
                  </a:txBody>
                  <a:tcPr marL="46291" marR="46291" marT="23145" marB="23145" anchor="ctr"/>
                </a:tc>
                <a:tc>
                  <a:txBody>
                    <a:bodyPr/>
                    <a:lstStyle/>
                    <a:p>
                      <a:r>
                        <a:rPr lang="es-ES" sz="1600"/>
                        <a:t>Asegurar que la alta dirección revise periódicamente el Sistema de Gestión de la Calidad (SGC) para garantizar su adecuación, eficacia y alineación con los objetivos estratégicos de la organización.</a:t>
                      </a:r>
                    </a:p>
                  </a:txBody>
                  <a:tcPr marL="46291" marR="46291" marT="23145" marB="23145" anchor="ctr"/>
                </a:tc>
                <a:tc>
                  <a:txBody>
                    <a:bodyPr/>
                    <a:lstStyle/>
                    <a:p>
                      <a:r>
                        <a:rPr lang="es-ES" sz="1600"/>
                        <a:t>- Plan de revisión por la dirección. </a:t>
                      </a:r>
                      <a:br>
                        <a:rPr lang="es-ES" sz="1600"/>
                      </a:br>
                      <a:r>
                        <a:rPr lang="es-ES" sz="1600"/>
                        <a:t>- Actas de reuniones de revisión por la dirección.</a:t>
                      </a:r>
                    </a:p>
                  </a:txBody>
                  <a:tcPr marL="46291" marR="46291" marT="23145" marB="23145" anchor="ctr"/>
                </a:tc>
                <a:extLst>
                  <a:ext uri="{0D108BD9-81ED-4DB2-BD59-A6C34878D82A}">
                    <a16:rowId xmlns:a16="http://schemas.microsoft.com/office/drawing/2014/main" val="3930452515"/>
                  </a:ext>
                </a:extLst>
              </a:tr>
              <a:tr h="2152733">
                <a:tc>
                  <a:txBody>
                    <a:bodyPr/>
                    <a:lstStyle/>
                    <a:p>
                      <a:r>
                        <a:rPr lang="es-ES" sz="1600" b="1"/>
                        <a:t>9.3.2 Entradas para la revisión por la dirección</a:t>
                      </a:r>
                      <a:endParaRPr lang="es-ES" sz="1600"/>
                    </a:p>
                  </a:txBody>
                  <a:tcPr marL="46291" marR="46291" marT="23145" marB="23145" anchor="ctr"/>
                </a:tc>
                <a:tc>
                  <a:txBody>
                    <a:bodyPr/>
                    <a:lstStyle/>
                    <a:p>
                      <a:r>
                        <a:rPr lang="es-ES" sz="1600"/>
                        <a:t>Garantizar que las revisiones incluyan información clave sobre el desempeño del SGC y los factores que puedan influir en su mejora continua, como el estado de las acciones anteriores, el desempeño de los procesos, y la satisfacción del cliente.</a:t>
                      </a:r>
                    </a:p>
                  </a:txBody>
                  <a:tcPr marL="46291" marR="46291" marT="23145" marB="23145" anchor="ctr"/>
                </a:tc>
                <a:tc>
                  <a:txBody>
                    <a:bodyPr/>
                    <a:lstStyle/>
                    <a:p>
                      <a:r>
                        <a:rPr lang="es-ES" sz="1600"/>
                        <a:t>- Informes de auditorías internas. </a:t>
                      </a:r>
                      <a:br>
                        <a:rPr lang="es-ES" sz="1600"/>
                      </a:br>
                      <a:r>
                        <a:rPr lang="es-ES" sz="1600"/>
                        <a:t>- Resultados de satisfacción del cliente y retroalimentación de partes interesadas. </a:t>
                      </a:r>
                      <a:br>
                        <a:rPr lang="es-ES" sz="1600"/>
                      </a:br>
                      <a:r>
                        <a:rPr lang="es-ES" sz="1600"/>
                        <a:t>- Reportes de desempeño de los procesos. </a:t>
                      </a:r>
                      <a:br>
                        <a:rPr lang="es-ES" sz="1600"/>
                      </a:br>
                      <a:r>
                        <a:rPr lang="es-ES" sz="1600"/>
                        <a:t>- Registros de no conformidades y acciones correctivas. </a:t>
                      </a:r>
                      <a:br>
                        <a:rPr lang="es-ES" sz="1600"/>
                      </a:br>
                      <a:r>
                        <a:rPr lang="es-ES" sz="1600"/>
                        <a:t>- Análisis de riesgos y oportunidades. </a:t>
                      </a:r>
                      <a:br>
                        <a:rPr lang="es-ES" sz="1600"/>
                      </a:br>
                      <a:r>
                        <a:rPr lang="es-ES" sz="1600"/>
                        <a:t>- Evaluación de desempeño de proveedores. </a:t>
                      </a:r>
                      <a:br>
                        <a:rPr lang="es-ES" sz="1600"/>
                      </a:br>
                      <a:r>
                        <a:rPr lang="es-ES" sz="1600"/>
                        <a:t>- Resultados de seguimiento y medición.</a:t>
                      </a:r>
                    </a:p>
                  </a:txBody>
                  <a:tcPr marL="46291" marR="46291" marT="23145" marB="23145" anchor="ctr"/>
                </a:tc>
                <a:extLst>
                  <a:ext uri="{0D108BD9-81ED-4DB2-BD59-A6C34878D82A}">
                    <a16:rowId xmlns:a16="http://schemas.microsoft.com/office/drawing/2014/main" val="33899167"/>
                  </a:ext>
                </a:extLst>
              </a:tr>
              <a:tr h="1251588">
                <a:tc>
                  <a:txBody>
                    <a:bodyPr/>
                    <a:lstStyle/>
                    <a:p>
                      <a:r>
                        <a:rPr lang="es-ES" sz="1600" b="1"/>
                        <a:t>9.3.3 Salidas de la revisión por la dirección</a:t>
                      </a:r>
                      <a:endParaRPr lang="es-ES" sz="1600"/>
                    </a:p>
                  </a:txBody>
                  <a:tcPr marL="46291" marR="46291" marT="23145" marB="23145" anchor="ctr"/>
                </a:tc>
                <a:tc>
                  <a:txBody>
                    <a:bodyPr/>
                    <a:lstStyle/>
                    <a:p>
                      <a:r>
                        <a:rPr lang="es-ES" sz="1600"/>
                        <a:t>Asegurar que la revisión por la dirección produzca decisiones y acciones relacionadas con mejoras del SGC, cambios necesarios, y asignación de recursos para garantizar su eficacia continua.</a:t>
                      </a:r>
                    </a:p>
                  </a:txBody>
                  <a:tcPr marL="46291" marR="46291" marT="23145" marB="23145" anchor="ctr"/>
                </a:tc>
                <a:tc>
                  <a:txBody>
                    <a:bodyPr/>
                    <a:lstStyle/>
                    <a:p>
                      <a:r>
                        <a:rPr lang="es-ES" sz="1600" dirty="0"/>
                        <a:t>- Actas de las reuniones de revisión por la dirección con decisiones documentadas. </a:t>
                      </a:r>
                      <a:br>
                        <a:rPr lang="es-ES" sz="1600" dirty="0"/>
                      </a:br>
                      <a:r>
                        <a:rPr lang="es-ES" sz="1600" dirty="0"/>
                        <a:t>- Plan de acción para mejorar el SGC. </a:t>
                      </a:r>
                      <a:br>
                        <a:rPr lang="es-ES" sz="1600" dirty="0"/>
                      </a:br>
                      <a:r>
                        <a:rPr lang="es-ES" sz="1600" dirty="0"/>
                        <a:t>- Plan de asignación de recursos. </a:t>
                      </a:r>
                      <a:br>
                        <a:rPr lang="es-ES" sz="1600" dirty="0"/>
                      </a:br>
                      <a:r>
                        <a:rPr lang="es-ES" sz="1600" dirty="0"/>
                        <a:t>- Registros de decisiones sobre cambios en el SGC.</a:t>
                      </a:r>
                    </a:p>
                  </a:txBody>
                  <a:tcPr marL="46291" marR="46291" marT="23145" marB="23145" anchor="ctr"/>
                </a:tc>
                <a:extLst>
                  <a:ext uri="{0D108BD9-81ED-4DB2-BD59-A6C34878D82A}">
                    <a16:rowId xmlns:a16="http://schemas.microsoft.com/office/drawing/2014/main" val="4123531919"/>
                  </a:ext>
                </a:extLst>
              </a:tr>
            </a:tbl>
          </a:graphicData>
        </a:graphic>
      </p:graphicFrame>
    </p:spTree>
    <p:extLst>
      <p:ext uri="{BB962C8B-B14F-4D97-AF65-F5344CB8AC3E}">
        <p14:creationId xmlns:p14="http://schemas.microsoft.com/office/powerpoint/2010/main" val="1890986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4984BD-161B-497F-AE34-AA9C27D8FA79}"/>
              </a:ext>
            </a:extLst>
          </p:cNvPr>
          <p:cNvPicPr>
            <a:picLocks noChangeAspect="1"/>
          </p:cNvPicPr>
          <p:nvPr/>
        </p:nvPicPr>
        <p:blipFill>
          <a:blip r:embed="rId2"/>
          <a:stretch>
            <a:fillRect/>
          </a:stretch>
        </p:blipFill>
        <p:spPr>
          <a:xfrm>
            <a:off x="1085150" y="856891"/>
            <a:ext cx="10021699" cy="5144218"/>
          </a:xfrm>
          <a:prstGeom prst="rect">
            <a:avLst/>
          </a:prstGeom>
        </p:spPr>
      </p:pic>
    </p:spTree>
    <p:extLst>
      <p:ext uri="{BB962C8B-B14F-4D97-AF65-F5344CB8AC3E}">
        <p14:creationId xmlns:p14="http://schemas.microsoft.com/office/powerpoint/2010/main" val="187241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E4CD2F-EE0B-43A4-9F0F-A39BC04FB828}"/>
              </a:ext>
            </a:extLst>
          </p:cNvPr>
          <p:cNvPicPr>
            <a:picLocks noChangeAspect="1"/>
          </p:cNvPicPr>
          <p:nvPr/>
        </p:nvPicPr>
        <p:blipFill rotWithShape="1">
          <a:blip r:embed="rId2"/>
          <a:srcRect t="2511"/>
          <a:stretch/>
        </p:blipFill>
        <p:spPr>
          <a:xfrm>
            <a:off x="1861812" y="1076508"/>
            <a:ext cx="8468375" cy="5562945"/>
          </a:xfrm>
          <a:prstGeom prst="rect">
            <a:avLst/>
          </a:prstGeom>
        </p:spPr>
      </p:pic>
      <p:sp>
        <p:nvSpPr>
          <p:cNvPr id="4" name="Título 3">
            <a:extLst>
              <a:ext uri="{FF2B5EF4-FFF2-40B4-BE49-F238E27FC236}">
                <a16:creationId xmlns:a16="http://schemas.microsoft.com/office/drawing/2014/main" id="{C86E43B8-A27B-4D43-9178-D780039E6844}"/>
              </a:ext>
            </a:extLst>
          </p:cNvPr>
          <p:cNvSpPr>
            <a:spLocks noGrp="1"/>
          </p:cNvSpPr>
          <p:nvPr>
            <p:ph type="title"/>
          </p:nvPr>
        </p:nvSpPr>
        <p:spPr>
          <a:xfrm>
            <a:off x="838200" y="213876"/>
            <a:ext cx="10515600" cy="719574"/>
          </a:xfrm>
        </p:spPr>
        <p:txBody>
          <a:bodyPr>
            <a:normAutofit fontScale="90000"/>
          </a:bodyPr>
          <a:lstStyle/>
          <a:p>
            <a:b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Compatibilidad de los sistemas y Modelo de Gestión  Integrado</a:t>
            </a:r>
            <a:endPar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55978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41CAFD-48F8-4C85-B4D4-0EAC60245033}"/>
              </a:ext>
            </a:extLst>
          </p:cNvPr>
          <p:cNvPicPr>
            <a:picLocks noChangeAspect="1"/>
          </p:cNvPicPr>
          <p:nvPr/>
        </p:nvPicPr>
        <p:blipFill>
          <a:blip r:embed="rId2"/>
          <a:stretch>
            <a:fillRect/>
          </a:stretch>
        </p:blipFill>
        <p:spPr>
          <a:xfrm>
            <a:off x="1366177" y="1152153"/>
            <a:ext cx="9459645" cy="5334744"/>
          </a:xfrm>
          <a:prstGeom prst="rect">
            <a:avLst/>
          </a:prstGeom>
        </p:spPr>
      </p:pic>
      <p:sp>
        <p:nvSpPr>
          <p:cNvPr id="5" name="Título 4">
            <a:extLst>
              <a:ext uri="{FF2B5EF4-FFF2-40B4-BE49-F238E27FC236}">
                <a16:creationId xmlns:a16="http://schemas.microsoft.com/office/drawing/2014/main" id="{4CF345B0-2158-4F63-8832-3EBF210B333F}"/>
              </a:ext>
            </a:extLst>
          </p:cNvPr>
          <p:cNvSpPr>
            <a:spLocks noGrp="1"/>
          </p:cNvSpPr>
          <p:nvPr>
            <p:ph type="title"/>
          </p:nvPr>
        </p:nvSpPr>
        <p:spPr>
          <a:xfrm>
            <a:off x="838200" y="365126"/>
            <a:ext cx="10515600" cy="787028"/>
          </a:xfrm>
        </p:spPr>
        <p:txBody>
          <a:bodyPr>
            <a:normAutofit/>
          </a:bodyPr>
          <a:lstStyle/>
          <a:p>
            <a:r>
              <a:rPr lang="es-E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Principios comunes</a:t>
            </a:r>
          </a:p>
        </p:txBody>
      </p:sp>
    </p:spTree>
    <p:extLst>
      <p:ext uri="{BB962C8B-B14F-4D97-AF65-F5344CB8AC3E}">
        <p14:creationId xmlns:p14="http://schemas.microsoft.com/office/powerpoint/2010/main" val="692603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D565B78-EFC3-4C96-8D9C-41005BAC3751}"/>
              </a:ext>
            </a:extLst>
          </p:cNvPr>
          <p:cNvPicPr>
            <a:picLocks noChangeAspect="1"/>
          </p:cNvPicPr>
          <p:nvPr/>
        </p:nvPicPr>
        <p:blipFill>
          <a:blip r:embed="rId2"/>
          <a:stretch>
            <a:fillRect/>
          </a:stretch>
        </p:blipFill>
        <p:spPr>
          <a:xfrm>
            <a:off x="984311" y="728485"/>
            <a:ext cx="10223377" cy="5401029"/>
          </a:xfrm>
          <a:prstGeom prst="rect">
            <a:avLst/>
          </a:prstGeom>
        </p:spPr>
      </p:pic>
    </p:spTree>
    <p:extLst>
      <p:ext uri="{BB962C8B-B14F-4D97-AF65-F5344CB8AC3E}">
        <p14:creationId xmlns:p14="http://schemas.microsoft.com/office/powerpoint/2010/main" val="178620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2749F-3FCA-4ED5-B3CB-8D179813A102}"/>
              </a:ext>
            </a:extLst>
          </p:cNvPr>
          <p:cNvSpPr>
            <a:spLocks noGrp="1"/>
          </p:cNvSpPr>
          <p:nvPr>
            <p:ph type="title"/>
          </p:nvPr>
        </p:nvSpPr>
        <p:spPr>
          <a:xfrm>
            <a:off x="838200" y="365126"/>
            <a:ext cx="10515600" cy="667255"/>
          </a:xfrm>
        </p:spPr>
        <p:txBody>
          <a:bodyPr>
            <a:normAutofit/>
          </a:bodyPr>
          <a:lstStyle/>
          <a:p>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Enfoque basado en procesos</a:t>
            </a:r>
          </a:p>
        </p:txBody>
      </p:sp>
      <p:pic>
        <p:nvPicPr>
          <p:cNvPr id="4" name="Imagen 3">
            <a:extLst>
              <a:ext uri="{FF2B5EF4-FFF2-40B4-BE49-F238E27FC236}">
                <a16:creationId xmlns:a16="http://schemas.microsoft.com/office/drawing/2014/main" id="{FA83C480-262C-47F9-A698-93264D83D0DB}"/>
              </a:ext>
            </a:extLst>
          </p:cNvPr>
          <p:cNvPicPr>
            <a:picLocks noChangeAspect="1"/>
          </p:cNvPicPr>
          <p:nvPr/>
        </p:nvPicPr>
        <p:blipFill>
          <a:blip r:embed="rId2"/>
          <a:stretch>
            <a:fillRect/>
          </a:stretch>
        </p:blipFill>
        <p:spPr>
          <a:xfrm>
            <a:off x="2090178" y="2891921"/>
            <a:ext cx="8011643" cy="3600953"/>
          </a:xfrm>
          <a:prstGeom prst="rect">
            <a:avLst/>
          </a:prstGeom>
        </p:spPr>
      </p:pic>
      <p:graphicFrame>
        <p:nvGraphicFramePr>
          <p:cNvPr id="5" name="Diagrama 4">
            <a:extLst>
              <a:ext uri="{FF2B5EF4-FFF2-40B4-BE49-F238E27FC236}">
                <a16:creationId xmlns:a16="http://schemas.microsoft.com/office/drawing/2014/main" id="{40369605-0B20-4B68-8646-D26F148136B9}"/>
              </a:ext>
            </a:extLst>
          </p:cNvPr>
          <p:cNvGraphicFramePr/>
          <p:nvPr>
            <p:extLst>
              <p:ext uri="{D42A27DB-BD31-4B8C-83A1-F6EECF244321}">
                <p14:modId xmlns:p14="http://schemas.microsoft.com/office/powerpoint/2010/main" val="2499165370"/>
              </p:ext>
            </p:extLst>
          </p:nvPr>
        </p:nvGraphicFramePr>
        <p:xfrm>
          <a:off x="942976" y="1209676"/>
          <a:ext cx="9534524" cy="150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266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90F6D8D-5A48-4684-A397-3B26456B3D25}"/>
              </a:ext>
            </a:extLst>
          </p:cNvPr>
          <p:cNvSpPr>
            <a:spLocks noGrp="1"/>
          </p:cNvSpPr>
          <p:nvPr>
            <p:ph type="title"/>
          </p:nvPr>
        </p:nvSpPr>
        <p:spPr>
          <a:xfrm>
            <a:off x="838200" y="790576"/>
            <a:ext cx="10515600" cy="2438400"/>
          </a:xfrm>
        </p:spPr>
        <p:txBody>
          <a:bodyPr>
            <a:normAutofit/>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Normas ISO </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Definiciones generales</a:t>
            </a:r>
            <a:endParaRPr lang="es-ES" sz="8800" b="1" dirty="0">
              <a:ln w="22225">
                <a:solidFill>
                  <a:schemeClr val="accent2"/>
                </a:solidFill>
                <a:prstDash val="solid"/>
              </a:ln>
              <a:solidFill>
                <a:schemeClr val="accent2">
                  <a:lumMod val="40000"/>
                  <a:lumOff val="60000"/>
                </a:schemeClr>
              </a:solidFill>
            </a:endParaRPr>
          </a:p>
        </p:txBody>
      </p:sp>
      <p:pic>
        <p:nvPicPr>
          <p:cNvPr id="1026" name="Picture 2" descr="Nuevas normas ISO de seguridad física: 33010, 23234 y 22341">
            <a:extLst>
              <a:ext uri="{FF2B5EF4-FFF2-40B4-BE49-F238E27FC236}">
                <a16:creationId xmlns:a16="http://schemas.microsoft.com/office/drawing/2014/main" id="{38409C0F-6A13-4DA8-9F86-845EAD70E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5" y="3805238"/>
            <a:ext cx="3714750" cy="195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074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FB3118F-8B06-423B-90BD-CF6BAAA89C9C}"/>
              </a:ext>
            </a:extLst>
          </p:cNvPr>
          <p:cNvPicPr>
            <a:picLocks noChangeAspect="1"/>
          </p:cNvPicPr>
          <p:nvPr/>
        </p:nvPicPr>
        <p:blipFill>
          <a:blip r:embed="rId2"/>
          <a:stretch>
            <a:fillRect/>
          </a:stretch>
        </p:blipFill>
        <p:spPr>
          <a:xfrm>
            <a:off x="1799625" y="652075"/>
            <a:ext cx="8592749" cy="5553850"/>
          </a:xfrm>
          <a:prstGeom prst="rect">
            <a:avLst/>
          </a:prstGeom>
        </p:spPr>
      </p:pic>
    </p:spTree>
    <p:extLst>
      <p:ext uri="{BB962C8B-B14F-4D97-AF65-F5344CB8AC3E}">
        <p14:creationId xmlns:p14="http://schemas.microsoft.com/office/powerpoint/2010/main" val="41610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8B859-A8C1-4D7E-85F9-09EB157A8E38}"/>
              </a:ext>
            </a:extLst>
          </p:cNvPr>
          <p:cNvSpPr>
            <a:spLocks noGrp="1"/>
          </p:cNvSpPr>
          <p:nvPr>
            <p:ph type="title"/>
          </p:nvPr>
        </p:nvSpPr>
        <p:spPr>
          <a:xfrm>
            <a:off x="838200" y="365125"/>
            <a:ext cx="10515600" cy="1844676"/>
          </a:xfrm>
        </p:spPr>
        <p:txBody>
          <a:bodyPr>
            <a:normAutofit fontScale="90000"/>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Capítulo 4</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Contexto de la organización</a:t>
            </a:r>
            <a:endParaRPr lang="es-ES" sz="8800" b="1" dirty="0">
              <a:ln w="22225">
                <a:solidFill>
                  <a:schemeClr val="accent2"/>
                </a:solidFill>
                <a:prstDash val="solid"/>
              </a:ln>
              <a:solidFill>
                <a:schemeClr val="accent2">
                  <a:lumMod val="40000"/>
                  <a:lumOff val="60000"/>
                </a:schemeClr>
              </a:solidFill>
            </a:endParaRPr>
          </a:p>
        </p:txBody>
      </p:sp>
      <p:pic>
        <p:nvPicPr>
          <p:cNvPr id="3076" name="Picture 4" descr="contexto-de-la-org">
            <a:extLst>
              <a:ext uri="{FF2B5EF4-FFF2-40B4-BE49-F238E27FC236}">
                <a16:creationId xmlns:a16="http://schemas.microsoft.com/office/drawing/2014/main" id="{1D0FE432-DAB8-4EAD-8A44-A57FD2657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2616202"/>
            <a:ext cx="6858000" cy="301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4BDDE3-7EC0-4DA9-B9B4-7C229431F8FA}"/>
              </a:ext>
            </a:extLst>
          </p:cNvPr>
          <p:cNvSpPr>
            <a:spLocks noGrp="1"/>
          </p:cNvSpPr>
          <p:nvPr>
            <p:ph type="title"/>
          </p:nvPr>
        </p:nvSpPr>
        <p:spPr>
          <a:xfrm>
            <a:off x="838200" y="365125"/>
            <a:ext cx="10515600" cy="835025"/>
          </a:xfrm>
        </p:spPr>
        <p:txBody>
          <a:bodyPr/>
          <a:lstStyle/>
          <a:p>
            <a:br>
              <a:rPr lang="es-ES" sz="1800" b="0" i="0" u="none" strike="noStrike" baseline="0" dirty="0">
                <a:solidFill>
                  <a:srgbClr val="000000"/>
                </a:solidFill>
                <a:latin typeface="Arial" panose="020B0604020202020204" pitchFamily="34" charset="0"/>
              </a:rPr>
            </a:br>
            <a: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4.1 Comprensión de la organización y su contexto(Contexto interno)</a:t>
            </a:r>
            <a:endParaRPr lang="es-ES" dirty="0"/>
          </a:p>
        </p:txBody>
      </p:sp>
      <p:graphicFrame>
        <p:nvGraphicFramePr>
          <p:cNvPr id="5" name="Diagrama 4">
            <a:extLst>
              <a:ext uri="{FF2B5EF4-FFF2-40B4-BE49-F238E27FC236}">
                <a16:creationId xmlns:a16="http://schemas.microsoft.com/office/drawing/2014/main" id="{53B34745-4031-437E-AB29-96FD04B7540D}"/>
              </a:ext>
            </a:extLst>
          </p:cNvPr>
          <p:cNvGraphicFramePr/>
          <p:nvPr>
            <p:extLst>
              <p:ext uri="{D42A27DB-BD31-4B8C-83A1-F6EECF244321}">
                <p14:modId xmlns:p14="http://schemas.microsoft.com/office/powerpoint/2010/main" val="2092562113"/>
              </p:ext>
            </p:extLst>
          </p:nvPr>
        </p:nvGraphicFramePr>
        <p:xfrm>
          <a:off x="2495550" y="1357841"/>
          <a:ext cx="7200899" cy="4623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9434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E2FE08-4B8E-47A0-AD57-1498309C9D89}"/>
              </a:ext>
            </a:extLst>
          </p:cNvPr>
          <p:cNvPicPr>
            <a:picLocks noChangeAspect="1"/>
          </p:cNvPicPr>
          <p:nvPr/>
        </p:nvPicPr>
        <p:blipFill>
          <a:blip r:embed="rId2"/>
          <a:stretch>
            <a:fillRect/>
          </a:stretch>
        </p:blipFill>
        <p:spPr>
          <a:xfrm>
            <a:off x="1904415" y="609206"/>
            <a:ext cx="8383170" cy="5639587"/>
          </a:xfrm>
          <a:prstGeom prst="rect">
            <a:avLst/>
          </a:prstGeom>
        </p:spPr>
      </p:pic>
    </p:spTree>
    <p:extLst>
      <p:ext uri="{BB962C8B-B14F-4D97-AF65-F5344CB8AC3E}">
        <p14:creationId xmlns:p14="http://schemas.microsoft.com/office/powerpoint/2010/main" val="3607085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28DDEE2-B3CA-40E8-B1F4-954EA256BD9B}"/>
              </a:ext>
            </a:extLst>
          </p:cNvPr>
          <p:cNvPicPr>
            <a:picLocks noChangeAspect="1"/>
          </p:cNvPicPr>
          <p:nvPr/>
        </p:nvPicPr>
        <p:blipFill>
          <a:blip r:embed="rId2"/>
          <a:stretch>
            <a:fillRect/>
          </a:stretch>
        </p:blipFill>
        <p:spPr>
          <a:xfrm>
            <a:off x="327807" y="547285"/>
            <a:ext cx="11536385" cy="5763429"/>
          </a:xfrm>
          <a:prstGeom prst="rect">
            <a:avLst/>
          </a:prstGeom>
        </p:spPr>
      </p:pic>
    </p:spTree>
    <p:extLst>
      <p:ext uri="{BB962C8B-B14F-4D97-AF65-F5344CB8AC3E}">
        <p14:creationId xmlns:p14="http://schemas.microsoft.com/office/powerpoint/2010/main" val="213542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1C6F40-63C9-486C-8390-75B6518F417C}"/>
              </a:ext>
            </a:extLst>
          </p:cNvPr>
          <p:cNvPicPr>
            <a:picLocks noChangeAspect="1"/>
          </p:cNvPicPr>
          <p:nvPr/>
        </p:nvPicPr>
        <p:blipFill>
          <a:blip r:embed="rId2"/>
          <a:stretch>
            <a:fillRect/>
          </a:stretch>
        </p:blipFill>
        <p:spPr>
          <a:xfrm>
            <a:off x="2995019" y="348851"/>
            <a:ext cx="8073031" cy="6409607"/>
          </a:xfrm>
          <a:prstGeom prst="rect">
            <a:avLst/>
          </a:prstGeom>
        </p:spPr>
      </p:pic>
      <p:sp>
        <p:nvSpPr>
          <p:cNvPr id="4" name="Rectángulo 3">
            <a:extLst>
              <a:ext uri="{FF2B5EF4-FFF2-40B4-BE49-F238E27FC236}">
                <a16:creationId xmlns:a16="http://schemas.microsoft.com/office/drawing/2014/main" id="{B38F9B2B-C227-4487-98F0-77E2DDBF5DEB}"/>
              </a:ext>
            </a:extLst>
          </p:cNvPr>
          <p:cNvSpPr/>
          <p:nvPr/>
        </p:nvSpPr>
        <p:spPr>
          <a:xfrm>
            <a:off x="10534650" y="514350"/>
            <a:ext cx="790575"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FE18F837-C660-4692-8C46-3B916244B7F4}"/>
              </a:ext>
            </a:extLst>
          </p:cNvPr>
          <p:cNvSpPr txBox="1"/>
          <p:nvPr/>
        </p:nvSpPr>
        <p:spPr>
          <a:xfrm>
            <a:off x="1123950" y="4638675"/>
            <a:ext cx="2419350" cy="830997"/>
          </a:xfrm>
          <a:prstGeom prst="rect">
            <a:avLst/>
          </a:prstGeom>
          <a:noFill/>
        </p:spPr>
        <p:txBody>
          <a:bodyPr wrap="square" rtlCol="0">
            <a:spAutoFit/>
          </a:bodyPr>
          <a:lstStyle/>
          <a:p>
            <a:r>
              <a:rPr lang="es-ES" sz="2400" dirty="0"/>
              <a:t>Cobertura del servicio</a:t>
            </a:r>
          </a:p>
        </p:txBody>
      </p:sp>
    </p:spTree>
    <p:extLst>
      <p:ext uri="{BB962C8B-B14F-4D97-AF65-F5344CB8AC3E}">
        <p14:creationId xmlns:p14="http://schemas.microsoft.com/office/powerpoint/2010/main" val="3788346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157BC4-12CB-4063-9A53-DA372BC78B3D}"/>
              </a:ext>
            </a:extLst>
          </p:cNvPr>
          <p:cNvPicPr>
            <a:picLocks noChangeAspect="1"/>
          </p:cNvPicPr>
          <p:nvPr/>
        </p:nvPicPr>
        <p:blipFill rotWithShape="1">
          <a:blip r:embed="rId2"/>
          <a:srcRect t="1827"/>
          <a:stretch/>
        </p:blipFill>
        <p:spPr>
          <a:xfrm>
            <a:off x="581025" y="552449"/>
            <a:ext cx="11029950" cy="5419725"/>
          </a:xfrm>
          <a:prstGeom prst="rect">
            <a:avLst/>
          </a:prstGeom>
        </p:spPr>
      </p:pic>
    </p:spTree>
    <p:extLst>
      <p:ext uri="{BB962C8B-B14F-4D97-AF65-F5344CB8AC3E}">
        <p14:creationId xmlns:p14="http://schemas.microsoft.com/office/powerpoint/2010/main" val="128635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89EEB3-F060-4AC8-A19D-43D7D7F28D9C}"/>
              </a:ext>
            </a:extLst>
          </p:cNvPr>
          <p:cNvPicPr>
            <a:picLocks noChangeAspect="1"/>
          </p:cNvPicPr>
          <p:nvPr/>
        </p:nvPicPr>
        <p:blipFill>
          <a:blip r:embed="rId2"/>
          <a:stretch>
            <a:fillRect/>
          </a:stretch>
        </p:blipFill>
        <p:spPr>
          <a:xfrm>
            <a:off x="413544" y="213864"/>
            <a:ext cx="11364911" cy="6430272"/>
          </a:xfrm>
          <a:prstGeom prst="rect">
            <a:avLst/>
          </a:prstGeom>
        </p:spPr>
      </p:pic>
    </p:spTree>
    <p:extLst>
      <p:ext uri="{BB962C8B-B14F-4D97-AF65-F5344CB8AC3E}">
        <p14:creationId xmlns:p14="http://schemas.microsoft.com/office/powerpoint/2010/main" val="187651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ACDFF34-4354-4557-9F2F-1A27371E06DA}"/>
              </a:ext>
            </a:extLst>
          </p:cNvPr>
          <p:cNvPicPr>
            <a:picLocks noChangeAspect="1"/>
          </p:cNvPicPr>
          <p:nvPr/>
        </p:nvPicPr>
        <p:blipFill>
          <a:blip r:embed="rId2"/>
          <a:stretch>
            <a:fillRect/>
          </a:stretch>
        </p:blipFill>
        <p:spPr>
          <a:xfrm>
            <a:off x="361149" y="223390"/>
            <a:ext cx="11469701" cy="6411220"/>
          </a:xfrm>
          <a:prstGeom prst="rect">
            <a:avLst/>
          </a:prstGeom>
        </p:spPr>
      </p:pic>
      <p:sp>
        <p:nvSpPr>
          <p:cNvPr id="4" name="CuadroTexto 3">
            <a:extLst>
              <a:ext uri="{FF2B5EF4-FFF2-40B4-BE49-F238E27FC236}">
                <a16:creationId xmlns:a16="http://schemas.microsoft.com/office/drawing/2014/main" id="{F1A450B1-2ACA-4781-A49D-D35B7E9C9D37}"/>
              </a:ext>
            </a:extLst>
          </p:cNvPr>
          <p:cNvSpPr txBox="1"/>
          <p:nvPr/>
        </p:nvSpPr>
        <p:spPr>
          <a:xfrm>
            <a:off x="361149" y="3886200"/>
            <a:ext cx="2352675" cy="646331"/>
          </a:xfrm>
          <a:prstGeom prst="rect">
            <a:avLst/>
          </a:prstGeom>
          <a:noFill/>
        </p:spPr>
        <p:txBody>
          <a:bodyPr wrap="square" rtlCol="0">
            <a:spAutoFit/>
          </a:bodyPr>
          <a:lstStyle/>
          <a:p>
            <a:r>
              <a:rPr lang="es-ES" dirty="0"/>
              <a:t>Ejemplo: Camaronera </a:t>
            </a:r>
            <a:r>
              <a:rPr lang="es-ES" dirty="0" err="1"/>
              <a:t>Mobe</a:t>
            </a:r>
            <a:r>
              <a:rPr lang="es-ES" dirty="0"/>
              <a:t> </a:t>
            </a:r>
            <a:r>
              <a:rPr lang="es-ES" dirty="0" err="1"/>
              <a:t>Acumobe</a:t>
            </a:r>
            <a:endParaRPr lang="es-ES" dirty="0"/>
          </a:p>
        </p:txBody>
      </p:sp>
    </p:spTree>
    <p:extLst>
      <p:ext uri="{BB962C8B-B14F-4D97-AF65-F5344CB8AC3E}">
        <p14:creationId xmlns:p14="http://schemas.microsoft.com/office/powerpoint/2010/main" val="319109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4593CE-8C88-41D8-A8DB-AF5654BFE3CF}"/>
              </a:ext>
            </a:extLst>
          </p:cNvPr>
          <p:cNvPicPr>
            <a:picLocks noChangeAspect="1"/>
          </p:cNvPicPr>
          <p:nvPr/>
        </p:nvPicPr>
        <p:blipFill rotWithShape="1">
          <a:blip r:embed="rId2"/>
          <a:srcRect t="1538"/>
          <a:stretch/>
        </p:blipFill>
        <p:spPr>
          <a:xfrm>
            <a:off x="442912" y="584211"/>
            <a:ext cx="11306175" cy="5689577"/>
          </a:xfrm>
          <a:prstGeom prst="rect">
            <a:avLst/>
          </a:prstGeom>
        </p:spPr>
      </p:pic>
    </p:spTree>
    <p:extLst>
      <p:ext uri="{BB962C8B-B14F-4D97-AF65-F5344CB8AC3E}">
        <p14:creationId xmlns:p14="http://schemas.microsoft.com/office/powerpoint/2010/main" val="161594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B1DD5D-8677-46C4-BDFE-25E777F1ED2A}"/>
              </a:ext>
            </a:extLst>
          </p:cNvPr>
          <p:cNvSpPr>
            <a:spLocks noGrp="1"/>
          </p:cNvSpPr>
          <p:nvPr>
            <p:ph type="title"/>
          </p:nvPr>
        </p:nvSpPr>
        <p:spPr>
          <a:xfrm>
            <a:off x="838200" y="365126"/>
            <a:ext cx="10515600" cy="654050"/>
          </a:xfrm>
        </p:spPr>
        <p:txBody>
          <a:bodyPr>
            <a:normAutofit fontScale="90000"/>
          </a:bodyPr>
          <a:lstStyle/>
          <a:p>
            <a:br>
              <a:rPr lang="es-ES" sz="24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24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Introducción a los SIG: Definiciones</a:t>
            </a:r>
            <a:endParaRPr lang="es-ES" sz="5400" b="1" dirty="0">
              <a:ln w="22225">
                <a:solidFill>
                  <a:schemeClr val="accent2"/>
                </a:solidFill>
                <a:prstDash val="solid"/>
              </a:ln>
              <a:solidFill>
                <a:schemeClr val="accent2">
                  <a:lumMod val="40000"/>
                  <a:lumOff val="60000"/>
                </a:schemeClr>
              </a:solidFill>
            </a:endParaRPr>
          </a:p>
        </p:txBody>
      </p:sp>
      <p:pic>
        <p:nvPicPr>
          <p:cNvPr id="6" name="Imagen 5">
            <a:extLst>
              <a:ext uri="{FF2B5EF4-FFF2-40B4-BE49-F238E27FC236}">
                <a16:creationId xmlns:a16="http://schemas.microsoft.com/office/drawing/2014/main" id="{240946D1-F284-48A7-B282-111D00142495}"/>
              </a:ext>
            </a:extLst>
          </p:cNvPr>
          <p:cNvPicPr>
            <a:picLocks noChangeAspect="1"/>
          </p:cNvPicPr>
          <p:nvPr/>
        </p:nvPicPr>
        <p:blipFill>
          <a:blip r:embed="rId2"/>
          <a:stretch>
            <a:fillRect/>
          </a:stretch>
        </p:blipFill>
        <p:spPr>
          <a:xfrm>
            <a:off x="838200" y="1133475"/>
            <a:ext cx="10515600" cy="5243922"/>
          </a:xfrm>
          <a:prstGeom prst="rect">
            <a:avLst/>
          </a:prstGeom>
        </p:spPr>
      </p:pic>
    </p:spTree>
    <p:extLst>
      <p:ext uri="{BB962C8B-B14F-4D97-AF65-F5344CB8AC3E}">
        <p14:creationId xmlns:p14="http://schemas.microsoft.com/office/powerpoint/2010/main" val="1486248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1B1B490-62F0-49F7-962A-339055AEBC2D}"/>
              </a:ext>
            </a:extLst>
          </p:cNvPr>
          <p:cNvPicPr>
            <a:picLocks noChangeAspect="1"/>
          </p:cNvPicPr>
          <p:nvPr/>
        </p:nvPicPr>
        <p:blipFill>
          <a:blip r:embed="rId2"/>
          <a:stretch>
            <a:fillRect/>
          </a:stretch>
        </p:blipFill>
        <p:spPr>
          <a:xfrm>
            <a:off x="4777434" y="200025"/>
            <a:ext cx="6555396" cy="6457950"/>
          </a:xfrm>
          <a:prstGeom prst="rect">
            <a:avLst/>
          </a:prstGeom>
        </p:spPr>
      </p:pic>
      <p:pic>
        <p:nvPicPr>
          <p:cNvPr id="5" name="Imagen 4">
            <a:extLst>
              <a:ext uri="{FF2B5EF4-FFF2-40B4-BE49-F238E27FC236}">
                <a16:creationId xmlns:a16="http://schemas.microsoft.com/office/drawing/2014/main" id="{5827CA50-25A0-416F-9732-0D223AB31094}"/>
              </a:ext>
            </a:extLst>
          </p:cNvPr>
          <p:cNvPicPr>
            <a:picLocks noChangeAspect="1"/>
          </p:cNvPicPr>
          <p:nvPr/>
        </p:nvPicPr>
        <p:blipFill>
          <a:blip r:embed="rId3"/>
          <a:stretch>
            <a:fillRect/>
          </a:stretch>
        </p:blipFill>
        <p:spPr>
          <a:xfrm>
            <a:off x="633180" y="533340"/>
            <a:ext cx="3324689" cy="857370"/>
          </a:xfrm>
          <a:prstGeom prst="rect">
            <a:avLst/>
          </a:prstGeom>
        </p:spPr>
      </p:pic>
    </p:spTree>
    <p:extLst>
      <p:ext uri="{BB962C8B-B14F-4D97-AF65-F5344CB8AC3E}">
        <p14:creationId xmlns:p14="http://schemas.microsoft.com/office/powerpoint/2010/main" val="2772320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6DDC33-7910-4CB0-8294-226E6A47AA73}"/>
              </a:ext>
            </a:extLst>
          </p:cNvPr>
          <p:cNvPicPr>
            <a:picLocks noChangeAspect="1"/>
          </p:cNvPicPr>
          <p:nvPr/>
        </p:nvPicPr>
        <p:blipFill rotWithShape="1">
          <a:blip r:embed="rId2"/>
          <a:srcRect l="-289" t="3160" r="289" b="-3160"/>
          <a:stretch/>
        </p:blipFill>
        <p:spPr>
          <a:xfrm>
            <a:off x="328612" y="1476857"/>
            <a:ext cx="11534775" cy="5381143"/>
          </a:xfrm>
          <a:prstGeom prst="rect">
            <a:avLst/>
          </a:prstGeom>
        </p:spPr>
      </p:pic>
      <p:sp>
        <p:nvSpPr>
          <p:cNvPr id="4" name="Título 3">
            <a:extLst>
              <a:ext uri="{FF2B5EF4-FFF2-40B4-BE49-F238E27FC236}">
                <a16:creationId xmlns:a16="http://schemas.microsoft.com/office/drawing/2014/main" id="{A5D7783A-8929-403A-A13E-3841C6760299}"/>
              </a:ext>
            </a:extLst>
          </p:cNvPr>
          <p:cNvSpPr>
            <a:spLocks noGrp="1"/>
          </p:cNvSpPr>
          <p:nvPr>
            <p:ph type="title"/>
          </p:nvPr>
        </p:nvSpPr>
        <p:spPr>
          <a:xfrm>
            <a:off x="328612" y="365126"/>
            <a:ext cx="10515600" cy="806450"/>
          </a:xfrm>
        </p:spPr>
        <p:txBody>
          <a:bodyPr>
            <a:normAutofit/>
          </a:bodyPr>
          <a:lstStyle/>
          <a:p>
            <a:b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4.1 Comprensión de la organización y su contexto (Contexto externo)</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750807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álisis PESTEL: Qué es y cómo se hace, con ejemplos">
            <a:extLst>
              <a:ext uri="{FF2B5EF4-FFF2-40B4-BE49-F238E27FC236}">
                <a16:creationId xmlns:a16="http://schemas.microsoft.com/office/drawing/2014/main" id="{375A0566-A1D3-4542-8D97-C142C51E7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98" y="733425"/>
            <a:ext cx="10954603"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05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nálisis PESTEL: qué es, cómo se hace y ejemplos útiles">
            <a:extLst>
              <a:ext uri="{FF2B5EF4-FFF2-40B4-BE49-F238E27FC236}">
                <a16:creationId xmlns:a16="http://schemas.microsoft.com/office/drawing/2014/main" id="{63BA6924-6584-46FA-9657-987811DC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2000" cy="680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357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299FD7-17F9-4A9D-8004-5B5D63585EFF}"/>
              </a:ext>
            </a:extLst>
          </p:cNvPr>
          <p:cNvSpPr txBox="1"/>
          <p:nvPr/>
        </p:nvSpPr>
        <p:spPr>
          <a:xfrm>
            <a:off x="876301" y="666750"/>
            <a:ext cx="10458450" cy="1200329"/>
          </a:xfrm>
          <a:prstGeom prst="rect">
            <a:avLst/>
          </a:prstGeom>
          <a:noFill/>
        </p:spPr>
        <p:txBody>
          <a:bodyPr wrap="square">
            <a:spAutoFit/>
          </a:bodyPr>
          <a:lstStyle/>
          <a:p>
            <a:pPr algn="just"/>
            <a:r>
              <a:rPr lang="es-ES" dirty="0"/>
              <a:t>La norma ISO 9001:2015, en su cláusula 4.1, requiere que las organizaciones identifiquen, realicen seguimiento y revisen continuamente cuestiones internas y externas.</a:t>
            </a:r>
          </a:p>
          <a:p>
            <a:pPr algn="just"/>
            <a:r>
              <a:rPr lang="es-ES" dirty="0"/>
              <a:t>Algunas formas comunes de evidenciarlo incluyen:</a:t>
            </a:r>
          </a:p>
          <a:p>
            <a:pPr algn="just">
              <a:buFont typeface="Arial" panose="020B0604020202020204" pitchFamily="34" charset="0"/>
              <a:buChar char="•"/>
            </a:pPr>
            <a:endParaRPr lang="es-ES" dirty="0"/>
          </a:p>
        </p:txBody>
      </p:sp>
      <p:graphicFrame>
        <p:nvGraphicFramePr>
          <p:cNvPr id="4" name="Diagrama 3">
            <a:extLst>
              <a:ext uri="{FF2B5EF4-FFF2-40B4-BE49-F238E27FC236}">
                <a16:creationId xmlns:a16="http://schemas.microsoft.com/office/drawing/2014/main" id="{E4C22CC1-6B65-4D54-92EE-9BCD3752A339}"/>
              </a:ext>
            </a:extLst>
          </p:cNvPr>
          <p:cNvGraphicFramePr/>
          <p:nvPr>
            <p:extLst>
              <p:ext uri="{D42A27DB-BD31-4B8C-83A1-F6EECF244321}">
                <p14:modId xmlns:p14="http://schemas.microsoft.com/office/powerpoint/2010/main" val="4045935084"/>
              </p:ext>
            </p:extLst>
          </p:nvPr>
        </p:nvGraphicFramePr>
        <p:xfrm>
          <a:off x="876301" y="1800225"/>
          <a:ext cx="10458450" cy="4338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4157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1ACBA-CBBB-4A90-BD6F-608D89E4CDC7}"/>
              </a:ext>
            </a:extLst>
          </p:cNvPr>
          <p:cNvSpPr>
            <a:spLocks noGrp="1"/>
          </p:cNvSpPr>
          <p:nvPr>
            <p:ph type="title"/>
          </p:nvPr>
        </p:nvSpPr>
        <p:spPr>
          <a:xfrm>
            <a:off x="838200" y="250825"/>
            <a:ext cx="10515600" cy="882649"/>
          </a:xfrm>
        </p:spPr>
        <p:txBody>
          <a:bodyPr>
            <a:normAutofit/>
          </a:bodyPr>
          <a:lstStyle/>
          <a:p>
            <a:b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4.2 Conocimiento y comprensión de partes interesadas</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01E6F1F8-2AFB-438C-8663-E46A8B53F336}"/>
              </a:ext>
            </a:extLst>
          </p:cNvPr>
          <p:cNvPicPr>
            <a:picLocks noChangeAspect="1"/>
          </p:cNvPicPr>
          <p:nvPr/>
        </p:nvPicPr>
        <p:blipFill>
          <a:blip r:embed="rId2"/>
          <a:stretch>
            <a:fillRect/>
          </a:stretch>
        </p:blipFill>
        <p:spPr>
          <a:xfrm>
            <a:off x="692943" y="1651747"/>
            <a:ext cx="10806113" cy="2194847"/>
          </a:xfrm>
          <a:prstGeom prst="rect">
            <a:avLst/>
          </a:prstGeom>
        </p:spPr>
      </p:pic>
      <p:pic>
        <p:nvPicPr>
          <p:cNvPr id="4098" name="Picture 2" descr="Las partes interesadas en la gestión de la RSC. - Pedro Asencio">
            <a:extLst>
              <a:ext uri="{FF2B5EF4-FFF2-40B4-BE49-F238E27FC236}">
                <a16:creationId xmlns:a16="http://schemas.microsoft.com/office/drawing/2014/main" id="{D5672879-C713-457F-99B4-ACB4E56F8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4124324"/>
            <a:ext cx="3657601" cy="230869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8782CD4-E8AF-4C2B-B579-839A0481562A}"/>
              </a:ext>
            </a:extLst>
          </p:cNvPr>
          <p:cNvSpPr txBox="1"/>
          <p:nvPr/>
        </p:nvSpPr>
        <p:spPr>
          <a:xfrm>
            <a:off x="6886575" y="2314575"/>
            <a:ext cx="723900" cy="400110"/>
          </a:xfrm>
          <a:prstGeom prst="rect">
            <a:avLst/>
          </a:prstGeom>
          <a:solidFill>
            <a:schemeClr val="bg1"/>
          </a:solidFill>
        </p:spPr>
        <p:txBody>
          <a:bodyPr wrap="square" rtlCol="0">
            <a:spAutoFit/>
          </a:bodyPr>
          <a:lstStyle/>
          <a:p>
            <a:r>
              <a:rPr lang="es-ES" sz="2000" dirty="0"/>
              <a:t>SGC</a:t>
            </a:r>
          </a:p>
        </p:txBody>
      </p:sp>
    </p:spTree>
    <p:extLst>
      <p:ext uri="{BB962C8B-B14F-4D97-AF65-F5344CB8AC3E}">
        <p14:creationId xmlns:p14="http://schemas.microsoft.com/office/powerpoint/2010/main" val="928141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B1D3AF7-538E-442C-916D-08BCAF252547}"/>
              </a:ext>
            </a:extLst>
          </p:cNvPr>
          <p:cNvPicPr>
            <a:picLocks noChangeAspect="1"/>
          </p:cNvPicPr>
          <p:nvPr/>
        </p:nvPicPr>
        <p:blipFill>
          <a:blip r:embed="rId2"/>
          <a:stretch>
            <a:fillRect/>
          </a:stretch>
        </p:blipFill>
        <p:spPr>
          <a:xfrm>
            <a:off x="951782" y="256732"/>
            <a:ext cx="10288436" cy="6344535"/>
          </a:xfrm>
          <a:prstGeom prst="rect">
            <a:avLst/>
          </a:prstGeom>
        </p:spPr>
      </p:pic>
    </p:spTree>
    <p:extLst>
      <p:ext uri="{BB962C8B-B14F-4D97-AF65-F5344CB8AC3E}">
        <p14:creationId xmlns:p14="http://schemas.microsoft.com/office/powerpoint/2010/main" val="936140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09501C1-E691-4448-836D-FCC89A327D12}"/>
              </a:ext>
            </a:extLst>
          </p:cNvPr>
          <p:cNvPicPr>
            <a:picLocks noChangeAspect="1"/>
          </p:cNvPicPr>
          <p:nvPr/>
        </p:nvPicPr>
        <p:blipFill>
          <a:blip r:embed="rId2"/>
          <a:stretch>
            <a:fillRect/>
          </a:stretch>
        </p:blipFill>
        <p:spPr>
          <a:xfrm>
            <a:off x="961308" y="637785"/>
            <a:ext cx="10269383" cy="5582429"/>
          </a:xfrm>
          <a:prstGeom prst="rect">
            <a:avLst/>
          </a:prstGeom>
        </p:spPr>
      </p:pic>
    </p:spTree>
    <p:extLst>
      <p:ext uri="{BB962C8B-B14F-4D97-AF65-F5344CB8AC3E}">
        <p14:creationId xmlns:p14="http://schemas.microsoft.com/office/powerpoint/2010/main" val="4167989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405241-3240-47A3-905A-8788D6FBBD35}"/>
              </a:ext>
            </a:extLst>
          </p:cNvPr>
          <p:cNvPicPr>
            <a:picLocks noChangeAspect="1"/>
          </p:cNvPicPr>
          <p:nvPr/>
        </p:nvPicPr>
        <p:blipFill>
          <a:blip r:embed="rId2"/>
          <a:stretch>
            <a:fillRect/>
          </a:stretch>
        </p:blipFill>
        <p:spPr>
          <a:xfrm>
            <a:off x="937492" y="856891"/>
            <a:ext cx="10317015" cy="5144218"/>
          </a:xfrm>
          <a:prstGeom prst="rect">
            <a:avLst/>
          </a:prstGeom>
        </p:spPr>
      </p:pic>
    </p:spTree>
    <p:extLst>
      <p:ext uri="{BB962C8B-B14F-4D97-AF65-F5344CB8AC3E}">
        <p14:creationId xmlns:p14="http://schemas.microsoft.com/office/powerpoint/2010/main" val="378734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2CCA4-EAD0-42AA-88DC-47B3AADAE8BB}"/>
              </a:ext>
            </a:extLst>
          </p:cNvPr>
          <p:cNvSpPr>
            <a:spLocks noGrp="1"/>
          </p:cNvSpPr>
          <p:nvPr>
            <p:ph type="title"/>
          </p:nvPr>
        </p:nvSpPr>
        <p:spPr>
          <a:xfrm>
            <a:off x="838200" y="365126"/>
            <a:ext cx="10515600" cy="863600"/>
          </a:xfrm>
        </p:spPr>
        <p:txBody>
          <a:bodyPr>
            <a:normAutofit/>
          </a:bodyPr>
          <a:lstStyle/>
          <a:p>
            <a:b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4.3 Alcance del sistema de gestión</a:t>
            </a:r>
            <a:endPar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6FFE9F5B-0E27-4EAF-A7FA-5212C34E6363}"/>
              </a:ext>
            </a:extLst>
          </p:cNvPr>
          <p:cNvPicPr>
            <a:picLocks noChangeAspect="1"/>
          </p:cNvPicPr>
          <p:nvPr/>
        </p:nvPicPr>
        <p:blipFill>
          <a:blip r:embed="rId2"/>
          <a:stretch>
            <a:fillRect/>
          </a:stretch>
        </p:blipFill>
        <p:spPr>
          <a:xfrm>
            <a:off x="1847486" y="1228726"/>
            <a:ext cx="8497027" cy="5328118"/>
          </a:xfrm>
          <a:prstGeom prst="rect">
            <a:avLst/>
          </a:prstGeom>
        </p:spPr>
      </p:pic>
    </p:spTree>
    <p:extLst>
      <p:ext uri="{BB962C8B-B14F-4D97-AF65-F5344CB8AC3E}">
        <p14:creationId xmlns:p14="http://schemas.microsoft.com/office/powerpoint/2010/main" val="4242795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E50D17-898A-42FF-BE0F-44E73F24928F}"/>
              </a:ext>
            </a:extLst>
          </p:cNvPr>
          <p:cNvPicPr>
            <a:picLocks noChangeAspect="1"/>
          </p:cNvPicPr>
          <p:nvPr/>
        </p:nvPicPr>
        <p:blipFill>
          <a:blip r:embed="rId2"/>
          <a:stretch>
            <a:fillRect/>
          </a:stretch>
        </p:blipFill>
        <p:spPr>
          <a:xfrm>
            <a:off x="661229" y="485364"/>
            <a:ext cx="10869542" cy="5887272"/>
          </a:xfrm>
          <a:prstGeom prst="rect">
            <a:avLst/>
          </a:prstGeom>
        </p:spPr>
      </p:pic>
    </p:spTree>
    <p:extLst>
      <p:ext uri="{BB962C8B-B14F-4D97-AF65-F5344CB8AC3E}">
        <p14:creationId xmlns:p14="http://schemas.microsoft.com/office/powerpoint/2010/main" val="1127682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86CE94-0C43-4830-9C69-891F12E7E7EA}"/>
              </a:ext>
            </a:extLst>
          </p:cNvPr>
          <p:cNvPicPr>
            <a:picLocks noChangeAspect="1"/>
          </p:cNvPicPr>
          <p:nvPr/>
        </p:nvPicPr>
        <p:blipFill>
          <a:blip r:embed="rId2"/>
          <a:stretch>
            <a:fillRect/>
          </a:stretch>
        </p:blipFill>
        <p:spPr>
          <a:xfrm>
            <a:off x="261937" y="1156740"/>
            <a:ext cx="11668125" cy="4215359"/>
          </a:xfrm>
          <a:prstGeom prst="rect">
            <a:avLst/>
          </a:prstGeom>
        </p:spPr>
      </p:pic>
      <p:sp>
        <p:nvSpPr>
          <p:cNvPr id="5" name="CuadroTexto 4">
            <a:extLst>
              <a:ext uri="{FF2B5EF4-FFF2-40B4-BE49-F238E27FC236}">
                <a16:creationId xmlns:a16="http://schemas.microsoft.com/office/drawing/2014/main" id="{362B7B67-3C0C-47EC-B6CF-82A9C5323C9D}"/>
              </a:ext>
            </a:extLst>
          </p:cNvPr>
          <p:cNvSpPr txBox="1"/>
          <p:nvPr/>
        </p:nvSpPr>
        <p:spPr>
          <a:xfrm>
            <a:off x="10229850" y="876300"/>
            <a:ext cx="1885950" cy="1104900"/>
          </a:xfrm>
          <a:prstGeom prst="rect">
            <a:avLst/>
          </a:prstGeom>
          <a:solidFill>
            <a:schemeClr val="bg1"/>
          </a:solidFill>
          <a:ln>
            <a:solidFill>
              <a:schemeClr val="bg1"/>
            </a:solidFill>
          </a:ln>
        </p:spPr>
        <p:txBody>
          <a:bodyPr wrap="square" rtlCol="0">
            <a:spAutoFit/>
          </a:bodyPr>
          <a:lstStyle/>
          <a:p>
            <a:endParaRPr lang="es-ES" dirty="0"/>
          </a:p>
        </p:txBody>
      </p:sp>
    </p:spTree>
    <p:extLst>
      <p:ext uri="{BB962C8B-B14F-4D97-AF65-F5344CB8AC3E}">
        <p14:creationId xmlns:p14="http://schemas.microsoft.com/office/powerpoint/2010/main" val="2424992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5DD805-B4D9-4E9B-AE62-CEA1FEE83A78}"/>
              </a:ext>
            </a:extLst>
          </p:cNvPr>
          <p:cNvPicPr>
            <a:picLocks noChangeAspect="1"/>
          </p:cNvPicPr>
          <p:nvPr/>
        </p:nvPicPr>
        <p:blipFill>
          <a:blip r:embed="rId2"/>
          <a:stretch>
            <a:fillRect/>
          </a:stretch>
        </p:blipFill>
        <p:spPr>
          <a:xfrm>
            <a:off x="295275" y="1366661"/>
            <a:ext cx="11601450" cy="3462514"/>
          </a:xfrm>
          <a:prstGeom prst="rect">
            <a:avLst/>
          </a:prstGeom>
        </p:spPr>
      </p:pic>
    </p:spTree>
    <p:extLst>
      <p:ext uri="{BB962C8B-B14F-4D97-AF65-F5344CB8AC3E}">
        <p14:creationId xmlns:p14="http://schemas.microsoft.com/office/powerpoint/2010/main" val="1617827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FEF8C9-09CE-4668-81B9-21556CB9ADFF}"/>
              </a:ext>
            </a:extLst>
          </p:cNvPr>
          <p:cNvSpPr txBox="1"/>
          <p:nvPr/>
        </p:nvSpPr>
        <p:spPr>
          <a:xfrm>
            <a:off x="733424" y="438091"/>
            <a:ext cx="10287001" cy="630942"/>
          </a:xfrm>
          <a:prstGeom prst="rect">
            <a:avLst/>
          </a:prstGeom>
          <a:noFill/>
        </p:spPr>
        <p:txBody>
          <a:bodyPr wrap="square">
            <a:spAutoFit/>
          </a:bodyPr>
          <a:lstStyle/>
          <a:p>
            <a:pPr algn="l"/>
            <a:endParaRPr lang="es-ES" sz="11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endParaRPr>
          </a:p>
          <a:p>
            <a: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4.4 Sistema de gestión (Calidad -Ambiental -SSO) y sus procesos</a:t>
            </a: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 name="Imagen 4">
            <a:extLst>
              <a:ext uri="{FF2B5EF4-FFF2-40B4-BE49-F238E27FC236}">
                <a16:creationId xmlns:a16="http://schemas.microsoft.com/office/drawing/2014/main" id="{7A3CED93-055C-4F28-84FD-01C97EE6099E}"/>
              </a:ext>
            </a:extLst>
          </p:cNvPr>
          <p:cNvPicPr>
            <a:picLocks noChangeAspect="1"/>
          </p:cNvPicPr>
          <p:nvPr/>
        </p:nvPicPr>
        <p:blipFill>
          <a:blip r:embed="rId2"/>
          <a:stretch>
            <a:fillRect/>
          </a:stretch>
        </p:blipFill>
        <p:spPr>
          <a:xfrm>
            <a:off x="1395029" y="1343917"/>
            <a:ext cx="9401941" cy="5190655"/>
          </a:xfrm>
          <a:prstGeom prst="rect">
            <a:avLst/>
          </a:prstGeom>
        </p:spPr>
      </p:pic>
    </p:spTree>
    <p:extLst>
      <p:ext uri="{BB962C8B-B14F-4D97-AF65-F5344CB8AC3E}">
        <p14:creationId xmlns:p14="http://schemas.microsoft.com/office/powerpoint/2010/main" val="1154072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B876B4-88FA-40BF-B4C5-B103CA9F95A0}"/>
              </a:ext>
            </a:extLst>
          </p:cNvPr>
          <p:cNvPicPr>
            <a:picLocks noChangeAspect="1"/>
          </p:cNvPicPr>
          <p:nvPr/>
        </p:nvPicPr>
        <p:blipFill>
          <a:blip r:embed="rId2"/>
          <a:stretch>
            <a:fillRect/>
          </a:stretch>
        </p:blipFill>
        <p:spPr>
          <a:xfrm>
            <a:off x="665992" y="461548"/>
            <a:ext cx="10860016" cy="5934903"/>
          </a:xfrm>
          <a:prstGeom prst="rect">
            <a:avLst/>
          </a:prstGeom>
        </p:spPr>
      </p:pic>
    </p:spTree>
    <p:extLst>
      <p:ext uri="{BB962C8B-B14F-4D97-AF65-F5344CB8AC3E}">
        <p14:creationId xmlns:p14="http://schemas.microsoft.com/office/powerpoint/2010/main" val="3956636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2EB100-FE6A-45FB-9098-4CAA115E63CA}"/>
              </a:ext>
            </a:extLst>
          </p:cNvPr>
          <p:cNvPicPr>
            <a:picLocks noChangeAspect="1"/>
          </p:cNvPicPr>
          <p:nvPr/>
        </p:nvPicPr>
        <p:blipFill>
          <a:blip r:embed="rId2"/>
          <a:stretch>
            <a:fillRect/>
          </a:stretch>
        </p:blipFill>
        <p:spPr>
          <a:xfrm>
            <a:off x="523875" y="1115598"/>
            <a:ext cx="10896600" cy="3883853"/>
          </a:xfrm>
          <a:prstGeom prst="rect">
            <a:avLst/>
          </a:prstGeom>
        </p:spPr>
      </p:pic>
    </p:spTree>
    <p:extLst>
      <p:ext uri="{BB962C8B-B14F-4D97-AF65-F5344CB8AC3E}">
        <p14:creationId xmlns:p14="http://schemas.microsoft.com/office/powerpoint/2010/main" val="887140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AE35ED-EDAE-4B7E-A514-0F4FDA33924A}"/>
              </a:ext>
            </a:extLst>
          </p:cNvPr>
          <p:cNvPicPr>
            <a:picLocks noChangeAspect="1"/>
          </p:cNvPicPr>
          <p:nvPr/>
        </p:nvPicPr>
        <p:blipFill>
          <a:blip r:embed="rId2"/>
          <a:stretch>
            <a:fillRect/>
          </a:stretch>
        </p:blipFill>
        <p:spPr>
          <a:xfrm>
            <a:off x="275383" y="566322"/>
            <a:ext cx="11326067" cy="5591463"/>
          </a:xfrm>
          <a:prstGeom prst="rect">
            <a:avLst/>
          </a:prstGeom>
        </p:spPr>
      </p:pic>
    </p:spTree>
    <p:extLst>
      <p:ext uri="{BB962C8B-B14F-4D97-AF65-F5344CB8AC3E}">
        <p14:creationId xmlns:p14="http://schemas.microsoft.com/office/powerpoint/2010/main" val="1996708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AC79C2-17F5-46B6-8456-7473AAE6B816}"/>
              </a:ext>
            </a:extLst>
          </p:cNvPr>
          <p:cNvPicPr>
            <a:picLocks noChangeAspect="1"/>
          </p:cNvPicPr>
          <p:nvPr/>
        </p:nvPicPr>
        <p:blipFill>
          <a:blip r:embed="rId2"/>
          <a:stretch>
            <a:fillRect/>
          </a:stretch>
        </p:blipFill>
        <p:spPr>
          <a:xfrm>
            <a:off x="338137" y="1254424"/>
            <a:ext cx="11515725" cy="3358551"/>
          </a:xfrm>
          <a:prstGeom prst="rect">
            <a:avLst/>
          </a:prstGeom>
        </p:spPr>
      </p:pic>
    </p:spTree>
    <p:extLst>
      <p:ext uri="{BB962C8B-B14F-4D97-AF65-F5344CB8AC3E}">
        <p14:creationId xmlns:p14="http://schemas.microsoft.com/office/powerpoint/2010/main" val="3985543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10700D-E671-4EC0-8121-5CA322C7C0AA}"/>
              </a:ext>
            </a:extLst>
          </p:cNvPr>
          <p:cNvPicPr>
            <a:picLocks noChangeAspect="1"/>
          </p:cNvPicPr>
          <p:nvPr/>
        </p:nvPicPr>
        <p:blipFill>
          <a:blip r:embed="rId2"/>
          <a:stretch>
            <a:fillRect/>
          </a:stretch>
        </p:blipFill>
        <p:spPr>
          <a:xfrm>
            <a:off x="456784" y="1059808"/>
            <a:ext cx="11278432" cy="4738383"/>
          </a:xfrm>
          <a:prstGeom prst="rect">
            <a:avLst/>
          </a:prstGeom>
        </p:spPr>
      </p:pic>
    </p:spTree>
    <p:extLst>
      <p:ext uri="{BB962C8B-B14F-4D97-AF65-F5344CB8AC3E}">
        <p14:creationId xmlns:p14="http://schemas.microsoft.com/office/powerpoint/2010/main" val="233938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E43C42-3A7B-4CDF-A94F-6F4098FF7917}"/>
              </a:ext>
            </a:extLst>
          </p:cNvPr>
          <p:cNvPicPr>
            <a:picLocks noChangeAspect="1"/>
          </p:cNvPicPr>
          <p:nvPr/>
        </p:nvPicPr>
        <p:blipFill>
          <a:blip r:embed="rId2"/>
          <a:stretch>
            <a:fillRect/>
          </a:stretch>
        </p:blipFill>
        <p:spPr>
          <a:xfrm>
            <a:off x="442911" y="322210"/>
            <a:ext cx="11306175" cy="2311186"/>
          </a:xfrm>
          <a:prstGeom prst="rect">
            <a:avLst/>
          </a:prstGeom>
        </p:spPr>
      </p:pic>
      <p:pic>
        <p:nvPicPr>
          <p:cNvPr id="5" name="Imagen 4">
            <a:extLst>
              <a:ext uri="{FF2B5EF4-FFF2-40B4-BE49-F238E27FC236}">
                <a16:creationId xmlns:a16="http://schemas.microsoft.com/office/drawing/2014/main" id="{5F96C446-3F29-4741-BE48-9DCE61E431FD}"/>
              </a:ext>
            </a:extLst>
          </p:cNvPr>
          <p:cNvPicPr>
            <a:picLocks noChangeAspect="1"/>
          </p:cNvPicPr>
          <p:nvPr/>
        </p:nvPicPr>
        <p:blipFill>
          <a:blip r:embed="rId3"/>
          <a:stretch>
            <a:fillRect/>
          </a:stretch>
        </p:blipFill>
        <p:spPr>
          <a:xfrm>
            <a:off x="284938" y="2633396"/>
            <a:ext cx="11622122" cy="3820058"/>
          </a:xfrm>
          <a:prstGeom prst="rect">
            <a:avLst/>
          </a:prstGeom>
        </p:spPr>
      </p:pic>
    </p:spTree>
    <p:extLst>
      <p:ext uri="{BB962C8B-B14F-4D97-AF65-F5344CB8AC3E}">
        <p14:creationId xmlns:p14="http://schemas.microsoft.com/office/powerpoint/2010/main" val="2185243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6E496D-A8FD-4C7B-A667-D66746702E8A}"/>
              </a:ext>
            </a:extLst>
          </p:cNvPr>
          <p:cNvPicPr>
            <a:picLocks noChangeAspect="1"/>
          </p:cNvPicPr>
          <p:nvPr/>
        </p:nvPicPr>
        <p:blipFill>
          <a:blip r:embed="rId2"/>
          <a:stretch>
            <a:fillRect/>
          </a:stretch>
        </p:blipFill>
        <p:spPr>
          <a:xfrm>
            <a:off x="0" y="242443"/>
            <a:ext cx="11949963" cy="6373114"/>
          </a:xfrm>
          <a:prstGeom prst="rect">
            <a:avLst/>
          </a:prstGeom>
        </p:spPr>
      </p:pic>
      <p:sp>
        <p:nvSpPr>
          <p:cNvPr id="2" name="CuadroTexto 1">
            <a:extLst>
              <a:ext uri="{FF2B5EF4-FFF2-40B4-BE49-F238E27FC236}">
                <a16:creationId xmlns:a16="http://schemas.microsoft.com/office/drawing/2014/main" id="{EE78E3EF-4969-4EE2-8346-9A286804FF94}"/>
              </a:ext>
            </a:extLst>
          </p:cNvPr>
          <p:cNvSpPr txBox="1"/>
          <p:nvPr/>
        </p:nvSpPr>
        <p:spPr>
          <a:xfrm>
            <a:off x="447675" y="1880890"/>
            <a:ext cx="2771775" cy="461665"/>
          </a:xfrm>
          <a:prstGeom prst="rect">
            <a:avLst/>
          </a:prstGeom>
          <a:noFill/>
        </p:spPr>
        <p:txBody>
          <a:bodyPr wrap="square" rtlCol="0">
            <a:spAutoFit/>
          </a:bodyPr>
          <a:lstStyle/>
          <a:p>
            <a:pPr algn="ctr"/>
            <a:r>
              <a:rPr lang="es-ES" sz="2400" b="1" dirty="0"/>
              <a:t>Mapa de procesos</a:t>
            </a:r>
          </a:p>
        </p:txBody>
      </p:sp>
    </p:spTree>
    <p:extLst>
      <p:ext uri="{BB962C8B-B14F-4D97-AF65-F5344CB8AC3E}">
        <p14:creationId xmlns:p14="http://schemas.microsoft.com/office/powerpoint/2010/main" val="918670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096250-6F15-48DC-83EF-F33F3E035B8A}"/>
              </a:ext>
            </a:extLst>
          </p:cNvPr>
          <p:cNvPicPr>
            <a:picLocks noChangeAspect="1"/>
          </p:cNvPicPr>
          <p:nvPr/>
        </p:nvPicPr>
        <p:blipFill>
          <a:blip r:embed="rId2"/>
          <a:stretch>
            <a:fillRect/>
          </a:stretch>
        </p:blipFill>
        <p:spPr>
          <a:xfrm>
            <a:off x="651702" y="761628"/>
            <a:ext cx="10888595" cy="5334744"/>
          </a:xfrm>
          <a:prstGeom prst="rect">
            <a:avLst/>
          </a:prstGeom>
        </p:spPr>
      </p:pic>
    </p:spTree>
    <p:extLst>
      <p:ext uri="{BB962C8B-B14F-4D97-AF65-F5344CB8AC3E}">
        <p14:creationId xmlns:p14="http://schemas.microsoft.com/office/powerpoint/2010/main" val="1285741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o hay ninguna descripción de la foto disponible.">
            <a:extLst>
              <a:ext uri="{FF2B5EF4-FFF2-40B4-BE49-F238E27FC236}">
                <a16:creationId xmlns:a16="http://schemas.microsoft.com/office/drawing/2014/main" id="{4ACE1F2E-524B-4FA6-8447-C77DBB23C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56" b="15000"/>
          <a:stretch/>
        </p:blipFill>
        <p:spPr bwMode="auto">
          <a:xfrm>
            <a:off x="1609725" y="550953"/>
            <a:ext cx="8972550" cy="575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476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F562C5-7793-4C3B-88F0-0FAA124E094C}"/>
              </a:ext>
            </a:extLst>
          </p:cNvPr>
          <p:cNvSpPr txBox="1"/>
          <p:nvPr/>
        </p:nvSpPr>
        <p:spPr>
          <a:xfrm>
            <a:off x="881062" y="542924"/>
            <a:ext cx="10429875" cy="5909310"/>
          </a:xfrm>
          <a:prstGeom prst="rect">
            <a:avLst/>
          </a:prstGeom>
          <a:noFill/>
        </p:spPr>
        <p:txBody>
          <a:bodyPr wrap="square">
            <a:spAutoFit/>
          </a:bodyPr>
          <a:lstStyle/>
          <a:p>
            <a:r>
              <a:rPr lang="es-ES" b="1" dirty="0"/>
              <a:t>1. Mapa de procesos</a:t>
            </a:r>
          </a:p>
          <a:p>
            <a:r>
              <a:rPr lang="es-ES" dirty="0"/>
              <a:t>Un diagrama que muestre todos los procesos del SGC, indicando sus interacciones.</a:t>
            </a:r>
          </a:p>
          <a:p>
            <a:r>
              <a:rPr lang="es-ES" b="1" dirty="0"/>
              <a:t>2. Fichas o descripciones de procesos</a:t>
            </a:r>
          </a:p>
          <a:p>
            <a:r>
              <a:rPr lang="es-ES" dirty="0"/>
              <a:t>Documentos para cada proceso que incluyan:</a:t>
            </a:r>
          </a:p>
          <a:p>
            <a:pPr marL="742950" lvl="1" indent="-285750">
              <a:buFont typeface="Arial" panose="020B0604020202020204" pitchFamily="34" charset="0"/>
              <a:buChar char="•"/>
            </a:pPr>
            <a:r>
              <a:rPr lang="es-ES" dirty="0"/>
              <a:t>Entradas y salidas.</a:t>
            </a:r>
          </a:p>
          <a:p>
            <a:pPr marL="742950" lvl="1" indent="-285750">
              <a:buFont typeface="Arial" panose="020B0604020202020204" pitchFamily="34" charset="0"/>
              <a:buChar char="•"/>
            </a:pPr>
            <a:r>
              <a:rPr lang="es-ES" dirty="0"/>
              <a:t>Recursos necesarios.</a:t>
            </a:r>
          </a:p>
          <a:p>
            <a:pPr marL="742950" lvl="1" indent="-285750">
              <a:buFont typeface="Arial" panose="020B0604020202020204" pitchFamily="34" charset="0"/>
              <a:buChar char="•"/>
            </a:pPr>
            <a:r>
              <a:rPr lang="es-ES" dirty="0"/>
              <a:t>Actividades principales.</a:t>
            </a:r>
          </a:p>
          <a:p>
            <a:pPr marL="742950" lvl="1" indent="-285750">
              <a:buFont typeface="Arial" panose="020B0604020202020204" pitchFamily="34" charset="0"/>
              <a:buChar char="•"/>
            </a:pPr>
            <a:r>
              <a:rPr lang="es-ES" dirty="0"/>
              <a:t>Indicadores de desempeño.</a:t>
            </a:r>
          </a:p>
          <a:p>
            <a:r>
              <a:rPr lang="es-ES" b="1" dirty="0"/>
              <a:t>3. Indicadores de desempeño (</a:t>
            </a:r>
            <a:r>
              <a:rPr lang="es-ES" b="1" dirty="0" err="1"/>
              <a:t>KPIs</a:t>
            </a:r>
            <a:r>
              <a:rPr lang="es-ES" b="1" dirty="0"/>
              <a:t>)</a:t>
            </a:r>
          </a:p>
          <a:p>
            <a:r>
              <a:rPr lang="es-ES" dirty="0"/>
              <a:t>Datos que evidencien que la organización mide y controla los resultados de sus procesos.</a:t>
            </a:r>
          </a:p>
          <a:p>
            <a:r>
              <a:rPr lang="es-ES" b="1" dirty="0"/>
              <a:t>4. Planificación y control de procesos</a:t>
            </a:r>
          </a:p>
          <a:p>
            <a:r>
              <a:rPr lang="es-ES" dirty="0"/>
              <a:t>Documentos que describan cómo se asegura el cumplimiento de los requisitos en cada proceso.</a:t>
            </a:r>
          </a:p>
          <a:p>
            <a:r>
              <a:rPr lang="es-ES" dirty="0"/>
              <a:t>Ejemplo de evidencia: Planes de control en los procesos de producción, como listas de verificación de calidad o procedimientos de inspección.</a:t>
            </a:r>
          </a:p>
          <a:p>
            <a:r>
              <a:rPr lang="es-ES" b="1" dirty="0"/>
              <a:t>5. Evidencias de mejora continua</a:t>
            </a:r>
          </a:p>
          <a:p>
            <a:r>
              <a:rPr lang="es-ES" dirty="0"/>
              <a:t>Registros que demuestren la evaluación, revisión y mejora de los procesos.</a:t>
            </a:r>
          </a:p>
          <a:p>
            <a:r>
              <a:rPr lang="es-ES" dirty="0"/>
              <a:t>Ejemplo de evidencia: Un informe que documente cómo se redujo el tiempo de ciclo en un proceso después de implementar una acción correctiva.</a:t>
            </a:r>
          </a:p>
          <a:p>
            <a:r>
              <a:rPr lang="es-ES" b="1" dirty="0"/>
              <a:t>6. Capacitación y asignación de responsabilidades</a:t>
            </a:r>
          </a:p>
          <a:p>
            <a:r>
              <a:rPr lang="es-ES" b="1" dirty="0"/>
              <a:t>7. Software o sistemas integrados</a:t>
            </a:r>
          </a:p>
          <a:p>
            <a:r>
              <a:rPr lang="es-ES" dirty="0"/>
              <a:t>Uso de plataformas digitales para gestionar procesos, indicadores y documentos del SGC.</a:t>
            </a:r>
          </a:p>
        </p:txBody>
      </p:sp>
    </p:spTree>
    <p:extLst>
      <p:ext uri="{BB962C8B-B14F-4D97-AF65-F5344CB8AC3E}">
        <p14:creationId xmlns:p14="http://schemas.microsoft.com/office/powerpoint/2010/main" val="588827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8B859-A8C1-4D7E-85F9-09EB157A8E38}"/>
              </a:ext>
            </a:extLst>
          </p:cNvPr>
          <p:cNvSpPr>
            <a:spLocks noGrp="1"/>
          </p:cNvSpPr>
          <p:nvPr>
            <p:ph type="title"/>
          </p:nvPr>
        </p:nvSpPr>
        <p:spPr>
          <a:xfrm>
            <a:off x="838200" y="365125"/>
            <a:ext cx="10515600" cy="1844676"/>
          </a:xfrm>
        </p:spPr>
        <p:txBody>
          <a:bodyPr>
            <a:normAutofit fontScale="90000"/>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Capítulo 5</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dirty="0">
                <a:ln w="22225">
                  <a:solidFill>
                    <a:schemeClr val="accent2"/>
                  </a:solidFill>
                  <a:prstDash val="solid"/>
                </a:ln>
                <a:solidFill>
                  <a:schemeClr val="accent2">
                    <a:lumMod val="40000"/>
                    <a:lumOff val="60000"/>
                  </a:schemeClr>
                </a:solidFill>
                <a:latin typeface="Arial" panose="020B0604020202020204" pitchFamily="34" charset="0"/>
              </a:rPr>
              <a:t>Liderazgo</a:t>
            </a:r>
            <a:endParaRPr lang="es-ES" sz="8800" b="1" dirty="0">
              <a:ln w="22225">
                <a:solidFill>
                  <a:schemeClr val="accent2"/>
                </a:solidFill>
                <a:prstDash val="solid"/>
              </a:ln>
              <a:solidFill>
                <a:schemeClr val="accent2">
                  <a:lumMod val="40000"/>
                  <a:lumOff val="60000"/>
                </a:schemeClr>
              </a:solidFill>
            </a:endParaRPr>
          </a:p>
        </p:txBody>
      </p:sp>
      <p:pic>
        <p:nvPicPr>
          <p:cNvPr id="2050" name="Picture 2" descr="Tipos de Liderazgo: Descubre el Tuyo">
            <a:extLst>
              <a:ext uri="{FF2B5EF4-FFF2-40B4-BE49-F238E27FC236}">
                <a16:creationId xmlns:a16="http://schemas.microsoft.com/office/drawing/2014/main" id="{7E0BFC6D-1252-42D3-8B7D-AA0AC5651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647" y="3070224"/>
            <a:ext cx="3736705" cy="23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678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14505-A73D-47FA-B659-640160E65B30}"/>
              </a:ext>
            </a:extLst>
          </p:cNvPr>
          <p:cNvSpPr>
            <a:spLocks noGrp="1"/>
          </p:cNvSpPr>
          <p:nvPr>
            <p:ph type="title"/>
          </p:nvPr>
        </p:nvSpPr>
        <p:spPr>
          <a:xfrm>
            <a:off x="838200" y="365126"/>
            <a:ext cx="10515600" cy="930274"/>
          </a:xfrm>
        </p:spPr>
        <p:txBody>
          <a:bodyPr>
            <a:normAutofit/>
          </a:bodyPr>
          <a:lstStyle/>
          <a:p>
            <a:b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5.1 Liderazgo y compromiso</a:t>
            </a:r>
            <a:endPar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DD0AFDD1-FEE2-4903-BFBF-B11000EE4199}"/>
              </a:ext>
            </a:extLst>
          </p:cNvPr>
          <p:cNvPicPr>
            <a:picLocks noChangeAspect="1"/>
          </p:cNvPicPr>
          <p:nvPr/>
        </p:nvPicPr>
        <p:blipFill>
          <a:blip r:embed="rId2"/>
          <a:stretch>
            <a:fillRect/>
          </a:stretch>
        </p:blipFill>
        <p:spPr>
          <a:xfrm>
            <a:off x="419100" y="2012973"/>
            <a:ext cx="11353800" cy="2987651"/>
          </a:xfrm>
          <a:prstGeom prst="rect">
            <a:avLst/>
          </a:prstGeom>
        </p:spPr>
      </p:pic>
    </p:spTree>
    <p:extLst>
      <p:ext uri="{BB962C8B-B14F-4D97-AF65-F5344CB8AC3E}">
        <p14:creationId xmlns:p14="http://schemas.microsoft.com/office/powerpoint/2010/main" val="3054786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6EE40B-7578-40C6-801B-A33D9F623749}"/>
              </a:ext>
            </a:extLst>
          </p:cNvPr>
          <p:cNvPicPr>
            <a:picLocks noChangeAspect="1"/>
          </p:cNvPicPr>
          <p:nvPr/>
        </p:nvPicPr>
        <p:blipFill>
          <a:blip r:embed="rId2"/>
          <a:stretch>
            <a:fillRect/>
          </a:stretch>
        </p:blipFill>
        <p:spPr>
          <a:xfrm>
            <a:off x="1185177" y="461548"/>
            <a:ext cx="9821646" cy="5934903"/>
          </a:xfrm>
          <a:prstGeom prst="rect">
            <a:avLst/>
          </a:prstGeom>
        </p:spPr>
      </p:pic>
    </p:spTree>
    <p:extLst>
      <p:ext uri="{BB962C8B-B14F-4D97-AF65-F5344CB8AC3E}">
        <p14:creationId xmlns:p14="http://schemas.microsoft.com/office/powerpoint/2010/main" val="1389889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3F6735-B870-4094-90C3-490B9D4D1895}"/>
              </a:ext>
            </a:extLst>
          </p:cNvPr>
          <p:cNvSpPr>
            <a:spLocks noGrp="1"/>
          </p:cNvSpPr>
          <p:nvPr>
            <p:ph type="title"/>
          </p:nvPr>
        </p:nvSpPr>
        <p:spPr>
          <a:xfrm>
            <a:off x="838200" y="365126"/>
            <a:ext cx="10515600" cy="882650"/>
          </a:xfrm>
        </p:spPr>
        <p:txBody>
          <a:bodyPr>
            <a:normAutofit/>
          </a:bodyPr>
          <a:lstStyle/>
          <a:p>
            <a:b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5.1.2 Enfoque al cliente</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0" name="Imagen 9">
            <a:extLst>
              <a:ext uri="{FF2B5EF4-FFF2-40B4-BE49-F238E27FC236}">
                <a16:creationId xmlns:a16="http://schemas.microsoft.com/office/drawing/2014/main" id="{51C5C9B3-B293-477F-AC9F-130ABEA721DC}"/>
              </a:ext>
            </a:extLst>
          </p:cNvPr>
          <p:cNvPicPr>
            <a:picLocks noChangeAspect="1"/>
          </p:cNvPicPr>
          <p:nvPr/>
        </p:nvPicPr>
        <p:blipFill>
          <a:blip r:embed="rId2"/>
          <a:stretch>
            <a:fillRect/>
          </a:stretch>
        </p:blipFill>
        <p:spPr>
          <a:xfrm>
            <a:off x="381659" y="1341628"/>
            <a:ext cx="11648415" cy="5021071"/>
          </a:xfrm>
          <a:prstGeom prst="rect">
            <a:avLst/>
          </a:prstGeom>
        </p:spPr>
      </p:pic>
    </p:spTree>
    <p:extLst>
      <p:ext uri="{BB962C8B-B14F-4D97-AF65-F5344CB8AC3E}">
        <p14:creationId xmlns:p14="http://schemas.microsoft.com/office/powerpoint/2010/main" val="3713754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FCDB5EE-4270-417B-9BE1-5902DDA8EDBC}"/>
              </a:ext>
            </a:extLst>
          </p:cNvPr>
          <p:cNvPicPr>
            <a:picLocks noChangeAspect="1"/>
          </p:cNvPicPr>
          <p:nvPr/>
        </p:nvPicPr>
        <p:blipFill>
          <a:blip r:embed="rId2"/>
          <a:stretch>
            <a:fillRect/>
          </a:stretch>
        </p:blipFill>
        <p:spPr>
          <a:xfrm>
            <a:off x="404812" y="705655"/>
            <a:ext cx="11382375" cy="5304619"/>
          </a:xfrm>
          <a:prstGeom prst="rect">
            <a:avLst/>
          </a:prstGeom>
        </p:spPr>
      </p:pic>
    </p:spTree>
    <p:extLst>
      <p:ext uri="{BB962C8B-B14F-4D97-AF65-F5344CB8AC3E}">
        <p14:creationId xmlns:p14="http://schemas.microsoft.com/office/powerpoint/2010/main" val="4250743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E20F9D-DA42-487D-AA70-8F0FAF474460}"/>
              </a:ext>
            </a:extLst>
          </p:cNvPr>
          <p:cNvSpPr>
            <a:spLocks noGrp="1"/>
          </p:cNvSpPr>
          <p:nvPr>
            <p:ph type="title"/>
          </p:nvPr>
        </p:nvSpPr>
        <p:spPr>
          <a:xfrm>
            <a:off x="838200" y="365125"/>
            <a:ext cx="10515600" cy="1168400"/>
          </a:xfrm>
        </p:spPr>
        <p:txBody>
          <a:bodyPr>
            <a:normAutofit/>
          </a:bodyPr>
          <a:lstStyle/>
          <a:p>
            <a:br>
              <a:rPr lang="es-ES" sz="3600" b="1" i="0" u="none" strike="noStrike" baseline="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3600" b="1" i="0" u="none" strike="noStrike" baseline="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5.2 Política</a:t>
            </a:r>
            <a:endParaRPr lang="es-ES"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11E0DBED-AD96-4C3D-8632-B80A307B34BF}"/>
              </a:ext>
            </a:extLst>
          </p:cNvPr>
          <p:cNvPicPr>
            <a:picLocks noChangeAspect="1"/>
          </p:cNvPicPr>
          <p:nvPr/>
        </p:nvPicPr>
        <p:blipFill>
          <a:blip r:embed="rId2"/>
          <a:stretch>
            <a:fillRect/>
          </a:stretch>
        </p:blipFill>
        <p:spPr>
          <a:xfrm>
            <a:off x="838200" y="1746110"/>
            <a:ext cx="10734675" cy="3365780"/>
          </a:xfrm>
          <a:prstGeom prst="rect">
            <a:avLst/>
          </a:prstGeom>
        </p:spPr>
      </p:pic>
    </p:spTree>
    <p:extLst>
      <p:ext uri="{BB962C8B-B14F-4D97-AF65-F5344CB8AC3E}">
        <p14:creationId xmlns:p14="http://schemas.microsoft.com/office/powerpoint/2010/main" val="3684480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E452D-B15A-44FD-9F16-E2FB26A95EE8}"/>
              </a:ext>
            </a:extLst>
          </p:cNvPr>
          <p:cNvSpPr>
            <a:spLocks noGrp="1"/>
          </p:cNvSpPr>
          <p:nvPr>
            <p:ph type="title"/>
          </p:nvPr>
        </p:nvSpPr>
        <p:spPr>
          <a:xfrm>
            <a:off x="838200" y="365125"/>
            <a:ext cx="10515600" cy="758825"/>
          </a:xfrm>
        </p:spPr>
        <p:txBody>
          <a:bodyPr>
            <a:normAutofit/>
          </a:bodyPr>
          <a:lstStyle/>
          <a:p>
            <a:r>
              <a:rPr lang="es-ES" sz="4000" b="1" dirty="0"/>
              <a:t>Requisitos</a:t>
            </a:r>
          </a:p>
        </p:txBody>
      </p:sp>
      <p:pic>
        <p:nvPicPr>
          <p:cNvPr id="4" name="Imagen 3">
            <a:extLst>
              <a:ext uri="{FF2B5EF4-FFF2-40B4-BE49-F238E27FC236}">
                <a16:creationId xmlns:a16="http://schemas.microsoft.com/office/drawing/2014/main" id="{91663179-810C-4240-BAFA-CFEC490119A9}"/>
              </a:ext>
            </a:extLst>
          </p:cNvPr>
          <p:cNvPicPr>
            <a:picLocks noChangeAspect="1"/>
          </p:cNvPicPr>
          <p:nvPr/>
        </p:nvPicPr>
        <p:blipFill>
          <a:blip r:embed="rId2"/>
          <a:stretch>
            <a:fillRect/>
          </a:stretch>
        </p:blipFill>
        <p:spPr>
          <a:xfrm>
            <a:off x="1623685" y="1256703"/>
            <a:ext cx="8944629" cy="5236172"/>
          </a:xfrm>
          <a:prstGeom prst="rect">
            <a:avLst/>
          </a:prstGeom>
        </p:spPr>
      </p:pic>
    </p:spTree>
    <p:extLst>
      <p:ext uri="{BB962C8B-B14F-4D97-AF65-F5344CB8AC3E}">
        <p14:creationId xmlns:p14="http://schemas.microsoft.com/office/powerpoint/2010/main" val="2211011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8BFB03-35A8-44AD-8E5C-B5694C729B7A}"/>
              </a:ext>
            </a:extLst>
          </p:cNvPr>
          <p:cNvPicPr>
            <a:picLocks noChangeAspect="1"/>
          </p:cNvPicPr>
          <p:nvPr/>
        </p:nvPicPr>
        <p:blipFill>
          <a:blip r:embed="rId2"/>
          <a:stretch>
            <a:fillRect/>
          </a:stretch>
        </p:blipFill>
        <p:spPr>
          <a:xfrm>
            <a:off x="459714" y="856892"/>
            <a:ext cx="11272572" cy="4962883"/>
          </a:xfrm>
          <a:prstGeom prst="rect">
            <a:avLst/>
          </a:prstGeom>
        </p:spPr>
      </p:pic>
    </p:spTree>
    <p:extLst>
      <p:ext uri="{BB962C8B-B14F-4D97-AF65-F5344CB8AC3E}">
        <p14:creationId xmlns:p14="http://schemas.microsoft.com/office/powerpoint/2010/main" val="382768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E5665-D9BC-4E4B-B742-38868CD1B7C3}"/>
              </a:ext>
            </a:extLst>
          </p:cNvPr>
          <p:cNvSpPr>
            <a:spLocks noGrp="1"/>
          </p:cNvSpPr>
          <p:nvPr>
            <p:ph type="title"/>
          </p:nvPr>
        </p:nvSpPr>
        <p:spPr>
          <a:xfrm>
            <a:off x="838200" y="365125"/>
            <a:ext cx="10515600" cy="1025525"/>
          </a:xfrm>
        </p:spPr>
        <p:txBody>
          <a:bodyPr>
            <a:normAutofit fontScale="90000"/>
          </a:bodyPr>
          <a:lstStyle/>
          <a:p>
            <a:br>
              <a:rPr lang="es-ES" sz="32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32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Sistema de Gestión de la Calidad </a:t>
            </a:r>
            <a:br>
              <a:rPr lang="es-ES" sz="32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32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ISO 9001:2015</a:t>
            </a:r>
            <a:endParaRPr lang="es-ES" sz="6600" b="1" dirty="0">
              <a:ln w="22225">
                <a:solidFill>
                  <a:schemeClr val="accent2"/>
                </a:solidFill>
                <a:prstDash val="solid"/>
              </a:ln>
              <a:solidFill>
                <a:schemeClr val="accent2">
                  <a:lumMod val="40000"/>
                  <a:lumOff val="60000"/>
                </a:schemeClr>
              </a:solidFill>
            </a:endParaRPr>
          </a:p>
        </p:txBody>
      </p:sp>
      <p:pic>
        <p:nvPicPr>
          <p:cNvPr id="4" name="Imagen 3">
            <a:extLst>
              <a:ext uri="{FF2B5EF4-FFF2-40B4-BE49-F238E27FC236}">
                <a16:creationId xmlns:a16="http://schemas.microsoft.com/office/drawing/2014/main" id="{D09803A8-0B61-4312-BEC1-08213B19AEA6}"/>
              </a:ext>
            </a:extLst>
          </p:cNvPr>
          <p:cNvPicPr>
            <a:picLocks noChangeAspect="1"/>
          </p:cNvPicPr>
          <p:nvPr/>
        </p:nvPicPr>
        <p:blipFill>
          <a:blip r:embed="rId2"/>
          <a:stretch>
            <a:fillRect/>
          </a:stretch>
        </p:blipFill>
        <p:spPr>
          <a:xfrm>
            <a:off x="838199" y="1690688"/>
            <a:ext cx="10277475" cy="4802187"/>
          </a:xfrm>
          <a:prstGeom prst="rect">
            <a:avLst/>
          </a:prstGeom>
        </p:spPr>
      </p:pic>
    </p:spTree>
    <p:extLst>
      <p:ext uri="{BB962C8B-B14F-4D97-AF65-F5344CB8AC3E}">
        <p14:creationId xmlns:p14="http://schemas.microsoft.com/office/powerpoint/2010/main" val="1483677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007D37B-9CC4-4924-A81E-6BF0C4680855}"/>
              </a:ext>
            </a:extLst>
          </p:cNvPr>
          <p:cNvPicPr>
            <a:picLocks noChangeAspect="1"/>
          </p:cNvPicPr>
          <p:nvPr/>
        </p:nvPicPr>
        <p:blipFill>
          <a:blip r:embed="rId2"/>
          <a:stretch>
            <a:fillRect/>
          </a:stretch>
        </p:blipFill>
        <p:spPr>
          <a:xfrm>
            <a:off x="414180" y="599679"/>
            <a:ext cx="11363640" cy="5448696"/>
          </a:xfrm>
          <a:prstGeom prst="rect">
            <a:avLst/>
          </a:prstGeom>
        </p:spPr>
      </p:pic>
    </p:spTree>
    <p:extLst>
      <p:ext uri="{BB962C8B-B14F-4D97-AF65-F5344CB8AC3E}">
        <p14:creationId xmlns:p14="http://schemas.microsoft.com/office/powerpoint/2010/main" val="737400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DAEC0C5-2138-42AB-86C7-B3A857605532}"/>
              </a:ext>
            </a:extLst>
          </p:cNvPr>
          <p:cNvPicPr>
            <a:picLocks noChangeAspect="1"/>
          </p:cNvPicPr>
          <p:nvPr/>
        </p:nvPicPr>
        <p:blipFill>
          <a:blip r:embed="rId2"/>
          <a:stretch>
            <a:fillRect/>
          </a:stretch>
        </p:blipFill>
        <p:spPr>
          <a:xfrm>
            <a:off x="2848915" y="290513"/>
            <a:ext cx="6494170" cy="6276974"/>
          </a:xfrm>
          <a:prstGeom prst="rect">
            <a:avLst/>
          </a:prstGeom>
        </p:spPr>
      </p:pic>
    </p:spTree>
    <p:extLst>
      <p:ext uri="{BB962C8B-B14F-4D97-AF65-F5344CB8AC3E}">
        <p14:creationId xmlns:p14="http://schemas.microsoft.com/office/powerpoint/2010/main" val="2174411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2AE6B6-65B5-4C84-83BD-9049B0B7604B}"/>
              </a:ext>
            </a:extLst>
          </p:cNvPr>
          <p:cNvPicPr>
            <a:picLocks noChangeAspect="1"/>
          </p:cNvPicPr>
          <p:nvPr/>
        </p:nvPicPr>
        <p:blipFill>
          <a:blip r:embed="rId2"/>
          <a:stretch>
            <a:fillRect/>
          </a:stretch>
        </p:blipFill>
        <p:spPr>
          <a:xfrm>
            <a:off x="457200" y="826839"/>
            <a:ext cx="11277600" cy="4888161"/>
          </a:xfrm>
          <a:prstGeom prst="rect">
            <a:avLst/>
          </a:prstGeom>
        </p:spPr>
      </p:pic>
    </p:spTree>
    <p:extLst>
      <p:ext uri="{BB962C8B-B14F-4D97-AF65-F5344CB8AC3E}">
        <p14:creationId xmlns:p14="http://schemas.microsoft.com/office/powerpoint/2010/main" val="2511911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955BA8-BB98-4CD6-B051-ECCB02E6733D}"/>
              </a:ext>
            </a:extLst>
          </p:cNvPr>
          <p:cNvPicPr>
            <a:picLocks noChangeAspect="1"/>
          </p:cNvPicPr>
          <p:nvPr/>
        </p:nvPicPr>
        <p:blipFill>
          <a:blip r:embed="rId2"/>
          <a:stretch>
            <a:fillRect/>
          </a:stretch>
        </p:blipFill>
        <p:spPr>
          <a:xfrm>
            <a:off x="781640" y="457200"/>
            <a:ext cx="10628720" cy="6095999"/>
          </a:xfrm>
          <a:prstGeom prst="rect">
            <a:avLst/>
          </a:prstGeom>
        </p:spPr>
      </p:pic>
      <p:sp>
        <p:nvSpPr>
          <p:cNvPr id="4" name="CuadroTexto 3">
            <a:extLst>
              <a:ext uri="{FF2B5EF4-FFF2-40B4-BE49-F238E27FC236}">
                <a16:creationId xmlns:a16="http://schemas.microsoft.com/office/drawing/2014/main" id="{4D2A76AC-BF7A-4045-BCCB-B3F0BCCD59A2}"/>
              </a:ext>
            </a:extLst>
          </p:cNvPr>
          <p:cNvSpPr txBox="1"/>
          <p:nvPr/>
        </p:nvSpPr>
        <p:spPr>
          <a:xfrm>
            <a:off x="514350" y="247650"/>
            <a:ext cx="2362200" cy="904875"/>
          </a:xfrm>
          <a:prstGeom prst="rect">
            <a:avLst/>
          </a:prstGeom>
          <a:solidFill>
            <a:schemeClr val="bg1"/>
          </a:solidFill>
          <a:ln>
            <a:solidFill>
              <a:schemeClr val="bg1"/>
            </a:solidFill>
          </a:ln>
        </p:spPr>
        <p:txBody>
          <a:bodyPr wrap="square" rtlCol="0">
            <a:spAutoFit/>
          </a:bodyPr>
          <a:lstStyle/>
          <a:p>
            <a:endParaRPr lang="es-ES" dirty="0"/>
          </a:p>
        </p:txBody>
      </p:sp>
    </p:spTree>
    <p:extLst>
      <p:ext uri="{BB962C8B-B14F-4D97-AF65-F5344CB8AC3E}">
        <p14:creationId xmlns:p14="http://schemas.microsoft.com/office/powerpoint/2010/main" val="3299963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3A9595-20DB-4EC1-8382-5228B03E3631}"/>
              </a:ext>
            </a:extLst>
          </p:cNvPr>
          <p:cNvSpPr>
            <a:spLocks noGrp="1"/>
          </p:cNvSpPr>
          <p:nvPr>
            <p:ph type="title"/>
          </p:nvPr>
        </p:nvSpPr>
        <p:spPr>
          <a:xfrm>
            <a:off x="838200" y="365126"/>
            <a:ext cx="10515600" cy="1187450"/>
          </a:xfrm>
        </p:spPr>
        <p:txBody>
          <a:bodyPr>
            <a:normAutofit/>
          </a:bodyPr>
          <a:lstStyle/>
          <a:p>
            <a:br>
              <a:rPr lang="es-ES" sz="32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32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5.3 Roles, responsabilidades y autoridades</a:t>
            </a:r>
            <a:endParaRPr lang="es-E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1DC30AF8-F490-4F1F-9C4E-9E4DDBBB610E}"/>
              </a:ext>
            </a:extLst>
          </p:cNvPr>
          <p:cNvPicPr>
            <a:picLocks noChangeAspect="1"/>
          </p:cNvPicPr>
          <p:nvPr/>
        </p:nvPicPr>
        <p:blipFill>
          <a:blip r:embed="rId2"/>
          <a:stretch>
            <a:fillRect/>
          </a:stretch>
        </p:blipFill>
        <p:spPr>
          <a:xfrm>
            <a:off x="838200" y="1945962"/>
            <a:ext cx="10744200" cy="3747125"/>
          </a:xfrm>
          <a:prstGeom prst="rect">
            <a:avLst/>
          </a:prstGeom>
        </p:spPr>
      </p:pic>
    </p:spTree>
    <p:extLst>
      <p:ext uri="{BB962C8B-B14F-4D97-AF65-F5344CB8AC3E}">
        <p14:creationId xmlns:p14="http://schemas.microsoft.com/office/powerpoint/2010/main" val="941388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6DEA26-C55B-4E9A-B488-978E6E60D988}"/>
              </a:ext>
            </a:extLst>
          </p:cNvPr>
          <p:cNvPicPr>
            <a:picLocks noChangeAspect="1"/>
          </p:cNvPicPr>
          <p:nvPr/>
        </p:nvPicPr>
        <p:blipFill>
          <a:blip r:embed="rId2"/>
          <a:stretch>
            <a:fillRect/>
          </a:stretch>
        </p:blipFill>
        <p:spPr>
          <a:xfrm>
            <a:off x="1456677" y="537759"/>
            <a:ext cx="9278645" cy="5782482"/>
          </a:xfrm>
          <a:prstGeom prst="rect">
            <a:avLst/>
          </a:prstGeom>
        </p:spPr>
      </p:pic>
    </p:spTree>
    <p:extLst>
      <p:ext uri="{BB962C8B-B14F-4D97-AF65-F5344CB8AC3E}">
        <p14:creationId xmlns:p14="http://schemas.microsoft.com/office/powerpoint/2010/main" val="942051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8B859-A8C1-4D7E-85F9-09EB157A8E38}"/>
              </a:ext>
            </a:extLst>
          </p:cNvPr>
          <p:cNvSpPr>
            <a:spLocks noGrp="1"/>
          </p:cNvSpPr>
          <p:nvPr>
            <p:ph type="title"/>
          </p:nvPr>
        </p:nvSpPr>
        <p:spPr>
          <a:xfrm>
            <a:off x="838200" y="365125"/>
            <a:ext cx="10515600" cy="1844676"/>
          </a:xfrm>
        </p:spPr>
        <p:txBody>
          <a:bodyPr>
            <a:normAutofit fontScale="90000"/>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Capítulo 6</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dirty="0">
                <a:ln w="22225">
                  <a:solidFill>
                    <a:schemeClr val="accent2"/>
                  </a:solidFill>
                  <a:prstDash val="solid"/>
                </a:ln>
                <a:solidFill>
                  <a:schemeClr val="accent2">
                    <a:lumMod val="40000"/>
                    <a:lumOff val="60000"/>
                  </a:schemeClr>
                </a:solidFill>
                <a:latin typeface="Arial" panose="020B0604020202020204" pitchFamily="34" charset="0"/>
              </a:rPr>
              <a:t>Planificación</a:t>
            </a:r>
            <a:endParaRPr lang="es-ES" sz="8800" b="1" dirty="0">
              <a:ln w="22225">
                <a:solidFill>
                  <a:schemeClr val="accent2"/>
                </a:solidFill>
                <a:prstDash val="solid"/>
              </a:ln>
              <a:solidFill>
                <a:schemeClr val="accent2">
                  <a:lumMod val="40000"/>
                  <a:lumOff val="60000"/>
                </a:schemeClr>
              </a:solidFill>
            </a:endParaRPr>
          </a:p>
        </p:txBody>
      </p:sp>
      <p:pic>
        <p:nvPicPr>
          <p:cNvPr id="1026" name="Picture 2" descr="8.1 Planificación y control operacional · Implantación y Auditoría en ISO  9001:2015">
            <a:extLst>
              <a:ext uri="{FF2B5EF4-FFF2-40B4-BE49-F238E27FC236}">
                <a16:creationId xmlns:a16="http://schemas.microsoft.com/office/drawing/2014/main" id="{A9BDAF11-D1BE-471E-8DCA-CD15163AA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2681288"/>
            <a:ext cx="3829050" cy="302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47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F3D0B-B02D-40CE-B555-C46A0C60001A}"/>
              </a:ext>
            </a:extLst>
          </p:cNvPr>
          <p:cNvSpPr>
            <a:spLocks noGrp="1"/>
          </p:cNvSpPr>
          <p:nvPr>
            <p:ph type="title"/>
          </p:nvPr>
        </p:nvSpPr>
        <p:spPr>
          <a:xfrm>
            <a:off x="838200" y="365125"/>
            <a:ext cx="10515600" cy="1025525"/>
          </a:xfrm>
        </p:spPr>
        <p:txBody>
          <a:bodyPr>
            <a:normAutofit/>
          </a:bodyPr>
          <a:lstStyle/>
          <a:p>
            <a:r>
              <a:rPr lang="es-ES" sz="32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6.1 Acciones para abordar riesgos y oportunidades</a:t>
            </a:r>
            <a:endParaRPr lang="es-E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CuadroTexto 3">
            <a:extLst>
              <a:ext uri="{FF2B5EF4-FFF2-40B4-BE49-F238E27FC236}">
                <a16:creationId xmlns:a16="http://schemas.microsoft.com/office/drawing/2014/main" id="{A093323E-F006-4309-8089-B4449B43690F}"/>
              </a:ext>
            </a:extLst>
          </p:cNvPr>
          <p:cNvSpPr txBox="1"/>
          <p:nvPr/>
        </p:nvSpPr>
        <p:spPr>
          <a:xfrm>
            <a:off x="838200" y="1390650"/>
            <a:ext cx="9858375" cy="923330"/>
          </a:xfrm>
          <a:prstGeom prst="rect">
            <a:avLst/>
          </a:prstGeom>
          <a:noFill/>
        </p:spPr>
        <p:txBody>
          <a:bodyPr wrap="square">
            <a:spAutoFit/>
          </a:bodyPr>
          <a:lstStyle/>
          <a:p>
            <a:pPr algn="just"/>
            <a:endParaRPr lang="es-ES" b="0" i="0" u="none" strike="noStrike" baseline="0" dirty="0">
              <a:solidFill>
                <a:srgbClr val="000000"/>
              </a:solidFill>
              <a:latin typeface="Arial" panose="020B0604020202020204" pitchFamily="34" charset="0"/>
            </a:endParaRPr>
          </a:p>
          <a:p>
            <a:pPr algn="just"/>
            <a:r>
              <a:rPr lang="es-ES" b="0" i="0" u="none" strike="noStrike" baseline="0" dirty="0">
                <a:latin typeface="Arial" panose="020B0604020202020204" pitchFamily="34" charset="0"/>
              </a:rPr>
              <a:t>Las 3 normas (calidad, ambiente y seguridad), establecen en este punto la necesidad de cumplir con los incisos 4.1 a 4.2 pertenecientes al capítulo 4, Contexto de la Organización.</a:t>
            </a:r>
            <a:endParaRPr lang="es-ES" dirty="0"/>
          </a:p>
        </p:txBody>
      </p:sp>
      <p:sp>
        <p:nvSpPr>
          <p:cNvPr id="6" name="CuadroTexto 5">
            <a:extLst>
              <a:ext uri="{FF2B5EF4-FFF2-40B4-BE49-F238E27FC236}">
                <a16:creationId xmlns:a16="http://schemas.microsoft.com/office/drawing/2014/main" id="{73EF719A-C95D-4F9C-8303-72EBB1357942}"/>
              </a:ext>
            </a:extLst>
          </p:cNvPr>
          <p:cNvSpPr txBox="1"/>
          <p:nvPr/>
        </p:nvSpPr>
        <p:spPr>
          <a:xfrm>
            <a:off x="838198" y="2509957"/>
            <a:ext cx="9858374" cy="3693319"/>
          </a:xfrm>
          <a:prstGeom prst="rect">
            <a:avLst/>
          </a:prstGeom>
          <a:noFill/>
        </p:spPr>
        <p:txBody>
          <a:bodyPr wrap="square">
            <a:spAutoFit/>
          </a:bodyPr>
          <a:lstStyle/>
          <a:p>
            <a:pPr algn="just"/>
            <a:r>
              <a:rPr lang="es-ES" dirty="0">
                <a:latin typeface="Arial" panose="020B0604020202020204" pitchFamily="34" charset="0"/>
                <a:cs typeface="Arial" panose="020B0604020202020204" pitchFamily="34" charset="0"/>
              </a:rPr>
              <a:t>La cláusula 6.1.1 de la </a:t>
            </a:r>
            <a:r>
              <a:rPr lang="es-ES" b="1" dirty="0">
                <a:latin typeface="Arial" panose="020B0604020202020204" pitchFamily="34" charset="0"/>
                <a:cs typeface="Arial" panose="020B0604020202020204" pitchFamily="34" charset="0"/>
              </a:rPr>
              <a:t>ISO 9001:2015</a:t>
            </a:r>
            <a:r>
              <a:rPr lang="es-ES" dirty="0">
                <a:latin typeface="Arial" panose="020B0604020202020204" pitchFamily="34" charset="0"/>
                <a:cs typeface="Arial" panose="020B0604020202020204" pitchFamily="34" charset="0"/>
              </a:rPr>
              <a:t> aborda la gestión de riesgos y oportunidades en el contexto del sistema de gestión de calidad (SGC). Su propósito es garantizar que la organización planifique acciones para abordar riesgos y oportunidades que puedan impactar el cumplimiento de los requisitos y la mejora continua.</a:t>
            </a: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Texto de la cláusula 6.1.1</a:t>
            </a:r>
          </a:p>
          <a:p>
            <a:pPr algn="just"/>
            <a:r>
              <a:rPr lang="es-ES" dirty="0">
                <a:latin typeface="Arial" panose="020B0604020202020204" pitchFamily="34" charset="0"/>
                <a:cs typeface="Arial" panose="020B0604020202020204" pitchFamily="34" charset="0"/>
              </a:rPr>
              <a:t>Al planificar el sistema de gestión de la calidad, la organización debe considerar los factores internos y externos (cláusula 4.1) y las necesidades y expectativas de las partes interesadas (cláusula 4.2) para determinar los riesgos y oportunidades que necesiten abordarse. Esto asegura:</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Que el SGC logre los resultados previstos.</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Que se eviten o reduzcan efectos no deseados.</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Que se logre la mejora continua.</a:t>
            </a:r>
          </a:p>
        </p:txBody>
      </p:sp>
    </p:spTree>
    <p:extLst>
      <p:ext uri="{BB962C8B-B14F-4D97-AF65-F5344CB8AC3E}">
        <p14:creationId xmlns:p14="http://schemas.microsoft.com/office/powerpoint/2010/main" val="9503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D998690-2FBA-4098-B9F2-A0B2D3D71157}"/>
              </a:ext>
            </a:extLst>
          </p:cNvPr>
          <p:cNvSpPr txBox="1"/>
          <p:nvPr/>
        </p:nvSpPr>
        <p:spPr>
          <a:xfrm>
            <a:off x="1009649" y="766732"/>
            <a:ext cx="9782175" cy="5324535"/>
          </a:xfrm>
          <a:prstGeom prst="rect">
            <a:avLst/>
          </a:prstGeom>
          <a:noFill/>
        </p:spPr>
        <p:txBody>
          <a:bodyPr wrap="square">
            <a:spAutoFit/>
          </a:bodyPr>
          <a:lstStyle/>
          <a:p>
            <a:pPr algn="just"/>
            <a:r>
              <a:rPr lang="es-ES" sz="2000" b="1" dirty="0"/>
              <a:t>¿Qué significa en términos prácticos?</a:t>
            </a:r>
          </a:p>
          <a:p>
            <a:pPr algn="just"/>
            <a:endParaRPr lang="es-ES" sz="2000" b="1" dirty="0"/>
          </a:p>
          <a:p>
            <a:pPr algn="just">
              <a:buFont typeface="+mj-lt"/>
              <a:buAutoNum type="arabicPeriod"/>
            </a:pPr>
            <a:r>
              <a:rPr lang="es-ES" sz="2000" b="1" dirty="0"/>
              <a:t>Identificar riesgos y oportunidades</a:t>
            </a:r>
            <a:r>
              <a:rPr lang="es-ES" sz="2000" dirty="0"/>
              <a:t>:</a:t>
            </a:r>
          </a:p>
          <a:p>
            <a:pPr marL="742950" lvl="1" indent="-285750" algn="just">
              <a:buFont typeface="+mj-lt"/>
              <a:buAutoNum type="arabicPeriod"/>
            </a:pPr>
            <a:r>
              <a:rPr lang="es-ES" sz="2000" b="1" dirty="0"/>
              <a:t>Riesgos</a:t>
            </a:r>
            <a:r>
              <a:rPr lang="es-ES" sz="2000" dirty="0"/>
              <a:t>: Factores que podrían impedir que el sistema de gestión de calidad alcance sus objetivos.</a:t>
            </a:r>
          </a:p>
          <a:p>
            <a:pPr marL="742950" lvl="1" indent="-285750" algn="just">
              <a:buFont typeface="+mj-lt"/>
              <a:buAutoNum type="arabicPeriod"/>
            </a:pPr>
            <a:r>
              <a:rPr lang="es-ES" sz="2000" b="1" dirty="0"/>
              <a:t>Oportunidades</a:t>
            </a:r>
            <a:r>
              <a:rPr lang="es-ES" sz="2000" dirty="0"/>
              <a:t>: Situaciones que pueden mejorar los procesos, la satisfacción del cliente o la eficacia del SGC.</a:t>
            </a:r>
          </a:p>
          <a:p>
            <a:pPr algn="just">
              <a:buFont typeface="+mj-lt"/>
              <a:buAutoNum type="arabicPeriod"/>
            </a:pPr>
            <a:r>
              <a:rPr lang="es-ES" sz="2000" b="1" dirty="0"/>
              <a:t>Planificar acciones</a:t>
            </a:r>
            <a:r>
              <a:rPr lang="es-ES" sz="2000" dirty="0"/>
              <a:t>:</a:t>
            </a:r>
          </a:p>
          <a:p>
            <a:pPr marL="742950" lvl="1" indent="-285750" algn="just">
              <a:buFont typeface="+mj-lt"/>
              <a:buAutoNum type="arabicPeriod"/>
            </a:pPr>
            <a:r>
              <a:rPr lang="es-ES" sz="2000" dirty="0"/>
              <a:t>Establecer acciones específicas para abordar los riesgos y aprovechar las oportunidades.</a:t>
            </a:r>
          </a:p>
          <a:p>
            <a:pPr marL="742950" lvl="1" indent="-285750" algn="just">
              <a:buFont typeface="+mj-lt"/>
              <a:buAutoNum type="arabicPeriod"/>
            </a:pPr>
            <a:r>
              <a:rPr lang="es-ES" sz="2000" dirty="0"/>
              <a:t>Priorizar según el impacto y la probabilidad de ocurrencia.</a:t>
            </a:r>
          </a:p>
          <a:p>
            <a:pPr algn="just">
              <a:buFont typeface="+mj-lt"/>
              <a:buAutoNum type="arabicPeriod"/>
            </a:pPr>
            <a:r>
              <a:rPr lang="es-ES" sz="2000" b="1" dirty="0"/>
              <a:t>Incorporarlo al SGC</a:t>
            </a:r>
            <a:r>
              <a:rPr lang="es-ES" sz="2000" dirty="0"/>
              <a:t>:</a:t>
            </a:r>
          </a:p>
          <a:p>
            <a:pPr marL="742950" lvl="1" indent="-285750" algn="just">
              <a:buFont typeface="+mj-lt"/>
              <a:buAutoNum type="arabicPeriod"/>
            </a:pPr>
            <a:r>
              <a:rPr lang="es-ES" sz="2000" dirty="0"/>
              <a:t>Las acciones deben integrarse en los procesos cotidianos del SGC, no ser una actividad aislada.</a:t>
            </a:r>
          </a:p>
          <a:p>
            <a:pPr algn="just">
              <a:buFont typeface="+mj-lt"/>
              <a:buAutoNum type="arabicPeriod"/>
            </a:pPr>
            <a:r>
              <a:rPr lang="es-ES" sz="2000" b="1" dirty="0"/>
              <a:t>Monitorear y ajustar</a:t>
            </a:r>
            <a:r>
              <a:rPr lang="es-ES" sz="2000" dirty="0"/>
              <a:t>:</a:t>
            </a:r>
          </a:p>
          <a:p>
            <a:pPr marL="742950" lvl="1" indent="-285750" algn="just">
              <a:buFont typeface="+mj-lt"/>
              <a:buAutoNum type="arabicPeriod"/>
            </a:pPr>
            <a:r>
              <a:rPr lang="es-ES" sz="2000" dirty="0"/>
              <a:t>Evaluar periódicamente si las acciones están funcionando y hacer ajustes según sea necesario.</a:t>
            </a:r>
          </a:p>
        </p:txBody>
      </p:sp>
    </p:spTree>
    <p:extLst>
      <p:ext uri="{BB962C8B-B14F-4D97-AF65-F5344CB8AC3E}">
        <p14:creationId xmlns:p14="http://schemas.microsoft.com/office/powerpoint/2010/main" val="1641991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5CFC85-C51E-4058-943F-1DD7D56CE5AE}"/>
              </a:ext>
            </a:extLst>
          </p:cNvPr>
          <p:cNvSpPr txBox="1"/>
          <p:nvPr/>
        </p:nvSpPr>
        <p:spPr>
          <a:xfrm>
            <a:off x="914400" y="400050"/>
            <a:ext cx="10096500" cy="6247864"/>
          </a:xfrm>
          <a:prstGeom prst="rect">
            <a:avLst/>
          </a:prstGeom>
          <a:noFill/>
        </p:spPr>
        <p:txBody>
          <a:bodyPr wrap="square">
            <a:spAutoFit/>
          </a:bodyPr>
          <a:lstStyle/>
          <a:p>
            <a:pPr algn="just"/>
            <a:r>
              <a:rPr lang="es-ES" sz="2000" b="1" dirty="0"/>
              <a:t>Pasos para cumplir con la cláusula 6.1.1</a:t>
            </a:r>
          </a:p>
          <a:p>
            <a:pPr algn="just"/>
            <a:endParaRPr lang="es-ES" sz="2000" b="1" dirty="0"/>
          </a:p>
          <a:p>
            <a:pPr algn="just">
              <a:buFont typeface="+mj-lt"/>
              <a:buAutoNum type="arabicPeriod"/>
            </a:pPr>
            <a:r>
              <a:rPr lang="es-ES" sz="2000" b="1" dirty="0"/>
              <a:t> Análisis del contexto interno y externo</a:t>
            </a:r>
            <a:r>
              <a:rPr lang="es-ES" sz="2000" dirty="0"/>
              <a:t>:</a:t>
            </a:r>
          </a:p>
          <a:p>
            <a:pPr algn="just"/>
            <a:r>
              <a:rPr lang="es-ES" sz="2000" dirty="0"/>
              <a:t>Usar herramientas como el análisis FODA y PESTEL.</a:t>
            </a:r>
          </a:p>
          <a:p>
            <a:pPr algn="just"/>
            <a:r>
              <a:rPr lang="es-ES" sz="2000" b="1" dirty="0"/>
              <a:t>2. Identificación de partes interesadas</a:t>
            </a:r>
            <a:r>
              <a:rPr lang="es-ES" sz="2000" dirty="0"/>
              <a:t>:</a:t>
            </a:r>
          </a:p>
          <a:p>
            <a:pPr algn="just"/>
            <a:r>
              <a:rPr lang="es-ES" sz="2000" dirty="0"/>
              <a:t>Determina quiénes son (clientes, empleados, proveedores, reguladores) y qué esperan de tu SGC.</a:t>
            </a:r>
          </a:p>
          <a:p>
            <a:pPr algn="just"/>
            <a:r>
              <a:rPr lang="es-ES" sz="2000" b="1" dirty="0"/>
              <a:t>3. Identificación de riesgos y oportunidades</a:t>
            </a:r>
            <a:r>
              <a:rPr lang="es-ES" sz="2000" dirty="0"/>
              <a:t>:</a:t>
            </a:r>
          </a:p>
          <a:p>
            <a:pPr algn="just"/>
            <a:r>
              <a:rPr lang="es-ES" sz="2000" dirty="0"/>
              <a:t>Utilizar técnicas como:</a:t>
            </a:r>
          </a:p>
          <a:p>
            <a:pPr marL="1257300" lvl="2" indent="-342900" algn="just">
              <a:buFont typeface="Arial" panose="020B0604020202020204" pitchFamily="34" charset="0"/>
              <a:buChar char="•"/>
            </a:pPr>
            <a:r>
              <a:rPr lang="es-ES" sz="2000" b="1" dirty="0"/>
              <a:t>Lluvia de ideas</a:t>
            </a:r>
            <a:r>
              <a:rPr lang="es-ES" sz="2000" dirty="0"/>
              <a:t> con los equipos de trabajo.</a:t>
            </a:r>
          </a:p>
          <a:p>
            <a:pPr marL="1257300" lvl="2" indent="-342900" algn="just">
              <a:buFont typeface="Arial" panose="020B0604020202020204" pitchFamily="34" charset="0"/>
              <a:buChar char="•"/>
            </a:pPr>
            <a:r>
              <a:rPr lang="es-ES" sz="2000" b="1" dirty="0"/>
              <a:t>Análisis causa-efecto</a:t>
            </a:r>
            <a:r>
              <a:rPr lang="es-ES" sz="2000" dirty="0"/>
              <a:t> o diagramas de Ishikawa.</a:t>
            </a:r>
          </a:p>
          <a:p>
            <a:pPr marL="1257300" lvl="2" indent="-342900" algn="just">
              <a:buFont typeface="Arial" panose="020B0604020202020204" pitchFamily="34" charset="0"/>
              <a:buChar char="•"/>
            </a:pPr>
            <a:r>
              <a:rPr lang="es-ES" sz="2000" b="1" dirty="0"/>
              <a:t>Matriz de riesgos</a:t>
            </a:r>
            <a:r>
              <a:rPr lang="es-ES" sz="2000" dirty="0"/>
              <a:t> (probabilidad vs. impacto).</a:t>
            </a:r>
          </a:p>
          <a:p>
            <a:pPr algn="just"/>
            <a:r>
              <a:rPr lang="es-ES" sz="2000" b="1" dirty="0"/>
              <a:t>4. Definición de acciones</a:t>
            </a:r>
            <a:r>
              <a:rPr lang="es-ES" sz="2000" dirty="0"/>
              <a:t>:</a:t>
            </a:r>
          </a:p>
          <a:p>
            <a:pPr marL="742950" lvl="1" indent="-285750" algn="just">
              <a:buFont typeface="+mj-lt"/>
              <a:buAutoNum type="arabicPeriod"/>
            </a:pPr>
            <a:r>
              <a:rPr lang="es-ES" sz="2000" dirty="0"/>
              <a:t>Para riesgos: Define acciones preventivas o correctivas.</a:t>
            </a:r>
          </a:p>
          <a:p>
            <a:pPr marL="742950" lvl="1" indent="-285750" algn="just">
              <a:buFont typeface="+mj-lt"/>
              <a:buAutoNum type="arabicPeriod"/>
            </a:pPr>
            <a:r>
              <a:rPr lang="es-ES" sz="2000" dirty="0"/>
              <a:t>Para oportunidades: Planifica proyectos de mejora o innovación.</a:t>
            </a:r>
          </a:p>
          <a:p>
            <a:pPr algn="just"/>
            <a:r>
              <a:rPr lang="es-ES" sz="2000" b="1" dirty="0"/>
              <a:t>5. Documentar el proceso</a:t>
            </a:r>
            <a:r>
              <a:rPr lang="es-ES" sz="2000" dirty="0"/>
              <a:t>:</a:t>
            </a:r>
          </a:p>
          <a:p>
            <a:pPr algn="just"/>
            <a:r>
              <a:rPr lang="es-ES" sz="2000" dirty="0"/>
              <a:t>No es obligatorio mantener un procedimiento específico, pero se debe poder demostrar que se identificaron riesgos y oportunidades, y que se tomaron medidas adecuadas.</a:t>
            </a:r>
          </a:p>
          <a:p>
            <a:pPr algn="just"/>
            <a:r>
              <a:rPr lang="es-ES" sz="2000" b="1" dirty="0"/>
              <a:t>6. Monitorear y evaluar</a:t>
            </a:r>
            <a:r>
              <a:rPr lang="es-ES" sz="2000" dirty="0"/>
              <a:t>:</a:t>
            </a:r>
          </a:p>
          <a:p>
            <a:pPr algn="just"/>
            <a:r>
              <a:rPr lang="es-ES" sz="2000" dirty="0"/>
              <a:t>Usa indicadores de desempeño clave (KPI) para revisar si las acciones cumplen sus objetivos.</a:t>
            </a:r>
          </a:p>
        </p:txBody>
      </p:sp>
    </p:spTree>
    <p:extLst>
      <p:ext uri="{BB962C8B-B14F-4D97-AF65-F5344CB8AC3E}">
        <p14:creationId xmlns:p14="http://schemas.microsoft.com/office/powerpoint/2010/main" val="2039238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A7DA1-28B5-44EB-BD00-51D414D8E625}"/>
              </a:ext>
            </a:extLst>
          </p:cNvPr>
          <p:cNvSpPr>
            <a:spLocks noGrp="1"/>
          </p:cNvSpPr>
          <p:nvPr>
            <p:ph type="title"/>
          </p:nvPr>
        </p:nvSpPr>
        <p:spPr>
          <a:xfrm>
            <a:off x="1143000" y="365126"/>
            <a:ext cx="10515600" cy="711200"/>
          </a:xfrm>
        </p:spPr>
        <p:txBody>
          <a:bodyPr>
            <a:noAutofit/>
          </a:bodyPr>
          <a:lstStyle/>
          <a:p>
            <a:b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br>
            <a: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Conceptos fundamentales</a:t>
            </a:r>
            <a:endPar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A71A14FC-F97C-4F53-846A-F99E7A651C5B}"/>
              </a:ext>
            </a:extLst>
          </p:cNvPr>
          <p:cNvPicPr>
            <a:picLocks noChangeAspect="1"/>
          </p:cNvPicPr>
          <p:nvPr/>
        </p:nvPicPr>
        <p:blipFill rotWithShape="1">
          <a:blip r:embed="rId2"/>
          <a:srcRect t="1687"/>
          <a:stretch/>
        </p:blipFill>
        <p:spPr>
          <a:xfrm>
            <a:off x="1143000" y="1271790"/>
            <a:ext cx="9659119" cy="5134188"/>
          </a:xfrm>
          <a:prstGeom prst="rect">
            <a:avLst/>
          </a:prstGeom>
        </p:spPr>
      </p:pic>
    </p:spTree>
    <p:extLst>
      <p:ext uri="{BB962C8B-B14F-4D97-AF65-F5344CB8AC3E}">
        <p14:creationId xmlns:p14="http://schemas.microsoft.com/office/powerpoint/2010/main" val="1154943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6F6E5F-FA45-4317-8CDD-583F655C0E38}"/>
              </a:ext>
            </a:extLst>
          </p:cNvPr>
          <p:cNvSpPr txBox="1"/>
          <p:nvPr/>
        </p:nvSpPr>
        <p:spPr>
          <a:xfrm>
            <a:off x="1142999" y="971550"/>
            <a:ext cx="9801225" cy="3046988"/>
          </a:xfrm>
          <a:prstGeom prst="rect">
            <a:avLst/>
          </a:prstGeom>
          <a:noFill/>
        </p:spPr>
        <p:txBody>
          <a:bodyPr wrap="square">
            <a:spAutoFit/>
          </a:bodyPr>
          <a:lstStyle/>
          <a:p>
            <a:pPr algn="just"/>
            <a:r>
              <a:rPr lang="es-ES" sz="2400" b="1" dirty="0"/>
              <a:t>Puntos clave a tener en cuenta:</a:t>
            </a:r>
          </a:p>
          <a:p>
            <a:pPr algn="just"/>
            <a:endParaRPr lang="es-ES" sz="2400" b="1" dirty="0"/>
          </a:p>
          <a:p>
            <a:pPr algn="just">
              <a:buFont typeface="Arial" panose="020B0604020202020204" pitchFamily="34" charset="0"/>
              <a:buChar char="•"/>
            </a:pPr>
            <a:r>
              <a:rPr lang="es-ES" sz="2400" dirty="0"/>
              <a:t>No se exige una metodología específica para identificar riesgos y oportunidades, pero debe ser sistemática.</a:t>
            </a:r>
          </a:p>
          <a:p>
            <a:pPr algn="just">
              <a:buFont typeface="Arial" panose="020B0604020202020204" pitchFamily="34" charset="0"/>
              <a:buChar char="•"/>
            </a:pPr>
            <a:r>
              <a:rPr lang="es-ES" sz="2400" dirty="0"/>
              <a:t>La documentación es opcional, pero deberás demostrar evidencia de planificación y ejecución en auditorías.</a:t>
            </a:r>
          </a:p>
          <a:p>
            <a:pPr algn="just">
              <a:buFont typeface="Arial" panose="020B0604020202020204" pitchFamily="34" charset="0"/>
              <a:buChar char="•"/>
            </a:pPr>
            <a:r>
              <a:rPr lang="es-ES" sz="2400" dirty="0"/>
              <a:t>Las acciones deben alinearse con los objetivos estratégicos y operativos de la organización.</a:t>
            </a:r>
          </a:p>
        </p:txBody>
      </p:sp>
    </p:spTree>
    <p:extLst>
      <p:ext uri="{BB962C8B-B14F-4D97-AF65-F5344CB8AC3E}">
        <p14:creationId xmlns:p14="http://schemas.microsoft.com/office/powerpoint/2010/main" val="65590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634696-474F-4523-AC25-32FE70E55779}"/>
              </a:ext>
            </a:extLst>
          </p:cNvPr>
          <p:cNvSpPr txBox="1"/>
          <p:nvPr/>
        </p:nvSpPr>
        <p:spPr>
          <a:xfrm>
            <a:off x="1281112" y="476251"/>
            <a:ext cx="9948863" cy="5940088"/>
          </a:xfrm>
          <a:prstGeom prst="rect">
            <a:avLst/>
          </a:prstGeom>
          <a:noFill/>
        </p:spPr>
        <p:txBody>
          <a:bodyPr wrap="square">
            <a:spAutoFit/>
          </a:bodyPr>
          <a:lstStyle/>
          <a:p>
            <a:pPr algn="just"/>
            <a:r>
              <a:rPr lang="es-ES" sz="2000" b="1" dirty="0"/>
              <a:t>Ejemplo práctico</a:t>
            </a:r>
          </a:p>
          <a:p>
            <a:pPr algn="just"/>
            <a:endParaRPr lang="es-ES" sz="2000" b="1" dirty="0"/>
          </a:p>
          <a:p>
            <a:pPr algn="just"/>
            <a:r>
              <a:rPr lang="es-ES" sz="2000" dirty="0"/>
              <a:t>Una empresa manufacturera detecta en su análisis FODA que:</a:t>
            </a:r>
          </a:p>
          <a:p>
            <a:pPr algn="just">
              <a:buFont typeface="Arial" panose="020B0604020202020204" pitchFamily="34" charset="0"/>
              <a:buChar char="•"/>
            </a:pPr>
            <a:r>
              <a:rPr lang="es-ES" sz="2000" b="1" dirty="0"/>
              <a:t>Riesgo</a:t>
            </a:r>
            <a:r>
              <a:rPr lang="es-ES" sz="2000" dirty="0"/>
              <a:t>: Posibilidad de retrasos en la entrega de materia prima debido a problemas logísticos de proveedores.</a:t>
            </a:r>
          </a:p>
          <a:p>
            <a:pPr algn="just">
              <a:buFont typeface="Arial" panose="020B0604020202020204" pitchFamily="34" charset="0"/>
              <a:buChar char="•"/>
            </a:pPr>
            <a:r>
              <a:rPr lang="es-ES" sz="2000" b="1" dirty="0"/>
              <a:t>Oportunidad</a:t>
            </a:r>
            <a:r>
              <a:rPr lang="es-ES" sz="2000" dirty="0"/>
              <a:t>: Implementar un sistema de pronóstico de demanda para optimizar inventarios.</a:t>
            </a:r>
          </a:p>
          <a:p>
            <a:pPr algn="just"/>
            <a:endParaRPr lang="es-ES" sz="2000" b="1" dirty="0"/>
          </a:p>
          <a:p>
            <a:pPr algn="just"/>
            <a:r>
              <a:rPr lang="es-ES" sz="2000" b="1" dirty="0"/>
              <a:t>Acciones:</a:t>
            </a:r>
          </a:p>
          <a:p>
            <a:pPr algn="just">
              <a:buFont typeface="+mj-lt"/>
              <a:buAutoNum type="arabicPeriod"/>
            </a:pPr>
            <a:r>
              <a:rPr lang="es-ES" sz="2000" b="1" dirty="0"/>
              <a:t>Riesgo</a:t>
            </a:r>
            <a:r>
              <a:rPr lang="es-ES" sz="2000" dirty="0"/>
              <a:t>:</a:t>
            </a:r>
          </a:p>
          <a:p>
            <a:pPr marL="742950" lvl="1" indent="-285750" algn="just">
              <a:buFont typeface="+mj-lt"/>
              <a:buAutoNum type="arabicPeriod"/>
            </a:pPr>
            <a:r>
              <a:rPr lang="es-ES" sz="2000" dirty="0"/>
              <a:t>Identificar proveedores alternativos como plan de contingencia.</a:t>
            </a:r>
          </a:p>
          <a:p>
            <a:pPr marL="742950" lvl="1" indent="-285750" algn="just">
              <a:buFont typeface="+mj-lt"/>
              <a:buAutoNum type="arabicPeriod"/>
            </a:pPr>
            <a:r>
              <a:rPr lang="es-ES" sz="2000" dirty="0"/>
              <a:t>Aumentar los niveles de inventario de seguridad.</a:t>
            </a:r>
          </a:p>
          <a:p>
            <a:pPr algn="just">
              <a:buFont typeface="+mj-lt"/>
              <a:buAutoNum type="arabicPeriod"/>
            </a:pPr>
            <a:r>
              <a:rPr lang="es-ES" sz="2000" b="1" dirty="0"/>
              <a:t>Oportunidad</a:t>
            </a:r>
            <a:r>
              <a:rPr lang="es-ES" sz="2000" dirty="0"/>
              <a:t>:</a:t>
            </a:r>
          </a:p>
          <a:p>
            <a:pPr marL="742950" lvl="1" indent="-285750" algn="just">
              <a:buFont typeface="+mj-lt"/>
              <a:buAutoNum type="arabicPeriod"/>
            </a:pPr>
            <a:r>
              <a:rPr lang="es-ES" sz="2000" dirty="0"/>
              <a:t>Implementar un software de planificación de recursos empresariales (ERP) para mejorar el control de inventarios.</a:t>
            </a:r>
          </a:p>
          <a:p>
            <a:pPr marL="742950" lvl="1" indent="-285750" algn="just">
              <a:buFont typeface="+mj-lt"/>
              <a:buAutoNum type="arabicPeriod"/>
            </a:pPr>
            <a:r>
              <a:rPr lang="es-ES" sz="2000" dirty="0"/>
              <a:t>Capacitar al personal en el uso del sistema.</a:t>
            </a:r>
          </a:p>
          <a:p>
            <a:pPr algn="just"/>
            <a:endParaRPr lang="es-ES" sz="2000" b="1" dirty="0"/>
          </a:p>
          <a:p>
            <a:pPr algn="just"/>
            <a:r>
              <a:rPr lang="es-ES" sz="2000" b="1" dirty="0"/>
              <a:t>Monitoreo:</a:t>
            </a:r>
          </a:p>
          <a:p>
            <a:pPr algn="just">
              <a:buFont typeface="Arial" panose="020B0604020202020204" pitchFamily="34" charset="0"/>
              <a:buChar char="•"/>
            </a:pPr>
            <a:r>
              <a:rPr lang="es-ES" sz="2000" dirty="0"/>
              <a:t>Indicador de días promedio de retraso en entregas.</a:t>
            </a:r>
          </a:p>
          <a:p>
            <a:pPr algn="just">
              <a:buFont typeface="Arial" panose="020B0604020202020204" pitchFamily="34" charset="0"/>
              <a:buChar char="•"/>
            </a:pPr>
            <a:r>
              <a:rPr lang="es-ES" sz="2000" dirty="0"/>
              <a:t>Reducción en costos por exceso de inventario.</a:t>
            </a:r>
          </a:p>
        </p:txBody>
      </p:sp>
    </p:spTree>
    <p:extLst>
      <p:ext uri="{BB962C8B-B14F-4D97-AF65-F5344CB8AC3E}">
        <p14:creationId xmlns:p14="http://schemas.microsoft.com/office/powerpoint/2010/main" val="3915109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296192-C36C-4B16-9D4A-6AB0F2138D8B}"/>
              </a:ext>
            </a:extLst>
          </p:cNvPr>
          <p:cNvSpPr txBox="1"/>
          <p:nvPr/>
        </p:nvSpPr>
        <p:spPr>
          <a:xfrm>
            <a:off x="914400" y="1295311"/>
            <a:ext cx="10363200" cy="3477875"/>
          </a:xfrm>
          <a:prstGeom prst="rect">
            <a:avLst/>
          </a:prstGeom>
          <a:noFill/>
        </p:spPr>
        <p:txBody>
          <a:bodyPr wrap="square">
            <a:spAutoFit/>
          </a:bodyPr>
          <a:lstStyle/>
          <a:p>
            <a:pPr algn="just"/>
            <a:r>
              <a:rPr lang="es-ES" sz="2000" dirty="0"/>
              <a:t>El punto </a:t>
            </a:r>
            <a:r>
              <a:rPr lang="es-ES" sz="2000" b="1" dirty="0"/>
              <a:t>6.1.2 de la ISO 9001:2015</a:t>
            </a:r>
            <a:r>
              <a:rPr lang="es-ES" sz="2000" dirty="0"/>
              <a:t> complementa el </a:t>
            </a:r>
            <a:r>
              <a:rPr lang="es-ES" sz="2000" b="1" dirty="0"/>
              <a:t>6.1.1</a:t>
            </a:r>
            <a:r>
              <a:rPr lang="es-ES" sz="2000" dirty="0"/>
              <a:t> al centrarse en cómo implementar y mantener las acciones planificadas para abordar los riesgos y oportunidades identificados.</a:t>
            </a:r>
          </a:p>
          <a:p>
            <a:pPr algn="just"/>
            <a:endParaRPr lang="es-ES" sz="2000" dirty="0"/>
          </a:p>
          <a:p>
            <a:pPr algn="just"/>
            <a:endParaRPr lang="es-ES" sz="2000" dirty="0"/>
          </a:p>
          <a:p>
            <a:pPr algn="just"/>
            <a:r>
              <a:rPr lang="es-ES" sz="2000" dirty="0"/>
              <a:t>Texto de la cláusula 6.1.2</a:t>
            </a:r>
          </a:p>
          <a:p>
            <a:pPr algn="just"/>
            <a:r>
              <a:rPr lang="es-ES" sz="2000" dirty="0"/>
              <a:t>La organización debe:</a:t>
            </a:r>
          </a:p>
          <a:p>
            <a:pPr marL="342900" indent="-342900" algn="just">
              <a:buAutoNum type="alphaLcParenR"/>
            </a:pPr>
            <a:r>
              <a:rPr lang="es-ES" sz="2000" dirty="0"/>
              <a:t>Planificar las acciones para abordar los riesgos y oportunidades (identificados en 6.1.1).</a:t>
            </a:r>
          </a:p>
          <a:p>
            <a:pPr marL="342900" indent="-342900" algn="just">
              <a:buAutoNum type="alphaLcParenR"/>
            </a:pPr>
            <a:r>
              <a:rPr lang="es-ES" sz="2000" dirty="0"/>
              <a:t>Integrar y aplicar las acciones en los procesos del sistema de gestión de la calidad.</a:t>
            </a:r>
          </a:p>
          <a:p>
            <a:pPr marL="342900" indent="-342900" algn="just">
              <a:buAutoNum type="alphaLcParenR"/>
            </a:pPr>
            <a:r>
              <a:rPr lang="es-ES" sz="2000" dirty="0"/>
              <a:t>Evaluar la eficacia de estas acciones.</a:t>
            </a:r>
          </a:p>
          <a:p>
            <a:pPr algn="just"/>
            <a:endParaRPr lang="es-ES" sz="2000" dirty="0"/>
          </a:p>
          <a:p>
            <a:pPr algn="just"/>
            <a:endParaRPr lang="es-ES" sz="2000" dirty="0"/>
          </a:p>
        </p:txBody>
      </p:sp>
    </p:spTree>
    <p:extLst>
      <p:ext uri="{BB962C8B-B14F-4D97-AF65-F5344CB8AC3E}">
        <p14:creationId xmlns:p14="http://schemas.microsoft.com/office/powerpoint/2010/main" val="934733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E0C7A6-9E64-4EC3-8227-729D974C6552}"/>
              </a:ext>
            </a:extLst>
          </p:cNvPr>
          <p:cNvSpPr txBox="1"/>
          <p:nvPr/>
        </p:nvSpPr>
        <p:spPr>
          <a:xfrm>
            <a:off x="981075" y="647699"/>
            <a:ext cx="9906000" cy="5016758"/>
          </a:xfrm>
          <a:prstGeom prst="rect">
            <a:avLst/>
          </a:prstGeom>
          <a:noFill/>
        </p:spPr>
        <p:txBody>
          <a:bodyPr wrap="square">
            <a:spAutoFit/>
          </a:bodyPr>
          <a:lstStyle/>
          <a:p>
            <a:pPr algn="just"/>
            <a:r>
              <a:rPr lang="es-ES" sz="2000" b="1" dirty="0"/>
              <a:t>¿Qué implica en la práctica?</a:t>
            </a:r>
          </a:p>
          <a:p>
            <a:pPr algn="just"/>
            <a:endParaRPr lang="es-ES" sz="2000" b="1" dirty="0"/>
          </a:p>
          <a:p>
            <a:pPr algn="just">
              <a:buFont typeface="+mj-lt"/>
              <a:buAutoNum type="arabicPeriod"/>
            </a:pPr>
            <a:r>
              <a:rPr lang="es-ES" sz="2000" b="1" dirty="0"/>
              <a:t>Planificación de acciones concretas</a:t>
            </a:r>
            <a:r>
              <a:rPr lang="es-ES" sz="2000" dirty="0"/>
              <a:t>:</a:t>
            </a:r>
          </a:p>
          <a:p>
            <a:pPr marL="742950" lvl="1" indent="-285750" algn="just">
              <a:buFont typeface="+mj-lt"/>
              <a:buAutoNum type="arabicPeriod"/>
            </a:pPr>
            <a:r>
              <a:rPr lang="es-ES" sz="2000" dirty="0"/>
              <a:t>Las acciones deben ser específicas, medibles y viables.</a:t>
            </a:r>
          </a:p>
          <a:p>
            <a:pPr marL="742950" lvl="1" indent="-285750" algn="just">
              <a:buFont typeface="+mj-lt"/>
              <a:buAutoNum type="arabicPeriod"/>
            </a:pPr>
            <a:r>
              <a:rPr lang="es-ES" sz="2000" dirty="0"/>
              <a:t>Ejemplo: Para un riesgo identificado, planifica acciones como aumentar el inventario de seguridad o negociar contratos con proveedores alternativos.</a:t>
            </a:r>
          </a:p>
          <a:p>
            <a:pPr algn="just">
              <a:buFont typeface="+mj-lt"/>
              <a:buAutoNum type="arabicPeriod"/>
            </a:pPr>
            <a:r>
              <a:rPr lang="es-ES" sz="2000" b="1" dirty="0"/>
              <a:t>Integración en los procesos del SGC</a:t>
            </a:r>
            <a:r>
              <a:rPr lang="es-ES" sz="2000" dirty="0"/>
              <a:t>:</a:t>
            </a:r>
          </a:p>
          <a:p>
            <a:pPr marL="742950" lvl="1" indent="-285750" algn="just">
              <a:buFont typeface="+mj-lt"/>
              <a:buAutoNum type="arabicPeriod"/>
            </a:pPr>
            <a:r>
              <a:rPr lang="es-ES" sz="2000" dirty="0"/>
              <a:t>Asegúrate de que las acciones planificadas sean parte integral de los procesos existentes, en lugar de actividades aisladas.</a:t>
            </a:r>
          </a:p>
          <a:p>
            <a:pPr marL="742950" lvl="1" indent="-285750" algn="just">
              <a:buFont typeface="+mj-lt"/>
              <a:buAutoNum type="arabicPeriod"/>
            </a:pPr>
            <a:r>
              <a:rPr lang="es-ES" sz="2000" dirty="0"/>
              <a:t>Ejemplo: Si decides monitorear el desempeño de proveedores para mitigar riesgos, incorpora esta actividad en el proceso de compras.</a:t>
            </a:r>
          </a:p>
          <a:p>
            <a:pPr algn="just">
              <a:buFont typeface="+mj-lt"/>
              <a:buAutoNum type="arabicPeriod"/>
            </a:pPr>
            <a:r>
              <a:rPr lang="es-ES" sz="2000" b="1" dirty="0"/>
              <a:t>Seguimiento de la eficacia</a:t>
            </a:r>
            <a:r>
              <a:rPr lang="es-ES" sz="2000" dirty="0"/>
              <a:t>:</a:t>
            </a:r>
          </a:p>
          <a:p>
            <a:pPr marL="742950" lvl="1" indent="-285750" algn="just">
              <a:buFont typeface="+mj-lt"/>
              <a:buAutoNum type="arabicPeriod"/>
            </a:pPr>
            <a:r>
              <a:rPr lang="es-ES" sz="2000" dirty="0"/>
              <a:t>Define indicadores de desempeño (</a:t>
            </a:r>
            <a:r>
              <a:rPr lang="es-ES" sz="2000" dirty="0" err="1"/>
              <a:t>KPIs</a:t>
            </a:r>
            <a:r>
              <a:rPr lang="es-ES" sz="2000" dirty="0"/>
              <a:t>) o criterios para evaluar si las acciones están cumpliendo con sus objetivos.</a:t>
            </a:r>
          </a:p>
          <a:p>
            <a:pPr marL="742950" lvl="1" indent="-285750" algn="just">
              <a:buFont typeface="+mj-lt"/>
              <a:buAutoNum type="arabicPeriod"/>
            </a:pPr>
            <a:r>
              <a:rPr lang="es-ES" sz="2000" dirty="0"/>
              <a:t>Ejemplo: Para medir la eficacia de un plan de contingencia, verifica si los tiempos de respuesta mejoran durante interrupciones en la cadena de suministro.</a:t>
            </a:r>
          </a:p>
        </p:txBody>
      </p:sp>
    </p:spTree>
    <p:extLst>
      <p:ext uri="{BB962C8B-B14F-4D97-AF65-F5344CB8AC3E}">
        <p14:creationId xmlns:p14="http://schemas.microsoft.com/office/powerpoint/2010/main" val="3691357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81D316-FDB5-4E5B-BBE8-FB5327C2C8EF}"/>
              </a:ext>
            </a:extLst>
          </p:cNvPr>
          <p:cNvSpPr txBox="1"/>
          <p:nvPr/>
        </p:nvSpPr>
        <p:spPr>
          <a:xfrm>
            <a:off x="1247775" y="766732"/>
            <a:ext cx="10058400" cy="5324535"/>
          </a:xfrm>
          <a:prstGeom prst="rect">
            <a:avLst/>
          </a:prstGeom>
          <a:noFill/>
        </p:spPr>
        <p:txBody>
          <a:bodyPr wrap="square">
            <a:spAutoFit/>
          </a:bodyPr>
          <a:lstStyle/>
          <a:p>
            <a:pPr algn="just"/>
            <a:r>
              <a:rPr lang="es-ES" sz="2000" b="1" dirty="0"/>
              <a:t>Pasos para cumplir con la cláusula 6.1.2</a:t>
            </a:r>
          </a:p>
          <a:p>
            <a:pPr algn="just"/>
            <a:endParaRPr lang="es-ES" sz="2000" b="1" dirty="0"/>
          </a:p>
          <a:p>
            <a:pPr algn="just"/>
            <a:r>
              <a:rPr lang="es-ES" sz="2000" b="1" dirty="0"/>
              <a:t>a) Planificar las acciones:</a:t>
            </a:r>
          </a:p>
          <a:p>
            <a:pPr algn="just">
              <a:buFont typeface="Arial" panose="020B0604020202020204" pitchFamily="34" charset="0"/>
              <a:buChar char="•"/>
            </a:pPr>
            <a:r>
              <a:rPr lang="es-ES" sz="2000" dirty="0"/>
              <a:t>Selecciona las herramientas adecuadas para la planificación:</a:t>
            </a:r>
          </a:p>
          <a:p>
            <a:pPr marL="742950" lvl="1" indent="-285750" algn="just">
              <a:buFont typeface="Arial" panose="020B0604020202020204" pitchFamily="34" charset="0"/>
              <a:buChar char="•"/>
            </a:pPr>
            <a:r>
              <a:rPr lang="es-ES" sz="2000" dirty="0"/>
              <a:t>Plan de acción de 5W2H (Qué, Por qué, Quién, Dónde, Cuándo, Cómo, Cuánto).</a:t>
            </a:r>
          </a:p>
          <a:p>
            <a:pPr marL="742950" lvl="1" indent="-285750" algn="just">
              <a:buFont typeface="Arial" panose="020B0604020202020204" pitchFamily="34" charset="0"/>
              <a:buChar char="•"/>
            </a:pPr>
            <a:r>
              <a:rPr lang="es-ES" sz="2000" dirty="0"/>
              <a:t>Diagrama de Gantt para programar las acciones.</a:t>
            </a:r>
          </a:p>
          <a:p>
            <a:pPr algn="just">
              <a:buFont typeface="Arial" panose="020B0604020202020204" pitchFamily="34" charset="0"/>
              <a:buChar char="•"/>
            </a:pPr>
            <a:r>
              <a:rPr lang="es-ES" sz="2000" dirty="0"/>
              <a:t>Asigna responsables, recursos y plazos claros.</a:t>
            </a:r>
          </a:p>
          <a:p>
            <a:pPr algn="just"/>
            <a:r>
              <a:rPr lang="es-ES" sz="2000" b="1" dirty="0"/>
              <a:t>b) Integrar y aplicar las acciones en los procesos del SGC:</a:t>
            </a:r>
          </a:p>
          <a:p>
            <a:pPr algn="just">
              <a:buFont typeface="Arial" panose="020B0604020202020204" pitchFamily="34" charset="0"/>
              <a:buChar char="•"/>
            </a:pPr>
            <a:r>
              <a:rPr lang="es-ES" sz="2000" dirty="0"/>
              <a:t>Actualiza tus procedimientos operativos estándar (</a:t>
            </a:r>
            <a:r>
              <a:rPr lang="es-ES" sz="2000" dirty="0" err="1"/>
              <a:t>POEs</a:t>
            </a:r>
            <a:r>
              <a:rPr lang="es-ES" sz="2000" dirty="0"/>
              <a:t>) para incluir las acciones.</a:t>
            </a:r>
          </a:p>
          <a:p>
            <a:pPr algn="just">
              <a:buFont typeface="Arial" panose="020B0604020202020204" pitchFamily="34" charset="0"/>
              <a:buChar char="•"/>
            </a:pPr>
            <a:r>
              <a:rPr lang="es-ES" sz="2000" dirty="0"/>
              <a:t>Capacita al personal para que las acciones se apliquen correctamente.</a:t>
            </a:r>
          </a:p>
          <a:p>
            <a:pPr algn="just">
              <a:buFont typeface="Arial" panose="020B0604020202020204" pitchFamily="34" charset="0"/>
              <a:buChar char="•"/>
            </a:pPr>
            <a:r>
              <a:rPr lang="es-ES" sz="2000" dirty="0"/>
              <a:t>Usa herramientas como un software de gestión de calidad o un manual actualizado para documentar y organizar estas actividades.</a:t>
            </a:r>
          </a:p>
          <a:p>
            <a:pPr algn="just"/>
            <a:r>
              <a:rPr lang="es-ES" sz="2000" b="1" dirty="0"/>
              <a:t>c) Evaluar la eficacia de las acciones:</a:t>
            </a:r>
          </a:p>
          <a:p>
            <a:pPr algn="just">
              <a:buFont typeface="Arial" panose="020B0604020202020204" pitchFamily="34" charset="0"/>
              <a:buChar char="•"/>
            </a:pPr>
            <a:r>
              <a:rPr lang="es-ES" sz="2000" dirty="0"/>
              <a:t>Realiza auditorías internas para verificar que las acciones se llevan a cabo según lo planificado.</a:t>
            </a:r>
          </a:p>
          <a:p>
            <a:pPr algn="just">
              <a:buFont typeface="Arial" panose="020B0604020202020204" pitchFamily="34" charset="0"/>
              <a:buChar char="•"/>
            </a:pPr>
            <a:r>
              <a:rPr lang="es-ES" sz="2000" dirty="0"/>
              <a:t>Implementa un sistema de retroalimentación y mejora continua basado en datos y resultados.</a:t>
            </a:r>
          </a:p>
          <a:p>
            <a:pPr algn="just">
              <a:buFont typeface="Arial" panose="020B0604020202020204" pitchFamily="34" charset="0"/>
              <a:buChar char="•"/>
            </a:pPr>
            <a:r>
              <a:rPr lang="es-ES" sz="2000" dirty="0"/>
              <a:t>Ejemplo: Si se planificó un aumento en los niveles de inventario, revisa si esto efectivamente redujo los retrasos en las entregas.</a:t>
            </a:r>
          </a:p>
        </p:txBody>
      </p:sp>
    </p:spTree>
    <p:extLst>
      <p:ext uri="{BB962C8B-B14F-4D97-AF65-F5344CB8AC3E}">
        <p14:creationId xmlns:p14="http://schemas.microsoft.com/office/powerpoint/2010/main" val="24012093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6DFE50-595F-4E5E-9C32-DF63B877A878}"/>
              </a:ext>
            </a:extLst>
          </p:cNvPr>
          <p:cNvSpPr txBox="1"/>
          <p:nvPr/>
        </p:nvSpPr>
        <p:spPr>
          <a:xfrm>
            <a:off x="1047750" y="838200"/>
            <a:ext cx="10134600" cy="5632311"/>
          </a:xfrm>
          <a:prstGeom prst="rect">
            <a:avLst/>
          </a:prstGeom>
          <a:noFill/>
        </p:spPr>
        <p:txBody>
          <a:bodyPr wrap="square">
            <a:spAutoFit/>
          </a:bodyPr>
          <a:lstStyle/>
          <a:p>
            <a:pPr algn="just"/>
            <a:r>
              <a:rPr lang="es-ES" b="1" dirty="0"/>
              <a:t>Ejemplo práctico</a:t>
            </a:r>
          </a:p>
          <a:p>
            <a:pPr algn="just"/>
            <a:endParaRPr lang="es-ES" b="1" dirty="0"/>
          </a:p>
          <a:p>
            <a:pPr algn="just"/>
            <a:r>
              <a:rPr lang="es-ES" b="1" dirty="0"/>
              <a:t>Caso:</a:t>
            </a:r>
          </a:p>
          <a:p>
            <a:pPr algn="just"/>
            <a:r>
              <a:rPr lang="es-ES" dirty="0"/>
              <a:t>Una empresa de logística identifica un </a:t>
            </a:r>
            <a:r>
              <a:rPr lang="es-ES" b="1" dirty="0"/>
              <a:t>riesgo</a:t>
            </a:r>
            <a:r>
              <a:rPr lang="es-ES" dirty="0"/>
              <a:t> de demoras en los envíos debido a problemas climáticos y una </a:t>
            </a:r>
            <a:r>
              <a:rPr lang="es-ES" b="1" dirty="0"/>
              <a:t>oportunidad</a:t>
            </a:r>
            <a:r>
              <a:rPr lang="es-ES" dirty="0"/>
              <a:t> de mejorar la satisfacción del cliente mediante una aplicación de seguimiento de envíos en tiempo real.</a:t>
            </a:r>
          </a:p>
          <a:p>
            <a:pPr algn="just"/>
            <a:r>
              <a:rPr lang="es-ES" b="1" dirty="0"/>
              <a:t>Acciones planificadas:</a:t>
            </a:r>
          </a:p>
          <a:p>
            <a:pPr algn="just">
              <a:buFont typeface="+mj-lt"/>
              <a:buAutoNum type="arabicPeriod"/>
            </a:pPr>
            <a:r>
              <a:rPr lang="es-ES" b="1" dirty="0"/>
              <a:t>Riesgo</a:t>
            </a:r>
            <a:r>
              <a:rPr lang="es-ES" dirty="0"/>
              <a:t>:</a:t>
            </a:r>
          </a:p>
          <a:p>
            <a:pPr marL="742950" lvl="1" indent="-285750" algn="just">
              <a:buFont typeface="+mj-lt"/>
              <a:buAutoNum type="arabicPeriod"/>
            </a:pPr>
            <a:r>
              <a:rPr lang="es-ES" dirty="0"/>
              <a:t>Contratar transportistas alternativos en regiones con mayor probabilidad de condiciones climáticas adversas.</a:t>
            </a:r>
          </a:p>
          <a:p>
            <a:pPr marL="742950" lvl="1" indent="-285750" algn="just">
              <a:buFont typeface="+mj-lt"/>
              <a:buAutoNum type="arabicPeriod"/>
            </a:pPr>
            <a:r>
              <a:rPr lang="es-ES" dirty="0"/>
              <a:t>Diseñar rutas alternativas con sistemas de geolocalización.</a:t>
            </a:r>
          </a:p>
          <a:p>
            <a:pPr algn="just">
              <a:buFont typeface="+mj-lt"/>
              <a:buAutoNum type="arabicPeriod"/>
            </a:pPr>
            <a:r>
              <a:rPr lang="es-ES" b="1" dirty="0"/>
              <a:t>Oportunidad</a:t>
            </a:r>
            <a:r>
              <a:rPr lang="es-ES" dirty="0"/>
              <a:t>:</a:t>
            </a:r>
          </a:p>
          <a:p>
            <a:pPr marL="742950" lvl="1" indent="-285750" algn="just">
              <a:buFont typeface="+mj-lt"/>
              <a:buAutoNum type="arabicPeriod"/>
            </a:pPr>
            <a:r>
              <a:rPr lang="es-ES" dirty="0"/>
              <a:t>Desarrollar una aplicación móvil para informar a los clientes sobre el estado de sus envíos en tiempo real.</a:t>
            </a:r>
          </a:p>
          <a:p>
            <a:pPr algn="just"/>
            <a:r>
              <a:rPr lang="es-ES" b="1" dirty="0"/>
              <a:t>Integración en procesos:</a:t>
            </a:r>
          </a:p>
          <a:p>
            <a:pPr algn="just">
              <a:buFont typeface="Arial" panose="020B0604020202020204" pitchFamily="34" charset="0"/>
              <a:buChar char="•"/>
            </a:pPr>
            <a:r>
              <a:rPr lang="es-ES" dirty="0"/>
              <a:t>Los planes de contingencia se integran en el proceso operativo de programación de rutas.</a:t>
            </a:r>
          </a:p>
          <a:p>
            <a:pPr algn="just">
              <a:buFont typeface="Arial" panose="020B0604020202020204" pitchFamily="34" charset="0"/>
              <a:buChar char="•"/>
            </a:pPr>
            <a:r>
              <a:rPr lang="es-ES" dirty="0"/>
              <a:t>La implementación de la aplicación móvil se incluye en el procedimiento de atención al cliente.</a:t>
            </a:r>
          </a:p>
          <a:p>
            <a:pPr algn="just"/>
            <a:r>
              <a:rPr lang="es-ES" b="1" dirty="0"/>
              <a:t>Evaluación:</a:t>
            </a:r>
          </a:p>
          <a:p>
            <a:pPr algn="just">
              <a:buFont typeface="Arial" panose="020B0604020202020204" pitchFamily="34" charset="0"/>
              <a:buChar char="•"/>
            </a:pPr>
            <a:r>
              <a:rPr lang="es-ES" dirty="0"/>
              <a:t>Indicador de entregas a tiempo antes y después de la implementación de rutas alternativas.</a:t>
            </a:r>
          </a:p>
          <a:p>
            <a:pPr algn="just">
              <a:buFont typeface="Arial" panose="020B0604020202020204" pitchFamily="34" charset="0"/>
              <a:buChar char="•"/>
            </a:pPr>
            <a:r>
              <a:rPr lang="es-ES" dirty="0"/>
              <a:t>Encuestas de satisfacción del cliente para medir el impacto de la aplicación móvil.</a:t>
            </a:r>
          </a:p>
        </p:txBody>
      </p:sp>
    </p:spTree>
    <p:extLst>
      <p:ext uri="{BB962C8B-B14F-4D97-AF65-F5344CB8AC3E}">
        <p14:creationId xmlns:p14="http://schemas.microsoft.com/office/powerpoint/2010/main" val="1713449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E302ED-8F1A-4E95-9377-FA9FC1396042}"/>
              </a:ext>
            </a:extLst>
          </p:cNvPr>
          <p:cNvSpPr txBox="1"/>
          <p:nvPr/>
        </p:nvSpPr>
        <p:spPr>
          <a:xfrm>
            <a:off x="1333499" y="1152525"/>
            <a:ext cx="9229725" cy="3046988"/>
          </a:xfrm>
          <a:prstGeom prst="rect">
            <a:avLst/>
          </a:prstGeom>
          <a:noFill/>
        </p:spPr>
        <p:txBody>
          <a:bodyPr wrap="square">
            <a:spAutoFit/>
          </a:bodyPr>
          <a:lstStyle/>
          <a:p>
            <a:pPr algn="just"/>
            <a:r>
              <a:rPr lang="es-ES" sz="2400" b="1" dirty="0"/>
              <a:t>Consideraciones clave para la implementación</a:t>
            </a:r>
          </a:p>
          <a:p>
            <a:pPr algn="just"/>
            <a:endParaRPr lang="es-ES" sz="2400" b="1" dirty="0"/>
          </a:p>
          <a:p>
            <a:pPr algn="just">
              <a:buFont typeface="Arial" panose="020B0604020202020204" pitchFamily="34" charset="0"/>
              <a:buChar char="•"/>
            </a:pPr>
            <a:r>
              <a:rPr lang="es-ES" sz="2400" dirty="0"/>
              <a:t>Las acciones no necesitan ser exhaustivas, pero sí pertinentes y proporcionales al impacto del riesgo o la oportunidad.</a:t>
            </a:r>
          </a:p>
          <a:p>
            <a:pPr algn="just">
              <a:buFont typeface="Arial" panose="020B0604020202020204" pitchFamily="34" charset="0"/>
              <a:buChar char="•"/>
            </a:pPr>
            <a:r>
              <a:rPr lang="es-ES" sz="2400" dirty="0"/>
              <a:t>Documentar el análisis, la planificación y los resultados no es obligatorio, pero es útil para auditorías.</a:t>
            </a:r>
          </a:p>
          <a:p>
            <a:pPr algn="just">
              <a:buFont typeface="Arial" panose="020B0604020202020204" pitchFamily="34" charset="0"/>
              <a:buChar char="•"/>
            </a:pPr>
            <a:r>
              <a:rPr lang="es-ES" sz="2400" dirty="0"/>
              <a:t>El enfoque debe ser preventivo, enfocado en la mejora continua del SGC.</a:t>
            </a:r>
          </a:p>
        </p:txBody>
      </p:sp>
    </p:spTree>
    <p:extLst>
      <p:ext uri="{BB962C8B-B14F-4D97-AF65-F5344CB8AC3E}">
        <p14:creationId xmlns:p14="http://schemas.microsoft.com/office/powerpoint/2010/main" val="1863418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526A36-E9A0-48E2-892F-95CF995799CA}"/>
              </a:ext>
            </a:extLst>
          </p:cNvPr>
          <p:cNvSpPr>
            <a:spLocks noGrp="1"/>
          </p:cNvSpPr>
          <p:nvPr>
            <p:ph type="title"/>
          </p:nvPr>
        </p:nvSpPr>
        <p:spPr/>
        <p:txBody>
          <a:bodyPr>
            <a:normAutofit/>
          </a:bodyPr>
          <a:lstStyle/>
          <a:p>
            <a:r>
              <a:rPr lang="es-ES" sz="28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6.2 Objetivos de la calidad y planificación para lograrlos</a:t>
            </a:r>
            <a:endPar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9DF8480D-EF95-474D-97E1-FD6A15356597}"/>
              </a:ext>
            </a:extLst>
          </p:cNvPr>
          <p:cNvPicPr>
            <a:picLocks noChangeAspect="1"/>
          </p:cNvPicPr>
          <p:nvPr/>
        </p:nvPicPr>
        <p:blipFill>
          <a:blip r:embed="rId2"/>
          <a:stretch>
            <a:fillRect/>
          </a:stretch>
        </p:blipFill>
        <p:spPr>
          <a:xfrm>
            <a:off x="923203" y="1690688"/>
            <a:ext cx="10345594" cy="4448796"/>
          </a:xfrm>
          <a:prstGeom prst="rect">
            <a:avLst/>
          </a:prstGeom>
        </p:spPr>
      </p:pic>
    </p:spTree>
    <p:extLst>
      <p:ext uri="{BB962C8B-B14F-4D97-AF65-F5344CB8AC3E}">
        <p14:creationId xmlns:p14="http://schemas.microsoft.com/office/powerpoint/2010/main" val="1649377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58E1F-22C5-4CDB-98AD-CE30C96E4B34}"/>
              </a:ext>
            </a:extLst>
          </p:cNvPr>
          <p:cNvSpPr>
            <a:spLocks noGrp="1"/>
          </p:cNvSpPr>
          <p:nvPr>
            <p:ph type="title"/>
          </p:nvPr>
        </p:nvSpPr>
        <p:spPr>
          <a:xfrm>
            <a:off x="838200" y="365125"/>
            <a:ext cx="10515600" cy="777875"/>
          </a:xfrm>
        </p:spPr>
        <p:txBody>
          <a:bodyPr>
            <a:normAutofit/>
          </a:bodyPr>
          <a:lstStyle/>
          <a:p>
            <a:r>
              <a:rPr lang="es-ES" sz="2800" dirty="0"/>
              <a:t>Programa de objetivos:</a:t>
            </a:r>
          </a:p>
        </p:txBody>
      </p:sp>
      <p:pic>
        <p:nvPicPr>
          <p:cNvPr id="4" name="Imagen 3">
            <a:extLst>
              <a:ext uri="{FF2B5EF4-FFF2-40B4-BE49-F238E27FC236}">
                <a16:creationId xmlns:a16="http://schemas.microsoft.com/office/drawing/2014/main" id="{4FAEAE46-5D0C-4FBB-A837-D53916E6CD8E}"/>
              </a:ext>
            </a:extLst>
          </p:cNvPr>
          <p:cNvPicPr>
            <a:picLocks noChangeAspect="1"/>
          </p:cNvPicPr>
          <p:nvPr/>
        </p:nvPicPr>
        <p:blipFill>
          <a:blip r:embed="rId2"/>
          <a:stretch>
            <a:fillRect/>
          </a:stretch>
        </p:blipFill>
        <p:spPr>
          <a:xfrm>
            <a:off x="680281" y="980708"/>
            <a:ext cx="10831437" cy="5258534"/>
          </a:xfrm>
          <a:prstGeom prst="rect">
            <a:avLst/>
          </a:prstGeom>
        </p:spPr>
      </p:pic>
    </p:spTree>
    <p:extLst>
      <p:ext uri="{BB962C8B-B14F-4D97-AF65-F5344CB8AC3E}">
        <p14:creationId xmlns:p14="http://schemas.microsoft.com/office/powerpoint/2010/main" val="2881201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E43C42-D973-483D-83D2-E91FD0F739D9}"/>
              </a:ext>
            </a:extLst>
          </p:cNvPr>
          <p:cNvSpPr>
            <a:spLocks noGrp="1"/>
          </p:cNvSpPr>
          <p:nvPr>
            <p:ph type="title"/>
          </p:nvPr>
        </p:nvSpPr>
        <p:spPr/>
        <p:txBody>
          <a:bodyPr>
            <a:normAutofit/>
          </a:bodyPr>
          <a:lstStyle/>
          <a:p>
            <a:r>
              <a:rPr lang="es-ES" sz="32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6.3 Planificación de los cambios</a:t>
            </a:r>
            <a:endParaRPr lang="es-E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CuadroTexto 3">
            <a:extLst>
              <a:ext uri="{FF2B5EF4-FFF2-40B4-BE49-F238E27FC236}">
                <a16:creationId xmlns:a16="http://schemas.microsoft.com/office/drawing/2014/main" id="{6C8CE1DE-3017-470C-9D38-7F85ED1F41C4}"/>
              </a:ext>
            </a:extLst>
          </p:cNvPr>
          <p:cNvSpPr txBox="1"/>
          <p:nvPr/>
        </p:nvSpPr>
        <p:spPr>
          <a:xfrm>
            <a:off x="838199" y="1690687"/>
            <a:ext cx="10277475" cy="2554545"/>
          </a:xfrm>
          <a:prstGeom prst="rect">
            <a:avLst/>
          </a:prstGeom>
          <a:noFill/>
        </p:spPr>
        <p:txBody>
          <a:bodyPr wrap="square">
            <a:spAutoFit/>
          </a:bodyPr>
          <a:lstStyle/>
          <a:p>
            <a:pPr algn="just"/>
            <a:r>
              <a:rPr lang="es-ES" sz="2000" b="0" i="0" u="none" strike="noStrike" baseline="0" dirty="0">
                <a:solidFill>
                  <a:srgbClr val="000000"/>
                </a:solidFill>
                <a:latin typeface="Cambria" panose="02040503050406030204" pitchFamily="18" charset="0"/>
              </a:rPr>
              <a:t>Cuando la organización determine la necesidad de cambios en el sistema de gestión de la calidad, estos cambios se deben llevar a cabo de manera planificada (véase </a:t>
            </a:r>
            <a:r>
              <a:rPr lang="es-ES" sz="2000" b="0" i="0" u="none" strike="noStrike" baseline="0" dirty="0">
                <a:solidFill>
                  <a:srgbClr val="053CF6"/>
                </a:solidFill>
                <a:latin typeface="Cambria" panose="02040503050406030204" pitchFamily="18" charset="0"/>
              </a:rPr>
              <a:t>4.4</a:t>
            </a:r>
            <a:r>
              <a:rPr lang="es-ES" sz="2000" b="0" i="0" u="none" strike="noStrike" baseline="0" dirty="0">
                <a:solidFill>
                  <a:srgbClr val="000000"/>
                </a:solidFill>
                <a:latin typeface="Cambria" panose="02040503050406030204" pitchFamily="18" charset="0"/>
              </a:rPr>
              <a:t>).</a:t>
            </a:r>
          </a:p>
          <a:p>
            <a:pPr algn="just"/>
            <a:endParaRPr lang="es-ES" sz="2000" b="0" i="0" u="none" strike="noStrike" baseline="0" dirty="0">
              <a:solidFill>
                <a:srgbClr val="000000"/>
              </a:solidFill>
              <a:latin typeface="Cambria" panose="02040503050406030204" pitchFamily="18" charset="0"/>
            </a:endParaRPr>
          </a:p>
          <a:p>
            <a:pPr algn="just"/>
            <a:r>
              <a:rPr lang="es-ES" sz="2000" b="0" i="0" u="none" strike="noStrike" baseline="0" dirty="0">
                <a:solidFill>
                  <a:srgbClr val="000000"/>
                </a:solidFill>
                <a:latin typeface="Cambria" panose="02040503050406030204" pitchFamily="18" charset="0"/>
              </a:rPr>
              <a:t>La organización debe considerar:</a:t>
            </a:r>
          </a:p>
          <a:p>
            <a:pPr algn="just"/>
            <a:r>
              <a:rPr lang="es-ES" sz="2000" b="0" i="0" u="none" strike="noStrike" baseline="0" dirty="0">
                <a:solidFill>
                  <a:srgbClr val="000000"/>
                </a:solidFill>
                <a:latin typeface="Cambria" panose="02040503050406030204" pitchFamily="18" charset="0"/>
              </a:rPr>
              <a:t>a) el propósito de los cambios y sus consecuencias potenciales;</a:t>
            </a:r>
          </a:p>
          <a:p>
            <a:pPr algn="just"/>
            <a:r>
              <a:rPr lang="es-ES" sz="2000" b="0" i="0" u="none" strike="noStrike" baseline="0" dirty="0">
                <a:solidFill>
                  <a:srgbClr val="000000"/>
                </a:solidFill>
                <a:latin typeface="Cambria" panose="02040503050406030204" pitchFamily="18" charset="0"/>
              </a:rPr>
              <a:t>b) la integridad del sistema de gestión de la calidad;</a:t>
            </a:r>
          </a:p>
          <a:p>
            <a:pPr algn="just"/>
            <a:r>
              <a:rPr lang="es-ES" sz="2000" b="0" i="0" u="none" strike="noStrike" baseline="0" dirty="0">
                <a:solidFill>
                  <a:srgbClr val="000000"/>
                </a:solidFill>
                <a:latin typeface="Cambria" panose="02040503050406030204" pitchFamily="18" charset="0"/>
              </a:rPr>
              <a:t>c) la disponibilidad de recursos;</a:t>
            </a:r>
          </a:p>
          <a:p>
            <a:pPr algn="just"/>
            <a:r>
              <a:rPr lang="es-ES" sz="2000" b="0" i="0" u="none" strike="noStrike" baseline="0" dirty="0">
                <a:solidFill>
                  <a:srgbClr val="000000"/>
                </a:solidFill>
                <a:latin typeface="Cambria" panose="02040503050406030204" pitchFamily="18" charset="0"/>
              </a:rPr>
              <a:t>d) la asignación o reasignación de responsabilidades y autoridades.</a:t>
            </a:r>
            <a:endParaRPr lang="es-ES" sz="2000" dirty="0"/>
          </a:p>
        </p:txBody>
      </p:sp>
    </p:spTree>
    <p:extLst>
      <p:ext uri="{BB962C8B-B14F-4D97-AF65-F5344CB8AC3E}">
        <p14:creationId xmlns:p14="http://schemas.microsoft.com/office/powerpoint/2010/main" val="387116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C7BE433-D77C-44CC-ACF7-42AB7E014325}"/>
              </a:ext>
            </a:extLst>
          </p:cNvPr>
          <p:cNvPicPr>
            <a:picLocks noChangeAspect="1"/>
          </p:cNvPicPr>
          <p:nvPr/>
        </p:nvPicPr>
        <p:blipFill>
          <a:blip r:embed="rId2"/>
          <a:stretch>
            <a:fillRect/>
          </a:stretch>
        </p:blipFill>
        <p:spPr>
          <a:xfrm>
            <a:off x="589781" y="933101"/>
            <a:ext cx="11012437" cy="4991797"/>
          </a:xfrm>
          <a:prstGeom prst="rect">
            <a:avLst/>
          </a:prstGeom>
        </p:spPr>
      </p:pic>
    </p:spTree>
    <p:extLst>
      <p:ext uri="{BB962C8B-B14F-4D97-AF65-F5344CB8AC3E}">
        <p14:creationId xmlns:p14="http://schemas.microsoft.com/office/powerpoint/2010/main" val="7788367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B4D1EDF-2662-4F39-819E-9EB4879D83CA}"/>
              </a:ext>
            </a:extLst>
          </p:cNvPr>
          <p:cNvSpPr txBox="1"/>
          <p:nvPr/>
        </p:nvSpPr>
        <p:spPr>
          <a:xfrm>
            <a:off x="1009650" y="600075"/>
            <a:ext cx="10353675" cy="5909310"/>
          </a:xfrm>
          <a:prstGeom prst="rect">
            <a:avLst/>
          </a:prstGeom>
          <a:noFill/>
        </p:spPr>
        <p:txBody>
          <a:bodyPr wrap="square">
            <a:spAutoFit/>
          </a:bodyPr>
          <a:lstStyle/>
          <a:p>
            <a:r>
              <a:rPr lang="es-ES" b="1" dirty="0"/>
              <a:t>¿Qué implica en la práctica?</a:t>
            </a:r>
          </a:p>
          <a:p>
            <a:pPr>
              <a:buFont typeface="+mj-lt"/>
              <a:buAutoNum type="arabicPeriod"/>
            </a:pPr>
            <a:r>
              <a:rPr lang="es-ES" b="1" dirty="0"/>
              <a:t>Identificación de la necesidad de cambio</a:t>
            </a:r>
            <a:r>
              <a:rPr lang="es-ES" dirty="0"/>
              <a:t>:</a:t>
            </a:r>
          </a:p>
          <a:p>
            <a:pPr marL="742950" lvl="1" indent="-285750">
              <a:buFont typeface="+mj-lt"/>
              <a:buAutoNum type="arabicPeriod"/>
            </a:pPr>
            <a:r>
              <a:rPr lang="es-ES" dirty="0"/>
              <a:t>Determina qué aspecto del SGC necesita cambiar. Esto puede surgir de auditorías internas, quejas de clientes, nuevas regulaciones, cambios tecnológicos o decisiones estratégicas.</a:t>
            </a:r>
          </a:p>
          <a:p>
            <a:pPr>
              <a:buFont typeface="+mj-lt"/>
              <a:buAutoNum type="arabicPeriod"/>
            </a:pPr>
            <a:r>
              <a:rPr lang="es-ES" b="1" dirty="0"/>
              <a:t>Planificación del cambio</a:t>
            </a:r>
            <a:r>
              <a:rPr lang="es-ES" dirty="0"/>
              <a:t>:</a:t>
            </a:r>
          </a:p>
          <a:p>
            <a:pPr marL="742950" lvl="1" indent="-285750">
              <a:buFont typeface="+mj-lt"/>
              <a:buAutoNum type="arabicPeriod"/>
            </a:pPr>
            <a:r>
              <a:rPr lang="es-ES" dirty="0"/>
              <a:t>Define </a:t>
            </a:r>
            <a:r>
              <a:rPr lang="es-ES" b="1" dirty="0"/>
              <a:t>por qué</a:t>
            </a:r>
            <a:r>
              <a:rPr lang="es-ES" dirty="0"/>
              <a:t> se realiza el cambio y qué se espera lograr.</a:t>
            </a:r>
          </a:p>
          <a:p>
            <a:pPr marL="742950" lvl="1" indent="-285750">
              <a:buFont typeface="+mj-lt"/>
              <a:buAutoNum type="arabicPeriod"/>
            </a:pPr>
            <a:r>
              <a:rPr lang="es-ES" dirty="0"/>
              <a:t>Evalúa los </a:t>
            </a:r>
            <a:r>
              <a:rPr lang="es-ES" b="1" dirty="0"/>
              <a:t>impactos</a:t>
            </a:r>
            <a:r>
              <a:rPr lang="es-ES" dirty="0"/>
              <a:t> potenciales del cambio (positivos y negativos) en el SGC y en los procesos de la organización.</a:t>
            </a:r>
          </a:p>
          <a:p>
            <a:pPr>
              <a:buFont typeface="+mj-lt"/>
              <a:buAutoNum type="arabicPeriod"/>
            </a:pPr>
            <a:r>
              <a:rPr lang="es-ES" b="1" dirty="0"/>
              <a:t>Asegurar la integridad del SGC</a:t>
            </a:r>
            <a:r>
              <a:rPr lang="es-ES" dirty="0"/>
              <a:t>:</a:t>
            </a:r>
          </a:p>
          <a:p>
            <a:pPr marL="742950" lvl="1" indent="-285750">
              <a:buFont typeface="+mj-lt"/>
              <a:buAutoNum type="arabicPeriod"/>
            </a:pPr>
            <a:r>
              <a:rPr lang="es-ES" dirty="0"/>
              <a:t>Verifica que el cambio no afecte negativamente otros elementos del SGC, como los objetivos de calidad, los procedimientos documentados o los indicadores clave.</a:t>
            </a:r>
          </a:p>
          <a:p>
            <a:pPr>
              <a:buFont typeface="+mj-lt"/>
              <a:buAutoNum type="arabicPeriod"/>
            </a:pPr>
            <a:r>
              <a:rPr lang="es-ES" b="1" dirty="0"/>
              <a:t>Disponibilidad de recursos</a:t>
            </a:r>
            <a:r>
              <a:rPr lang="es-ES" dirty="0"/>
              <a:t>:</a:t>
            </a:r>
          </a:p>
          <a:p>
            <a:pPr marL="742950" lvl="1" indent="-285750">
              <a:buFont typeface="+mj-lt"/>
              <a:buAutoNum type="arabicPeriod"/>
            </a:pPr>
            <a:r>
              <a:rPr lang="es-ES" dirty="0"/>
              <a:t>Identifica los recursos necesarios para implementar el cambio (humanos, financieros, tecnológicos, etc.).</a:t>
            </a:r>
          </a:p>
          <a:p>
            <a:pPr marL="742950" lvl="1" indent="-285750">
              <a:buFont typeface="+mj-lt"/>
              <a:buAutoNum type="arabicPeriod"/>
            </a:pPr>
            <a:r>
              <a:rPr lang="es-ES" dirty="0"/>
              <a:t>Asegúrate de que los recursos estén disponibles antes de ejecutar el cambio.</a:t>
            </a:r>
          </a:p>
          <a:p>
            <a:pPr>
              <a:buFont typeface="+mj-lt"/>
              <a:buAutoNum type="arabicPeriod"/>
            </a:pPr>
            <a:r>
              <a:rPr lang="es-ES" b="1" dirty="0"/>
              <a:t>Definir responsabilidades y autoridades</a:t>
            </a:r>
            <a:r>
              <a:rPr lang="es-ES" dirty="0"/>
              <a:t>:</a:t>
            </a:r>
          </a:p>
          <a:p>
            <a:pPr marL="742950" lvl="1" indent="-285750">
              <a:buFont typeface="+mj-lt"/>
              <a:buAutoNum type="arabicPeriod"/>
            </a:pPr>
            <a:r>
              <a:rPr lang="es-ES" dirty="0"/>
              <a:t>Especifica quién será responsable de planificar, implementar y monitorear el cambio.</a:t>
            </a:r>
          </a:p>
          <a:p>
            <a:pPr marL="742950" lvl="1" indent="-285750">
              <a:buFont typeface="+mj-lt"/>
              <a:buAutoNum type="arabicPeriod"/>
            </a:pPr>
            <a:r>
              <a:rPr lang="es-ES" dirty="0"/>
              <a:t>Comunica claramente los roles a las partes involucradas.</a:t>
            </a:r>
          </a:p>
          <a:p>
            <a:pPr>
              <a:buFont typeface="+mj-lt"/>
              <a:buAutoNum type="arabicPeriod"/>
            </a:pPr>
            <a:r>
              <a:rPr lang="es-ES" b="1" dirty="0"/>
              <a:t>Monitoreo y evaluación del cambio</a:t>
            </a:r>
            <a:r>
              <a:rPr lang="es-ES" dirty="0"/>
              <a:t>:</a:t>
            </a:r>
          </a:p>
          <a:p>
            <a:pPr marL="742950" lvl="1" indent="-285750">
              <a:buFont typeface="+mj-lt"/>
              <a:buAutoNum type="arabicPeriod"/>
            </a:pPr>
            <a:r>
              <a:rPr lang="es-ES" dirty="0"/>
              <a:t>Evalúa si el cambio cumplió con los objetivos establecidos y si mejoró el desempeño del SGC.</a:t>
            </a:r>
          </a:p>
          <a:p>
            <a:pPr marL="742950" lvl="1" indent="-285750">
              <a:buFont typeface="+mj-lt"/>
              <a:buAutoNum type="arabicPeriod"/>
            </a:pPr>
            <a:r>
              <a:rPr lang="es-ES" dirty="0"/>
              <a:t>Documenta las lecciones aprendidas para futuros cambios.</a:t>
            </a:r>
          </a:p>
        </p:txBody>
      </p:sp>
    </p:spTree>
    <p:extLst>
      <p:ext uri="{BB962C8B-B14F-4D97-AF65-F5344CB8AC3E}">
        <p14:creationId xmlns:p14="http://schemas.microsoft.com/office/powerpoint/2010/main" val="1503557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ABECE9-B26E-41DB-AD3C-CC3ED356C7D4}"/>
              </a:ext>
            </a:extLst>
          </p:cNvPr>
          <p:cNvSpPr txBox="1"/>
          <p:nvPr/>
        </p:nvSpPr>
        <p:spPr>
          <a:xfrm>
            <a:off x="1562100" y="1381124"/>
            <a:ext cx="9010650"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2000" b="1" dirty="0"/>
              <a:t>Puntos clave para la implementación</a:t>
            </a:r>
          </a:p>
          <a:p>
            <a:pPr algn="just"/>
            <a:endParaRPr lang="es-ES" sz="2000" b="1" dirty="0"/>
          </a:p>
          <a:p>
            <a:pPr algn="just">
              <a:buFont typeface="Arial" panose="020B0604020202020204" pitchFamily="34" charset="0"/>
              <a:buChar char="•"/>
            </a:pPr>
            <a:r>
              <a:rPr lang="es-ES" sz="2000" b="1" dirty="0"/>
              <a:t>Documentar los cambios</a:t>
            </a:r>
            <a:r>
              <a:rPr lang="es-ES" sz="2000" dirty="0"/>
              <a:t>: Aunque la norma no exige un procedimiento específico, debes poder demostrar que el cambio fue planificado y ejecutado de manera controlada.</a:t>
            </a:r>
          </a:p>
          <a:p>
            <a:pPr algn="just">
              <a:buFont typeface="Arial" panose="020B0604020202020204" pitchFamily="34" charset="0"/>
              <a:buChar char="•"/>
            </a:pPr>
            <a:r>
              <a:rPr lang="es-ES" sz="2000" b="1" dirty="0"/>
              <a:t>Comunicación</a:t>
            </a:r>
            <a:r>
              <a:rPr lang="es-ES" sz="2000" dirty="0"/>
              <a:t>: Asegúrate de comunicar claramente el propósito y el impacto del cambio a todos los niveles de la organización.</a:t>
            </a:r>
          </a:p>
          <a:p>
            <a:pPr algn="just">
              <a:buFont typeface="Arial" panose="020B0604020202020204" pitchFamily="34" charset="0"/>
              <a:buChar char="•"/>
            </a:pPr>
            <a:r>
              <a:rPr lang="es-ES" sz="2000" b="1" dirty="0"/>
              <a:t>Mejora continua</a:t>
            </a:r>
            <a:r>
              <a:rPr lang="es-ES" sz="2000" dirty="0"/>
              <a:t>: Usa los resultados del cambio como base para nuevas oportunidades de mejora.</a:t>
            </a:r>
          </a:p>
        </p:txBody>
      </p:sp>
    </p:spTree>
    <p:extLst>
      <p:ext uri="{BB962C8B-B14F-4D97-AF65-F5344CB8AC3E}">
        <p14:creationId xmlns:p14="http://schemas.microsoft.com/office/powerpoint/2010/main" val="3326408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8B859-A8C1-4D7E-85F9-09EB157A8E38}"/>
              </a:ext>
            </a:extLst>
          </p:cNvPr>
          <p:cNvSpPr>
            <a:spLocks noGrp="1"/>
          </p:cNvSpPr>
          <p:nvPr>
            <p:ph type="title"/>
          </p:nvPr>
        </p:nvSpPr>
        <p:spPr>
          <a:xfrm>
            <a:off x="838199" y="774700"/>
            <a:ext cx="10515600" cy="1844676"/>
          </a:xfrm>
        </p:spPr>
        <p:txBody>
          <a:bodyPr>
            <a:normAutofit fontScale="90000"/>
          </a:bodyPr>
          <a:lstStyle/>
          <a:p>
            <a:pPr algn="ct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Capítulo 7</a:t>
            </a:r>
            <a:b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br>
            <a:r>
              <a:rPr lang="es-ES" sz="4800" b="1" i="0" u="none" strike="noStrike" baseline="0" dirty="0">
                <a:ln w="22225">
                  <a:solidFill>
                    <a:schemeClr val="accent2"/>
                  </a:solidFill>
                  <a:prstDash val="solid"/>
                </a:ln>
                <a:solidFill>
                  <a:schemeClr val="accent2">
                    <a:lumMod val="40000"/>
                    <a:lumOff val="60000"/>
                  </a:schemeClr>
                </a:solidFill>
                <a:latin typeface="Arial" panose="020B0604020202020204" pitchFamily="34" charset="0"/>
              </a:rPr>
              <a:t>Apoyo</a:t>
            </a:r>
            <a:endParaRPr lang="es-ES" sz="8800" b="1" dirty="0">
              <a:ln w="22225">
                <a:solidFill>
                  <a:schemeClr val="accent2"/>
                </a:solidFill>
                <a:prstDash val="solid"/>
              </a:ln>
              <a:solidFill>
                <a:schemeClr val="accent2">
                  <a:lumMod val="40000"/>
                  <a:lumOff val="60000"/>
                </a:schemeClr>
              </a:solidFill>
            </a:endParaRPr>
          </a:p>
        </p:txBody>
      </p:sp>
      <p:pic>
        <p:nvPicPr>
          <p:cNvPr id="3" name="Picture 2" descr="Cómo cumplir con el numeral 7 de ISO 9001 2015 con KAWAK">
            <a:extLst>
              <a:ext uri="{FF2B5EF4-FFF2-40B4-BE49-F238E27FC236}">
                <a16:creationId xmlns:a16="http://schemas.microsoft.com/office/drawing/2014/main" id="{F8DB600E-7A71-45D9-B1E7-CB0595857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237" y="3429000"/>
            <a:ext cx="3593525" cy="184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167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BBB81A-A6CD-45A5-96DA-0329E003C22A}"/>
              </a:ext>
            </a:extLst>
          </p:cNvPr>
          <p:cNvSpPr>
            <a:spLocks noGrp="1"/>
          </p:cNvSpPr>
          <p:nvPr>
            <p:ph type="title"/>
          </p:nvPr>
        </p:nvSpPr>
        <p:spPr/>
        <p:txBody>
          <a:bodyPr/>
          <a:lstStyle/>
          <a:p>
            <a:br>
              <a:rPr lang="es-ES" sz="1800" b="0" i="0" u="none" strike="noStrike" baseline="0" dirty="0">
                <a:solidFill>
                  <a:srgbClr val="000000"/>
                </a:solidFill>
                <a:latin typeface="Arial" panose="020B0604020202020204" pitchFamily="34" charset="0"/>
              </a:rPr>
            </a:br>
            <a:r>
              <a:rPr lang="es-ES" sz="40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rPr>
              <a:t>7.1 Recursos</a:t>
            </a:r>
            <a:endParaRPr lang="es-ES" dirty="0"/>
          </a:p>
        </p:txBody>
      </p:sp>
      <p:pic>
        <p:nvPicPr>
          <p:cNvPr id="4" name="Imagen 3">
            <a:extLst>
              <a:ext uri="{FF2B5EF4-FFF2-40B4-BE49-F238E27FC236}">
                <a16:creationId xmlns:a16="http://schemas.microsoft.com/office/drawing/2014/main" id="{C0744905-5A0E-4035-9D36-4D18F5451DFF}"/>
              </a:ext>
            </a:extLst>
          </p:cNvPr>
          <p:cNvPicPr>
            <a:picLocks noChangeAspect="1"/>
          </p:cNvPicPr>
          <p:nvPr/>
        </p:nvPicPr>
        <p:blipFill>
          <a:blip r:embed="rId2"/>
          <a:stretch>
            <a:fillRect/>
          </a:stretch>
        </p:blipFill>
        <p:spPr>
          <a:xfrm>
            <a:off x="6896951" y="365125"/>
            <a:ext cx="4456849" cy="5891649"/>
          </a:xfrm>
          <a:prstGeom prst="rect">
            <a:avLst/>
          </a:prstGeom>
        </p:spPr>
      </p:pic>
      <p:sp>
        <p:nvSpPr>
          <p:cNvPr id="6" name="CuadroTexto 5">
            <a:extLst>
              <a:ext uri="{FF2B5EF4-FFF2-40B4-BE49-F238E27FC236}">
                <a16:creationId xmlns:a16="http://schemas.microsoft.com/office/drawing/2014/main" id="{C2A2A297-6553-4A3D-908D-50842B4A8F19}"/>
              </a:ext>
            </a:extLst>
          </p:cNvPr>
          <p:cNvSpPr txBox="1"/>
          <p:nvPr/>
        </p:nvSpPr>
        <p:spPr>
          <a:xfrm>
            <a:off x="838200" y="1951672"/>
            <a:ext cx="5019675" cy="2246769"/>
          </a:xfrm>
          <a:prstGeom prst="rect">
            <a:avLst/>
          </a:prstGeom>
          <a:noFill/>
        </p:spPr>
        <p:txBody>
          <a:bodyPr wrap="square">
            <a:spAutoFit/>
          </a:bodyPr>
          <a:lstStyle/>
          <a:p>
            <a:pPr algn="just"/>
            <a:r>
              <a:rPr lang="es-ES" sz="2000" dirty="0"/>
              <a:t>Se centra en los recursos necesarios para la implementación, mantenimiento y mejora del sistema de gestión de la calidad. </a:t>
            </a:r>
          </a:p>
          <a:p>
            <a:pPr algn="just"/>
            <a:endParaRPr lang="es-ES" sz="2000" dirty="0"/>
          </a:p>
          <a:p>
            <a:pPr algn="just"/>
            <a:r>
              <a:rPr lang="es-ES" sz="2000" dirty="0"/>
              <a:t>Este punto incluye aspectos como recursos, competencias, comunicación, infraestructura y entorno. </a:t>
            </a:r>
          </a:p>
        </p:txBody>
      </p:sp>
    </p:spTree>
    <p:extLst>
      <p:ext uri="{BB962C8B-B14F-4D97-AF65-F5344CB8AC3E}">
        <p14:creationId xmlns:p14="http://schemas.microsoft.com/office/powerpoint/2010/main" val="679811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5A55C7-A676-4296-8BD8-88D35B8D42DB}"/>
              </a:ext>
            </a:extLst>
          </p:cNvPr>
          <p:cNvSpPr>
            <a:spLocks noGrp="1"/>
          </p:cNvSpPr>
          <p:nvPr>
            <p:ph type="title"/>
          </p:nvPr>
        </p:nvSpPr>
        <p:spPr/>
        <p:txBody>
          <a:bodyPr>
            <a:normAutofit/>
            <a:scene3d>
              <a:camera prst="orthographicFront"/>
              <a:lightRig rig="soft" dir="t">
                <a:rot lat="0" lon="0" rev="15600000"/>
              </a:lightRig>
            </a:scene3d>
            <a:sp3d extrusionH="57150" prstMaterial="softEdge">
              <a:bevelT w="25400" h="38100"/>
            </a:sp3d>
          </a:bodyPr>
          <a:lstStyle/>
          <a:p>
            <a:r>
              <a:rPr lang="es-ES" sz="3600" b="1" dirty="0">
                <a:ln/>
                <a:solidFill>
                  <a:schemeClr val="accent4"/>
                </a:solidFill>
              </a:rPr>
              <a:t>7.1.1 Generalidades</a:t>
            </a:r>
          </a:p>
        </p:txBody>
      </p:sp>
      <p:pic>
        <p:nvPicPr>
          <p:cNvPr id="7" name="Imagen 6">
            <a:extLst>
              <a:ext uri="{FF2B5EF4-FFF2-40B4-BE49-F238E27FC236}">
                <a16:creationId xmlns:a16="http://schemas.microsoft.com/office/drawing/2014/main" id="{B9C63910-ADF1-4887-B7E2-DC1AC6D16450}"/>
              </a:ext>
            </a:extLst>
          </p:cNvPr>
          <p:cNvPicPr>
            <a:picLocks noChangeAspect="1"/>
          </p:cNvPicPr>
          <p:nvPr/>
        </p:nvPicPr>
        <p:blipFill>
          <a:blip r:embed="rId2"/>
          <a:stretch>
            <a:fillRect/>
          </a:stretch>
        </p:blipFill>
        <p:spPr>
          <a:xfrm>
            <a:off x="1156598" y="1733313"/>
            <a:ext cx="9878804" cy="3391373"/>
          </a:xfrm>
          <a:prstGeom prst="rect">
            <a:avLst/>
          </a:prstGeom>
        </p:spPr>
      </p:pic>
    </p:spTree>
    <p:extLst>
      <p:ext uri="{BB962C8B-B14F-4D97-AF65-F5344CB8AC3E}">
        <p14:creationId xmlns:p14="http://schemas.microsoft.com/office/powerpoint/2010/main" val="2990527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96D9B1-2BDF-462F-8DC2-7FB329F703AB}"/>
              </a:ext>
            </a:extLst>
          </p:cNvPr>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r>
              <a:rPr lang="es-ES" b="1" dirty="0">
                <a:ln/>
                <a:solidFill>
                  <a:schemeClr val="accent4"/>
                </a:solidFill>
              </a:rPr>
              <a:t>7.1.2 Personas</a:t>
            </a:r>
          </a:p>
        </p:txBody>
      </p:sp>
      <p:pic>
        <p:nvPicPr>
          <p:cNvPr id="4" name="Imagen 3">
            <a:extLst>
              <a:ext uri="{FF2B5EF4-FFF2-40B4-BE49-F238E27FC236}">
                <a16:creationId xmlns:a16="http://schemas.microsoft.com/office/drawing/2014/main" id="{E6AF7EA1-707A-4970-A0E1-B0C8BB827D59}"/>
              </a:ext>
            </a:extLst>
          </p:cNvPr>
          <p:cNvPicPr>
            <a:picLocks noChangeAspect="1"/>
          </p:cNvPicPr>
          <p:nvPr/>
        </p:nvPicPr>
        <p:blipFill>
          <a:blip r:embed="rId2"/>
          <a:stretch>
            <a:fillRect/>
          </a:stretch>
        </p:blipFill>
        <p:spPr>
          <a:xfrm>
            <a:off x="975598" y="1976235"/>
            <a:ext cx="10240804" cy="2905530"/>
          </a:xfrm>
          <a:prstGeom prst="rect">
            <a:avLst/>
          </a:prstGeom>
        </p:spPr>
      </p:pic>
    </p:spTree>
    <p:extLst>
      <p:ext uri="{BB962C8B-B14F-4D97-AF65-F5344CB8AC3E}">
        <p14:creationId xmlns:p14="http://schemas.microsoft.com/office/powerpoint/2010/main" val="4219500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23274-DEC8-40B1-8524-4D9067D7F492}"/>
              </a:ext>
            </a:extLst>
          </p:cNvPr>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r>
              <a:rPr lang="es-ES" b="1" dirty="0">
                <a:ln/>
                <a:solidFill>
                  <a:schemeClr val="accent4"/>
                </a:solidFill>
              </a:rPr>
              <a:t>7.1.3 Infraestructura</a:t>
            </a:r>
          </a:p>
        </p:txBody>
      </p:sp>
      <p:pic>
        <p:nvPicPr>
          <p:cNvPr id="4" name="Imagen 3">
            <a:extLst>
              <a:ext uri="{FF2B5EF4-FFF2-40B4-BE49-F238E27FC236}">
                <a16:creationId xmlns:a16="http://schemas.microsoft.com/office/drawing/2014/main" id="{E2A3FF7A-FC29-419C-BD2A-CA5C8AFAEBD6}"/>
              </a:ext>
            </a:extLst>
          </p:cNvPr>
          <p:cNvPicPr>
            <a:picLocks noChangeAspect="1"/>
          </p:cNvPicPr>
          <p:nvPr/>
        </p:nvPicPr>
        <p:blipFill>
          <a:blip r:embed="rId2"/>
          <a:stretch>
            <a:fillRect/>
          </a:stretch>
        </p:blipFill>
        <p:spPr>
          <a:xfrm>
            <a:off x="985124" y="2014340"/>
            <a:ext cx="10221751" cy="2829320"/>
          </a:xfrm>
          <a:prstGeom prst="rect">
            <a:avLst/>
          </a:prstGeom>
        </p:spPr>
      </p:pic>
    </p:spTree>
    <p:extLst>
      <p:ext uri="{BB962C8B-B14F-4D97-AF65-F5344CB8AC3E}">
        <p14:creationId xmlns:p14="http://schemas.microsoft.com/office/powerpoint/2010/main" val="86203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EAFBE-E5F0-47A1-BC32-664AD3EBDFCF}"/>
              </a:ext>
            </a:extLst>
          </p:cNvPr>
          <p:cNvSpPr>
            <a:spLocks noGrp="1"/>
          </p:cNvSpPr>
          <p:nvPr>
            <p:ph type="title"/>
          </p:nvPr>
        </p:nvSpPr>
        <p:spPr/>
        <p:txBody>
          <a:bodyPr>
            <a:normAutofit/>
            <a:scene3d>
              <a:camera prst="orthographicFront"/>
              <a:lightRig rig="soft" dir="t">
                <a:rot lat="0" lon="0" rev="15600000"/>
              </a:lightRig>
            </a:scene3d>
            <a:sp3d extrusionH="57150" prstMaterial="softEdge">
              <a:bevelT w="25400" h="38100"/>
            </a:sp3d>
          </a:bodyPr>
          <a:lstStyle/>
          <a:p>
            <a:r>
              <a:rPr lang="es-ES" sz="4000" b="1" dirty="0">
                <a:ln/>
                <a:solidFill>
                  <a:schemeClr val="accent4"/>
                </a:solidFill>
              </a:rPr>
              <a:t>7.1.4 Ambiente para la operación de los procesos</a:t>
            </a:r>
          </a:p>
        </p:txBody>
      </p:sp>
      <p:pic>
        <p:nvPicPr>
          <p:cNvPr id="4" name="Imagen 3">
            <a:extLst>
              <a:ext uri="{FF2B5EF4-FFF2-40B4-BE49-F238E27FC236}">
                <a16:creationId xmlns:a16="http://schemas.microsoft.com/office/drawing/2014/main" id="{D604C1CB-D832-4C60-A0CB-7EF197D3969F}"/>
              </a:ext>
            </a:extLst>
          </p:cNvPr>
          <p:cNvPicPr>
            <a:picLocks noChangeAspect="1"/>
          </p:cNvPicPr>
          <p:nvPr/>
        </p:nvPicPr>
        <p:blipFill>
          <a:blip r:embed="rId2"/>
          <a:stretch>
            <a:fillRect/>
          </a:stretch>
        </p:blipFill>
        <p:spPr>
          <a:xfrm>
            <a:off x="1019175" y="2111473"/>
            <a:ext cx="9744726" cy="2635053"/>
          </a:xfrm>
          <a:prstGeom prst="rect">
            <a:avLst/>
          </a:prstGeom>
        </p:spPr>
      </p:pic>
    </p:spTree>
    <p:extLst>
      <p:ext uri="{BB962C8B-B14F-4D97-AF65-F5344CB8AC3E}">
        <p14:creationId xmlns:p14="http://schemas.microsoft.com/office/powerpoint/2010/main" val="2694871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E2C36-BB8F-4039-89FE-FF51C4748489}"/>
              </a:ext>
            </a:extLst>
          </p:cNvPr>
          <p:cNvSpPr>
            <a:spLocks noGrp="1"/>
          </p:cNvSpPr>
          <p:nvPr>
            <p:ph type="title"/>
          </p:nvPr>
        </p:nvSpPr>
        <p:spPr/>
        <p:txBody>
          <a:bodyPr>
            <a:normAutofit/>
            <a:scene3d>
              <a:camera prst="orthographicFront"/>
              <a:lightRig rig="soft" dir="t">
                <a:rot lat="0" lon="0" rev="15600000"/>
              </a:lightRig>
            </a:scene3d>
            <a:sp3d extrusionH="57150" prstMaterial="softEdge">
              <a:bevelT w="25400" h="38100"/>
            </a:sp3d>
          </a:bodyPr>
          <a:lstStyle/>
          <a:p>
            <a:r>
              <a:rPr lang="es-ES" sz="4000" b="1" dirty="0">
                <a:ln/>
                <a:solidFill>
                  <a:schemeClr val="accent4"/>
                </a:solidFill>
              </a:rPr>
              <a:t>7.1.5 Recursos de seguimiento y medición</a:t>
            </a:r>
          </a:p>
        </p:txBody>
      </p:sp>
      <p:pic>
        <p:nvPicPr>
          <p:cNvPr id="4" name="Imagen 3">
            <a:extLst>
              <a:ext uri="{FF2B5EF4-FFF2-40B4-BE49-F238E27FC236}">
                <a16:creationId xmlns:a16="http://schemas.microsoft.com/office/drawing/2014/main" id="{A6ADB67A-35DF-4EFA-935C-501EF3C130F0}"/>
              </a:ext>
            </a:extLst>
          </p:cNvPr>
          <p:cNvPicPr>
            <a:picLocks noChangeAspect="1"/>
          </p:cNvPicPr>
          <p:nvPr/>
        </p:nvPicPr>
        <p:blipFill>
          <a:blip r:embed="rId2"/>
          <a:stretch>
            <a:fillRect/>
          </a:stretch>
        </p:blipFill>
        <p:spPr>
          <a:xfrm>
            <a:off x="1214715" y="2135895"/>
            <a:ext cx="9358653" cy="2586209"/>
          </a:xfrm>
          <a:prstGeom prst="rect">
            <a:avLst/>
          </a:prstGeom>
        </p:spPr>
      </p:pic>
    </p:spTree>
    <p:extLst>
      <p:ext uri="{BB962C8B-B14F-4D97-AF65-F5344CB8AC3E}">
        <p14:creationId xmlns:p14="http://schemas.microsoft.com/office/powerpoint/2010/main" val="34651076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8D73FC-F0F7-4CB7-B53F-17C810BD230F}"/>
              </a:ext>
            </a:extLst>
          </p:cNvPr>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r>
              <a:rPr lang="es-ES" b="1" dirty="0">
                <a:ln/>
                <a:solidFill>
                  <a:schemeClr val="accent4"/>
                </a:solidFill>
              </a:rPr>
              <a:t>7.1.6 Conocimientos organizacionales</a:t>
            </a:r>
          </a:p>
        </p:txBody>
      </p:sp>
      <p:pic>
        <p:nvPicPr>
          <p:cNvPr id="4" name="Imagen 3">
            <a:extLst>
              <a:ext uri="{FF2B5EF4-FFF2-40B4-BE49-F238E27FC236}">
                <a16:creationId xmlns:a16="http://schemas.microsoft.com/office/drawing/2014/main" id="{C37117BD-ABD8-4C81-833C-9EA3D825C6C4}"/>
              </a:ext>
            </a:extLst>
          </p:cNvPr>
          <p:cNvPicPr>
            <a:picLocks noChangeAspect="1"/>
          </p:cNvPicPr>
          <p:nvPr/>
        </p:nvPicPr>
        <p:blipFill>
          <a:blip r:embed="rId2"/>
          <a:stretch>
            <a:fillRect/>
          </a:stretch>
        </p:blipFill>
        <p:spPr>
          <a:xfrm>
            <a:off x="1008212" y="1976235"/>
            <a:ext cx="9679479" cy="3062490"/>
          </a:xfrm>
          <a:prstGeom prst="rect">
            <a:avLst/>
          </a:prstGeom>
        </p:spPr>
      </p:pic>
    </p:spTree>
    <p:extLst>
      <p:ext uri="{BB962C8B-B14F-4D97-AF65-F5344CB8AC3E}">
        <p14:creationId xmlns:p14="http://schemas.microsoft.com/office/powerpoint/2010/main" val="177820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42C66CA-DA8E-4398-B3A4-BF2350A6C2AE}"/>
              </a:ext>
            </a:extLst>
          </p:cNvPr>
          <p:cNvPicPr>
            <a:picLocks noChangeAspect="1"/>
          </p:cNvPicPr>
          <p:nvPr/>
        </p:nvPicPr>
        <p:blipFill rotWithShape="1">
          <a:blip r:embed="rId2"/>
          <a:srcRect t="1924"/>
          <a:stretch/>
        </p:blipFill>
        <p:spPr>
          <a:xfrm>
            <a:off x="570742" y="504617"/>
            <a:ext cx="10860016" cy="5848766"/>
          </a:xfrm>
          <a:prstGeom prst="rect">
            <a:avLst/>
          </a:prstGeom>
        </p:spPr>
      </p:pic>
    </p:spTree>
    <p:extLst>
      <p:ext uri="{BB962C8B-B14F-4D97-AF65-F5344CB8AC3E}">
        <p14:creationId xmlns:p14="http://schemas.microsoft.com/office/powerpoint/2010/main" val="2499287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68E74-C637-4462-BBD6-6B59166A1D56}"/>
              </a:ext>
            </a:extLst>
          </p:cNvPr>
          <p:cNvSpPr>
            <a:spLocks noGrp="1"/>
          </p:cNvSpPr>
          <p:nvPr>
            <p:ph type="title"/>
          </p:nvPr>
        </p:nvSpPr>
        <p:spPr/>
        <p:txBody>
          <a:bodyPr>
            <a:normAutofit/>
          </a:bodyPr>
          <a:lstStyle/>
          <a:p>
            <a:r>
              <a:rPr lang="es-ES" sz="40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7.2 Competencia</a:t>
            </a:r>
            <a:endPar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B0446C5F-088E-4C8F-BAF2-9054F52B1784}"/>
              </a:ext>
            </a:extLst>
          </p:cNvPr>
          <p:cNvPicPr>
            <a:picLocks noChangeAspect="1"/>
          </p:cNvPicPr>
          <p:nvPr/>
        </p:nvPicPr>
        <p:blipFill>
          <a:blip r:embed="rId2"/>
          <a:stretch>
            <a:fillRect/>
          </a:stretch>
        </p:blipFill>
        <p:spPr>
          <a:xfrm>
            <a:off x="776287" y="1690688"/>
            <a:ext cx="10639425" cy="3698617"/>
          </a:xfrm>
          <a:prstGeom prst="rect">
            <a:avLst/>
          </a:prstGeom>
        </p:spPr>
      </p:pic>
    </p:spTree>
    <p:extLst>
      <p:ext uri="{BB962C8B-B14F-4D97-AF65-F5344CB8AC3E}">
        <p14:creationId xmlns:p14="http://schemas.microsoft.com/office/powerpoint/2010/main" val="3911253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3C26E8-1ED1-47B5-BEC8-9995A82E05D3}"/>
              </a:ext>
            </a:extLst>
          </p:cNvPr>
          <p:cNvPicPr>
            <a:picLocks noChangeAspect="1"/>
          </p:cNvPicPr>
          <p:nvPr/>
        </p:nvPicPr>
        <p:blipFill>
          <a:blip r:embed="rId2"/>
          <a:stretch>
            <a:fillRect/>
          </a:stretch>
        </p:blipFill>
        <p:spPr>
          <a:xfrm>
            <a:off x="509457" y="1378131"/>
            <a:ext cx="11173086" cy="3641544"/>
          </a:xfrm>
          <a:prstGeom prst="rect">
            <a:avLst/>
          </a:prstGeom>
        </p:spPr>
      </p:pic>
      <p:sp>
        <p:nvSpPr>
          <p:cNvPr id="5" name="Rectángulo 4">
            <a:extLst>
              <a:ext uri="{FF2B5EF4-FFF2-40B4-BE49-F238E27FC236}">
                <a16:creationId xmlns:a16="http://schemas.microsoft.com/office/drawing/2014/main" id="{484988BA-32D4-46FD-A59E-FBA1E21A04DA}"/>
              </a:ext>
            </a:extLst>
          </p:cNvPr>
          <p:cNvSpPr/>
          <p:nvPr/>
        </p:nvSpPr>
        <p:spPr>
          <a:xfrm>
            <a:off x="10829925" y="1047750"/>
            <a:ext cx="1028700" cy="66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951330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A2C168-5B0B-492C-AC39-0FF69C46FF35}"/>
              </a:ext>
            </a:extLst>
          </p:cNvPr>
          <p:cNvPicPr>
            <a:picLocks noChangeAspect="1"/>
          </p:cNvPicPr>
          <p:nvPr/>
        </p:nvPicPr>
        <p:blipFill rotWithShape="1">
          <a:blip r:embed="rId2"/>
          <a:srcRect l="998" r="532"/>
          <a:stretch/>
        </p:blipFill>
        <p:spPr>
          <a:xfrm>
            <a:off x="2095500" y="75732"/>
            <a:ext cx="8039100" cy="6706536"/>
          </a:xfrm>
          <a:prstGeom prst="rect">
            <a:avLst/>
          </a:prstGeom>
        </p:spPr>
      </p:pic>
    </p:spTree>
    <p:extLst>
      <p:ext uri="{BB962C8B-B14F-4D97-AF65-F5344CB8AC3E}">
        <p14:creationId xmlns:p14="http://schemas.microsoft.com/office/powerpoint/2010/main" val="23185747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4450CA-53DC-4326-A8D1-2725F9C07A51}"/>
              </a:ext>
            </a:extLst>
          </p:cNvPr>
          <p:cNvPicPr>
            <a:picLocks noChangeAspect="1"/>
          </p:cNvPicPr>
          <p:nvPr/>
        </p:nvPicPr>
        <p:blipFill>
          <a:blip r:embed="rId2"/>
          <a:stretch>
            <a:fillRect/>
          </a:stretch>
        </p:blipFill>
        <p:spPr>
          <a:xfrm>
            <a:off x="1971362" y="461919"/>
            <a:ext cx="2781688" cy="619211"/>
          </a:xfrm>
          <a:prstGeom prst="rect">
            <a:avLst/>
          </a:prstGeom>
        </p:spPr>
      </p:pic>
      <p:pic>
        <p:nvPicPr>
          <p:cNvPr id="5" name="Imagen 4">
            <a:extLst>
              <a:ext uri="{FF2B5EF4-FFF2-40B4-BE49-F238E27FC236}">
                <a16:creationId xmlns:a16="http://schemas.microsoft.com/office/drawing/2014/main" id="{0B4EAEF8-93DC-4D9C-BA71-38FE02A3A029}"/>
              </a:ext>
            </a:extLst>
          </p:cNvPr>
          <p:cNvPicPr>
            <a:picLocks noChangeAspect="1"/>
          </p:cNvPicPr>
          <p:nvPr/>
        </p:nvPicPr>
        <p:blipFill>
          <a:blip r:embed="rId3"/>
          <a:stretch>
            <a:fillRect/>
          </a:stretch>
        </p:blipFill>
        <p:spPr>
          <a:xfrm>
            <a:off x="1971362" y="1252580"/>
            <a:ext cx="8249276" cy="5338720"/>
          </a:xfrm>
          <a:prstGeom prst="rect">
            <a:avLst/>
          </a:prstGeom>
        </p:spPr>
      </p:pic>
    </p:spTree>
    <p:extLst>
      <p:ext uri="{BB962C8B-B14F-4D97-AF65-F5344CB8AC3E}">
        <p14:creationId xmlns:p14="http://schemas.microsoft.com/office/powerpoint/2010/main" val="4380747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E34BC6-A040-40D8-83FC-AA52CC95274A}"/>
              </a:ext>
            </a:extLst>
          </p:cNvPr>
          <p:cNvPicPr>
            <a:picLocks noChangeAspect="1"/>
          </p:cNvPicPr>
          <p:nvPr/>
        </p:nvPicPr>
        <p:blipFill>
          <a:blip r:embed="rId2"/>
          <a:stretch>
            <a:fillRect/>
          </a:stretch>
        </p:blipFill>
        <p:spPr>
          <a:xfrm>
            <a:off x="985668" y="500022"/>
            <a:ext cx="2429214" cy="581106"/>
          </a:xfrm>
          <a:prstGeom prst="rect">
            <a:avLst/>
          </a:prstGeom>
        </p:spPr>
      </p:pic>
      <p:pic>
        <p:nvPicPr>
          <p:cNvPr id="5" name="Imagen 4">
            <a:extLst>
              <a:ext uri="{FF2B5EF4-FFF2-40B4-BE49-F238E27FC236}">
                <a16:creationId xmlns:a16="http://schemas.microsoft.com/office/drawing/2014/main" id="{302740F2-BC84-4A47-BCA7-D78FDE06341A}"/>
              </a:ext>
            </a:extLst>
          </p:cNvPr>
          <p:cNvPicPr>
            <a:picLocks noChangeAspect="1"/>
          </p:cNvPicPr>
          <p:nvPr/>
        </p:nvPicPr>
        <p:blipFill>
          <a:blip r:embed="rId3"/>
          <a:stretch>
            <a:fillRect/>
          </a:stretch>
        </p:blipFill>
        <p:spPr>
          <a:xfrm>
            <a:off x="985668" y="1390316"/>
            <a:ext cx="10511007" cy="4887367"/>
          </a:xfrm>
          <a:prstGeom prst="rect">
            <a:avLst/>
          </a:prstGeom>
        </p:spPr>
      </p:pic>
    </p:spTree>
    <p:extLst>
      <p:ext uri="{BB962C8B-B14F-4D97-AF65-F5344CB8AC3E}">
        <p14:creationId xmlns:p14="http://schemas.microsoft.com/office/powerpoint/2010/main" val="18326660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68E74-C637-4462-BBD6-6B59166A1D56}"/>
              </a:ext>
            </a:extLst>
          </p:cNvPr>
          <p:cNvSpPr>
            <a:spLocks noGrp="1"/>
          </p:cNvSpPr>
          <p:nvPr>
            <p:ph type="title"/>
          </p:nvPr>
        </p:nvSpPr>
        <p:spPr/>
        <p:txBody>
          <a:bodyPr>
            <a:normAutofit/>
          </a:bodyPr>
          <a:lstStyle/>
          <a:p>
            <a:r>
              <a:rPr lang="es-ES" sz="40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7.3 Toma de Conciencia</a:t>
            </a:r>
            <a:endPar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CuadroTexto 4">
            <a:extLst>
              <a:ext uri="{FF2B5EF4-FFF2-40B4-BE49-F238E27FC236}">
                <a16:creationId xmlns:a16="http://schemas.microsoft.com/office/drawing/2014/main" id="{F7C47923-FBCC-4745-81CE-F7DA97DF9DC4}"/>
              </a:ext>
            </a:extLst>
          </p:cNvPr>
          <p:cNvSpPr txBox="1"/>
          <p:nvPr/>
        </p:nvSpPr>
        <p:spPr>
          <a:xfrm>
            <a:off x="838199" y="1690688"/>
            <a:ext cx="10086975" cy="3877985"/>
          </a:xfrm>
          <a:prstGeom prst="rect">
            <a:avLst/>
          </a:prstGeom>
          <a:noFill/>
        </p:spPr>
        <p:txBody>
          <a:bodyPr wrap="square">
            <a:spAutoFit/>
          </a:bodyPr>
          <a:lstStyle/>
          <a:p>
            <a:pPr algn="just"/>
            <a:endParaRPr lang="es-ES" sz="1200" b="0" i="0" u="none" strike="noStrike" baseline="0" dirty="0">
              <a:solidFill>
                <a:srgbClr val="000000"/>
              </a:solidFill>
              <a:latin typeface="Arial" panose="020B0604020202020204" pitchFamily="34" charset="0"/>
            </a:endParaRPr>
          </a:p>
          <a:p>
            <a:pPr algn="just"/>
            <a:r>
              <a:rPr lang="es-ES" sz="1800" b="0" i="0" u="none" strike="noStrike" baseline="0" dirty="0">
                <a:latin typeface="Arial" panose="020B0604020202020204" pitchFamily="34" charset="0"/>
              </a:rPr>
              <a:t>La toma de conciencia se refiere a la necesidad imperiosa de que las personas tengan un cabal conocimiento de temas que para las normas ISO son fundamentales. </a:t>
            </a:r>
            <a:r>
              <a:rPr lang="es-ES" dirty="0">
                <a:latin typeface="Arial" panose="020B0604020202020204" pitchFamily="34" charset="0"/>
              </a:rPr>
              <a:t>S</a:t>
            </a:r>
            <a:r>
              <a:rPr lang="es-ES" sz="1800" b="0" i="0" u="none" strike="noStrike" baseline="0" dirty="0">
                <a:latin typeface="Arial" panose="020B0604020202020204" pitchFamily="34" charset="0"/>
              </a:rPr>
              <a:t>e extiende a personas que “realizan trabajo bajo el control de la organización” lo que incluye a trabajadores, contratistas, subcontratistas y franquiciados.</a:t>
            </a:r>
          </a:p>
          <a:p>
            <a:pPr algn="just"/>
            <a:endParaRPr lang="es-ES" sz="1800" b="0" i="0" u="none" strike="noStrike" baseline="0" dirty="0">
              <a:latin typeface="Arial" panose="020B0604020202020204" pitchFamily="34" charset="0"/>
            </a:endParaRPr>
          </a:p>
          <a:p>
            <a:pPr algn="just"/>
            <a:r>
              <a:rPr lang="es-ES" sz="1800" b="0" i="0" u="none" strike="noStrike" baseline="0" dirty="0">
                <a:latin typeface="Arial" panose="020B0604020202020204" pitchFamily="34" charset="0"/>
              </a:rPr>
              <a:t>- Específicamente deben tomar conciencia de la política, </a:t>
            </a:r>
            <a:r>
              <a:rPr lang="es-ES" sz="1800" b="0" i="0" u="none" strike="noStrike" baseline="0" dirty="0">
                <a:solidFill>
                  <a:srgbClr val="00AF50"/>
                </a:solidFill>
                <a:latin typeface="Arial" panose="020B0604020202020204" pitchFamily="34" charset="0"/>
              </a:rPr>
              <a:t>aspectos ambientales significativos</a:t>
            </a:r>
            <a:r>
              <a:rPr lang="es-ES" sz="1800" b="0" i="0" u="none" strike="noStrike" baseline="0" dirty="0">
                <a:solidFill>
                  <a:srgbClr val="000000"/>
                </a:solidFill>
                <a:latin typeface="Arial" panose="020B0604020202020204" pitchFamily="34" charset="0"/>
              </a:rPr>
              <a:t>, </a:t>
            </a:r>
            <a:r>
              <a:rPr lang="es-ES" sz="1800" b="0" i="0" u="none" strike="noStrike" baseline="0" dirty="0">
                <a:solidFill>
                  <a:srgbClr val="E36C09"/>
                </a:solidFill>
                <a:latin typeface="Arial" panose="020B0604020202020204" pitchFamily="34" charset="0"/>
              </a:rPr>
              <a:t>riesgos laborales</a:t>
            </a:r>
            <a:r>
              <a:rPr lang="es-ES" sz="1800" b="0" i="0" u="none" strike="noStrike" baseline="0" dirty="0">
                <a:solidFill>
                  <a:srgbClr val="000000"/>
                </a:solidFill>
                <a:latin typeface="Arial" panose="020B0604020202020204" pitchFamily="34" charset="0"/>
              </a:rPr>
              <a:t>, </a:t>
            </a:r>
            <a:r>
              <a:rPr lang="es-ES" sz="1800" b="0" i="0" u="none" strike="noStrike" baseline="0" dirty="0">
                <a:solidFill>
                  <a:srgbClr val="548ED4"/>
                </a:solidFill>
                <a:latin typeface="Arial" panose="020B0604020202020204" pitchFamily="34" charset="0"/>
              </a:rPr>
              <a:t>necesidades de los clientes</a:t>
            </a:r>
            <a:r>
              <a:rPr lang="es-ES" sz="1800" b="0" i="0" u="none" strike="noStrike" baseline="0" dirty="0">
                <a:solidFill>
                  <a:srgbClr val="000000"/>
                </a:solidFill>
                <a:latin typeface="Arial" panose="020B0604020202020204" pitchFamily="34" charset="0"/>
              </a:rPr>
              <a:t>, impactos reales o potenciales asociados a su trabajo y su contribución a la eficacia del sistema de gestión.</a:t>
            </a:r>
          </a:p>
          <a:p>
            <a:pPr algn="just"/>
            <a:endParaRPr lang="es-ES" sz="1800" b="0" i="0" u="none" strike="noStrike" baseline="0" dirty="0">
              <a:solidFill>
                <a:srgbClr val="000000"/>
              </a:solidFill>
              <a:latin typeface="Arial" panose="020B0604020202020204" pitchFamily="34" charset="0"/>
            </a:endParaRPr>
          </a:p>
          <a:p>
            <a:pPr algn="just"/>
            <a:r>
              <a:rPr lang="es-ES" sz="1800" b="0" i="0" u="none" strike="noStrike" baseline="0" dirty="0">
                <a:solidFill>
                  <a:srgbClr val="000000"/>
                </a:solidFill>
                <a:latin typeface="Arial" panose="020B0604020202020204" pitchFamily="34" charset="0"/>
              </a:rPr>
              <a:t>- Es importante la conciencia de las implicaciones de no cumplir los requisitos del SGC incluyendo los requisitos legales. </a:t>
            </a:r>
          </a:p>
          <a:p>
            <a:pPr marL="285750" indent="-285750" algn="just">
              <a:buFontTx/>
              <a:buChar char="-"/>
            </a:pPr>
            <a:endParaRPr lang="es-ES" sz="1800" b="0" i="0" u="none" strike="noStrike" baseline="0" dirty="0">
              <a:solidFill>
                <a:srgbClr val="000000"/>
              </a:solidFill>
              <a:latin typeface="Arial" panose="020B0604020202020204" pitchFamily="34" charset="0"/>
            </a:endParaRPr>
          </a:p>
          <a:p>
            <a:pPr algn="just"/>
            <a:r>
              <a:rPr lang="es-ES" sz="1800" b="0" i="0" u="none" strike="noStrike" baseline="0" dirty="0">
                <a:solidFill>
                  <a:srgbClr val="000000"/>
                </a:solidFill>
                <a:latin typeface="Arial" panose="020B0604020202020204" pitchFamily="34" charset="0"/>
              </a:rPr>
              <a:t>- Implícito el uso de los procesos de comunicación interna y externa para este propósito.</a:t>
            </a:r>
            <a:endParaRPr lang="es-ES" dirty="0"/>
          </a:p>
        </p:txBody>
      </p:sp>
    </p:spTree>
    <p:extLst>
      <p:ext uri="{BB962C8B-B14F-4D97-AF65-F5344CB8AC3E}">
        <p14:creationId xmlns:p14="http://schemas.microsoft.com/office/powerpoint/2010/main" val="23747280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8D8CA1C-0AF7-449E-AECB-D6504430DA04}"/>
              </a:ext>
            </a:extLst>
          </p:cNvPr>
          <p:cNvSpPr txBox="1"/>
          <p:nvPr/>
        </p:nvSpPr>
        <p:spPr>
          <a:xfrm>
            <a:off x="800100" y="391210"/>
            <a:ext cx="10325100" cy="5909310"/>
          </a:xfrm>
          <a:prstGeom prst="rect">
            <a:avLst/>
          </a:prstGeom>
          <a:noFill/>
        </p:spPr>
        <p:txBody>
          <a:bodyPr wrap="square">
            <a:spAutoFit/>
          </a:bodyPr>
          <a:lstStyle/>
          <a:p>
            <a:pPr algn="just"/>
            <a:r>
              <a:rPr lang="es-ES" dirty="0"/>
              <a:t>Para evidenciar el cumplimiento de este punto, puedes considerar los siguientes elementos:</a:t>
            </a:r>
          </a:p>
          <a:p>
            <a:pPr algn="just"/>
            <a:endParaRPr lang="es-ES" dirty="0"/>
          </a:p>
          <a:p>
            <a:pPr algn="just"/>
            <a:r>
              <a:rPr lang="es-ES" b="1" dirty="0"/>
              <a:t>1. Registros de capacitación y sensibilización</a:t>
            </a:r>
          </a:p>
          <a:p>
            <a:pPr algn="just">
              <a:buFont typeface="Arial" panose="020B0604020202020204" pitchFamily="34" charset="0"/>
              <a:buChar char="•"/>
            </a:pPr>
            <a:r>
              <a:rPr lang="es-ES" dirty="0"/>
              <a:t>Documentar todas las actividades de capacitación o sensibilización realizadas para asegurar que los empleados entiendan:</a:t>
            </a:r>
          </a:p>
          <a:p>
            <a:pPr marL="742950" lvl="1" indent="-285750" algn="just">
              <a:buFont typeface="Arial" panose="020B0604020202020204" pitchFamily="34" charset="0"/>
              <a:buChar char="•"/>
            </a:pPr>
            <a:r>
              <a:rPr lang="es-ES" dirty="0"/>
              <a:t>Su rol dentro del sistema de gestión de calidad.</a:t>
            </a:r>
          </a:p>
          <a:p>
            <a:pPr marL="742950" lvl="1" indent="-285750" algn="just">
              <a:buFont typeface="Arial" panose="020B0604020202020204" pitchFamily="34" charset="0"/>
              <a:buChar char="•"/>
            </a:pPr>
            <a:r>
              <a:rPr lang="es-ES" dirty="0"/>
              <a:t>Cómo sus actividades contribuyen al logro de los objetivos de calidad.</a:t>
            </a:r>
          </a:p>
          <a:p>
            <a:pPr marL="742950" lvl="1" indent="-285750" algn="just">
              <a:buFont typeface="Arial" panose="020B0604020202020204" pitchFamily="34" charset="0"/>
              <a:buChar char="•"/>
            </a:pPr>
            <a:r>
              <a:rPr lang="es-ES" dirty="0"/>
              <a:t>Las consecuencias de no cumplir con los requisitos establecidos.</a:t>
            </a:r>
          </a:p>
          <a:p>
            <a:pPr algn="just">
              <a:buFont typeface="Arial" panose="020B0604020202020204" pitchFamily="34" charset="0"/>
              <a:buChar char="•"/>
            </a:pPr>
            <a:r>
              <a:rPr lang="es-ES" dirty="0"/>
              <a:t>Registros a considerar:</a:t>
            </a:r>
          </a:p>
          <a:p>
            <a:pPr marL="742950" lvl="1" indent="-285750" algn="just">
              <a:buFont typeface="Arial" panose="020B0604020202020204" pitchFamily="34" charset="0"/>
              <a:buChar char="•"/>
            </a:pPr>
            <a:r>
              <a:rPr lang="es-ES" dirty="0"/>
              <a:t>Listas de asistencia a sesiones de capacitación.</a:t>
            </a:r>
          </a:p>
          <a:p>
            <a:pPr marL="742950" lvl="1" indent="-285750" algn="just">
              <a:buFont typeface="Arial" panose="020B0604020202020204" pitchFamily="34" charset="0"/>
              <a:buChar char="•"/>
            </a:pPr>
            <a:r>
              <a:rPr lang="es-ES" dirty="0"/>
              <a:t>Evaluaciones de comprensión </a:t>
            </a:r>
            <a:r>
              <a:rPr lang="es-ES" dirty="0" err="1"/>
              <a:t>post-capacitación</a:t>
            </a:r>
            <a:r>
              <a:rPr lang="es-ES" dirty="0"/>
              <a:t>.</a:t>
            </a:r>
          </a:p>
          <a:p>
            <a:pPr marL="742950" lvl="1" indent="-285750" algn="just">
              <a:buFont typeface="Arial" panose="020B0604020202020204" pitchFamily="34" charset="0"/>
              <a:buChar char="•"/>
            </a:pPr>
            <a:r>
              <a:rPr lang="es-ES" dirty="0"/>
              <a:t>Certificados de participación, si corresponde.</a:t>
            </a:r>
          </a:p>
          <a:p>
            <a:pPr algn="just"/>
            <a:endParaRPr lang="es-ES" dirty="0"/>
          </a:p>
          <a:p>
            <a:pPr algn="just"/>
            <a:r>
              <a:rPr lang="es-ES" b="1" dirty="0"/>
              <a:t>2. Comunicaciones internas</a:t>
            </a:r>
          </a:p>
          <a:p>
            <a:pPr algn="just">
              <a:buFont typeface="Arial" panose="020B0604020202020204" pitchFamily="34" charset="0"/>
              <a:buChar char="•"/>
            </a:pPr>
            <a:r>
              <a:rPr lang="es-ES" dirty="0"/>
              <a:t>Evidenciar la distribución de mensajes claros relacionados con:</a:t>
            </a:r>
          </a:p>
          <a:p>
            <a:pPr marL="742950" lvl="1" indent="-285750" algn="just">
              <a:buFont typeface="Arial" panose="020B0604020202020204" pitchFamily="34" charset="0"/>
              <a:buChar char="•"/>
            </a:pPr>
            <a:r>
              <a:rPr lang="es-ES" dirty="0"/>
              <a:t>Políticas de calidad.</a:t>
            </a:r>
          </a:p>
          <a:p>
            <a:pPr marL="742950" lvl="1" indent="-285750" algn="just">
              <a:buFont typeface="Arial" panose="020B0604020202020204" pitchFamily="34" charset="0"/>
              <a:buChar char="•"/>
            </a:pPr>
            <a:r>
              <a:rPr lang="es-ES" dirty="0"/>
              <a:t>Objetivos de calidad específicos.</a:t>
            </a:r>
          </a:p>
          <a:p>
            <a:pPr marL="742950" lvl="1" indent="-285750" algn="just">
              <a:buFont typeface="Arial" panose="020B0604020202020204" pitchFamily="34" charset="0"/>
              <a:buChar char="•"/>
            </a:pPr>
            <a:r>
              <a:rPr lang="es-ES" dirty="0"/>
              <a:t>Expectativas de desempeño individual y grupal.</a:t>
            </a:r>
          </a:p>
          <a:p>
            <a:pPr algn="just">
              <a:buFont typeface="Arial" panose="020B0604020202020204" pitchFamily="34" charset="0"/>
              <a:buChar char="•"/>
            </a:pPr>
            <a:r>
              <a:rPr lang="es-ES" dirty="0"/>
              <a:t>Ejemplos:</a:t>
            </a:r>
          </a:p>
          <a:p>
            <a:pPr marL="742950" lvl="1" indent="-285750" algn="just">
              <a:buFont typeface="Arial" panose="020B0604020202020204" pitchFamily="34" charset="0"/>
              <a:buChar char="•"/>
            </a:pPr>
            <a:r>
              <a:rPr lang="es-ES" dirty="0"/>
              <a:t>Boletines internos, correos electrónicos o memorandos.</a:t>
            </a:r>
          </a:p>
          <a:p>
            <a:pPr marL="742950" lvl="1" indent="-285750" algn="just">
              <a:buFont typeface="Arial" panose="020B0604020202020204" pitchFamily="34" charset="0"/>
              <a:buChar char="•"/>
            </a:pPr>
            <a:r>
              <a:rPr lang="es-ES" dirty="0"/>
              <a:t>Anuncios en tableros de información física o digital.</a:t>
            </a:r>
          </a:p>
        </p:txBody>
      </p:sp>
    </p:spTree>
    <p:extLst>
      <p:ext uri="{BB962C8B-B14F-4D97-AF65-F5344CB8AC3E}">
        <p14:creationId xmlns:p14="http://schemas.microsoft.com/office/powerpoint/2010/main" val="11180931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65ACC6-15D3-41A9-A70A-0FFEC8152C5E}"/>
              </a:ext>
            </a:extLst>
          </p:cNvPr>
          <p:cNvSpPr txBox="1"/>
          <p:nvPr/>
        </p:nvSpPr>
        <p:spPr>
          <a:xfrm>
            <a:off x="866775" y="394692"/>
            <a:ext cx="10782300" cy="6463308"/>
          </a:xfrm>
          <a:prstGeom prst="rect">
            <a:avLst/>
          </a:prstGeom>
          <a:noFill/>
        </p:spPr>
        <p:txBody>
          <a:bodyPr wrap="square">
            <a:spAutoFit/>
          </a:bodyPr>
          <a:lstStyle/>
          <a:p>
            <a:r>
              <a:rPr lang="es-ES" b="1" dirty="0"/>
              <a:t>3. Encuestas de conocimiento o percepción</a:t>
            </a:r>
          </a:p>
          <a:p>
            <a:pPr>
              <a:buFont typeface="Arial" panose="020B0604020202020204" pitchFamily="34" charset="0"/>
              <a:buChar char="•"/>
            </a:pPr>
            <a:r>
              <a:rPr lang="es-ES" dirty="0"/>
              <a:t>Realizar encuestas o entrevistas para verificar que los empleados:</a:t>
            </a:r>
          </a:p>
          <a:p>
            <a:pPr marL="742950" lvl="1" indent="-285750">
              <a:buFont typeface="Arial" panose="020B0604020202020204" pitchFamily="34" charset="0"/>
              <a:buChar char="•"/>
            </a:pPr>
            <a:r>
              <a:rPr lang="es-ES" dirty="0"/>
              <a:t>Comprenden su contribución al sistema de gestión de calidad.</a:t>
            </a:r>
          </a:p>
          <a:p>
            <a:pPr marL="742950" lvl="1" indent="-285750">
              <a:buFont typeface="Arial" panose="020B0604020202020204" pitchFamily="34" charset="0"/>
              <a:buChar char="•"/>
            </a:pPr>
            <a:r>
              <a:rPr lang="es-ES" dirty="0"/>
              <a:t>Identifican las consecuencias de no cumplir con los estándares.</a:t>
            </a:r>
          </a:p>
          <a:p>
            <a:pPr>
              <a:buFont typeface="Arial" panose="020B0604020202020204" pitchFamily="34" charset="0"/>
              <a:buChar char="•"/>
            </a:pPr>
            <a:r>
              <a:rPr lang="es-ES" dirty="0"/>
              <a:t>Guardar los resultados como evidencia.</a:t>
            </a:r>
          </a:p>
          <a:p>
            <a:pPr>
              <a:buFont typeface="Arial" panose="020B0604020202020204" pitchFamily="34" charset="0"/>
              <a:buChar char="•"/>
            </a:pPr>
            <a:endParaRPr lang="es-ES" dirty="0"/>
          </a:p>
          <a:p>
            <a:r>
              <a:rPr lang="es-ES" b="1" dirty="0"/>
              <a:t>4. Objetivos y metas individuales alineados con el SGQ</a:t>
            </a:r>
          </a:p>
          <a:p>
            <a:pPr>
              <a:buFont typeface="Arial" panose="020B0604020202020204" pitchFamily="34" charset="0"/>
              <a:buChar char="•"/>
            </a:pPr>
            <a:r>
              <a:rPr lang="es-ES" dirty="0"/>
              <a:t>Asegurar que los objetivos personales o departamentales estén alineados con los objetivos generales de calidad.</a:t>
            </a:r>
          </a:p>
          <a:p>
            <a:pPr>
              <a:buFont typeface="Arial" panose="020B0604020202020204" pitchFamily="34" charset="0"/>
              <a:buChar char="•"/>
            </a:pPr>
            <a:r>
              <a:rPr lang="es-ES" dirty="0"/>
              <a:t>Evidencia:</a:t>
            </a:r>
          </a:p>
          <a:p>
            <a:pPr marL="742950" lvl="1" indent="-285750">
              <a:buFont typeface="Arial" panose="020B0604020202020204" pitchFamily="34" charset="0"/>
              <a:buChar char="•"/>
            </a:pPr>
            <a:r>
              <a:rPr lang="es-ES" dirty="0"/>
              <a:t>Planes de acción individual o grupal con objetivos específicos.</a:t>
            </a:r>
          </a:p>
          <a:p>
            <a:pPr marL="742950" lvl="1" indent="-285750">
              <a:buFont typeface="Arial" panose="020B0604020202020204" pitchFamily="34" charset="0"/>
              <a:buChar char="•"/>
            </a:pPr>
            <a:r>
              <a:rPr lang="es-ES" dirty="0"/>
              <a:t>Reuniones de seguimiento.</a:t>
            </a:r>
          </a:p>
          <a:p>
            <a:pPr lvl="1"/>
            <a:endParaRPr lang="es-ES" dirty="0"/>
          </a:p>
          <a:p>
            <a:r>
              <a:rPr lang="es-ES" b="1" dirty="0"/>
              <a:t>5. Evaluaciones de desempeño</a:t>
            </a:r>
          </a:p>
          <a:p>
            <a:pPr>
              <a:buFont typeface="Arial" panose="020B0604020202020204" pitchFamily="34" charset="0"/>
              <a:buChar char="•"/>
            </a:pPr>
            <a:r>
              <a:rPr lang="es-ES" dirty="0"/>
              <a:t>Incorporar métricas de calidad en las evaluaciones de desempeño del personal.</a:t>
            </a:r>
          </a:p>
          <a:p>
            <a:pPr>
              <a:buFont typeface="Arial" panose="020B0604020202020204" pitchFamily="34" charset="0"/>
              <a:buChar char="•"/>
            </a:pPr>
            <a:r>
              <a:rPr lang="es-ES" dirty="0"/>
              <a:t>Mostrar cómo el desempeño individual contribuye al cumplimiento de los objetivos de calidad.</a:t>
            </a:r>
          </a:p>
          <a:p>
            <a:endParaRPr lang="es-ES" dirty="0"/>
          </a:p>
          <a:p>
            <a:r>
              <a:rPr lang="es-ES" b="1" dirty="0"/>
              <a:t>6. No conformidades y lecciones aprendidas</a:t>
            </a:r>
          </a:p>
          <a:p>
            <a:pPr>
              <a:buFont typeface="Arial" panose="020B0604020202020204" pitchFamily="34" charset="0"/>
              <a:buChar char="•"/>
            </a:pPr>
            <a:r>
              <a:rPr lang="es-ES" dirty="0"/>
              <a:t>Documentar y comunicar casos reales de incumplimiento de requisitos de calidad, destacando las consecuencias observadas y las medidas correctivas implementadas.</a:t>
            </a:r>
          </a:p>
          <a:p>
            <a:pPr>
              <a:buFont typeface="Arial" panose="020B0604020202020204" pitchFamily="34" charset="0"/>
              <a:buChar char="•"/>
            </a:pPr>
            <a:r>
              <a:rPr lang="es-ES" dirty="0"/>
              <a:t>Evidencia:</a:t>
            </a:r>
          </a:p>
          <a:p>
            <a:pPr marL="742950" lvl="1" indent="-285750">
              <a:buFont typeface="Arial" panose="020B0604020202020204" pitchFamily="34" charset="0"/>
              <a:buChar char="•"/>
            </a:pPr>
            <a:r>
              <a:rPr lang="es-ES" dirty="0"/>
              <a:t>Informes de no conformidades.</a:t>
            </a:r>
          </a:p>
          <a:p>
            <a:pPr marL="742950" lvl="1" indent="-285750">
              <a:buFont typeface="Arial" panose="020B0604020202020204" pitchFamily="34" charset="0"/>
              <a:buChar char="•"/>
            </a:pPr>
            <a:r>
              <a:rPr lang="es-ES" dirty="0"/>
              <a:t>Registros de lecciones aprendidas.</a:t>
            </a:r>
          </a:p>
          <a:p>
            <a:endParaRPr lang="es-ES" dirty="0"/>
          </a:p>
        </p:txBody>
      </p:sp>
    </p:spTree>
    <p:extLst>
      <p:ext uri="{BB962C8B-B14F-4D97-AF65-F5344CB8AC3E}">
        <p14:creationId xmlns:p14="http://schemas.microsoft.com/office/powerpoint/2010/main" val="550591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68E74-C637-4462-BBD6-6B59166A1D56}"/>
              </a:ext>
            </a:extLst>
          </p:cNvPr>
          <p:cNvSpPr>
            <a:spLocks noGrp="1"/>
          </p:cNvSpPr>
          <p:nvPr>
            <p:ph type="title"/>
          </p:nvPr>
        </p:nvSpPr>
        <p:spPr/>
        <p:txBody>
          <a:bodyPr>
            <a:normAutofit/>
          </a:bodyPr>
          <a:lstStyle/>
          <a:p>
            <a:r>
              <a:rPr lang="es-ES" sz="40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Bold"/>
              </a:rPr>
              <a:t>7.4 Comunicación</a:t>
            </a:r>
            <a:endPar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Imagen 3">
            <a:extLst>
              <a:ext uri="{FF2B5EF4-FFF2-40B4-BE49-F238E27FC236}">
                <a16:creationId xmlns:a16="http://schemas.microsoft.com/office/drawing/2014/main" id="{AC6443BC-7640-4238-AD2D-586B6AC682CF}"/>
              </a:ext>
            </a:extLst>
          </p:cNvPr>
          <p:cNvPicPr>
            <a:picLocks noChangeAspect="1"/>
          </p:cNvPicPr>
          <p:nvPr/>
        </p:nvPicPr>
        <p:blipFill>
          <a:blip r:embed="rId2"/>
          <a:stretch>
            <a:fillRect/>
          </a:stretch>
        </p:blipFill>
        <p:spPr>
          <a:xfrm>
            <a:off x="1027490" y="1690688"/>
            <a:ext cx="10402510" cy="3829014"/>
          </a:xfrm>
          <a:prstGeom prst="rect">
            <a:avLst/>
          </a:prstGeom>
        </p:spPr>
      </p:pic>
    </p:spTree>
    <p:extLst>
      <p:ext uri="{BB962C8B-B14F-4D97-AF65-F5344CB8AC3E}">
        <p14:creationId xmlns:p14="http://schemas.microsoft.com/office/powerpoint/2010/main" val="4058972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D2B8390-0422-4408-8A30-AAF83F525CE1}"/>
              </a:ext>
            </a:extLst>
          </p:cNvPr>
          <p:cNvPicPr>
            <a:picLocks noChangeAspect="1"/>
          </p:cNvPicPr>
          <p:nvPr/>
        </p:nvPicPr>
        <p:blipFill>
          <a:blip r:embed="rId2"/>
          <a:stretch>
            <a:fillRect/>
          </a:stretch>
        </p:blipFill>
        <p:spPr>
          <a:xfrm>
            <a:off x="2464232" y="211001"/>
            <a:ext cx="7263533" cy="2991648"/>
          </a:xfrm>
          <a:prstGeom prst="rect">
            <a:avLst/>
          </a:prstGeom>
        </p:spPr>
      </p:pic>
      <p:pic>
        <p:nvPicPr>
          <p:cNvPr id="7" name="Imagen 6">
            <a:extLst>
              <a:ext uri="{FF2B5EF4-FFF2-40B4-BE49-F238E27FC236}">
                <a16:creationId xmlns:a16="http://schemas.microsoft.com/office/drawing/2014/main" id="{1E64E93C-AC48-4807-9B8E-90C7D80556BA}"/>
              </a:ext>
            </a:extLst>
          </p:cNvPr>
          <p:cNvPicPr>
            <a:picLocks noChangeAspect="1"/>
          </p:cNvPicPr>
          <p:nvPr/>
        </p:nvPicPr>
        <p:blipFill>
          <a:blip r:embed="rId3"/>
          <a:stretch>
            <a:fillRect/>
          </a:stretch>
        </p:blipFill>
        <p:spPr>
          <a:xfrm>
            <a:off x="2552698" y="3133390"/>
            <a:ext cx="7175067" cy="3380259"/>
          </a:xfrm>
          <a:prstGeom prst="rect">
            <a:avLst/>
          </a:prstGeom>
        </p:spPr>
      </p:pic>
    </p:spTree>
    <p:extLst>
      <p:ext uri="{BB962C8B-B14F-4D97-AF65-F5344CB8AC3E}">
        <p14:creationId xmlns:p14="http://schemas.microsoft.com/office/powerpoint/2010/main" val="11196198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7410</Words>
  <Application>Microsoft Office PowerPoint</Application>
  <PresentationFormat>Panorámica</PresentationFormat>
  <Paragraphs>746</Paragraphs>
  <Slides>144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144</vt:i4>
      </vt:variant>
    </vt:vector>
  </HeadingPairs>
  <TitlesOfParts>
    <vt:vector size="150" baseType="lpstr">
      <vt:lpstr>Arial</vt:lpstr>
      <vt:lpstr>Calibri</vt:lpstr>
      <vt:lpstr>Calibri Light</vt:lpstr>
      <vt:lpstr>Cambria</vt:lpstr>
      <vt:lpstr>Cambria-Bold</vt:lpstr>
      <vt:lpstr>Tema de Office</vt:lpstr>
      <vt:lpstr>Universidad Nacional de Chimborazo  Gestión de la Calidad</vt:lpstr>
      <vt:lpstr> Normas ISO  Definiciones generales</vt:lpstr>
      <vt:lpstr> Introducción a los SIG: Definiciones</vt:lpstr>
      <vt:lpstr>Presentación de PowerPoint</vt:lpstr>
      <vt:lpstr>Presentación de PowerPoint</vt:lpstr>
      <vt:lpstr> Sistema de Gestión de la Calidad  ISO 9001:2015</vt:lpstr>
      <vt:lpstr> Conceptos fundamentales</vt:lpstr>
      <vt:lpstr>Presentación de PowerPoint</vt:lpstr>
      <vt:lpstr>Presentación de PowerPoint</vt:lpstr>
      <vt:lpstr> Beneficios de ISO 9001:2015</vt:lpstr>
      <vt:lpstr> Introducción a los Sistemas de Gestión </vt:lpstr>
      <vt:lpstr> Introducción a los SIG: Componentes</vt:lpstr>
      <vt:lpstr>Presentación de PowerPoint</vt:lpstr>
      <vt:lpstr>Presentación de PowerPoint</vt:lpstr>
      <vt:lpstr>Presentación de PowerPoint</vt:lpstr>
      <vt:lpstr> Compatibilidad de los sistemas y Modelo de Gestión  Integrado</vt:lpstr>
      <vt:lpstr>Principios comunes</vt:lpstr>
      <vt:lpstr>Presentación de PowerPoint</vt:lpstr>
      <vt:lpstr>Enfoque basado en procesos</vt:lpstr>
      <vt:lpstr>Presentación de PowerPoint</vt:lpstr>
      <vt:lpstr> Capítulo 4 Contexto de la organización</vt:lpstr>
      <vt:lpstr> 4.1 Comprensión de la organización y su contexto(Contexto interno)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4.1 Comprensión de la organización y su contexto (Contexto externo)</vt:lpstr>
      <vt:lpstr>Presentación de PowerPoint</vt:lpstr>
      <vt:lpstr>Presentación de PowerPoint</vt:lpstr>
      <vt:lpstr>Presentación de PowerPoint</vt:lpstr>
      <vt:lpstr> 4.2 Conocimiento y comprensión de partes interesadas</vt:lpstr>
      <vt:lpstr>Presentación de PowerPoint</vt:lpstr>
      <vt:lpstr>Presentación de PowerPoint</vt:lpstr>
      <vt:lpstr>Presentación de PowerPoint</vt:lpstr>
      <vt:lpstr> 4.3 Alcance del sistema de gestión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Capítulo 5 Liderazgo</vt:lpstr>
      <vt:lpstr> 5.1 Liderazgo y compromiso</vt:lpstr>
      <vt:lpstr>Presentación de PowerPoint</vt:lpstr>
      <vt:lpstr> 5.1.2 Enfoque al cliente</vt:lpstr>
      <vt:lpstr>Presentación de PowerPoint</vt:lpstr>
      <vt:lpstr> 5.2 Política</vt:lpstr>
      <vt:lpstr>Requisitos</vt:lpstr>
      <vt:lpstr>Presentación de PowerPoint</vt:lpstr>
      <vt:lpstr>Presentación de PowerPoint</vt:lpstr>
      <vt:lpstr>Presentación de PowerPoint</vt:lpstr>
      <vt:lpstr>Presentación de PowerPoint</vt:lpstr>
      <vt:lpstr>Presentación de PowerPoint</vt:lpstr>
      <vt:lpstr> 5.3 Roles, responsabilidades y autoridades</vt:lpstr>
      <vt:lpstr>Presentación de PowerPoint</vt:lpstr>
      <vt:lpstr> Capítulo 6 Planificación</vt:lpstr>
      <vt:lpstr>6.1 Acciones para abordar riesgos y oportunidades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6.2 Objetivos de la calidad y planificación para lograrlos</vt:lpstr>
      <vt:lpstr>Programa de objetivos:</vt:lpstr>
      <vt:lpstr>6.3 Planificación de los cambios</vt:lpstr>
      <vt:lpstr>Presentación de PowerPoint</vt:lpstr>
      <vt:lpstr>Presentación de PowerPoint</vt:lpstr>
      <vt:lpstr> Capítulo 7 Apoyo</vt:lpstr>
      <vt:lpstr> 7.1 Recursos</vt:lpstr>
      <vt:lpstr>7.1.1 Generalidades</vt:lpstr>
      <vt:lpstr>7.1.2 Personas</vt:lpstr>
      <vt:lpstr>7.1.3 Infraestructura</vt:lpstr>
      <vt:lpstr>7.1.4 Ambiente para la operación de los procesos</vt:lpstr>
      <vt:lpstr>7.1.5 Recursos de seguimiento y medición</vt:lpstr>
      <vt:lpstr>7.1.6 Conocimientos organizacionales</vt:lpstr>
      <vt:lpstr>7.2 Competencia</vt:lpstr>
      <vt:lpstr>Presentación de PowerPoint</vt:lpstr>
      <vt:lpstr>Presentación de PowerPoint</vt:lpstr>
      <vt:lpstr>Presentación de PowerPoint</vt:lpstr>
      <vt:lpstr>Presentación de PowerPoint</vt:lpstr>
      <vt:lpstr>7.3 Toma de Conciencia</vt:lpstr>
      <vt:lpstr>Presentación de PowerPoint</vt:lpstr>
      <vt:lpstr>Presentación de PowerPoint</vt:lpstr>
      <vt:lpstr>7.4 Comunicación</vt:lpstr>
      <vt:lpstr>Presentación de PowerPoint</vt:lpstr>
      <vt:lpstr>Presentación de PowerPoint</vt:lpstr>
      <vt:lpstr>Presentación de PowerPoint</vt:lpstr>
      <vt:lpstr>7.5 Información documentada</vt:lpstr>
      <vt:lpstr>Presentación de PowerPoint</vt:lpstr>
      <vt:lpstr>Presentación de PowerPoint</vt:lpstr>
      <vt:lpstr>Presentación de PowerPoint</vt:lpstr>
      <vt:lpstr> Capítulo 8 Operación</vt:lpstr>
      <vt:lpstr>Punto 8.1: Planificación y control operacional</vt:lpstr>
      <vt:lpstr>Presentación de PowerPoint</vt:lpstr>
      <vt:lpstr>Punto 8.2: Requisitos para los productos y servicios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Punto 8.3: Diseño y desarrollo de los productos y servicios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Punto 8.4: Control de los procesos, productos y servicios suministrados externamente</vt:lpstr>
      <vt:lpstr>Presentación de PowerPoint</vt:lpstr>
      <vt:lpstr>Presentación de PowerPoint</vt:lpstr>
      <vt:lpstr>Punto 8.5: Producción y provisión del servicio</vt:lpstr>
      <vt:lpstr>Punto 8.6: Liberación de los productos y servicios</vt:lpstr>
      <vt:lpstr>Punto 8.7: Control de las salidas no conformes</vt:lpstr>
      <vt:lpstr>Presentación de PowerPoint</vt:lpstr>
      <vt:lpstr> Capítulo 9 Evaluación del desempeño</vt:lpstr>
      <vt:lpstr>Presentación de PowerPoint</vt:lpstr>
      <vt:lpstr>Punto 9.1: Seguimiento, medición, análisis y evaluación</vt:lpstr>
      <vt:lpstr>Punto 9.2: Auditoría interna</vt:lpstr>
      <vt:lpstr>Punto 9.3: Revisión por la dirección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Nacional de Chimborazo  Gestión de la Calidad</dc:title>
  <dc:creator>GABRIELA</dc:creator>
  <cp:lastModifiedBy>GABRIELA</cp:lastModifiedBy>
  <cp:revision>21</cp:revision>
  <dcterms:created xsi:type="dcterms:W3CDTF">2024-11-15T12:53:55Z</dcterms:created>
  <dcterms:modified xsi:type="dcterms:W3CDTF">2025-01-15T15:48:55Z</dcterms:modified>
</cp:coreProperties>
</file>