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0" r:id="rId5"/>
    <p:sldId id="261" r:id="rId6"/>
    <p:sldId id="262" r:id="rId7"/>
    <p:sldId id="265" r:id="rId8"/>
    <p:sldId id="263"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6979EAC-9A2A-4E84-94CA-DAE7E9ACB72B}"/>
              </a:ext>
            </a:extLst>
          </p:cNvPr>
          <p:cNvSpPr>
            <a:spLocks noGrp="1"/>
          </p:cNvSpPr>
          <p:nvPr>
            <p:ph type="subTitle" idx="1"/>
          </p:nvPr>
        </p:nvSpPr>
        <p:spPr>
          <a:xfrm>
            <a:off x="2688165" y="3816624"/>
            <a:ext cx="6815669" cy="1152942"/>
          </a:xfrm>
        </p:spPr>
        <p:txBody>
          <a:bodyPr>
            <a:normAutofit/>
          </a:bodyPr>
          <a:lstStyle/>
          <a:p>
            <a:r>
              <a:rPr lang="es-EC" sz="2800" b="1" i="1" dirty="0">
                <a:latin typeface="Vivaldi" panose="03020602050506090804" pitchFamily="66" charset="0"/>
              </a:rPr>
              <a:t>Literatura Universal I</a:t>
            </a:r>
          </a:p>
          <a:p>
            <a:r>
              <a:rPr lang="es-EC" sz="2800" b="1" i="1" dirty="0">
                <a:latin typeface="Vivaldi" panose="03020602050506090804" pitchFamily="66" charset="0"/>
              </a:rPr>
              <a:t>El ensayo</a:t>
            </a:r>
            <a:endParaRPr lang="en-US" sz="2800" b="1" i="1" dirty="0">
              <a:latin typeface="Vivaldi" panose="03020602050506090804" pitchFamily="66" charset="0"/>
            </a:endParaRPr>
          </a:p>
        </p:txBody>
      </p:sp>
      <p:pic>
        <p:nvPicPr>
          <p:cNvPr id="4" name="Picture 4" descr="Pedagogía de la Lengua y la Literatura ele » Universidad Nacional de  Chimborazo">
            <a:extLst>
              <a:ext uri="{FF2B5EF4-FFF2-40B4-BE49-F238E27FC236}">
                <a16:creationId xmlns:a16="http://schemas.microsoft.com/office/drawing/2014/main" id="{FA52689A-4BDD-4055-8C30-19D072A91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75973"/>
            <a:ext cx="65532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60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A3C8D44-44E8-4B6F-8A7A-6F1887C1C6A2}"/>
              </a:ext>
            </a:extLst>
          </p:cNvPr>
          <p:cNvSpPr>
            <a:spLocks noGrp="1"/>
          </p:cNvSpPr>
          <p:nvPr>
            <p:ph type="body" sz="half" idx="2"/>
          </p:nvPr>
        </p:nvSpPr>
        <p:spPr>
          <a:xfrm>
            <a:off x="884582" y="1779317"/>
            <a:ext cx="6987209" cy="3299365"/>
          </a:xfrm>
          <a:prstGeom prst="rect">
            <a:avLst/>
          </a:prstGeom>
        </p:spPr>
        <p:txBody>
          <a:bodyPr wrap="square">
            <a:spAutoFit/>
          </a:bodyPr>
          <a:lstStyle/>
          <a:p>
            <a:pPr marL="285750" indent="-285750" algn="just">
              <a:buFont typeface="Arial" panose="020B0604020202020204" pitchFamily="34" charset="0"/>
              <a:buChar char="•"/>
            </a:pPr>
            <a:r>
              <a:rPr lang="es-ES" sz="1600" b="1" dirty="0">
                <a:solidFill>
                  <a:srgbClr val="252525"/>
                </a:solidFill>
                <a:latin typeface="Arial" panose="020B0604020202020204" pitchFamily="34" charset="0"/>
              </a:rPr>
              <a:t>Subjetividad. </a:t>
            </a:r>
            <a:r>
              <a:rPr lang="es-ES" sz="1600" dirty="0">
                <a:solidFill>
                  <a:srgbClr val="252525"/>
                </a:solidFill>
                <a:latin typeface="Arial" panose="020B0604020202020204" pitchFamily="34" charset="0"/>
              </a:rPr>
              <a:t>Todo ensayo es manifestación de un “yo”, puesto que pretende expresar opiniones más que certezas. Aunque el ensayista ha de poseer una opinión informada –y a menudo es especialista en el asunto que trata–, escribe siempre desde su perspectiva particular. Esta subjetividad diferencia al ensayo de la ciencia.</a:t>
            </a:r>
          </a:p>
          <a:p>
            <a:pPr marL="285750" indent="-285750" algn="just">
              <a:buFont typeface="Arial" panose="020B0604020202020204" pitchFamily="34" charset="0"/>
              <a:buChar char="•"/>
            </a:pPr>
            <a:r>
              <a:rPr lang="es-ES" sz="1600" b="1" dirty="0">
                <a:solidFill>
                  <a:srgbClr val="252525"/>
                </a:solidFill>
                <a:latin typeface="Arial" panose="020B0604020202020204" pitchFamily="34" charset="0"/>
              </a:rPr>
              <a:t>Voluntad de estilo. </a:t>
            </a:r>
            <a:r>
              <a:rPr lang="es-ES" sz="1600" dirty="0">
                <a:solidFill>
                  <a:srgbClr val="252525"/>
                </a:solidFill>
                <a:latin typeface="Arial" panose="020B0604020202020204" pitchFamily="34" charset="0"/>
              </a:rPr>
              <a:t>El autor emplea un lenguaje claramente literario, que busca por un lado la belleza y por otro una mayor expresividad. El ensayista quiere ser ameno, y por ello suele utilizar los ejemplos, las anécdotas y las digresiones.</a:t>
            </a:r>
          </a:p>
          <a:p>
            <a:pPr marL="285750" indent="-285750" algn="just">
              <a:buFont typeface="Arial" panose="020B0604020202020204" pitchFamily="34" charset="0"/>
              <a:buChar char="•"/>
            </a:pPr>
            <a:r>
              <a:rPr lang="es-ES" sz="1600" b="1" dirty="0">
                <a:solidFill>
                  <a:srgbClr val="252525"/>
                </a:solidFill>
                <a:latin typeface="Arial" panose="020B0604020202020204" pitchFamily="34" charset="0"/>
              </a:rPr>
              <a:t>Libertad. </a:t>
            </a:r>
            <a:r>
              <a:rPr lang="es-ES" sz="1600" dirty="0">
                <a:solidFill>
                  <a:srgbClr val="252525"/>
                </a:solidFill>
                <a:latin typeface="Arial" panose="020B0604020202020204" pitchFamily="34" charset="0"/>
              </a:rPr>
              <a:t>El ensayo no posee reglas que determinen la elección del tema, de la estructura o de su extensión. El autor es libre, por tanto, para tomar todo este tipo de decisiones.</a:t>
            </a:r>
          </a:p>
        </p:txBody>
      </p:sp>
      <p:pic>
        <p:nvPicPr>
          <p:cNvPr id="8194" name="Picture 2" descr="Michel De Montaigne Cartoons and Comics - funny pictures from CartoonStock">
            <a:extLst>
              <a:ext uri="{FF2B5EF4-FFF2-40B4-BE49-F238E27FC236}">
                <a16:creationId xmlns:a16="http://schemas.microsoft.com/office/drawing/2014/main" id="{9B8055E8-2942-4E76-BC7C-A827D0834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2" b="2108"/>
          <a:stretch/>
        </p:blipFill>
        <p:spPr bwMode="auto">
          <a:xfrm>
            <a:off x="8083825" y="622852"/>
            <a:ext cx="2637184" cy="56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5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D21B69-81A4-4565-B4E4-EBC98C92047C}"/>
              </a:ext>
            </a:extLst>
          </p:cNvPr>
          <p:cNvSpPr/>
          <p:nvPr/>
        </p:nvSpPr>
        <p:spPr>
          <a:xfrm>
            <a:off x="3367528" y="2705725"/>
            <a:ext cx="5456943" cy="1446550"/>
          </a:xfrm>
          <a:prstGeom prst="rect">
            <a:avLst/>
          </a:prstGeom>
        </p:spPr>
        <p:txBody>
          <a:bodyPr wrap="none">
            <a:spAutoFit/>
          </a:bodyPr>
          <a:lstStyle/>
          <a:p>
            <a:pPr algn="ctr"/>
            <a:r>
              <a:rPr lang="en-US" sz="4400" b="1" i="1" dirty="0">
                <a:effectLst>
                  <a:outerShdw blurRad="38100" dist="38100" dir="2700000" algn="tl">
                    <a:srgbClr val="000000">
                      <a:alpha val="43137"/>
                    </a:srgbClr>
                  </a:outerShdw>
                </a:effectLst>
              </a:rPr>
              <a:t>Michel de Montaigne </a:t>
            </a:r>
          </a:p>
          <a:p>
            <a:pPr algn="ctr"/>
            <a:r>
              <a:rPr lang="en-US" sz="4400" b="1" i="1" dirty="0">
                <a:effectLst>
                  <a:outerShdw blurRad="38100" dist="38100" dir="2700000" algn="tl">
                    <a:srgbClr val="000000">
                      <a:alpha val="43137"/>
                    </a:srgbClr>
                  </a:outerShdw>
                </a:effectLst>
              </a:rPr>
              <a:t>(1533-1592)</a:t>
            </a:r>
          </a:p>
        </p:txBody>
      </p:sp>
      <p:pic>
        <p:nvPicPr>
          <p:cNvPr id="2050" name="Picture 2" descr="Michel de Montaigne - Cómics Existenciales - STIRNER Ed.">
            <a:extLst>
              <a:ext uri="{FF2B5EF4-FFF2-40B4-BE49-F238E27FC236}">
                <a16:creationId xmlns:a16="http://schemas.microsoft.com/office/drawing/2014/main" id="{B8595B96-C01E-4F19-A372-2050D8117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84" y="2705725"/>
            <a:ext cx="3787637" cy="353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1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 MICHEL DE MONTAIGNE, LOS ENSAYOS">
            <a:extLst>
              <a:ext uri="{FF2B5EF4-FFF2-40B4-BE49-F238E27FC236}">
                <a16:creationId xmlns:a16="http://schemas.microsoft.com/office/drawing/2014/main" id="{27E0414D-8F49-430D-A6DA-00B871150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44" y="591858"/>
            <a:ext cx="6361388" cy="56499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amistad filosófica que anticipó la tiranía digital en el siglo XVI |  Babelia | EL PAÍS">
            <a:extLst>
              <a:ext uri="{FF2B5EF4-FFF2-40B4-BE49-F238E27FC236}">
                <a16:creationId xmlns:a16="http://schemas.microsoft.com/office/drawing/2014/main" id="{F294E260-DCCF-4B89-A63B-0314086E8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31" y="591857"/>
            <a:ext cx="4454595" cy="564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6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A3C8D44-44E8-4B6F-8A7A-6F1887C1C6A2}"/>
              </a:ext>
            </a:extLst>
          </p:cNvPr>
          <p:cNvSpPr>
            <a:spLocks noGrp="1"/>
          </p:cNvSpPr>
          <p:nvPr>
            <p:ph type="body" sz="half" idx="2"/>
          </p:nvPr>
        </p:nvSpPr>
        <p:spPr>
          <a:xfrm>
            <a:off x="884582" y="1716223"/>
            <a:ext cx="6987209" cy="3797963"/>
          </a:xfrm>
          <a:prstGeom prst="rect">
            <a:avLst/>
          </a:prstGeom>
        </p:spPr>
        <p:txBody>
          <a:bodyPr wrap="square">
            <a:spAutoFit/>
          </a:bodyPr>
          <a:lstStyle/>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Michel </a:t>
            </a:r>
            <a:r>
              <a:rPr lang="es-ES" sz="1600" dirty="0" err="1">
                <a:solidFill>
                  <a:srgbClr val="252525"/>
                </a:solidFill>
                <a:latin typeface="Arial" panose="020B0604020202020204" pitchFamily="34" charset="0"/>
              </a:rPr>
              <a:t>Eyquem</a:t>
            </a:r>
            <a:r>
              <a:rPr lang="es-ES" sz="1600" dirty="0">
                <a:solidFill>
                  <a:srgbClr val="252525"/>
                </a:solidFill>
                <a:latin typeface="Arial" panose="020B0604020202020204" pitchFamily="34" charset="0"/>
              </a:rPr>
              <a:t> de Montaigne nació en el castillo de Montaigne, cerca de Burdeos, el 28 de febrero de 1533. Fue un filósofo, escritor, humanista y moralista del renacimiento, autor de los Ensayos y creador del género literario conocido en la Edad Moderna como ensayo. </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Está considerado como una de las glorias de las letras francesas y es uno de los primeros librepensadores de la historia occidental, un hombre no sujeto a la política de partidos o a la adulación de los poderosos.</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Montaigne es calificado como el más clásico de los modernos, y el más moderno de los clásicos.</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Su obra fue escrita en la torre de su propio castillo entre 1580 y 1588 bajo la pregunta "¿Qué sé yo?"</a:t>
            </a:r>
          </a:p>
          <a:p>
            <a:pPr algn="just"/>
            <a:endParaRPr lang="es-ES" sz="1600" dirty="0">
              <a:solidFill>
                <a:srgbClr val="252525"/>
              </a:solidFill>
              <a:latin typeface="Arial" panose="020B0604020202020204" pitchFamily="34" charset="0"/>
            </a:endParaRPr>
          </a:p>
        </p:txBody>
      </p:sp>
      <p:pic>
        <p:nvPicPr>
          <p:cNvPr id="3074" name="Picture 2" descr="ENSAYOS DE MICHAEL DE MONTAIGNE - Punto Crítico Derechos Humanos">
            <a:extLst>
              <a:ext uri="{FF2B5EF4-FFF2-40B4-BE49-F238E27FC236}">
                <a16:creationId xmlns:a16="http://schemas.microsoft.com/office/drawing/2014/main" id="{A3106BE8-06EE-465B-9CC5-2307C3878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791" y="1126435"/>
            <a:ext cx="3577576" cy="511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50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A3C8D44-44E8-4B6F-8A7A-6F1887C1C6A2}"/>
              </a:ext>
            </a:extLst>
          </p:cNvPr>
          <p:cNvSpPr>
            <a:spLocks noGrp="1"/>
          </p:cNvSpPr>
          <p:nvPr>
            <p:ph type="body" sz="half" idx="2"/>
          </p:nvPr>
        </p:nvSpPr>
        <p:spPr>
          <a:xfrm>
            <a:off x="884582" y="1483722"/>
            <a:ext cx="6987209" cy="4530471"/>
          </a:xfrm>
          <a:prstGeom prst="rect">
            <a:avLst/>
          </a:prstGeom>
        </p:spPr>
        <p:txBody>
          <a:bodyPr wrap="square">
            <a:spAutoFit/>
          </a:bodyPr>
          <a:lstStyle/>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Su familia materna, de ascendencia judía española, provenía de judeoconversos aragoneses, los López de Villanueva, documentados en la judería de Calatayud, tres de los cuales fueron quemados por la Inquisición española, incluido su bisabuelo Pablo López en 1491. La familia paterna de Michel (los </a:t>
            </a:r>
            <a:r>
              <a:rPr lang="es-ES" sz="1600" dirty="0" err="1">
                <a:solidFill>
                  <a:srgbClr val="252525"/>
                </a:solidFill>
                <a:latin typeface="Arial" panose="020B0604020202020204" pitchFamily="34" charset="0"/>
              </a:rPr>
              <a:t>Eyquem</a:t>
            </a:r>
            <a:r>
              <a:rPr lang="es-ES" sz="1600" dirty="0">
                <a:solidFill>
                  <a:srgbClr val="252525"/>
                </a:solidFill>
                <a:latin typeface="Arial" panose="020B0604020202020204" pitchFamily="34" charset="0"/>
              </a:rPr>
              <a:t>) gozaba de una buena posición social y económica y él estudió en el prestigioso </a:t>
            </a:r>
            <a:r>
              <a:rPr lang="es-ES" sz="1600" dirty="0" err="1">
                <a:solidFill>
                  <a:srgbClr val="252525"/>
                </a:solidFill>
                <a:latin typeface="Arial" panose="020B0604020202020204" pitchFamily="34" charset="0"/>
              </a:rPr>
              <a:t>Collège</a:t>
            </a:r>
            <a:r>
              <a:rPr lang="es-ES" sz="1600" dirty="0">
                <a:solidFill>
                  <a:srgbClr val="252525"/>
                </a:solidFill>
                <a:latin typeface="Arial" panose="020B0604020202020204" pitchFamily="34" charset="0"/>
              </a:rPr>
              <a:t> de </a:t>
            </a:r>
            <a:r>
              <a:rPr lang="es-ES" sz="1600" dirty="0" err="1">
                <a:solidFill>
                  <a:srgbClr val="252525"/>
                </a:solidFill>
                <a:latin typeface="Arial" panose="020B0604020202020204" pitchFamily="34" charset="0"/>
              </a:rPr>
              <a:t>Guyenne</a:t>
            </a:r>
            <a:r>
              <a:rPr lang="es-ES" sz="1600" dirty="0">
                <a:solidFill>
                  <a:srgbClr val="252525"/>
                </a:solidFill>
                <a:latin typeface="Arial" panose="020B0604020202020204" pitchFamily="34" charset="0"/>
              </a:rPr>
              <a:t> de Burdeos.</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Montaigne recibió, por parte de su padre, una educación liberal y humanista: recién nacido fue enviado a vivir con los campesinos de una de las aldeas de su propiedad para que conociera la pobreza. A los pocos años de vida, de vuelta en su castillo, le despertaban siempre con música, y para que aprendiese latín, su padre contrató un tutor alemán que no hablaba francés y prohibió que los empleados se dirigieran al niño en francés; así, no tuvo contacto con esta lengua durante sus primeros ocho años de vida. </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El latín fue su lengua materna; luego se le enseñó griego y después que lo dominó por completo comenzó a escuchar francés.</a:t>
            </a:r>
          </a:p>
        </p:txBody>
      </p:sp>
      <p:pic>
        <p:nvPicPr>
          <p:cNvPr id="3074" name="Picture 2" descr="ENSAYOS DE MICHAEL DE MONTAIGNE - Punto Crítico Derechos Humanos">
            <a:extLst>
              <a:ext uri="{FF2B5EF4-FFF2-40B4-BE49-F238E27FC236}">
                <a16:creationId xmlns:a16="http://schemas.microsoft.com/office/drawing/2014/main" id="{A3106BE8-06EE-465B-9CC5-2307C3878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791" y="1126435"/>
            <a:ext cx="3577576" cy="511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3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A3C8D44-44E8-4B6F-8A7A-6F1887C1C6A2}"/>
              </a:ext>
            </a:extLst>
          </p:cNvPr>
          <p:cNvSpPr>
            <a:spLocks noGrp="1"/>
          </p:cNvSpPr>
          <p:nvPr>
            <p:ph type="body" sz="half" idx="2"/>
          </p:nvPr>
        </p:nvSpPr>
        <p:spPr>
          <a:xfrm>
            <a:off x="884582" y="1779317"/>
            <a:ext cx="6987209" cy="3299365"/>
          </a:xfrm>
          <a:prstGeom prst="rect">
            <a:avLst/>
          </a:prstGeom>
        </p:spPr>
        <p:txBody>
          <a:bodyPr wrap="square">
            <a:spAutoFit/>
          </a:bodyPr>
          <a:lstStyle/>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En su juventud, Montaigne fue enviado a la escuela de Burdeos y allí completó en sólo siete años los doce años escolares. Se graduó después en leyes en la Universidad. Sus contactos familiares le granjearon el cargo de magistrado de la ciudad y en ese puesto conoció a un colega que sería su gran amigo y corresponsal, Étienne de La </a:t>
            </a:r>
            <a:r>
              <a:rPr lang="es-ES" sz="1600" dirty="0" err="1">
                <a:solidFill>
                  <a:srgbClr val="252525"/>
                </a:solidFill>
                <a:latin typeface="Arial" panose="020B0604020202020204" pitchFamily="34" charset="0"/>
              </a:rPr>
              <a:t>Boétie</a:t>
            </a:r>
            <a:r>
              <a:rPr lang="es-ES" sz="1600" dirty="0">
                <a:solidFill>
                  <a:srgbClr val="252525"/>
                </a:solidFill>
                <a:latin typeface="Arial" panose="020B0604020202020204" pitchFamily="34" charset="0"/>
              </a:rPr>
              <a:t>. Los siguientes doce años (1554-70) los pasó en los tribunales ejerciendo como abogado, hasta la muerte de su padre.</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Tras el fallecimiento de su progenitor, Montaigne decidió retirarse a sus propiedades y dedicar su vida al estudio, sin más emociones que su independencia y tranquilidad.</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Michel de Montaigne falleció el 13 de septiembre de 1592 en el castillo de Montaigne, el mismo lugar donde nació y pasó su vida.</a:t>
            </a:r>
          </a:p>
        </p:txBody>
      </p:sp>
      <p:pic>
        <p:nvPicPr>
          <p:cNvPr id="3074" name="Picture 2" descr="ENSAYOS DE MICHAEL DE MONTAIGNE - Punto Crítico Derechos Humanos">
            <a:extLst>
              <a:ext uri="{FF2B5EF4-FFF2-40B4-BE49-F238E27FC236}">
                <a16:creationId xmlns:a16="http://schemas.microsoft.com/office/drawing/2014/main" id="{A3106BE8-06EE-465B-9CC5-2307C3878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791" y="1126435"/>
            <a:ext cx="3577576" cy="511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9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D21B69-81A4-4565-B4E4-EBC98C92047C}"/>
              </a:ext>
            </a:extLst>
          </p:cNvPr>
          <p:cNvSpPr/>
          <p:nvPr/>
        </p:nvSpPr>
        <p:spPr>
          <a:xfrm>
            <a:off x="4491330" y="3044279"/>
            <a:ext cx="3209340" cy="769441"/>
          </a:xfrm>
          <a:prstGeom prst="rect">
            <a:avLst/>
          </a:prstGeom>
        </p:spPr>
        <p:txBody>
          <a:bodyPr wrap="none">
            <a:spAutoFit/>
          </a:bodyPr>
          <a:lstStyle/>
          <a:p>
            <a:pPr algn="ctr"/>
            <a:r>
              <a:rPr lang="en-US" sz="4400" b="1" i="1" dirty="0">
                <a:effectLst>
                  <a:outerShdw blurRad="38100" dist="38100" dir="2700000" algn="tl">
                    <a:srgbClr val="000000">
                      <a:alpha val="43137"/>
                    </a:srgbClr>
                  </a:outerShdw>
                </a:effectLst>
              </a:rPr>
              <a:t>Los </a:t>
            </a:r>
            <a:r>
              <a:rPr lang="en-US" sz="4400" b="1" i="1" dirty="0" err="1">
                <a:effectLst>
                  <a:outerShdw blurRad="38100" dist="38100" dir="2700000" algn="tl">
                    <a:srgbClr val="000000">
                      <a:alpha val="43137"/>
                    </a:srgbClr>
                  </a:outerShdw>
                </a:effectLst>
              </a:rPr>
              <a:t>Ensayos</a:t>
            </a:r>
            <a:endParaRPr lang="en-US" sz="4400" b="1" i="1" dirty="0">
              <a:effectLst>
                <a:outerShdw blurRad="38100" dist="38100" dir="2700000" algn="tl">
                  <a:srgbClr val="000000">
                    <a:alpha val="43137"/>
                  </a:srgbClr>
                </a:outerShdw>
              </a:effectLst>
            </a:endParaRPr>
          </a:p>
        </p:txBody>
      </p:sp>
      <p:pic>
        <p:nvPicPr>
          <p:cNvPr id="2050" name="Picture 2" descr="Michel de Montaigne - Cómics Existenciales - STIRNER Ed.">
            <a:extLst>
              <a:ext uri="{FF2B5EF4-FFF2-40B4-BE49-F238E27FC236}">
                <a16:creationId xmlns:a16="http://schemas.microsoft.com/office/drawing/2014/main" id="{B8595B96-C01E-4F19-A372-2050D8117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84" y="2705725"/>
            <a:ext cx="3787637" cy="353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7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A3C8D44-44E8-4B6F-8A7A-6F1887C1C6A2}"/>
              </a:ext>
            </a:extLst>
          </p:cNvPr>
          <p:cNvSpPr>
            <a:spLocks noGrp="1"/>
          </p:cNvSpPr>
          <p:nvPr>
            <p:ph type="body" sz="half" idx="2"/>
          </p:nvPr>
        </p:nvSpPr>
        <p:spPr>
          <a:xfrm>
            <a:off x="4253437" y="1779317"/>
            <a:ext cx="6987209" cy="3665619"/>
          </a:xfrm>
          <a:prstGeom prst="rect">
            <a:avLst/>
          </a:prstGeom>
        </p:spPr>
        <p:txBody>
          <a:bodyPr wrap="square">
            <a:spAutoFit/>
          </a:bodyPr>
          <a:lstStyle/>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Los Ensayos de Michel </a:t>
            </a:r>
            <a:r>
              <a:rPr lang="es-ES" sz="1600" dirty="0" err="1">
                <a:solidFill>
                  <a:srgbClr val="252525"/>
                </a:solidFill>
                <a:latin typeface="Arial" panose="020B0604020202020204" pitchFamily="34" charset="0"/>
              </a:rPr>
              <a:t>Eyquem</a:t>
            </a:r>
            <a:r>
              <a:rPr lang="es-ES" sz="1600" dirty="0">
                <a:solidFill>
                  <a:srgbClr val="252525"/>
                </a:solidFill>
                <a:latin typeface="Arial" panose="020B0604020202020204" pitchFamily="34" charset="0"/>
              </a:rPr>
              <a:t> de Montaigne son la obra cumbre del pensamiento humanista francés del siglo XVI.   El Ejemplar de Burdeos de 1588, sobre el cual el autor acumuló correcciones y adiciones hasta su muerte cuatro años después, considerado como su última voluntad literaria. </a:t>
            </a:r>
          </a:p>
          <a:p>
            <a:pPr marL="285750" indent="-285750" algn="just">
              <a:buFont typeface="Arial" panose="020B0604020202020204" pitchFamily="34" charset="0"/>
              <a:buChar char="•"/>
            </a:pPr>
            <a:r>
              <a:rPr lang="es-ES" sz="1600" dirty="0">
                <a:solidFill>
                  <a:srgbClr val="252525"/>
                </a:solidFill>
                <a:latin typeface="Arial" panose="020B0604020202020204" pitchFamily="34" charset="0"/>
              </a:rPr>
              <a:t>Montaigne fue el primero en acuñar el termino ensayo para designar el escrito breve y ameno que versa sobre cualquier tema de interés. Y llamó así, Ensayos, a sus reflexiones sobre política, filosofía, pedagogía, costumbres... En ellos manifiesta, a demás de su asombrosa erudición y conocimiento de los clásicos - como Lucrecio, Virgilio, Séneca, Plauto y Sócrates, de los cuales, Montaigne era gran admirador -, su carácter independiente, tolerante, escéptico ante la condición humana, resignado frente a la muerte..., y numerosos detalles autobiográficos.</a:t>
            </a:r>
          </a:p>
        </p:txBody>
      </p:sp>
      <p:pic>
        <p:nvPicPr>
          <p:cNvPr id="7170" name="Picture 2" descr="Montaigne - Bibo Bergeron">
            <a:extLst>
              <a:ext uri="{FF2B5EF4-FFF2-40B4-BE49-F238E27FC236}">
                <a16:creationId xmlns:a16="http://schemas.microsoft.com/office/drawing/2014/main" id="{B8F87E5A-6A4D-4521-8CE6-17291DB5F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42" y="1017958"/>
            <a:ext cx="3469695" cy="482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7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D21B69-81A4-4565-B4E4-EBC98C92047C}"/>
              </a:ext>
            </a:extLst>
          </p:cNvPr>
          <p:cNvSpPr/>
          <p:nvPr/>
        </p:nvSpPr>
        <p:spPr>
          <a:xfrm>
            <a:off x="4245175" y="3044279"/>
            <a:ext cx="3701655" cy="769441"/>
          </a:xfrm>
          <a:prstGeom prst="rect">
            <a:avLst/>
          </a:prstGeom>
        </p:spPr>
        <p:txBody>
          <a:bodyPr wrap="none">
            <a:spAutoFit/>
          </a:bodyPr>
          <a:lstStyle/>
          <a:p>
            <a:pPr algn="ctr"/>
            <a:r>
              <a:rPr lang="en-US" sz="4400" b="1" i="1" dirty="0" err="1">
                <a:effectLst>
                  <a:outerShdw blurRad="38100" dist="38100" dir="2700000" algn="tl">
                    <a:srgbClr val="000000">
                      <a:alpha val="43137"/>
                    </a:srgbClr>
                  </a:outerShdw>
                </a:effectLst>
              </a:rPr>
              <a:t>Caracteristicas</a:t>
            </a:r>
            <a:endParaRPr lang="en-US" sz="4400" b="1" i="1" dirty="0">
              <a:effectLst>
                <a:outerShdw blurRad="38100" dist="38100" dir="2700000" algn="tl">
                  <a:srgbClr val="000000">
                    <a:alpha val="43137"/>
                  </a:srgbClr>
                </a:outerShdw>
              </a:effectLst>
            </a:endParaRPr>
          </a:p>
        </p:txBody>
      </p:sp>
      <p:pic>
        <p:nvPicPr>
          <p:cNvPr id="2050" name="Picture 2" descr="Michel de Montaigne - Cómics Existenciales - STIRNER Ed.">
            <a:extLst>
              <a:ext uri="{FF2B5EF4-FFF2-40B4-BE49-F238E27FC236}">
                <a16:creationId xmlns:a16="http://schemas.microsoft.com/office/drawing/2014/main" id="{B8595B96-C01E-4F19-A372-2050D8117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84" y="2705725"/>
            <a:ext cx="3787637" cy="353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31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TotalTime>
  <Words>781</Words>
  <Application>Microsoft Office PowerPoint</Application>
  <PresentationFormat>Panorámica</PresentationFormat>
  <Paragraphs>21</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Garamond</vt:lpstr>
      <vt:lpstr>Vivaldi</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jorgevinicio2000@gmail.com</dc:creator>
  <cp:lastModifiedBy>jorgevinicio2000@gmail.com</cp:lastModifiedBy>
  <cp:revision>1</cp:revision>
  <dcterms:created xsi:type="dcterms:W3CDTF">2023-07-21T02:51:24Z</dcterms:created>
  <dcterms:modified xsi:type="dcterms:W3CDTF">2023-07-21T03:25:02Z</dcterms:modified>
</cp:coreProperties>
</file>