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73" r:id="rId4"/>
    <p:sldId id="258" r:id="rId5"/>
    <p:sldId id="271" r:id="rId6"/>
    <p:sldId id="274" r:id="rId7"/>
    <p:sldId id="262" r:id="rId8"/>
    <p:sldId id="259" r:id="rId9"/>
    <p:sldId id="275" r:id="rId10"/>
    <p:sldId id="260" r:id="rId11"/>
    <p:sldId id="261" r:id="rId12"/>
    <p:sldId id="263" r:id="rId13"/>
    <p:sldId id="264" r:id="rId14"/>
    <p:sldId id="265" r:id="rId15"/>
    <p:sldId id="266" r:id="rId16"/>
    <p:sldId id="276" r:id="rId17"/>
    <p:sldId id="272" r:id="rId18"/>
    <p:sldId id="270" r:id="rId19"/>
    <p:sldId id="267" r:id="rId20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UL EDISON LOMAS BADILLO" initials="RL" lastIdx="1" clrIdx="0">
    <p:extLst>
      <p:ext uri="{19B8F6BF-5375-455C-9EA6-DF929625EA0E}">
        <p15:presenceInfo xmlns:p15="http://schemas.microsoft.com/office/powerpoint/2012/main" userId="S::rlomas@unach.edu.ec::c83d986e-59b2-4441-acad-5dbe6fd461d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F825"/>
    <a:srgbClr val="00CCFF"/>
    <a:srgbClr val="C55E5B"/>
    <a:srgbClr val="BE4946"/>
    <a:srgbClr val="C6605E"/>
    <a:srgbClr val="CE7674"/>
    <a:srgbClr val="FF99FF"/>
    <a:srgbClr val="BE1402"/>
    <a:srgbClr val="4F81BD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0"/>
  </p:normalViewPr>
  <p:slideViewPr>
    <p:cSldViewPr>
      <p:cViewPr varScale="1">
        <p:scale>
          <a:sx n="107" d="100"/>
          <a:sy n="107" d="100"/>
        </p:scale>
        <p:origin x="1664" y="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-2904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8C61CA-D468-4313-9C8C-0362569F2363}" type="datetimeFigureOut">
              <a:rPr lang="es-EC" smtClean="0"/>
              <a:pPr/>
              <a:t>24/10/24</a:t>
            </a:fld>
            <a:endParaRPr lang="es-EC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6CDC3C-F262-4584-B436-DF706A0CDE49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54840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656F9-2B1A-41AA-8F5B-0F2F017EEE5A}" type="datetimeFigureOut">
              <a:rPr lang="es-EC" smtClean="0"/>
              <a:pPr/>
              <a:t>24/10/24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AA278-6836-4BA8-9D41-A6C1EE997D20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656F9-2B1A-41AA-8F5B-0F2F017EEE5A}" type="datetimeFigureOut">
              <a:rPr lang="es-EC" smtClean="0"/>
              <a:pPr/>
              <a:t>24/10/24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AA278-6836-4BA8-9D41-A6C1EE997D20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656F9-2B1A-41AA-8F5B-0F2F017EEE5A}" type="datetimeFigureOut">
              <a:rPr lang="es-EC" smtClean="0"/>
              <a:pPr/>
              <a:t>24/10/24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AA278-6836-4BA8-9D41-A6C1EE997D20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656F9-2B1A-41AA-8F5B-0F2F017EEE5A}" type="datetimeFigureOut">
              <a:rPr lang="es-EC" smtClean="0"/>
              <a:pPr/>
              <a:t>24/10/24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AA278-6836-4BA8-9D41-A6C1EE997D20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656F9-2B1A-41AA-8F5B-0F2F017EEE5A}" type="datetimeFigureOut">
              <a:rPr lang="es-EC" smtClean="0"/>
              <a:pPr/>
              <a:t>24/10/24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AA278-6836-4BA8-9D41-A6C1EE997D20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656F9-2B1A-41AA-8F5B-0F2F017EEE5A}" type="datetimeFigureOut">
              <a:rPr lang="es-EC" smtClean="0"/>
              <a:pPr/>
              <a:t>24/10/24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AA278-6836-4BA8-9D41-A6C1EE997D20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656F9-2B1A-41AA-8F5B-0F2F017EEE5A}" type="datetimeFigureOut">
              <a:rPr lang="es-EC" smtClean="0"/>
              <a:pPr/>
              <a:t>24/10/24</a:t>
            </a:fld>
            <a:endParaRPr lang="es-EC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AA278-6836-4BA8-9D41-A6C1EE997D20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656F9-2B1A-41AA-8F5B-0F2F017EEE5A}" type="datetimeFigureOut">
              <a:rPr lang="es-EC" smtClean="0"/>
              <a:pPr/>
              <a:t>24/10/24</a:t>
            </a:fld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AA278-6836-4BA8-9D41-A6C1EE997D20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656F9-2B1A-41AA-8F5B-0F2F017EEE5A}" type="datetimeFigureOut">
              <a:rPr lang="es-EC" smtClean="0"/>
              <a:pPr/>
              <a:t>24/10/24</a:t>
            </a:fld>
            <a:endParaRPr lang="es-EC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AA278-6836-4BA8-9D41-A6C1EE997D20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656F9-2B1A-41AA-8F5B-0F2F017EEE5A}" type="datetimeFigureOut">
              <a:rPr lang="es-EC" smtClean="0"/>
              <a:pPr/>
              <a:t>24/10/24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AA278-6836-4BA8-9D41-A6C1EE997D20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656F9-2B1A-41AA-8F5B-0F2F017EEE5A}" type="datetimeFigureOut">
              <a:rPr lang="es-EC" smtClean="0"/>
              <a:pPr/>
              <a:t>24/10/24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AA278-6836-4BA8-9D41-A6C1EE997D20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B656F9-2B1A-41AA-8F5B-0F2F017EEE5A}" type="datetimeFigureOut">
              <a:rPr lang="es-EC" smtClean="0"/>
              <a:pPr/>
              <a:t>24/10/24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DAA278-6836-4BA8-9D41-A6C1EE997D20}" type="slidenum">
              <a:rPr lang="es-EC" smtClean="0"/>
              <a:pPr/>
              <a:t>‹Nº›</a:t>
            </a:fld>
            <a:endParaRPr lang="es-EC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Fondo Micrófono Clásico En Una Representación 3D Con Un Fondo Amarillo  Llamativo para Power Point y Diapositivas - Slidesdocs">
            <a:extLst>
              <a:ext uri="{FF2B5EF4-FFF2-40B4-BE49-F238E27FC236}">
                <a16:creationId xmlns:a16="http://schemas.microsoft.com/office/drawing/2014/main" id="{0351F5BC-999F-1215-AD8C-8F5DD9FB92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5"/>
          <a:stretch/>
        </p:blipFill>
        <p:spPr bwMode="auto">
          <a:xfrm>
            <a:off x="1179463" y="-2"/>
            <a:ext cx="7964537" cy="6872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Rectángulo"/>
          <p:cNvSpPr/>
          <p:nvPr/>
        </p:nvSpPr>
        <p:spPr>
          <a:xfrm rot="16200000">
            <a:off x="-2864767" y="3044278"/>
            <a:ext cx="68580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400" b="1" cap="all" spc="0" dirty="0">
                <a:ln w="0"/>
                <a:solidFill>
                  <a:srgbClr val="006666"/>
                </a:solidFill>
                <a:effectLst>
                  <a:reflection blurRad="12700" stA="50000" endPos="50000" dist="5000" dir="5400000" sy="-100000" rotWithShape="0"/>
                </a:effectLst>
              </a:rPr>
              <a:t>PRODUCCIÓN </a:t>
            </a:r>
            <a:r>
              <a:rPr lang="es-ES" sz="4400" b="1" cap="all" dirty="0">
                <a:ln w="0"/>
                <a:solidFill>
                  <a:srgbClr val="006666"/>
                </a:solidFill>
                <a:effectLst>
                  <a:reflection blurRad="12700" stA="50000" endPos="50000" dist="5000" dir="5400000" sy="-100000" rotWithShape="0"/>
                </a:effectLst>
              </a:rPr>
              <a:t>RADIAL</a:t>
            </a:r>
            <a:endParaRPr lang="es-ES" sz="4400" b="1" cap="all" spc="0" dirty="0">
              <a:ln w="0"/>
              <a:solidFill>
                <a:srgbClr val="006666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232" y="4149080"/>
            <a:ext cx="2088232" cy="203087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4 CuadroTexto"/>
          <p:cNvSpPr txBox="1"/>
          <p:nvPr/>
        </p:nvSpPr>
        <p:spPr>
          <a:xfrm rot="20609669">
            <a:off x="4437784" y="465543"/>
            <a:ext cx="4644516" cy="1107996"/>
          </a:xfrm>
          <a:prstGeom prst="rect">
            <a:avLst/>
          </a:prstGeom>
          <a:noFill/>
          <a:effectLst>
            <a:outerShdw blurRad="127000" dist="254000" dir="1560000" sx="58000" sy="58000" algn="ctr" rotWithShape="0">
              <a:schemeClr val="bg1">
                <a:alpha val="46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s-ES" sz="6600" b="1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howcard Gothic" panose="04020904020102020604" pitchFamily="82" charset="0"/>
              </a:rPr>
              <a:t>N O T I C I A</a:t>
            </a:r>
            <a:endParaRPr lang="es-EC" sz="6600" b="1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Showcard Gothic" panose="04020904020102020604" pitchFamily="82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lum contrast="-70000"/>
          </a:blip>
          <a:srcRect/>
          <a:stretch>
            <a:fillRect/>
          </a:stretch>
        </p:blipFill>
        <p:spPr bwMode="auto">
          <a:xfrm>
            <a:off x="1187624" y="0"/>
            <a:ext cx="797381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1547664" y="620688"/>
            <a:ext cx="7286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2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OBTENCION DE INFORMACIÓN </a:t>
            </a:r>
            <a:endParaRPr lang="es-EC" sz="32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403648" y="1772816"/>
            <a:ext cx="7597508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 </a:t>
            </a:r>
            <a:endParaRPr lang="es-EC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54013" indent="-354013">
              <a:buFont typeface="Wingdings" pitchFamily="2" charset="2"/>
              <a:buChar char="ü"/>
            </a:pPr>
            <a:r>
              <a:rPr lang="es-EC" sz="2400" b="1" dirty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RECURRA SIEMPRE A "LA OTRA VERSIÓN" </a:t>
            </a:r>
          </a:p>
          <a:p>
            <a:pPr marL="354013" indent="-354013"/>
            <a:endParaRPr lang="es-EC" sz="2400" b="1" dirty="0">
              <a:solidFill>
                <a:srgbClr val="FFC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54013" indent="-354013"/>
            <a:endParaRPr lang="es-EC" sz="2400" b="1" dirty="0">
              <a:solidFill>
                <a:srgbClr val="FFC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54013" indent="-354013">
              <a:buFont typeface="Wingdings" pitchFamily="2" charset="2"/>
              <a:buChar char="ü"/>
            </a:pPr>
            <a:r>
              <a:rPr lang="es-EC" sz="2400" b="1" dirty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NUNCA SAQUE CONCLUSIONES PROPIAS</a:t>
            </a:r>
          </a:p>
          <a:p>
            <a:pPr marL="354013" indent="-354013"/>
            <a:endParaRPr lang="es-EC" sz="2400" b="1" dirty="0">
              <a:solidFill>
                <a:srgbClr val="FFC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54013" indent="-354013"/>
            <a:endParaRPr lang="es-EC" sz="2400" b="1" dirty="0">
              <a:solidFill>
                <a:srgbClr val="FFC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54013" lvl="0" indent="-354013">
              <a:buFont typeface="Wingdings" pitchFamily="2" charset="2"/>
              <a:buChar char="ü"/>
            </a:pPr>
            <a:r>
              <a:rPr lang="es-EC" sz="2400" b="1" dirty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SIEMPRE TRATE DE VERIFICAR</a:t>
            </a:r>
          </a:p>
          <a:p>
            <a:pPr marL="354013" indent="-354013"/>
            <a:endParaRPr lang="es-EC" sz="2400" b="1" dirty="0">
              <a:solidFill>
                <a:srgbClr val="FFC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54013" indent="-354013"/>
            <a:endParaRPr lang="es-EC" sz="2400" b="1" dirty="0">
              <a:solidFill>
                <a:srgbClr val="FFC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54013" indent="-354013">
              <a:buFont typeface="Wingdings" pitchFamily="2" charset="2"/>
              <a:buChar char="ü"/>
            </a:pPr>
            <a:r>
              <a:rPr lang="es-ES" sz="2400" b="1" dirty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NUNCA SE DÉ POR SATISFECHO</a:t>
            </a:r>
            <a:endParaRPr lang="es-EC" sz="2400" b="1" dirty="0">
              <a:solidFill>
                <a:srgbClr val="FFC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 rot="16200000">
            <a:off x="-2864767" y="3044278"/>
            <a:ext cx="68580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400" b="1" cap="all" spc="0" dirty="0">
                <a:ln w="0"/>
                <a:solidFill>
                  <a:srgbClr val="006666"/>
                </a:solidFill>
                <a:effectLst>
                  <a:reflection blurRad="12700" stA="50000" endPos="50000" dist="5000" dir="5400000" sy="-100000" rotWithShape="0"/>
                </a:effectLst>
              </a:rPr>
              <a:t>PRODUCCIÓN </a:t>
            </a:r>
            <a:r>
              <a:rPr lang="es-ES" sz="4400" b="1" cap="all" dirty="0">
                <a:ln w="0"/>
                <a:solidFill>
                  <a:srgbClr val="006666"/>
                </a:solidFill>
                <a:effectLst>
                  <a:reflection blurRad="12700" stA="50000" endPos="50000" dist="5000" dir="5400000" sy="-100000" rotWithShape="0"/>
                </a:effectLst>
              </a:rPr>
              <a:t>RADIAL</a:t>
            </a:r>
            <a:endParaRPr lang="es-ES" sz="4400" b="1" cap="all" spc="0" dirty="0">
              <a:ln w="0"/>
              <a:solidFill>
                <a:srgbClr val="006666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lum contrast="-70000"/>
          </a:blip>
          <a:srcRect/>
          <a:stretch>
            <a:fillRect/>
          </a:stretch>
        </p:blipFill>
        <p:spPr bwMode="auto">
          <a:xfrm>
            <a:off x="1149858" y="0"/>
            <a:ext cx="797381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2007822" y="155554"/>
            <a:ext cx="6572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2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FUENTES DE INFORMACION</a:t>
            </a:r>
            <a:endParaRPr lang="es-EC" sz="32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948954" y="756405"/>
            <a:ext cx="7524328" cy="6914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lnSpc>
                <a:spcPct val="150000"/>
              </a:lnSpc>
              <a:buFont typeface="+mj-lt"/>
              <a:buAutoNum type="arabicParenR"/>
            </a:pPr>
            <a:r>
              <a:rPr lang="es-EC" sz="3000" b="1" dirty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Reportero</a:t>
            </a:r>
          </a:p>
        </p:txBody>
      </p:sp>
      <p:sp>
        <p:nvSpPr>
          <p:cNvPr id="15" name="14 Rectángulo"/>
          <p:cNvSpPr/>
          <p:nvPr/>
        </p:nvSpPr>
        <p:spPr>
          <a:xfrm rot="16200000">
            <a:off x="-2864767" y="3044278"/>
            <a:ext cx="68580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400" b="1" cap="all" spc="0" dirty="0">
                <a:ln w="0"/>
                <a:solidFill>
                  <a:srgbClr val="006666"/>
                </a:solidFill>
                <a:effectLst>
                  <a:reflection blurRad="12700" stA="50000" endPos="50000" dist="5000" dir="5400000" sy="-100000" rotWithShape="0"/>
                </a:effectLst>
              </a:rPr>
              <a:t>PRODUCCIÓN </a:t>
            </a:r>
            <a:r>
              <a:rPr lang="es-ES" sz="4400" b="1" cap="all" dirty="0">
                <a:ln w="0"/>
                <a:solidFill>
                  <a:srgbClr val="006666"/>
                </a:solidFill>
                <a:effectLst>
                  <a:reflection blurRad="12700" stA="50000" endPos="50000" dist="5000" dir="5400000" sy="-100000" rotWithShape="0"/>
                </a:effectLst>
              </a:rPr>
              <a:t>RADIAL</a:t>
            </a:r>
            <a:endParaRPr lang="es-ES" sz="4400" b="1" cap="all" spc="0" dirty="0">
              <a:ln w="0"/>
              <a:solidFill>
                <a:srgbClr val="006666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" name="5 CuadroTexto">
            <a:extLst>
              <a:ext uri="{FF2B5EF4-FFF2-40B4-BE49-F238E27FC236}">
                <a16:creationId xmlns:a16="http://schemas.microsoft.com/office/drawing/2014/main" id="{7188F6FB-CECC-2D6E-5915-6F029B74238B}"/>
              </a:ext>
            </a:extLst>
          </p:cNvPr>
          <p:cNvSpPr txBox="1"/>
          <p:nvPr/>
        </p:nvSpPr>
        <p:spPr>
          <a:xfrm>
            <a:off x="3834482" y="1441448"/>
            <a:ext cx="6570166" cy="6914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28750" lvl="2" indent="-514350">
              <a:lnSpc>
                <a:spcPct val="150000"/>
              </a:lnSpc>
              <a:buFont typeface="+mj-lt"/>
              <a:buAutoNum type="arabicParenR" startAt="2"/>
            </a:pPr>
            <a:r>
              <a:rPr lang="es-EC" sz="3000" b="1" dirty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Enviado Especial</a:t>
            </a:r>
          </a:p>
        </p:txBody>
      </p:sp>
      <p:sp>
        <p:nvSpPr>
          <p:cNvPr id="3" name="5 CuadroTexto">
            <a:extLst>
              <a:ext uri="{FF2B5EF4-FFF2-40B4-BE49-F238E27FC236}">
                <a16:creationId xmlns:a16="http://schemas.microsoft.com/office/drawing/2014/main" id="{EC18EE65-39C9-10C0-973C-1663A67E4A3B}"/>
              </a:ext>
            </a:extLst>
          </p:cNvPr>
          <p:cNvSpPr txBox="1"/>
          <p:nvPr/>
        </p:nvSpPr>
        <p:spPr>
          <a:xfrm>
            <a:off x="24108" y="2161528"/>
            <a:ext cx="6657071" cy="6914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85950" lvl="3" indent="-514350">
              <a:lnSpc>
                <a:spcPct val="150000"/>
              </a:lnSpc>
              <a:buFont typeface="+mj-lt"/>
              <a:buAutoNum type="arabicParenR" startAt="3"/>
            </a:pPr>
            <a:r>
              <a:rPr lang="es-EC" sz="3000" b="1" dirty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Corresponsal</a:t>
            </a:r>
          </a:p>
        </p:txBody>
      </p:sp>
      <p:sp>
        <p:nvSpPr>
          <p:cNvPr id="4" name="5 CuadroTexto">
            <a:extLst>
              <a:ext uri="{FF2B5EF4-FFF2-40B4-BE49-F238E27FC236}">
                <a16:creationId xmlns:a16="http://schemas.microsoft.com/office/drawing/2014/main" id="{02DCA181-AD83-9BD5-3862-EC35CD959D09}"/>
              </a:ext>
            </a:extLst>
          </p:cNvPr>
          <p:cNvSpPr txBox="1"/>
          <p:nvPr/>
        </p:nvSpPr>
        <p:spPr>
          <a:xfrm>
            <a:off x="2979105" y="2881608"/>
            <a:ext cx="5409319" cy="6914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3150" lvl="4" indent="-514350">
              <a:lnSpc>
                <a:spcPct val="150000"/>
              </a:lnSpc>
              <a:buFont typeface="+mj-lt"/>
              <a:buAutoNum type="arabicParenR" startAt="4"/>
            </a:pPr>
            <a:r>
              <a:rPr lang="es-EC" sz="3000" b="1" dirty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Oyente</a:t>
            </a:r>
          </a:p>
        </p:txBody>
      </p:sp>
      <p:sp>
        <p:nvSpPr>
          <p:cNvPr id="7" name="5 CuadroTexto">
            <a:extLst>
              <a:ext uri="{FF2B5EF4-FFF2-40B4-BE49-F238E27FC236}">
                <a16:creationId xmlns:a16="http://schemas.microsoft.com/office/drawing/2014/main" id="{E107537D-68E0-2440-DC69-7777B7D26686}"/>
              </a:ext>
            </a:extLst>
          </p:cNvPr>
          <p:cNvSpPr txBox="1"/>
          <p:nvPr/>
        </p:nvSpPr>
        <p:spPr>
          <a:xfrm>
            <a:off x="-941706" y="3673696"/>
            <a:ext cx="8105994" cy="6914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00350" lvl="5" indent="-514350">
              <a:lnSpc>
                <a:spcPct val="150000"/>
              </a:lnSpc>
              <a:buFont typeface="+mj-lt"/>
              <a:buAutoNum type="arabicParenR" startAt="5"/>
            </a:pPr>
            <a:r>
              <a:rPr lang="es-EC" sz="3000" b="1" dirty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Agencia de Prensa</a:t>
            </a:r>
          </a:p>
        </p:txBody>
      </p:sp>
      <p:sp>
        <p:nvSpPr>
          <p:cNvPr id="8" name="5 CuadroTexto">
            <a:extLst>
              <a:ext uri="{FF2B5EF4-FFF2-40B4-BE49-F238E27FC236}">
                <a16:creationId xmlns:a16="http://schemas.microsoft.com/office/drawing/2014/main" id="{47E16339-9718-F706-CF6F-115A126522CD}"/>
              </a:ext>
            </a:extLst>
          </p:cNvPr>
          <p:cNvSpPr txBox="1"/>
          <p:nvPr/>
        </p:nvSpPr>
        <p:spPr>
          <a:xfrm>
            <a:off x="2043001" y="4437112"/>
            <a:ext cx="5409319" cy="6914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57550" lvl="6" indent="-514350">
              <a:lnSpc>
                <a:spcPct val="150000"/>
              </a:lnSpc>
              <a:buFont typeface="+mj-lt"/>
              <a:buAutoNum type="arabicParenR" startAt="6"/>
            </a:pPr>
            <a:r>
              <a:rPr lang="es-EC" sz="3000" b="1" dirty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La Radio</a:t>
            </a:r>
          </a:p>
        </p:txBody>
      </p:sp>
      <p:sp>
        <p:nvSpPr>
          <p:cNvPr id="9" name="5 CuadroTexto">
            <a:extLst>
              <a:ext uri="{FF2B5EF4-FFF2-40B4-BE49-F238E27FC236}">
                <a16:creationId xmlns:a16="http://schemas.microsoft.com/office/drawing/2014/main" id="{3E075AAE-7835-4F3F-DA78-EE291B476BE9}"/>
              </a:ext>
            </a:extLst>
          </p:cNvPr>
          <p:cNvSpPr txBox="1"/>
          <p:nvPr/>
        </p:nvSpPr>
        <p:spPr>
          <a:xfrm>
            <a:off x="-1792146" y="5185864"/>
            <a:ext cx="7128792" cy="6914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714750" lvl="7" indent="-514350">
              <a:lnSpc>
                <a:spcPct val="150000"/>
              </a:lnSpc>
              <a:buFont typeface="+mj-lt"/>
              <a:buAutoNum type="arabicParenR" startAt="7"/>
            </a:pPr>
            <a:r>
              <a:rPr lang="es-EC" sz="3000" b="1" dirty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Prensa Escrita</a:t>
            </a:r>
          </a:p>
        </p:txBody>
      </p:sp>
      <p:sp>
        <p:nvSpPr>
          <p:cNvPr id="10" name="5 CuadroTexto">
            <a:extLst>
              <a:ext uri="{FF2B5EF4-FFF2-40B4-BE49-F238E27FC236}">
                <a16:creationId xmlns:a16="http://schemas.microsoft.com/office/drawing/2014/main" id="{AD7B64DC-7D76-2A0E-E6C3-DF663727FB7E}"/>
              </a:ext>
            </a:extLst>
          </p:cNvPr>
          <p:cNvSpPr txBox="1"/>
          <p:nvPr/>
        </p:nvSpPr>
        <p:spPr>
          <a:xfrm>
            <a:off x="1104358" y="5977952"/>
            <a:ext cx="6419970" cy="6914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171950" lvl="8" indent="-514350">
              <a:lnSpc>
                <a:spcPct val="150000"/>
              </a:lnSpc>
              <a:buFont typeface="+mj-lt"/>
              <a:buAutoNum type="arabicParenR" startAt="8"/>
            </a:pPr>
            <a:r>
              <a:rPr lang="es-EC" sz="3000" b="1" dirty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Internet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3" grpId="0"/>
      <p:bldP spid="4" grpId="0"/>
      <p:bldP spid="7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lum contrast="-70000"/>
          </a:blip>
          <a:srcRect/>
          <a:stretch>
            <a:fillRect/>
          </a:stretch>
        </p:blipFill>
        <p:spPr bwMode="auto">
          <a:xfrm>
            <a:off x="1187624" y="0"/>
            <a:ext cx="797381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2643174" y="357166"/>
            <a:ext cx="5643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200" b="1" dirty="0">
                <a:solidFill>
                  <a:srgbClr val="0033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PARTES DE LA NOTICIA</a:t>
            </a:r>
            <a:endParaRPr lang="es-EC" sz="3200" dirty="0">
              <a:solidFill>
                <a:srgbClr val="0033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547664" y="1052736"/>
            <a:ext cx="73820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u="sng" dirty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ENCABEZADO O  “LEAD”</a:t>
            </a:r>
            <a:r>
              <a:rPr lang="es-EC" sz="2000" b="1" dirty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:</a:t>
            </a:r>
            <a:r>
              <a:rPr lang="es-EC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s-EC" sz="20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Es la introducción de la noticia </a:t>
            </a:r>
            <a:r>
              <a:rPr lang="es-ES" sz="20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que engancha al oyente. Breve, claro y firme.</a:t>
            </a:r>
            <a:r>
              <a:rPr lang="es-EC" sz="20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1416204" y="2204864"/>
            <a:ext cx="752607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0" indent="-266700" defTabSz="811213">
              <a:buFont typeface="+mj-lt"/>
              <a:buAutoNum type="arabicPeriod"/>
            </a:pPr>
            <a:r>
              <a:rPr lang="es-EC" sz="2000" b="1" dirty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ENCABEZADO SENCILLO</a:t>
            </a:r>
            <a:r>
              <a:rPr lang="es-EC" sz="2000" dirty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:</a:t>
            </a:r>
            <a:r>
              <a:rPr lang="es-EC" sz="20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Directo, aunque 	puede pecar de insuficiente. </a:t>
            </a:r>
          </a:p>
          <a:p>
            <a:pPr marL="444500" indent="-266700">
              <a:buFont typeface="+mj-lt"/>
              <a:buAutoNum type="arabicPeriod"/>
            </a:pPr>
            <a:endParaRPr lang="es-EC" sz="20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44500" lvl="1">
              <a:tabLst>
                <a:tab pos="444500" algn="l"/>
              </a:tabLst>
            </a:pPr>
            <a:r>
              <a:rPr lang="es-EC" sz="2000" b="1" dirty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Ej.</a:t>
            </a:r>
            <a:r>
              <a:rPr lang="es-EC" sz="2000" dirty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s-EC" sz="20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"Mañana, a las ocho horas, comienza una huelga general del transporte”.</a:t>
            </a:r>
          </a:p>
          <a:p>
            <a:pPr marL="177800"/>
            <a:endParaRPr lang="es-EC" sz="20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44500" indent="-266700">
              <a:buFont typeface="+mj-lt"/>
              <a:buAutoNum type="arabicPeriod"/>
            </a:pPr>
            <a:r>
              <a:rPr lang="es-EC" sz="2000" b="1" dirty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ENCABEZADO DOBLE:</a:t>
            </a:r>
            <a:r>
              <a:rPr lang="es-EC" sz="20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Ya no se trata de un 	solo hecho trascendente de la información, 	sino de dos que se complementan. </a:t>
            </a:r>
          </a:p>
          <a:p>
            <a:pPr marL="444500" indent="-266700"/>
            <a:endParaRPr lang="es-EC" sz="20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44500" indent="-266700"/>
            <a:r>
              <a:rPr lang="es-EC" sz="20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es-EC" sz="2000" b="1" dirty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Ej.</a:t>
            </a:r>
            <a:r>
              <a:rPr lang="es-EC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s-EC" sz="20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"La huelga general del transporte comienza mañana a las ocho horas. El 90 por ciento de los autobuses estará fuera de servicio".  </a:t>
            </a:r>
          </a:p>
        </p:txBody>
      </p:sp>
      <p:sp>
        <p:nvSpPr>
          <p:cNvPr id="8" name="7 Rectángulo"/>
          <p:cNvSpPr/>
          <p:nvPr/>
        </p:nvSpPr>
        <p:spPr>
          <a:xfrm rot="16200000">
            <a:off x="-2864767" y="3044278"/>
            <a:ext cx="68580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400" b="1" cap="all" spc="0" dirty="0">
                <a:ln w="0"/>
                <a:solidFill>
                  <a:srgbClr val="006666"/>
                </a:solidFill>
                <a:effectLst>
                  <a:reflection blurRad="12700" stA="50000" endPos="50000" dist="5000" dir="5400000" sy="-100000" rotWithShape="0"/>
                </a:effectLst>
              </a:rPr>
              <a:t>PRODUCCIÓN </a:t>
            </a:r>
            <a:r>
              <a:rPr lang="es-ES" sz="4400" b="1" cap="all" dirty="0">
                <a:ln w="0"/>
                <a:solidFill>
                  <a:srgbClr val="006666"/>
                </a:solidFill>
                <a:effectLst>
                  <a:reflection blurRad="12700" stA="50000" endPos="50000" dist="5000" dir="5400000" sy="-100000" rotWithShape="0"/>
                </a:effectLst>
              </a:rPr>
              <a:t>RADIAL</a:t>
            </a:r>
            <a:endParaRPr lang="es-ES" sz="4400" b="1" cap="all" spc="0" dirty="0">
              <a:ln w="0"/>
              <a:solidFill>
                <a:srgbClr val="006666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lum contrast="-70000"/>
          </a:blip>
          <a:srcRect/>
          <a:stretch>
            <a:fillRect/>
          </a:stretch>
        </p:blipFill>
        <p:spPr bwMode="auto">
          <a:xfrm>
            <a:off x="1187624" y="0"/>
            <a:ext cx="797381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1211283" y="605001"/>
            <a:ext cx="74168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3400" lvl="1" indent="-355600">
              <a:buFont typeface="+mj-lt"/>
              <a:buAutoNum type="arabicPeriod" startAt="3"/>
            </a:pPr>
            <a:r>
              <a:rPr lang="es-EC" sz="2000" b="1" dirty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ENCABEZADO TRIPLE: </a:t>
            </a:r>
            <a:r>
              <a:rPr lang="es-EC" sz="20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Incluye un nuevo elemento. </a:t>
            </a:r>
            <a:r>
              <a:rPr lang="es-EC" sz="2000" b="1" dirty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Ej</a:t>
            </a:r>
            <a:r>
              <a:rPr lang="es-EC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 </a:t>
            </a:r>
            <a:r>
              <a:rPr lang="es-EC" sz="20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"La huelga general del transporte comienza mañana a las ocho horas. El 90 por ciento de los autobuses estará fuera de servicio. El transporte privado no se pliega a la acción". </a:t>
            </a:r>
          </a:p>
        </p:txBody>
      </p:sp>
      <p:sp>
        <p:nvSpPr>
          <p:cNvPr id="5" name="4 Rectángulo"/>
          <p:cNvSpPr/>
          <p:nvPr/>
        </p:nvSpPr>
        <p:spPr>
          <a:xfrm rot="16200000">
            <a:off x="-2864767" y="3044278"/>
            <a:ext cx="68580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400" b="1" cap="all" spc="0" dirty="0">
                <a:ln w="0"/>
                <a:solidFill>
                  <a:srgbClr val="006666"/>
                </a:solidFill>
                <a:effectLst>
                  <a:reflection blurRad="12700" stA="50000" endPos="50000" dist="5000" dir="5400000" sy="-100000" rotWithShape="0"/>
                </a:effectLst>
              </a:rPr>
              <a:t>PRODUCCIÓN </a:t>
            </a:r>
            <a:r>
              <a:rPr lang="es-ES" sz="4400" b="1" cap="all" dirty="0">
                <a:ln w="0"/>
                <a:solidFill>
                  <a:srgbClr val="006666"/>
                </a:solidFill>
                <a:effectLst>
                  <a:reflection blurRad="12700" stA="50000" endPos="50000" dist="5000" dir="5400000" sy="-100000" rotWithShape="0"/>
                </a:effectLst>
              </a:rPr>
              <a:t>RADIAL</a:t>
            </a:r>
            <a:endParaRPr lang="es-ES" sz="4400" b="1" cap="all" spc="0" dirty="0">
              <a:ln w="0"/>
              <a:solidFill>
                <a:srgbClr val="006666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" name="3 CuadroTexto">
            <a:extLst>
              <a:ext uri="{FF2B5EF4-FFF2-40B4-BE49-F238E27FC236}">
                <a16:creationId xmlns:a16="http://schemas.microsoft.com/office/drawing/2014/main" id="{B5BC035E-AF2A-2123-728F-DCA298507F28}"/>
              </a:ext>
            </a:extLst>
          </p:cNvPr>
          <p:cNvSpPr txBox="1"/>
          <p:nvPr/>
        </p:nvSpPr>
        <p:spPr>
          <a:xfrm>
            <a:off x="1222181" y="2509125"/>
            <a:ext cx="74168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3400" lvl="1" indent="-355600">
              <a:buFont typeface="+mj-lt"/>
              <a:buAutoNum type="arabicPeriod" startAt="4"/>
            </a:pPr>
            <a:r>
              <a:rPr lang="es-EC" sz="2000" b="1" dirty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ENCABEZADO EXPLICATIVO</a:t>
            </a:r>
            <a:r>
              <a:rPr lang="es-EC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: </a:t>
            </a:r>
            <a:r>
              <a:rPr lang="es-EC" sz="20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Señala, explica las causas de la huelga, informa directamente sobre el hecho que la generó. La decisión de ir a la huelga ya, se da por conocida por el oyente. </a:t>
            </a:r>
            <a:r>
              <a:rPr lang="es-EC" sz="2000" b="1" dirty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Ej. </a:t>
            </a:r>
            <a:r>
              <a:rPr lang="es-EC" sz="20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"Las demandas salariales insatisfechas deciden la huelga general del transporte público a partir 	de las ocho horas de mañana". </a:t>
            </a:r>
          </a:p>
        </p:txBody>
      </p:sp>
      <p:sp>
        <p:nvSpPr>
          <p:cNvPr id="3" name="3 CuadroTexto">
            <a:extLst>
              <a:ext uri="{FF2B5EF4-FFF2-40B4-BE49-F238E27FC236}">
                <a16:creationId xmlns:a16="http://schemas.microsoft.com/office/drawing/2014/main" id="{70EB9FB9-6A26-0553-0E1D-E87AB0168626}"/>
              </a:ext>
            </a:extLst>
          </p:cNvPr>
          <p:cNvSpPr txBox="1"/>
          <p:nvPr/>
        </p:nvSpPr>
        <p:spPr>
          <a:xfrm>
            <a:off x="1222181" y="5028802"/>
            <a:ext cx="74168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3400" lvl="1" indent="-355600">
              <a:buFont typeface="+mj-lt"/>
              <a:buAutoNum type="arabicPeriod" startAt="5"/>
            </a:pPr>
            <a:r>
              <a:rPr lang="es-EC" sz="2000" b="1" dirty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ENCABEZADO TESTIMONIAL:</a:t>
            </a:r>
            <a:r>
              <a:rPr lang="es-EC" sz="20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Comienza con la reproducción de una frase o declaración de un personaje. Puede ser leída por el locutor o reproducir una grabación ya efectuada.</a:t>
            </a:r>
            <a:endParaRPr lang="es-EC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lum contrast="-70000"/>
          </a:blip>
          <a:srcRect/>
          <a:stretch>
            <a:fillRect/>
          </a:stretch>
        </p:blipFill>
        <p:spPr bwMode="auto">
          <a:xfrm>
            <a:off x="1187624" y="0"/>
            <a:ext cx="797381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1475656" y="922650"/>
            <a:ext cx="7413476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200" b="1" u="sng" dirty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CUERPO</a:t>
            </a:r>
            <a:r>
              <a:rPr lang="es-EC" sz="2200" b="1" dirty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:</a:t>
            </a:r>
            <a:r>
              <a:rPr lang="es-EC" sz="2200" dirty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s-EC" sz="22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Aquí llegan las explicaciones de lo que se insertó en el encabezado, utilizando párrafos completos, cortos y de fácil entendimiento. Utilice mucho la puntuación, elemento necesario para efectuar las pausas que beneficiarán la lectura.</a:t>
            </a:r>
          </a:p>
          <a:p>
            <a:r>
              <a:rPr lang="es-EC" sz="22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endParaRPr lang="es-EC" sz="22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s-EC" sz="2200" b="1" u="sng" dirty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FINAL</a:t>
            </a:r>
            <a:r>
              <a:rPr lang="es-EC" sz="2200" b="1" dirty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:</a:t>
            </a:r>
            <a:r>
              <a:rPr lang="es-EC" sz="22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s-EC" sz="22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Parte de extrema importancia, porque de lo que se trata es de mantener la atención de la audiencia.</a:t>
            </a:r>
          </a:p>
          <a:p>
            <a:r>
              <a:rPr lang="es-EC" sz="22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r>
              <a:rPr lang="es-EC" sz="22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Una parte curiosa del hecho, una circunstancia no esencial pero interesante, las consecuencias que producirá una declaración o una cita. Tienen que ver con la comunidad o de interés humano. </a:t>
            </a:r>
          </a:p>
        </p:txBody>
      </p:sp>
      <p:sp>
        <p:nvSpPr>
          <p:cNvPr id="5" name="4 Rectángulo"/>
          <p:cNvSpPr/>
          <p:nvPr/>
        </p:nvSpPr>
        <p:spPr>
          <a:xfrm rot="16200000">
            <a:off x="-2864767" y="3044278"/>
            <a:ext cx="68580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400" b="1" cap="all" spc="0" dirty="0">
                <a:ln w="0"/>
                <a:solidFill>
                  <a:srgbClr val="006666"/>
                </a:solidFill>
                <a:effectLst>
                  <a:reflection blurRad="12700" stA="50000" endPos="50000" dist="5000" dir="5400000" sy="-100000" rotWithShape="0"/>
                </a:effectLst>
              </a:rPr>
              <a:t>PRODUCCIÓN </a:t>
            </a:r>
            <a:r>
              <a:rPr lang="es-ES" sz="4400" b="1" cap="all" dirty="0">
                <a:ln w="0"/>
                <a:solidFill>
                  <a:srgbClr val="006666"/>
                </a:solidFill>
                <a:effectLst>
                  <a:reflection blurRad="12700" stA="50000" endPos="50000" dist="5000" dir="5400000" sy="-100000" rotWithShape="0"/>
                </a:effectLst>
              </a:rPr>
              <a:t>RADIAL</a:t>
            </a:r>
            <a:endParaRPr lang="es-ES" sz="4400" b="1" cap="all" spc="0" dirty="0">
              <a:ln w="0"/>
              <a:solidFill>
                <a:srgbClr val="006666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lum contrast="-70000"/>
          </a:blip>
          <a:srcRect/>
          <a:stretch>
            <a:fillRect/>
          </a:stretch>
        </p:blipFill>
        <p:spPr bwMode="auto">
          <a:xfrm>
            <a:off x="1187624" y="0"/>
            <a:ext cx="797381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1785918" y="142852"/>
            <a:ext cx="7215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PREPARAR LA NOTICIA</a:t>
            </a:r>
            <a:endParaRPr lang="es-EC" sz="3200" b="1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619672" y="1127641"/>
            <a:ext cx="705678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EC" sz="26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Emplee media página formato A4 y papel pesado. </a:t>
            </a:r>
          </a:p>
          <a:p>
            <a:pPr marL="342900" indent="-342900">
              <a:buFont typeface="+mj-lt"/>
              <a:buAutoNum type="arabicPeriod"/>
            </a:pPr>
            <a:endParaRPr lang="es-EC" sz="26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s-EC" sz="26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Establezca líneas guías. </a:t>
            </a:r>
          </a:p>
          <a:p>
            <a:pPr marL="342900" indent="-342900">
              <a:buFont typeface="+mj-lt"/>
              <a:buAutoNum type="arabicPeriod"/>
            </a:pPr>
            <a:endParaRPr lang="es-EC" sz="26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s-EC" sz="26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Deje un margen de tres centímetros a la izquierda. </a:t>
            </a:r>
          </a:p>
          <a:p>
            <a:pPr marL="342900" indent="-342900">
              <a:buFont typeface="+mj-lt"/>
              <a:buAutoNum type="arabicPeriod"/>
            </a:pPr>
            <a:endParaRPr lang="es-EC" sz="26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s-EC" sz="26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Escriba en computador e imprima a un solo lado. </a:t>
            </a:r>
          </a:p>
          <a:p>
            <a:pPr marL="342900" lvl="0" indent="-342900">
              <a:buFont typeface="+mj-lt"/>
              <a:buAutoNum type="arabicPeriod"/>
            </a:pPr>
            <a:endParaRPr lang="es-EC" sz="26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s-EC" sz="26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Escriba la noticia a doble espacio. </a:t>
            </a:r>
          </a:p>
        </p:txBody>
      </p:sp>
      <p:sp>
        <p:nvSpPr>
          <p:cNvPr id="6" name="5 Rectángulo"/>
          <p:cNvSpPr/>
          <p:nvPr/>
        </p:nvSpPr>
        <p:spPr>
          <a:xfrm rot="16200000">
            <a:off x="-2864767" y="3044278"/>
            <a:ext cx="68580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400" b="1" cap="all" spc="0" dirty="0">
                <a:ln w="0"/>
                <a:solidFill>
                  <a:srgbClr val="006666"/>
                </a:solidFill>
                <a:effectLst>
                  <a:reflection blurRad="12700" stA="50000" endPos="50000" dist="5000" dir="5400000" sy="-100000" rotWithShape="0"/>
                </a:effectLst>
              </a:rPr>
              <a:t>PRODUCCIÓN </a:t>
            </a:r>
            <a:r>
              <a:rPr lang="es-ES" sz="4400" b="1" cap="all" dirty="0">
                <a:ln w="0"/>
                <a:solidFill>
                  <a:srgbClr val="006666"/>
                </a:solidFill>
                <a:effectLst>
                  <a:reflection blurRad="12700" stA="50000" endPos="50000" dist="5000" dir="5400000" sy="-100000" rotWithShape="0"/>
                </a:effectLst>
              </a:rPr>
              <a:t>RADIAL</a:t>
            </a:r>
            <a:endParaRPr lang="es-ES" sz="4400" b="1" cap="all" spc="0" dirty="0">
              <a:ln w="0"/>
              <a:solidFill>
                <a:srgbClr val="006666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lum contrast="-70000"/>
          </a:blip>
          <a:srcRect/>
          <a:stretch>
            <a:fillRect/>
          </a:stretch>
        </p:blipFill>
        <p:spPr bwMode="auto">
          <a:xfrm>
            <a:off x="1187624" y="0"/>
            <a:ext cx="797381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1785918" y="142852"/>
            <a:ext cx="7215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PREPARAR LA NOTICIA</a:t>
            </a:r>
            <a:endParaRPr lang="es-EC" sz="3200" b="1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785918" y="857232"/>
            <a:ext cx="6890538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es-EC" sz="26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Redacte una noticia por página. </a:t>
            </a:r>
          </a:p>
          <a:p>
            <a:pPr marL="342900" indent="-342900">
              <a:buFont typeface="+mj-lt"/>
              <a:buAutoNum type="arabicPeriod"/>
            </a:pPr>
            <a:endParaRPr lang="es-EC" sz="26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s-EC" sz="26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Emplee mayúsculas y minúsculas. </a:t>
            </a:r>
          </a:p>
          <a:p>
            <a:pPr marL="342900" indent="-342900">
              <a:buFont typeface="+mj-lt"/>
              <a:buAutoNum type="arabicPeriod"/>
            </a:pPr>
            <a:endParaRPr lang="es-EC" sz="26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s-EC" sz="26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Controle el tamaño y tipo de letra. </a:t>
            </a:r>
          </a:p>
          <a:p>
            <a:pPr marL="342900" indent="-342900">
              <a:buFont typeface="+mj-lt"/>
              <a:buAutoNum type="arabicPeriod"/>
            </a:pPr>
            <a:endParaRPr lang="es-EC" sz="26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s-EC" sz="26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Divida las palabras difíciles. </a:t>
            </a:r>
            <a:r>
              <a:rPr lang="es-EC" sz="2600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Ej</a:t>
            </a:r>
            <a:r>
              <a:rPr lang="es-EC" sz="26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: "POLICLOROBIFEMILENO, "CUADRAGESIMOQUINTO, "HEXAFLUORURO". </a:t>
            </a:r>
          </a:p>
          <a:p>
            <a:pPr marL="342900" indent="-342900">
              <a:buFont typeface="+mj-lt"/>
              <a:buAutoNum type="arabicPeriod"/>
            </a:pPr>
            <a:endParaRPr lang="es-EC" sz="26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s-EC" sz="26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Una copia por noticia y dos, si se lee a dos voces. </a:t>
            </a:r>
          </a:p>
        </p:txBody>
      </p:sp>
      <p:sp>
        <p:nvSpPr>
          <p:cNvPr id="6" name="5 Rectángulo"/>
          <p:cNvSpPr/>
          <p:nvPr/>
        </p:nvSpPr>
        <p:spPr>
          <a:xfrm rot="16200000">
            <a:off x="-2864767" y="3044278"/>
            <a:ext cx="68580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400" b="1" cap="all" spc="0" dirty="0">
                <a:ln w="0"/>
                <a:solidFill>
                  <a:srgbClr val="006666"/>
                </a:solidFill>
                <a:effectLst>
                  <a:reflection blurRad="12700" stA="50000" endPos="50000" dist="5000" dir="5400000" sy="-100000" rotWithShape="0"/>
                </a:effectLst>
              </a:rPr>
              <a:t>PRODUCCIÓN </a:t>
            </a:r>
            <a:r>
              <a:rPr lang="es-ES" sz="4400" b="1" cap="all" dirty="0">
                <a:ln w="0"/>
                <a:solidFill>
                  <a:srgbClr val="006666"/>
                </a:solidFill>
                <a:effectLst>
                  <a:reflection blurRad="12700" stA="50000" endPos="50000" dist="5000" dir="5400000" sy="-100000" rotWithShape="0"/>
                </a:effectLst>
              </a:rPr>
              <a:t>RADIAL</a:t>
            </a:r>
            <a:endParaRPr lang="es-ES" sz="4400" b="1" cap="all" spc="0" dirty="0">
              <a:ln w="0"/>
              <a:solidFill>
                <a:srgbClr val="006666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771848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lum contrast="-70000"/>
          </a:blip>
          <a:srcRect/>
          <a:stretch>
            <a:fillRect/>
          </a:stretch>
        </p:blipFill>
        <p:spPr bwMode="auto">
          <a:xfrm>
            <a:off x="1187624" y="0"/>
            <a:ext cx="797381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1785918" y="35913"/>
            <a:ext cx="7215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Presentación de la Noticia</a:t>
            </a:r>
          </a:p>
        </p:txBody>
      </p:sp>
      <p:sp>
        <p:nvSpPr>
          <p:cNvPr id="6" name="5 Rectángulo"/>
          <p:cNvSpPr/>
          <p:nvPr/>
        </p:nvSpPr>
        <p:spPr>
          <a:xfrm rot="16200000">
            <a:off x="-2864767" y="3044278"/>
            <a:ext cx="68580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400" b="1" cap="all" spc="0" dirty="0">
                <a:ln w="0"/>
                <a:solidFill>
                  <a:srgbClr val="006666"/>
                </a:solidFill>
                <a:effectLst>
                  <a:reflection blurRad="12700" stA="50000" endPos="50000" dist="5000" dir="5400000" sy="-100000" rotWithShape="0"/>
                </a:effectLst>
              </a:rPr>
              <a:t>PRODUCCIÓN </a:t>
            </a:r>
            <a:r>
              <a:rPr lang="es-ES" sz="4400" b="1" cap="all" dirty="0">
                <a:ln w="0"/>
                <a:solidFill>
                  <a:srgbClr val="006666"/>
                </a:solidFill>
                <a:effectLst>
                  <a:reflection blurRad="12700" stA="50000" endPos="50000" dist="5000" dir="5400000" sy="-100000" rotWithShape="0"/>
                </a:effectLst>
              </a:rPr>
              <a:t>RADIAL</a:t>
            </a:r>
            <a:endParaRPr lang="es-ES" sz="4400" b="1" cap="all" spc="0" dirty="0">
              <a:ln w="0"/>
              <a:solidFill>
                <a:srgbClr val="006666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0" r="5017" b="3760"/>
          <a:stretch/>
        </p:blipFill>
        <p:spPr>
          <a:xfrm>
            <a:off x="1202583" y="1052736"/>
            <a:ext cx="7973813" cy="536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0992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lum contrast="-70000"/>
          </a:blip>
          <a:srcRect/>
          <a:stretch>
            <a:fillRect/>
          </a:stretch>
        </p:blipFill>
        <p:spPr bwMode="auto">
          <a:xfrm>
            <a:off x="1187624" y="0"/>
            <a:ext cx="797381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Muerte en la basur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55332" y="5229200"/>
            <a:ext cx="609600" cy="609600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908720"/>
            <a:ext cx="3960440" cy="396044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3779912" y="3545721"/>
            <a:ext cx="39604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>
                <a:solidFill>
                  <a:schemeClr val="bg1"/>
                </a:solidFill>
              </a:rPr>
              <a:t>«LA MUERTE EN LA BASURA» </a:t>
            </a:r>
          </a:p>
          <a:p>
            <a:pPr algn="ctr"/>
            <a:r>
              <a:rPr lang="es-ES_tradnl" sz="2000" b="1" dirty="0">
                <a:solidFill>
                  <a:schemeClr val="bg1"/>
                </a:solidFill>
              </a:rPr>
              <a:t>Guido Moreno</a:t>
            </a:r>
          </a:p>
          <a:p>
            <a:pPr algn="ctr"/>
            <a:r>
              <a:rPr lang="es-AR" sz="2000" b="1" dirty="0">
                <a:solidFill>
                  <a:schemeClr val="bg1"/>
                </a:solidFill>
              </a:rPr>
              <a:t>Fundación Nuevo Periodismo Iberoamericano 2005.</a:t>
            </a:r>
          </a:p>
        </p:txBody>
      </p:sp>
      <p:sp>
        <p:nvSpPr>
          <p:cNvPr id="8" name="7 Rectángulo"/>
          <p:cNvSpPr/>
          <p:nvPr/>
        </p:nvSpPr>
        <p:spPr>
          <a:xfrm rot="16200000">
            <a:off x="-2864767" y="3044278"/>
            <a:ext cx="68580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400" b="1" cap="all" spc="0" dirty="0">
                <a:ln w="0"/>
                <a:solidFill>
                  <a:srgbClr val="006666"/>
                </a:solidFill>
                <a:effectLst>
                  <a:reflection blurRad="12700" stA="50000" endPos="50000" dist="5000" dir="5400000" sy="-100000" rotWithShape="0"/>
                </a:effectLst>
              </a:rPr>
              <a:t>PRODUCCIÓN </a:t>
            </a:r>
            <a:r>
              <a:rPr lang="es-ES" sz="4400" b="1" cap="all" dirty="0">
                <a:ln w="0"/>
                <a:solidFill>
                  <a:srgbClr val="006666"/>
                </a:solidFill>
                <a:effectLst>
                  <a:reflection blurRad="12700" stA="50000" endPos="50000" dist="5000" dir="5400000" sy="-100000" rotWithShape="0"/>
                </a:effectLst>
              </a:rPr>
              <a:t>RADIAL</a:t>
            </a:r>
            <a:endParaRPr lang="es-ES" sz="4400" b="1" cap="all" spc="0" dirty="0">
              <a:ln w="0"/>
              <a:solidFill>
                <a:srgbClr val="006666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9969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0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lum contrast="-70000"/>
          </a:blip>
          <a:srcRect/>
          <a:stretch>
            <a:fillRect/>
          </a:stretch>
        </p:blipFill>
        <p:spPr bwMode="auto">
          <a:xfrm>
            <a:off x="1187624" y="0"/>
            <a:ext cx="797381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832756"/>
            <a:ext cx="1296144" cy="12605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1 Rectángulo"/>
          <p:cNvSpPr/>
          <p:nvPr/>
        </p:nvSpPr>
        <p:spPr>
          <a:xfrm>
            <a:off x="1835696" y="2564904"/>
            <a:ext cx="180850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6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F i n</a:t>
            </a:r>
            <a:endParaRPr lang="es-ES" sz="66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6" name="5 Rectángulo"/>
          <p:cNvSpPr/>
          <p:nvPr/>
        </p:nvSpPr>
        <p:spPr>
          <a:xfrm rot="16200000">
            <a:off x="-2864767" y="3044278"/>
            <a:ext cx="68580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400" b="1" cap="all" spc="0" dirty="0">
                <a:ln w="0"/>
                <a:solidFill>
                  <a:srgbClr val="006666"/>
                </a:solidFill>
                <a:effectLst>
                  <a:reflection blurRad="12700" stA="50000" endPos="50000" dist="5000" dir="5400000" sy="-100000" rotWithShape="0"/>
                </a:effectLst>
              </a:rPr>
              <a:t>PRODUCCIÓN </a:t>
            </a:r>
            <a:r>
              <a:rPr lang="es-ES" sz="4400" b="1" cap="all" dirty="0">
                <a:ln w="0"/>
                <a:solidFill>
                  <a:srgbClr val="006666"/>
                </a:solidFill>
                <a:effectLst>
                  <a:reflection blurRad="12700" stA="50000" endPos="50000" dist="5000" dir="5400000" sy="-100000" rotWithShape="0"/>
                </a:effectLst>
              </a:rPr>
              <a:t>RADIAL</a:t>
            </a:r>
            <a:endParaRPr lang="es-ES" sz="4400" b="1" cap="all" spc="0" dirty="0">
              <a:ln w="0"/>
              <a:solidFill>
                <a:srgbClr val="006666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87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134690" y="0"/>
            <a:ext cx="797381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27000">
              <a:schemeClr val="accent1"/>
            </a:glow>
            <a:reflection blurRad="76200" endPos="0" dir="5400000" sy="-100000" algn="bl" rotWithShape="0"/>
          </a:effectLst>
        </p:spPr>
      </p:pic>
      <p:sp>
        <p:nvSpPr>
          <p:cNvPr id="4" name="3 CuadroTexto"/>
          <p:cNvSpPr txBox="1"/>
          <p:nvPr/>
        </p:nvSpPr>
        <p:spPr>
          <a:xfrm>
            <a:off x="1341177" y="1628800"/>
            <a:ext cx="756084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100" b="1" u="wavyDbl" dirty="0">
                <a:solidFill>
                  <a:srgbClr val="92D050"/>
                </a:solidFill>
                <a:uFill>
                  <a:solidFill>
                    <a:srgbClr val="FF0000"/>
                  </a:solidFill>
                </a:uFill>
                <a:latin typeface="Verdana" pitchFamily="34" charset="0"/>
              </a:rPr>
              <a:t>Comunicación</a:t>
            </a:r>
            <a:r>
              <a:rPr lang="es-ES" sz="3100" dirty="0">
                <a:solidFill>
                  <a:srgbClr val="92D050"/>
                </a:solidFill>
                <a:latin typeface="Verdana" pitchFamily="34" charset="0"/>
              </a:rPr>
              <a:t> </a:t>
            </a:r>
            <a:r>
              <a:rPr lang="es-ES" sz="3100" b="1" u="wavyDbl" dirty="0">
                <a:solidFill>
                  <a:srgbClr val="92D050"/>
                </a:solidFill>
                <a:uFill>
                  <a:solidFill>
                    <a:srgbClr val="FF0000"/>
                  </a:solidFill>
                </a:uFill>
                <a:latin typeface="Verdana" pitchFamily="34" charset="0"/>
              </a:rPr>
              <a:t>imparcial</a:t>
            </a:r>
            <a:r>
              <a:rPr lang="es-ES" sz="3100" dirty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s-ES" sz="3100" b="1" dirty="0">
                <a:latin typeface="Verdana" pitchFamily="34" charset="0"/>
              </a:rPr>
              <a:t>y</a:t>
            </a:r>
            <a:r>
              <a:rPr lang="es-ES" sz="3100" dirty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s-ES" sz="3100" b="1" u="wavyDbl" dirty="0">
                <a:solidFill>
                  <a:srgbClr val="92D050"/>
                </a:solidFill>
                <a:uFill>
                  <a:solidFill>
                    <a:srgbClr val="FF0000"/>
                  </a:solidFill>
                </a:uFill>
                <a:latin typeface="Verdana" pitchFamily="34" charset="0"/>
              </a:rPr>
              <a:t>confiable</a:t>
            </a:r>
            <a:r>
              <a:rPr lang="es-ES" sz="3100" dirty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s-ES" sz="3100" b="1" dirty="0">
                <a:latin typeface="Verdana" pitchFamily="34" charset="0"/>
              </a:rPr>
              <a:t>de un acontecimiento, que contiene información </a:t>
            </a:r>
            <a:r>
              <a:rPr lang="es-ES" sz="3100" b="1" u="wavyDbl" dirty="0">
                <a:solidFill>
                  <a:srgbClr val="92D050"/>
                </a:solidFill>
                <a:uFill>
                  <a:solidFill>
                    <a:srgbClr val="FF0000"/>
                  </a:solidFill>
                </a:uFill>
                <a:latin typeface="Verdana" pitchFamily="34" charset="0"/>
              </a:rPr>
              <a:t>oportuna</a:t>
            </a:r>
            <a:r>
              <a:rPr lang="es-ES" sz="3100" dirty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s-ES" sz="3100" b="1" dirty="0">
                <a:latin typeface="Verdana" pitchFamily="34" charset="0"/>
              </a:rPr>
              <a:t>y </a:t>
            </a:r>
            <a:r>
              <a:rPr lang="es-ES" sz="3100" b="1" u="wavyDbl" dirty="0">
                <a:solidFill>
                  <a:srgbClr val="92D050"/>
                </a:solidFill>
                <a:uFill>
                  <a:solidFill>
                    <a:srgbClr val="FF0000"/>
                  </a:solidFill>
                </a:uFill>
                <a:latin typeface="Verdana" pitchFamily="34" charset="0"/>
              </a:rPr>
              <a:t>desconocida</a:t>
            </a:r>
            <a:r>
              <a:rPr lang="es-ES" sz="3100" dirty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s-ES" sz="3100" b="1" dirty="0">
                <a:latin typeface="Verdana" pitchFamily="34" charset="0"/>
              </a:rPr>
              <a:t>hasta el momento, y que genera el</a:t>
            </a:r>
            <a:r>
              <a:rPr lang="es-ES" sz="3100" dirty="0">
                <a:latin typeface="Verdana" pitchFamily="34" charset="0"/>
              </a:rPr>
              <a:t> </a:t>
            </a:r>
            <a:r>
              <a:rPr lang="es-ES" sz="3100" b="1" u="wavyDbl" dirty="0">
                <a:solidFill>
                  <a:srgbClr val="92D050"/>
                </a:solidFill>
                <a:uFill>
                  <a:solidFill>
                    <a:srgbClr val="FF0000"/>
                  </a:solidFill>
                </a:uFill>
                <a:latin typeface="Verdana" pitchFamily="34" charset="0"/>
              </a:rPr>
              <a:t>interés</a:t>
            </a:r>
            <a:r>
              <a:rPr lang="es-ES" sz="3100" dirty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s-ES" sz="3100" b="1" dirty="0">
                <a:latin typeface="Verdana" pitchFamily="34" charset="0"/>
              </a:rPr>
              <a:t>del destinatario</a:t>
            </a:r>
            <a:endParaRPr lang="es-EC" sz="3100" b="1" dirty="0">
              <a:latin typeface="Verdana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425516" y="398902"/>
            <a:ext cx="3650539" cy="830997"/>
          </a:xfrm>
          <a:prstGeom prst="rect">
            <a:avLst/>
          </a:prstGeom>
          <a:noFill/>
          <a:effectLst>
            <a:outerShdw blurRad="127000" dist="254000" dir="1560000" sx="58000" sy="58000" algn="ctr" rotWithShape="0">
              <a:schemeClr val="bg1">
                <a:alpha val="46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s-ES" sz="4800" b="1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howcard Gothic" panose="04020904020102020604" pitchFamily="82" charset="0"/>
              </a:rPr>
              <a:t>N O T I C I A</a:t>
            </a:r>
            <a:endParaRPr lang="es-EC" sz="4800" b="1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Showcard Gothic" panose="04020904020102020604" pitchFamily="82" charset="0"/>
            </a:endParaRPr>
          </a:p>
        </p:txBody>
      </p:sp>
      <p:sp>
        <p:nvSpPr>
          <p:cNvPr id="6" name="5 Rectángulo"/>
          <p:cNvSpPr/>
          <p:nvPr/>
        </p:nvSpPr>
        <p:spPr>
          <a:xfrm rot="16200000">
            <a:off x="-2864767" y="3044278"/>
            <a:ext cx="68580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400" b="1" cap="all" spc="0" dirty="0">
                <a:ln w="0"/>
                <a:solidFill>
                  <a:srgbClr val="006666"/>
                </a:solidFill>
                <a:effectLst>
                  <a:reflection blurRad="12700" stA="50000" endPos="50000" dist="5000" dir="5400000" sy="-100000" rotWithShape="0"/>
                </a:effectLst>
              </a:rPr>
              <a:t>PRODUCCIÓN </a:t>
            </a:r>
            <a:r>
              <a:rPr lang="es-ES" sz="4400" b="1" cap="all" dirty="0">
                <a:ln w="0"/>
                <a:solidFill>
                  <a:srgbClr val="006666"/>
                </a:solidFill>
                <a:effectLst>
                  <a:reflection blurRad="12700" stA="50000" endPos="50000" dist="5000" dir="5400000" sy="-100000" rotWithShape="0"/>
                </a:effectLst>
              </a:rPr>
              <a:t>RADIAL</a:t>
            </a:r>
            <a:endParaRPr lang="es-ES" sz="4400" b="1" cap="all" spc="0" dirty="0">
              <a:ln w="0"/>
              <a:solidFill>
                <a:srgbClr val="006666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2" name="Periodico De Ay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11960" y="5085184"/>
            <a:ext cx="1080120" cy="1080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9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lum contrast="-70000"/>
          </a:blip>
          <a:srcRect/>
          <a:stretch>
            <a:fillRect/>
          </a:stretch>
        </p:blipFill>
        <p:spPr bwMode="auto">
          <a:xfrm>
            <a:off x="1187624" y="0"/>
            <a:ext cx="79563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1403648" y="908720"/>
            <a:ext cx="2926482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b="1" dirty="0">
                <a:solidFill>
                  <a:srgbClr val="3DF825"/>
                </a:solidFill>
              </a:rPr>
              <a:t>COMUNICACIÓN</a:t>
            </a:r>
          </a:p>
          <a:p>
            <a:endParaRPr lang="es-ES" sz="3000" b="1" dirty="0">
              <a:solidFill>
                <a:srgbClr val="3DF825"/>
              </a:solidFill>
            </a:endParaRPr>
          </a:p>
          <a:p>
            <a:endParaRPr lang="es-ES" sz="3000" b="1" dirty="0">
              <a:solidFill>
                <a:srgbClr val="3DF825"/>
              </a:solidFill>
            </a:endParaRPr>
          </a:p>
          <a:p>
            <a:endParaRPr lang="es-ES" sz="3000" b="1" dirty="0">
              <a:solidFill>
                <a:srgbClr val="3DF825"/>
              </a:solidFill>
            </a:endParaRPr>
          </a:p>
          <a:p>
            <a:endParaRPr lang="es-ES" sz="3000" b="1" dirty="0">
              <a:solidFill>
                <a:srgbClr val="3DF825"/>
              </a:solidFill>
            </a:endParaRPr>
          </a:p>
          <a:p>
            <a:r>
              <a:rPr lang="es-ES" sz="3000" b="1" dirty="0">
                <a:solidFill>
                  <a:srgbClr val="3DF825"/>
                </a:solidFill>
              </a:rPr>
              <a:t>IMPARCIALIDAD</a:t>
            </a:r>
          </a:p>
          <a:p>
            <a:endParaRPr lang="es-ES" sz="3000" b="1" dirty="0">
              <a:solidFill>
                <a:srgbClr val="3DF825"/>
              </a:solidFill>
            </a:endParaRPr>
          </a:p>
          <a:p>
            <a:endParaRPr lang="es-ES" sz="3000" b="1" dirty="0">
              <a:solidFill>
                <a:srgbClr val="3DF825"/>
              </a:solidFill>
            </a:endParaRPr>
          </a:p>
          <a:p>
            <a:endParaRPr lang="es-ES" sz="3000" b="1" dirty="0">
              <a:solidFill>
                <a:srgbClr val="3DF825"/>
              </a:solidFill>
            </a:endParaRPr>
          </a:p>
          <a:p>
            <a:endParaRPr lang="es-ES" sz="3000" b="1" dirty="0">
              <a:solidFill>
                <a:srgbClr val="3DF825"/>
              </a:solidFill>
            </a:endParaRPr>
          </a:p>
          <a:p>
            <a:r>
              <a:rPr lang="es-ES" sz="3000" b="1" dirty="0">
                <a:solidFill>
                  <a:srgbClr val="3DF825"/>
                </a:solidFill>
              </a:rPr>
              <a:t>CONFIABILIDAD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4572000" y="476672"/>
            <a:ext cx="40324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FFFF00"/>
                </a:solidFill>
              </a:rPr>
              <a:t>El relato, traslado de conocimientos y percepciones</a:t>
            </a:r>
            <a:r>
              <a:rPr lang="es-ES" sz="2400" dirty="0">
                <a:solidFill>
                  <a:srgbClr val="FFFF00"/>
                </a:solidFill>
              </a:rPr>
              <a:t>. </a:t>
            </a:r>
            <a:endParaRPr lang="es-EC" sz="2400" dirty="0">
              <a:solidFill>
                <a:srgbClr val="FFFF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4568800" y="2549222"/>
            <a:ext cx="40356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FFFF00"/>
                </a:solidFill>
              </a:rPr>
              <a:t>Sin prejuicio a favor o en contra de alguien o algo para actuar con rectitud y equidad.</a:t>
            </a:r>
            <a:r>
              <a:rPr lang="es-ES" sz="2400" dirty="0">
                <a:solidFill>
                  <a:srgbClr val="FFFF00"/>
                </a:solidFill>
              </a:rPr>
              <a:t> </a:t>
            </a:r>
            <a:endParaRPr lang="es-EC" sz="2400" dirty="0">
              <a:solidFill>
                <a:srgbClr val="FFFF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4568800" y="5068341"/>
            <a:ext cx="40356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FFFF00"/>
                </a:solidFill>
              </a:rPr>
              <a:t>La noticia debe poseer cualidades mínimas para ser creída. </a:t>
            </a:r>
            <a:endParaRPr lang="es-EC" sz="2800" dirty="0">
              <a:solidFill>
                <a:srgbClr val="FFFF00"/>
              </a:solidFill>
            </a:endParaRPr>
          </a:p>
        </p:txBody>
      </p:sp>
      <p:sp>
        <p:nvSpPr>
          <p:cNvPr id="12" name="11 Rectángulo"/>
          <p:cNvSpPr/>
          <p:nvPr/>
        </p:nvSpPr>
        <p:spPr>
          <a:xfrm rot="16200000">
            <a:off x="-2864767" y="3044278"/>
            <a:ext cx="68580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400" b="1" cap="all" spc="0" dirty="0">
                <a:ln w="0"/>
                <a:solidFill>
                  <a:srgbClr val="006666"/>
                </a:solidFill>
                <a:effectLst>
                  <a:reflection blurRad="12700" stA="50000" endPos="50000" dist="5000" dir="5400000" sy="-100000" rotWithShape="0"/>
                </a:effectLst>
              </a:rPr>
              <a:t>PRODUCCIÓN </a:t>
            </a:r>
            <a:r>
              <a:rPr lang="es-ES" sz="4400" b="1" cap="all" dirty="0">
                <a:ln w="0"/>
                <a:solidFill>
                  <a:srgbClr val="006666"/>
                </a:solidFill>
                <a:effectLst>
                  <a:reflection blurRad="12700" stA="50000" endPos="50000" dist="5000" dir="5400000" sy="-100000" rotWithShape="0"/>
                </a:effectLst>
              </a:rPr>
              <a:t>RADIAL</a:t>
            </a:r>
            <a:endParaRPr lang="es-ES" sz="4400" b="1" cap="all" spc="0" dirty="0">
              <a:ln w="0"/>
              <a:solidFill>
                <a:srgbClr val="006666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1359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8" grpId="0" build="p"/>
      <p:bldP spid="9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lum contrast="-70000"/>
          </a:blip>
          <a:srcRect/>
          <a:stretch>
            <a:fillRect/>
          </a:stretch>
        </p:blipFill>
        <p:spPr bwMode="auto">
          <a:xfrm>
            <a:off x="1187624" y="0"/>
            <a:ext cx="79563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1331640" y="1196752"/>
            <a:ext cx="345638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b="1" dirty="0">
                <a:solidFill>
                  <a:srgbClr val="3DF825"/>
                </a:solidFill>
              </a:rPr>
              <a:t>OPORTUNIDAD</a:t>
            </a:r>
          </a:p>
          <a:p>
            <a:endParaRPr lang="es-ES" sz="3000" b="1" dirty="0">
              <a:solidFill>
                <a:srgbClr val="3DF825"/>
              </a:solidFill>
            </a:endParaRPr>
          </a:p>
          <a:p>
            <a:endParaRPr lang="es-ES" sz="3000" b="1" dirty="0">
              <a:solidFill>
                <a:srgbClr val="3DF825"/>
              </a:solidFill>
            </a:endParaRPr>
          </a:p>
          <a:p>
            <a:endParaRPr lang="es-ES" sz="3000" b="1" dirty="0">
              <a:solidFill>
                <a:srgbClr val="3DF825"/>
              </a:solidFill>
            </a:endParaRPr>
          </a:p>
          <a:p>
            <a:r>
              <a:rPr lang="es-ES" sz="3000" b="1" dirty="0">
                <a:solidFill>
                  <a:srgbClr val="3DF825"/>
                </a:solidFill>
              </a:rPr>
              <a:t>DESCONOCIMIENTO</a:t>
            </a:r>
          </a:p>
          <a:p>
            <a:endParaRPr lang="es-ES" sz="3000" b="1" dirty="0">
              <a:solidFill>
                <a:srgbClr val="3DF825"/>
              </a:solidFill>
            </a:endParaRPr>
          </a:p>
          <a:p>
            <a:endParaRPr lang="es-ES" sz="3000" b="1" dirty="0">
              <a:solidFill>
                <a:srgbClr val="3DF825"/>
              </a:solidFill>
            </a:endParaRPr>
          </a:p>
          <a:p>
            <a:endParaRPr lang="es-ES" sz="3000" b="1" dirty="0">
              <a:solidFill>
                <a:srgbClr val="3DF825"/>
              </a:solidFill>
            </a:endParaRPr>
          </a:p>
          <a:p>
            <a:r>
              <a:rPr lang="es-ES" sz="3000" b="1" dirty="0">
                <a:solidFill>
                  <a:srgbClr val="3DF825"/>
                </a:solidFill>
              </a:rPr>
              <a:t>INTERÉS</a:t>
            </a:r>
            <a:endParaRPr lang="es-EC" sz="3000" b="1" dirty="0">
              <a:solidFill>
                <a:srgbClr val="3DF825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4788024" y="2762925"/>
            <a:ext cx="40324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FFFF00"/>
                </a:solidFill>
              </a:rPr>
              <a:t>Si el suceso se conoce deja de ser noticia. </a:t>
            </a:r>
            <a:endParaRPr lang="es-EC" sz="2800" dirty="0">
              <a:solidFill>
                <a:srgbClr val="FFFF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4788024" y="962725"/>
            <a:ext cx="40324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FFFF00"/>
                </a:solidFill>
              </a:rPr>
              <a:t>Elemento vinculante al factor tiempo. </a:t>
            </a:r>
            <a:endParaRPr lang="es-EC" sz="2800" dirty="0">
              <a:solidFill>
                <a:srgbClr val="FFFF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4788024" y="4779149"/>
            <a:ext cx="40324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>
                <a:solidFill>
                  <a:srgbClr val="FFFF00"/>
                </a:solidFill>
              </a:rPr>
              <a:t>Información genera atención del oyente.</a:t>
            </a:r>
          </a:p>
        </p:txBody>
      </p:sp>
      <p:sp>
        <p:nvSpPr>
          <p:cNvPr id="12" name="11 Rectángulo"/>
          <p:cNvSpPr/>
          <p:nvPr/>
        </p:nvSpPr>
        <p:spPr>
          <a:xfrm rot="16200000">
            <a:off x="-2864767" y="3044278"/>
            <a:ext cx="68580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400" b="1" cap="all" spc="0" dirty="0">
                <a:ln w="0"/>
                <a:solidFill>
                  <a:srgbClr val="006666"/>
                </a:solidFill>
                <a:effectLst>
                  <a:reflection blurRad="12700" stA="50000" endPos="50000" dist="5000" dir="5400000" sy="-100000" rotWithShape="0"/>
                </a:effectLst>
              </a:rPr>
              <a:t>PRODUCCIÓN </a:t>
            </a:r>
            <a:r>
              <a:rPr lang="es-ES" sz="4400" b="1" cap="all" dirty="0">
                <a:ln w="0"/>
                <a:solidFill>
                  <a:srgbClr val="006666"/>
                </a:solidFill>
                <a:effectLst>
                  <a:reflection blurRad="12700" stA="50000" endPos="50000" dist="5000" dir="5400000" sy="-100000" rotWithShape="0"/>
                </a:effectLst>
              </a:rPr>
              <a:t>RADIAL</a:t>
            </a:r>
            <a:endParaRPr lang="es-ES" sz="4400" b="1" cap="all" spc="0" dirty="0">
              <a:ln w="0"/>
              <a:solidFill>
                <a:srgbClr val="006666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cxnSp>
        <p:nvCxnSpPr>
          <p:cNvPr id="3" name="Conector recto 2"/>
          <p:cNvCxnSpPr/>
          <p:nvPr/>
        </p:nvCxnSpPr>
        <p:spPr>
          <a:xfrm>
            <a:off x="11052720" y="2762925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0" grpId="0" build="p"/>
      <p:bldP spid="11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lum contrast="-70000"/>
          </a:blip>
          <a:srcRect/>
          <a:stretch>
            <a:fillRect/>
          </a:stretch>
        </p:blipFill>
        <p:spPr bwMode="auto">
          <a:xfrm>
            <a:off x="1170186" y="3858"/>
            <a:ext cx="797381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1857356" y="285728"/>
            <a:ext cx="7215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PRINCIPIOS DE LA NOTICIA </a:t>
            </a:r>
            <a:endParaRPr lang="es-EC" sz="32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259632" y="1402855"/>
            <a:ext cx="263062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2400" indent="-2603500"/>
            <a:r>
              <a:rPr lang="es-EC" sz="2800" b="1" dirty="0">
                <a:solidFill>
                  <a:srgbClr val="FF0000"/>
                </a:solidFill>
              </a:rPr>
              <a:t>OPORTUNIDAD:</a:t>
            </a:r>
            <a:endParaRPr lang="es-EC" sz="2800" dirty="0">
              <a:solidFill>
                <a:srgbClr val="FFFF00"/>
              </a:solidFill>
            </a:endParaRPr>
          </a:p>
          <a:p>
            <a:pPr marL="2514600" indent="-2425700"/>
            <a:endParaRPr lang="es-EC" sz="2800" b="1" dirty="0">
              <a:solidFill>
                <a:srgbClr val="FF0000"/>
              </a:solidFill>
            </a:endParaRPr>
          </a:p>
          <a:p>
            <a:pPr marL="2514600" indent="-2425700"/>
            <a:endParaRPr lang="es-EC" sz="2800" b="1" dirty="0">
              <a:solidFill>
                <a:srgbClr val="FF0000"/>
              </a:solidFill>
            </a:endParaRPr>
          </a:p>
          <a:p>
            <a:pPr marL="2514600" indent="-2425700"/>
            <a:endParaRPr lang="es-EC" sz="2800" b="1" dirty="0">
              <a:solidFill>
                <a:srgbClr val="FF0000"/>
              </a:solidFill>
            </a:endParaRPr>
          </a:p>
          <a:p>
            <a:pPr marL="2514600" indent="-2425700"/>
            <a:r>
              <a:rPr lang="es-EC" sz="2800" b="1" dirty="0">
                <a:solidFill>
                  <a:srgbClr val="FF0000"/>
                </a:solidFill>
              </a:rPr>
              <a:t>PROMINENCIA:</a:t>
            </a:r>
            <a:endParaRPr lang="es-EC" sz="2800" dirty="0">
              <a:solidFill>
                <a:srgbClr val="FFFF00"/>
              </a:solidFill>
            </a:endParaRPr>
          </a:p>
          <a:p>
            <a:pPr marL="2247900" indent="-2159000"/>
            <a:endParaRPr lang="es-EC" sz="2800" b="1" dirty="0">
              <a:solidFill>
                <a:srgbClr val="FF0000"/>
              </a:solidFill>
            </a:endParaRPr>
          </a:p>
          <a:p>
            <a:pPr marL="2247900" indent="-2159000"/>
            <a:endParaRPr lang="es-EC" sz="2800" b="1" dirty="0">
              <a:solidFill>
                <a:srgbClr val="FF0000"/>
              </a:solidFill>
            </a:endParaRPr>
          </a:p>
          <a:p>
            <a:pPr marL="2247900" indent="-2159000"/>
            <a:endParaRPr lang="es-EC" sz="2800" b="1" dirty="0">
              <a:solidFill>
                <a:srgbClr val="FF0000"/>
              </a:solidFill>
            </a:endParaRPr>
          </a:p>
          <a:p>
            <a:pPr marL="2247900" indent="-2159000"/>
            <a:r>
              <a:rPr lang="es-EC" sz="2800" b="1" dirty="0">
                <a:solidFill>
                  <a:srgbClr val="FF0000"/>
                </a:solidFill>
              </a:rPr>
              <a:t>PROXIMIDAD:</a:t>
            </a:r>
            <a:endParaRPr lang="es-EC" sz="2800" dirty="0">
              <a:solidFill>
                <a:srgbClr val="002060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 rot="16200000">
            <a:off x="-2864767" y="3044278"/>
            <a:ext cx="68580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400" b="1" cap="all" spc="0" dirty="0">
                <a:ln w="0"/>
                <a:solidFill>
                  <a:srgbClr val="006666"/>
                </a:solidFill>
                <a:effectLst>
                  <a:reflection blurRad="12700" stA="50000" endPos="50000" dist="5000" dir="5400000" sy="-100000" rotWithShape="0"/>
                </a:effectLst>
              </a:rPr>
              <a:t>PRODUCCIÓN </a:t>
            </a:r>
            <a:r>
              <a:rPr lang="es-ES" sz="4400" b="1" cap="all" dirty="0">
                <a:ln w="0"/>
                <a:solidFill>
                  <a:srgbClr val="006666"/>
                </a:solidFill>
                <a:effectLst>
                  <a:reflection blurRad="12700" stA="50000" endPos="50000" dist="5000" dir="5400000" sy="-100000" rotWithShape="0"/>
                </a:effectLst>
              </a:rPr>
              <a:t>RADIAL</a:t>
            </a:r>
            <a:endParaRPr lang="es-ES" sz="4400" b="1" cap="all" spc="0" dirty="0">
              <a:ln w="0"/>
              <a:solidFill>
                <a:srgbClr val="006666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AFDCACC-8C1D-AFF8-6045-25BE0A794544}"/>
              </a:ext>
            </a:extLst>
          </p:cNvPr>
          <p:cNvSpPr txBox="1"/>
          <p:nvPr/>
        </p:nvSpPr>
        <p:spPr>
          <a:xfrm>
            <a:off x="3914763" y="1402855"/>
            <a:ext cx="46805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>
                <a:solidFill>
                  <a:srgbClr val="FFC000"/>
                </a:solidFill>
              </a:rPr>
              <a:t>Cuando más fresca es una noticia, será mejor y de mayor impacto.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7FFCE24-BD6C-7675-ECFC-1E85636FD103}"/>
              </a:ext>
            </a:extLst>
          </p:cNvPr>
          <p:cNvSpPr txBox="1"/>
          <p:nvPr/>
        </p:nvSpPr>
        <p:spPr>
          <a:xfrm>
            <a:off x="3818247" y="3066223"/>
            <a:ext cx="48582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3663" indent="-4763"/>
            <a:r>
              <a:rPr lang="es-EC" sz="2800" b="1" dirty="0">
                <a:solidFill>
                  <a:srgbClr val="FFC000"/>
                </a:solidFill>
              </a:rPr>
              <a:t>La importancia del hecho o del protagonista, no confundir con sensacionalismo.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6A8429A-165A-0D3C-4D39-B745DE68D661}"/>
              </a:ext>
            </a:extLst>
          </p:cNvPr>
          <p:cNvSpPr txBox="1"/>
          <p:nvPr/>
        </p:nvSpPr>
        <p:spPr>
          <a:xfrm>
            <a:off x="3890256" y="4762647"/>
            <a:ext cx="47141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>
                <a:solidFill>
                  <a:srgbClr val="FFC000"/>
                </a:solidFill>
              </a:rPr>
              <a:t>Una noticia mientras más cercana sea a nosotros, más noticia será.</a:t>
            </a:r>
            <a:endParaRPr lang="es-EC" sz="2800" dirty="0"/>
          </a:p>
        </p:txBody>
      </p:sp>
    </p:spTree>
    <p:extLst>
      <p:ext uri="{BB962C8B-B14F-4D97-AF65-F5344CB8AC3E}">
        <p14:creationId xmlns:p14="http://schemas.microsoft.com/office/powerpoint/2010/main" val="38835487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lum contrast="-70000"/>
          </a:blip>
          <a:srcRect/>
          <a:stretch>
            <a:fillRect/>
          </a:stretch>
        </p:blipFill>
        <p:spPr bwMode="auto">
          <a:xfrm>
            <a:off x="1170186" y="285728"/>
            <a:ext cx="797381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1857356" y="285728"/>
            <a:ext cx="7215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PRINCIPIOS DE LA NOTICIA </a:t>
            </a:r>
            <a:endParaRPr lang="es-EC" sz="32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170186" y="2108463"/>
            <a:ext cx="34485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14700" indent="-3136900"/>
            <a:r>
              <a:rPr lang="es-EC" sz="2800" b="1" dirty="0">
                <a:solidFill>
                  <a:srgbClr val="FF0000"/>
                </a:solidFill>
              </a:rPr>
              <a:t>CORRESPONDENCIA: </a:t>
            </a:r>
            <a:endParaRPr lang="es-EC" sz="2800" dirty="0">
              <a:solidFill>
                <a:srgbClr val="002060"/>
              </a:solidFill>
            </a:endParaRPr>
          </a:p>
          <a:p>
            <a:pPr marL="182563" indent="-182563"/>
            <a:endParaRPr lang="es-EC" sz="2800" dirty="0">
              <a:solidFill>
                <a:srgbClr val="FFFF00"/>
              </a:solidFill>
            </a:endParaRPr>
          </a:p>
          <a:p>
            <a:pPr marL="3314700" indent="-3136900"/>
            <a:endParaRPr lang="es-EC" sz="2800" b="1" dirty="0">
              <a:solidFill>
                <a:srgbClr val="FF0000"/>
              </a:solidFill>
            </a:endParaRPr>
          </a:p>
          <a:p>
            <a:pPr marL="3314700" indent="-3136900"/>
            <a:endParaRPr lang="es-EC" sz="2800" b="1" dirty="0">
              <a:solidFill>
                <a:srgbClr val="FF0000"/>
              </a:solidFill>
            </a:endParaRPr>
          </a:p>
          <a:p>
            <a:pPr marL="3136900" indent="-2959100"/>
            <a:endParaRPr lang="es-EC" sz="2800" b="1" dirty="0">
              <a:solidFill>
                <a:srgbClr val="FF0000"/>
              </a:solidFill>
            </a:endParaRPr>
          </a:p>
          <a:p>
            <a:pPr marL="3136900" indent="-2959100"/>
            <a:r>
              <a:rPr lang="es-EC" sz="2800" b="1" dirty="0">
                <a:solidFill>
                  <a:srgbClr val="FF0000"/>
                </a:solidFill>
              </a:rPr>
              <a:t>INTERÉS HUMANO:</a:t>
            </a:r>
            <a:endParaRPr lang="es-EC" sz="2800" dirty="0">
              <a:solidFill>
                <a:srgbClr val="FFFF00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 rot="16200000">
            <a:off x="-2864767" y="3044278"/>
            <a:ext cx="68580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400" b="1" cap="all" spc="0" dirty="0">
                <a:ln w="0"/>
                <a:solidFill>
                  <a:srgbClr val="006666"/>
                </a:solidFill>
                <a:effectLst>
                  <a:reflection blurRad="12700" stA="50000" endPos="50000" dist="5000" dir="5400000" sy="-100000" rotWithShape="0"/>
                </a:effectLst>
              </a:rPr>
              <a:t>PRODUCCIÓN </a:t>
            </a:r>
            <a:r>
              <a:rPr lang="es-ES" sz="4400" b="1" cap="all" dirty="0">
                <a:ln w="0"/>
                <a:solidFill>
                  <a:srgbClr val="006666"/>
                </a:solidFill>
                <a:effectLst>
                  <a:reflection blurRad="12700" stA="50000" endPos="50000" dist="5000" dir="5400000" sy="-100000" rotWithShape="0"/>
                </a:effectLst>
              </a:rPr>
              <a:t>RADIAL</a:t>
            </a:r>
            <a:endParaRPr lang="es-ES" sz="4400" b="1" cap="all" spc="0" dirty="0">
              <a:ln w="0"/>
              <a:solidFill>
                <a:srgbClr val="006666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95FD631-6CC0-6AB3-7B13-7063613CC7BD}"/>
              </a:ext>
            </a:extLst>
          </p:cNvPr>
          <p:cNvSpPr txBox="1"/>
          <p:nvPr/>
        </p:nvSpPr>
        <p:spPr>
          <a:xfrm>
            <a:off x="4543622" y="2054832"/>
            <a:ext cx="41744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>
                <a:solidFill>
                  <a:srgbClr val="FFC000"/>
                </a:solidFill>
              </a:rPr>
              <a:t>Liga con los intereses particulares, propios y próximos del destinatario</a:t>
            </a:r>
            <a:endParaRPr lang="es-EC" sz="28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CDD470D-B67D-45BF-E23F-1B789A169B17}"/>
              </a:ext>
            </a:extLst>
          </p:cNvPr>
          <p:cNvSpPr txBox="1"/>
          <p:nvPr/>
        </p:nvSpPr>
        <p:spPr>
          <a:xfrm>
            <a:off x="4427984" y="4204245"/>
            <a:ext cx="42027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>
                <a:solidFill>
                  <a:srgbClr val="FFC000"/>
                </a:solidFill>
              </a:rPr>
              <a:t>Tocan muy de cerca los sentimientos y emociones de las personas.</a:t>
            </a:r>
            <a:endParaRPr lang="es-EC" sz="2800" dirty="0"/>
          </a:p>
        </p:txBody>
      </p:sp>
    </p:spTree>
    <p:extLst>
      <p:ext uri="{BB962C8B-B14F-4D97-AF65-F5344CB8AC3E}">
        <p14:creationId xmlns:p14="http://schemas.microsoft.com/office/powerpoint/2010/main" val="3130646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lum contrast="-70000"/>
          </a:blip>
          <a:srcRect/>
          <a:stretch>
            <a:fillRect/>
          </a:stretch>
        </p:blipFill>
        <p:spPr bwMode="auto">
          <a:xfrm>
            <a:off x="1187624" y="299105"/>
            <a:ext cx="797381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1326636" y="1196752"/>
            <a:ext cx="7632848" cy="1058013"/>
          </a:xfrm>
          <a:prstGeom prst="rect">
            <a:avLst/>
          </a:prstGeom>
          <a:solidFill>
            <a:srgbClr val="4F81BD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es-EC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ENCABEZADO CONTUNDENTE (LEAD):</a:t>
            </a:r>
            <a:r>
              <a:rPr kumimoji="0" lang="es-EC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es-EC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Qué, quién, cómo, cuándo, dónde y por qué.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es-EC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Dimensión similar al cierre.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928794" y="214290"/>
            <a:ext cx="6858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2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ESTRUCTURA DE LA NOTICIA</a:t>
            </a:r>
            <a:endParaRPr lang="es-EC" sz="32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AutoShape 3"/>
          <p:cNvSpPr>
            <a:spLocks noChangeArrowheads="1"/>
          </p:cNvSpPr>
          <p:nvPr/>
        </p:nvSpPr>
        <p:spPr bwMode="auto">
          <a:xfrm rot="10800000">
            <a:off x="1331640" y="2276872"/>
            <a:ext cx="7632848" cy="4104456"/>
          </a:xfrm>
          <a:custGeom>
            <a:avLst/>
            <a:gdLst>
              <a:gd name="G0" fmla="+- 7004 0 0"/>
              <a:gd name="G1" fmla="+- 21600 0 7004"/>
              <a:gd name="G2" fmla="*/ 7004 1 2"/>
              <a:gd name="G3" fmla="+- 21600 0 G2"/>
              <a:gd name="G4" fmla="+/ 7004 21600 2"/>
              <a:gd name="G5" fmla="+/ G1 0 2"/>
              <a:gd name="G6" fmla="*/ 21600 21600 7004"/>
              <a:gd name="G7" fmla="*/ G6 1 2"/>
              <a:gd name="G8" fmla="+- 21600 0 G7"/>
              <a:gd name="G9" fmla="*/ 21600 1 2"/>
              <a:gd name="G10" fmla="+- 7004 0 G9"/>
              <a:gd name="G11" fmla="?: G10 G8 0"/>
              <a:gd name="G12" fmla="?: G10 G7 21600"/>
              <a:gd name="T0" fmla="*/ 18098 w 21600"/>
              <a:gd name="T1" fmla="*/ 10800 h 21600"/>
              <a:gd name="T2" fmla="*/ 10800 w 21600"/>
              <a:gd name="T3" fmla="*/ 21600 h 21600"/>
              <a:gd name="T4" fmla="*/ 3502 w 21600"/>
              <a:gd name="T5" fmla="*/ 10800 h 21600"/>
              <a:gd name="T6" fmla="*/ 10800 w 21600"/>
              <a:gd name="T7" fmla="*/ 0 h 21600"/>
              <a:gd name="T8" fmla="*/ 5302 w 21600"/>
              <a:gd name="T9" fmla="*/ 5302 h 21600"/>
              <a:gd name="T10" fmla="*/ 16298 w 21600"/>
              <a:gd name="T11" fmla="*/ 16298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7004" y="21600"/>
                </a:lnTo>
                <a:lnTo>
                  <a:pt x="14596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4F81BD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s-EC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076" name="AutoShape 4"/>
          <p:cNvCxnSpPr>
            <a:cxnSpLocks noChangeShapeType="1"/>
          </p:cNvCxnSpPr>
          <p:nvPr/>
        </p:nvCxnSpPr>
        <p:spPr bwMode="auto">
          <a:xfrm>
            <a:off x="4439954" y="2259827"/>
            <a:ext cx="1500198" cy="1587"/>
          </a:xfrm>
          <a:prstGeom prst="straightConnector1">
            <a:avLst/>
          </a:prstGeom>
          <a:noFill/>
          <a:ln w="53975">
            <a:solidFill>
              <a:srgbClr val="4F81BD"/>
            </a:solidFill>
            <a:round/>
            <a:headEnd/>
            <a:tailEnd/>
          </a:ln>
        </p:spPr>
      </p:cxnSp>
      <p:cxnSp>
        <p:nvCxnSpPr>
          <p:cNvPr id="3077" name="AutoShape 5"/>
          <p:cNvCxnSpPr>
            <a:cxnSpLocks noChangeShapeType="1"/>
          </p:cNvCxnSpPr>
          <p:nvPr/>
        </p:nvCxnSpPr>
        <p:spPr bwMode="auto">
          <a:xfrm flipH="1">
            <a:off x="2267744" y="4797152"/>
            <a:ext cx="5750632" cy="0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</p:cxn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3504371" y="2803075"/>
            <a:ext cx="3299877" cy="1850061"/>
          </a:xfrm>
          <a:prstGeom prst="rect">
            <a:avLst/>
          </a:prstGeom>
          <a:solidFill>
            <a:srgbClr val="4F81BD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es-EC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CUERPO: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es-EC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Desarrollar elementos de trascendencia que </a:t>
            </a:r>
            <a:r>
              <a:rPr lang="es-EC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sumen</a:t>
            </a:r>
            <a:r>
              <a:rPr kumimoji="0" lang="es-EC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complementos importantes al arranque anterior.</a:t>
            </a:r>
            <a:endParaRPr kumimoji="0" lang="es-EC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2267744" y="5005706"/>
            <a:ext cx="5750632" cy="1231606"/>
          </a:xfrm>
          <a:prstGeom prst="rect">
            <a:avLst/>
          </a:prstGeom>
          <a:solidFill>
            <a:srgbClr val="4F81BD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es-EC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FINAL:</a:t>
            </a:r>
            <a:r>
              <a:rPr kumimoji="0" lang="es-EC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es-EC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Con adelanto de consecuencias, testimonios u opiniones especializadas. Si hay declaraciones grabadas incluirlas</a:t>
            </a:r>
            <a:r>
              <a:rPr kumimoji="0" lang="es-EC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. </a:t>
            </a:r>
            <a:endParaRPr kumimoji="0" lang="es-EC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11 Rectángulo"/>
          <p:cNvSpPr/>
          <p:nvPr/>
        </p:nvSpPr>
        <p:spPr>
          <a:xfrm rot="16200000">
            <a:off x="-2864767" y="3044278"/>
            <a:ext cx="68580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400" b="1" cap="all" spc="0" dirty="0">
                <a:ln w="0"/>
                <a:solidFill>
                  <a:srgbClr val="006666"/>
                </a:solidFill>
                <a:effectLst>
                  <a:reflection blurRad="12700" stA="50000" endPos="50000" dist="5000" dir="5400000" sy="-100000" rotWithShape="0"/>
                </a:effectLst>
              </a:rPr>
              <a:t>PRODUCCIÓN </a:t>
            </a:r>
            <a:r>
              <a:rPr lang="es-ES" sz="4400" b="1" cap="all" dirty="0">
                <a:ln w="0"/>
                <a:solidFill>
                  <a:srgbClr val="006666"/>
                </a:solidFill>
                <a:effectLst>
                  <a:reflection blurRad="12700" stA="50000" endPos="50000" dist="5000" dir="5400000" sy="-100000" rotWithShape="0"/>
                </a:effectLst>
              </a:rPr>
              <a:t>RADIAL</a:t>
            </a:r>
            <a:endParaRPr lang="es-ES" sz="4400" b="1" cap="all" spc="0" dirty="0">
              <a:ln w="0"/>
              <a:solidFill>
                <a:srgbClr val="006666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cxnSp>
        <p:nvCxnSpPr>
          <p:cNvPr id="13" name="AutoShape 4"/>
          <p:cNvCxnSpPr>
            <a:cxnSpLocks noChangeShapeType="1"/>
          </p:cNvCxnSpPr>
          <p:nvPr/>
        </p:nvCxnSpPr>
        <p:spPr bwMode="auto">
          <a:xfrm>
            <a:off x="4424432" y="4780680"/>
            <a:ext cx="1500198" cy="1587"/>
          </a:xfrm>
          <a:prstGeom prst="straightConnector1">
            <a:avLst/>
          </a:prstGeom>
          <a:noFill/>
          <a:ln w="63500">
            <a:solidFill>
              <a:srgbClr val="4F81BD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8" grpId="0" animBg="1"/>
      <p:bldP spid="307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lum contrast="-70000"/>
          </a:blip>
          <a:srcRect/>
          <a:stretch>
            <a:fillRect/>
          </a:stretch>
        </p:blipFill>
        <p:spPr bwMode="auto">
          <a:xfrm>
            <a:off x="1109809" y="-2"/>
            <a:ext cx="804582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1259632" y="285728"/>
            <a:ext cx="78129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PREGUNTAS BÁSICAS DE LA NOTICIA </a:t>
            </a:r>
            <a:endParaRPr lang="es-EC" sz="32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109809" y="1829749"/>
            <a:ext cx="795697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0700" indent="-1524000"/>
            <a:r>
              <a:rPr lang="es-EC" sz="3200" b="1" dirty="0">
                <a:solidFill>
                  <a:srgbClr val="FF0000"/>
                </a:solidFill>
              </a:rPr>
              <a:t>QUIÉN ?</a:t>
            </a:r>
            <a:r>
              <a:rPr lang="es-EC" sz="3200" dirty="0">
                <a:solidFill>
                  <a:srgbClr val="FF0000"/>
                </a:solidFill>
              </a:rPr>
              <a:t>, </a:t>
            </a:r>
            <a:r>
              <a:rPr lang="es-EC" sz="3200" dirty="0">
                <a:solidFill>
                  <a:srgbClr val="FFFF00"/>
                </a:solidFill>
              </a:rPr>
              <a:t>Sujeto humano institución, persona jurídica u objeto.</a:t>
            </a:r>
          </a:p>
          <a:p>
            <a:pPr marL="182563" indent="-182563"/>
            <a:endParaRPr lang="es-EC" sz="3200" dirty="0">
              <a:solidFill>
                <a:srgbClr val="FFFF00"/>
              </a:solidFill>
            </a:endParaRPr>
          </a:p>
          <a:p>
            <a:pPr marL="182563" indent="-182563"/>
            <a:endParaRPr lang="es-EC" sz="3200" dirty="0">
              <a:solidFill>
                <a:srgbClr val="FFFF00"/>
              </a:solidFill>
            </a:endParaRPr>
          </a:p>
          <a:p>
            <a:pPr marL="1435100" indent="-1168400"/>
            <a:r>
              <a:rPr lang="es-EC" sz="3200" b="1" dirty="0">
                <a:solidFill>
                  <a:srgbClr val="FF0000"/>
                </a:solidFill>
              </a:rPr>
              <a:t>QUÉ ?</a:t>
            </a:r>
            <a:r>
              <a:rPr lang="es-EC" sz="3200" dirty="0">
                <a:solidFill>
                  <a:srgbClr val="FF0000"/>
                </a:solidFill>
              </a:rPr>
              <a:t>, </a:t>
            </a:r>
            <a:r>
              <a:rPr lang="es-EC" sz="3200" dirty="0">
                <a:solidFill>
                  <a:srgbClr val="FFFF00"/>
                </a:solidFill>
              </a:rPr>
              <a:t>El relato, elemento que involucra todo el profesionalismo del redactor.</a:t>
            </a:r>
          </a:p>
          <a:p>
            <a:pPr marL="182563" indent="-182563"/>
            <a:endParaRPr lang="es-EC" sz="3200" dirty="0">
              <a:solidFill>
                <a:srgbClr val="FFFF00"/>
              </a:solidFill>
            </a:endParaRPr>
          </a:p>
          <a:p>
            <a:pPr marL="182563" indent="-182563"/>
            <a:endParaRPr lang="es-EC" sz="3200" dirty="0">
              <a:solidFill>
                <a:srgbClr val="FFFF00"/>
              </a:solidFill>
            </a:endParaRPr>
          </a:p>
          <a:p>
            <a:pPr indent="266700"/>
            <a:r>
              <a:rPr lang="es-EC" sz="3200" b="1" dirty="0">
                <a:solidFill>
                  <a:srgbClr val="FF0000"/>
                </a:solidFill>
              </a:rPr>
              <a:t>CUÁNDO ?</a:t>
            </a:r>
            <a:r>
              <a:rPr lang="es-EC" sz="3200" dirty="0">
                <a:solidFill>
                  <a:srgbClr val="FF0000"/>
                </a:solidFill>
              </a:rPr>
              <a:t>, </a:t>
            </a:r>
            <a:r>
              <a:rPr lang="es-EC" sz="3200" dirty="0">
                <a:solidFill>
                  <a:srgbClr val="FFFF00"/>
                </a:solidFill>
              </a:rPr>
              <a:t>Referencia al factor tiempo. </a:t>
            </a:r>
          </a:p>
        </p:txBody>
      </p:sp>
      <p:sp>
        <p:nvSpPr>
          <p:cNvPr id="6" name="5 Rectángulo"/>
          <p:cNvSpPr/>
          <p:nvPr/>
        </p:nvSpPr>
        <p:spPr>
          <a:xfrm rot="16200000">
            <a:off x="-2864767" y="3044278"/>
            <a:ext cx="68580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400" b="1" cap="all" spc="0" dirty="0">
                <a:ln w="0"/>
                <a:solidFill>
                  <a:srgbClr val="006666"/>
                </a:solidFill>
                <a:effectLst>
                  <a:reflection blurRad="12700" stA="50000" endPos="50000" dist="5000" dir="5400000" sy="-100000" rotWithShape="0"/>
                </a:effectLst>
              </a:rPr>
              <a:t>PRODUCCIÓN </a:t>
            </a:r>
            <a:r>
              <a:rPr lang="es-ES" sz="4400" b="1" cap="all" dirty="0">
                <a:ln w="0"/>
                <a:solidFill>
                  <a:srgbClr val="006666"/>
                </a:solidFill>
                <a:effectLst>
                  <a:reflection blurRad="12700" stA="50000" endPos="50000" dist="5000" dir="5400000" sy="-100000" rotWithShape="0"/>
                </a:effectLst>
              </a:rPr>
              <a:t>RADIAL</a:t>
            </a:r>
            <a:endParaRPr lang="es-ES" sz="4400" b="1" cap="all" spc="0" dirty="0">
              <a:ln w="0"/>
              <a:solidFill>
                <a:srgbClr val="006666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lum contrast="-70000"/>
          </a:blip>
          <a:srcRect/>
          <a:stretch>
            <a:fillRect/>
          </a:stretch>
        </p:blipFill>
        <p:spPr bwMode="auto">
          <a:xfrm>
            <a:off x="1115616" y="0"/>
            <a:ext cx="804582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1259632" y="285728"/>
            <a:ext cx="78129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PREGUNTAS BÁSICAS DE LA NOTICIA </a:t>
            </a:r>
            <a:endParaRPr lang="es-EC" sz="32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115616" y="1773971"/>
            <a:ext cx="795697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057400" indent="-1701800"/>
            <a:r>
              <a:rPr lang="es-EC" sz="3200" b="1" dirty="0">
                <a:solidFill>
                  <a:srgbClr val="FF0000"/>
                </a:solidFill>
              </a:rPr>
              <a:t>DÓNDE ?</a:t>
            </a:r>
            <a:r>
              <a:rPr lang="es-EC" sz="3200" dirty="0">
                <a:solidFill>
                  <a:srgbClr val="FF0000"/>
                </a:solidFill>
              </a:rPr>
              <a:t>, </a:t>
            </a:r>
            <a:r>
              <a:rPr lang="es-EC" sz="3200" dirty="0">
                <a:solidFill>
                  <a:srgbClr val="FFFF00"/>
                </a:solidFill>
              </a:rPr>
              <a:t>Lugar en que se originó el hecho.</a:t>
            </a:r>
          </a:p>
          <a:p>
            <a:pPr marL="2057400" indent="-1701800"/>
            <a:endParaRPr lang="es-EC" sz="3200" dirty="0">
              <a:solidFill>
                <a:srgbClr val="FFFF00"/>
              </a:solidFill>
            </a:endParaRPr>
          </a:p>
          <a:p>
            <a:pPr marL="2057400" indent="-1701800"/>
            <a:endParaRPr lang="es-EC" sz="3200" dirty="0">
              <a:solidFill>
                <a:srgbClr val="FFFF00"/>
              </a:solidFill>
            </a:endParaRPr>
          </a:p>
          <a:p>
            <a:pPr marL="1879600" indent="-1524000"/>
            <a:r>
              <a:rPr lang="es-EC" sz="3200" b="1" dirty="0">
                <a:solidFill>
                  <a:srgbClr val="FF0000"/>
                </a:solidFill>
              </a:rPr>
              <a:t>CÓMO ?</a:t>
            </a:r>
            <a:r>
              <a:rPr lang="es-EC" sz="3200" dirty="0">
                <a:solidFill>
                  <a:srgbClr val="FF0000"/>
                </a:solidFill>
              </a:rPr>
              <a:t>,</a:t>
            </a:r>
            <a:r>
              <a:rPr lang="es-EC" sz="3200" dirty="0">
                <a:solidFill>
                  <a:srgbClr val="FFFF00"/>
                </a:solidFill>
              </a:rPr>
              <a:t> Establece los detalles importantes del hecho.</a:t>
            </a:r>
          </a:p>
          <a:p>
            <a:pPr marL="2057400" indent="-1701800"/>
            <a:endParaRPr lang="es-EC" sz="3200" dirty="0">
              <a:solidFill>
                <a:srgbClr val="FFFF00"/>
              </a:solidFill>
            </a:endParaRPr>
          </a:p>
          <a:p>
            <a:pPr marL="2057400" indent="-1701800"/>
            <a:endParaRPr lang="es-EC" sz="3200" dirty="0">
              <a:solidFill>
                <a:srgbClr val="FFFF00"/>
              </a:solidFill>
            </a:endParaRPr>
          </a:p>
          <a:p>
            <a:pPr marL="2247900" indent="-1892300"/>
            <a:r>
              <a:rPr lang="es-EC" sz="3200" b="1" dirty="0">
                <a:solidFill>
                  <a:srgbClr val="FF0000"/>
                </a:solidFill>
              </a:rPr>
              <a:t>POR QUÉ ?</a:t>
            </a:r>
            <a:r>
              <a:rPr lang="es-EC" sz="3200" dirty="0">
                <a:solidFill>
                  <a:srgbClr val="FF0000"/>
                </a:solidFill>
              </a:rPr>
              <a:t>, </a:t>
            </a:r>
            <a:r>
              <a:rPr lang="es-EC" sz="3200" dirty="0">
                <a:solidFill>
                  <a:srgbClr val="FFFF00"/>
                </a:solidFill>
              </a:rPr>
              <a:t>Causas, razones o motivos, que dieron nacimiento al hecho. </a:t>
            </a:r>
          </a:p>
        </p:txBody>
      </p:sp>
      <p:sp>
        <p:nvSpPr>
          <p:cNvPr id="6" name="5 Rectángulo"/>
          <p:cNvSpPr/>
          <p:nvPr/>
        </p:nvSpPr>
        <p:spPr>
          <a:xfrm rot="16200000">
            <a:off x="-2864767" y="3044278"/>
            <a:ext cx="68580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4400" b="1" cap="all" spc="0" dirty="0">
                <a:ln w="0"/>
                <a:solidFill>
                  <a:srgbClr val="006666"/>
                </a:solidFill>
                <a:effectLst>
                  <a:reflection blurRad="12700" stA="50000" endPos="50000" dist="5000" dir="5400000" sy="-100000" rotWithShape="0"/>
                </a:effectLst>
              </a:rPr>
              <a:t>PRODUCCIÓN </a:t>
            </a:r>
            <a:r>
              <a:rPr lang="es-ES" sz="4400" b="1" cap="all" dirty="0">
                <a:ln w="0"/>
                <a:solidFill>
                  <a:srgbClr val="006666"/>
                </a:solidFill>
                <a:effectLst>
                  <a:reflection blurRad="12700" stA="50000" endPos="50000" dist="5000" dir="5400000" sy="-100000" rotWithShape="0"/>
                </a:effectLst>
              </a:rPr>
              <a:t>RADIAL</a:t>
            </a:r>
            <a:endParaRPr lang="es-ES" sz="4400" b="1" cap="all" spc="0" dirty="0">
              <a:ln w="0"/>
              <a:solidFill>
                <a:srgbClr val="006666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967795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15659</TotalTime>
  <Words>860</Words>
  <Application>Microsoft Macintosh PowerPoint</Application>
  <PresentationFormat>Presentación en pantalla (4:3)</PresentationFormat>
  <Paragraphs>175</Paragraphs>
  <Slides>19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6" baseType="lpstr">
      <vt:lpstr>Arial</vt:lpstr>
      <vt:lpstr>Calibri</vt:lpstr>
      <vt:lpstr>Showcard Gothic</vt:lpstr>
      <vt:lpstr>Times New Roman</vt:lpstr>
      <vt:lpstr>Verdana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FDCH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Relaciones Publicas</dc:creator>
  <cp:lastModifiedBy>RAUL EDISON LOMAS BADILLO</cp:lastModifiedBy>
  <cp:revision>80</cp:revision>
  <dcterms:created xsi:type="dcterms:W3CDTF">2011-07-21T23:06:27Z</dcterms:created>
  <dcterms:modified xsi:type="dcterms:W3CDTF">2024-10-25T04:18:36Z</dcterms:modified>
</cp:coreProperties>
</file>