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337" r:id="rId2"/>
    <p:sldId id="338" r:id="rId3"/>
    <p:sldId id="341" r:id="rId4"/>
    <p:sldId id="372" r:id="rId5"/>
    <p:sldId id="375" r:id="rId6"/>
    <p:sldId id="378" r:id="rId7"/>
    <p:sldId id="379" r:id="rId8"/>
    <p:sldId id="380" r:id="rId9"/>
    <p:sldId id="382" r:id="rId10"/>
    <p:sldId id="383" r:id="rId11"/>
    <p:sldId id="393" r:id="rId12"/>
    <p:sldId id="392" r:id="rId13"/>
    <p:sldId id="390" r:id="rId14"/>
    <p:sldId id="39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1992F-9927-6E75-D1C9-D746A394B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C37212F-721E-EEFE-F89A-5EF03006B5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52B18CA-B3C8-BBC8-DA07-5184318FD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E6D8F64-F1A0-EA04-60A8-5EB6AC5712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995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3A143-8010-D1A7-E280-035DB46B3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BD7BC15-9F91-794B-3BA5-DDBDBAB54D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BA72682-8D1B-0CF1-3644-AE5ED92C6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C3A5D1-4EF4-F627-8A0C-5ADE6346C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244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F75E1-9008-16D2-7D92-FD69326DD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D67ABB-D719-49C1-FEBA-D595258158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63DDCD-2E89-A9A2-DB98-2A07ABADF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4C7E6C-FE7A-EB04-A885-4A5A33635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998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972CB-A9C9-88C1-F19D-E2F3493AC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458945B-9CF1-CFEA-3916-901936903A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DD1DFA-E222-45F0-7380-3BAB87095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BFDE36-778C-F4BF-DB20-1775C71993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4291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1FAE39-A1DF-2E99-EF11-36E7D3CB86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2F2572D-E859-F285-E20C-6E70618C37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36BA632-0C25-44D3-0C83-C1271C88F4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4A32C7-D4CB-A22D-A1BF-F4B2CFBBF7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201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65C92-DF43-9331-956F-E412364F1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FFA3377-F403-B132-52C1-FC091B2EF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389FBD4-5A8D-7E24-9AE8-CB28BFC55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45FFBD9-630A-3420-53C6-BC2724133C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08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2FDD0-0B84-AF8A-76BD-4F53D29246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106748A-8BB7-12E0-E375-B68FCE1FF2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1A0895D-5DA3-FB62-2D57-B67BC20D6C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9BCC08-A5B1-3F87-FB60-8EE80F2957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956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96734-1254-623E-A563-98CC3BA24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11B9258-0160-94E1-E3BE-17C5EB5865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47608E5-BEE5-7DDE-7ED9-A19C0EC7B3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87E015-2055-93A3-1B77-14099E4F5A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056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A7F35-6F82-1E6C-48DF-5A0BAB137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274AD5A-03D0-0672-B2BF-2064F8D72F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4C942C5-4EC0-D40D-F783-CB5699E6ED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F03590-113D-A9FA-6259-A1DE88EB57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383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09/01/2025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CBD86B-AE64-34D3-1C83-6BECBF617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2B262F8-33D5-352B-2D7B-23FBBAFE5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39" y="924951"/>
            <a:ext cx="9791114" cy="5008098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4.2.2. Estado de salud</a:t>
            </a:r>
          </a:p>
          <a:p>
            <a:endParaRPr lang="es-EC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Depresión</a:t>
            </a:r>
            <a:r>
              <a:rPr lang="es-ES" sz="2000" dirty="0">
                <a:solidFill>
                  <a:schemeClr val="tx1"/>
                </a:solidFill>
              </a:rPr>
              <a:t>: La </a:t>
            </a:r>
            <a:r>
              <a:rPr lang="es-ES" sz="2000" b="1" i="1" dirty="0">
                <a:solidFill>
                  <a:schemeClr val="tx1"/>
                </a:solidFill>
              </a:rPr>
              <a:t>herencia genética </a:t>
            </a:r>
            <a:r>
              <a:rPr lang="es-ES" sz="2000" dirty="0">
                <a:solidFill>
                  <a:schemeClr val="tx1"/>
                </a:solidFill>
              </a:rPr>
              <a:t>puede explicar entre 40 y 50% del riesgo de depresión mayor.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vulnerabilidad parece resultar de la </a:t>
            </a:r>
            <a:r>
              <a:rPr lang="es-ES" sz="2000" b="1" i="1" dirty="0">
                <a:solidFill>
                  <a:schemeClr val="tx1"/>
                </a:solidFill>
              </a:rPr>
              <a:t>influencia de múltiples genes que interactúan con factores ambientales</a:t>
            </a:r>
            <a:r>
              <a:rPr lang="es-ES" sz="2000" dirty="0">
                <a:solidFill>
                  <a:schemeClr val="tx1"/>
                </a:solidFill>
              </a:rPr>
              <a:t> como sucesos estresantes, soledad y abuso de drogas.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factores especiales de riesgo en la adultez tardía incluyen la </a:t>
            </a:r>
            <a:r>
              <a:rPr lang="es-ES" sz="2000" b="1" i="1" dirty="0">
                <a:solidFill>
                  <a:schemeClr val="tx1"/>
                </a:solidFill>
              </a:rPr>
              <a:t>enfermedad o discapacidad crónica, deterioro cognoscitivo y divorcio, separación o viudez.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Dado que la depresión puede </a:t>
            </a:r>
            <a:r>
              <a:rPr lang="es-ES" sz="2000" b="1" i="1" dirty="0">
                <a:solidFill>
                  <a:schemeClr val="tx1"/>
                </a:solidFill>
              </a:rPr>
              <a:t>acelerar el deterioro físico </a:t>
            </a:r>
            <a:r>
              <a:rPr lang="es-ES" sz="2000" dirty="0">
                <a:solidFill>
                  <a:schemeClr val="tx1"/>
                </a:solidFill>
              </a:rPr>
              <a:t>del envejecimiento, el diagnóstico preciso, la prevención y el tratamiento podrían ayudar a mucha gente mayor a vivir más tiempo y permanecer más activa.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depresión puede tratarse con medicamentos </a:t>
            </a:r>
            <a:r>
              <a:rPr lang="es-ES" sz="2000" b="1" i="1" dirty="0">
                <a:solidFill>
                  <a:schemeClr val="tx1"/>
                </a:solidFill>
              </a:rPr>
              <a:t>antidepresivos, psicoterapia </a:t>
            </a:r>
            <a:r>
              <a:rPr lang="es-ES" sz="2000" dirty="0">
                <a:solidFill>
                  <a:schemeClr val="tx1"/>
                </a:solidFill>
              </a:rPr>
              <a:t>o ambas cosas, y los medicamentos antidepresivos parecen funcionar tan bien como a edades más tempranas.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ejercicio aeróbico regular puede </a:t>
            </a:r>
            <a:r>
              <a:rPr lang="es-ES" sz="2000" b="1" i="1" dirty="0">
                <a:solidFill>
                  <a:schemeClr val="tx1"/>
                </a:solidFill>
              </a:rPr>
              <a:t>disminuir los síntomas de la depresión leve a moderada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  <a:endParaRPr lang="es-EC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915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37367-A28D-0682-DFF5-80EC1E0820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3E29F29B-18EC-030E-02A7-9AE6BEDA0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9674" y="1206305"/>
            <a:ext cx="8032652" cy="444539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Demencia</a:t>
            </a:r>
            <a:r>
              <a:rPr lang="es-ES" sz="2000" dirty="0">
                <a:solidFill>
                  <a:schemeClr val="tx1"/>
                </a:solidFill>
              </a:rPr>
              <a:t>: Deterioro del </a:t>
            </a:r>
            <a:r>
              <a:rPr lang="es-ES" sz="2000" b="1" i="1" dirty="0">
                <a:solidFill>
                  <a:schemeClr val="tx1"/>
                </a:solidFill>
              </a:rPr>
              <a:t>funcionamiento cognoscitivo y conductual </a:t>
            </a:r>
            <a:r>
              <a:rPr lang="es-ES" sz="2000" dirty="0">
                <a:solidFill>
                  <a:schemeClr val="tx1"/>
                </a:solidFill>
              </a:rPr>
              <a:t>debido a causas fisiológicas.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Enfermedad de Alzheimer</a:t>
            </a:r>
            <a:r>
              <a:rPr lang="es-ES" sz="2000" dirty="0">
                <a:solidFill>
                  <a:schemeClr val="tx1"/>
                </a:solidFill>
              </a:rPr>
              <a:t>: Trastorno cerebral degenerativo, progresivo e irreversible que se caracteriza por el </a:t>
            </a:r>
            <a:r>
              <a:rPr lang="es-ES" sz="2000" b="1" i="1" dirty="0">
                <a:solidFill>
                  <a:schemeClr val="tx1"/>
                </a:solidFill>
              </a:rPr>
              <a:t>deterioro cognoscitivo y la pérdida del control de las funciones corporales</a:t>
            </a:r>
            <a:r>
              <a:rPr lang="es-ES" sz="2000" dirty="0">
                <a:solidFill>
                  <a:schemeClr val="tx1"/>
                </a:solidFill>
              </a:rPr>
              <a:t>, lo cual conduce a la muerte.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Enfermedad de Parkinson</a:t>
            </a:r>
            <a:r>
              <a:rPr lang="es-ES" sz="2000" dirty="0">
                <a:solidFill>
                  <a:schemeClr val="tx1"/>
                </a:solidFill>
              </a:rPr>
              <a:t>: Trastorno neurológico degenerativo, progresivo e irreversible que se caracteriza por </a:t>
            </a:r>
            <a:r>
              <a:rPr lang="es-ES" sz="2000" b="1" i="1" dirty="0">
                <a:solidFill>
                  <a:schemeClr val="tx1"/>
                </a:solidFill>
              </a:rPr>
              <a:t>temblores, rigidez, movimientos lentos y postura inestable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Reserva cognoscitiva</a:t>
            </a:r>
            <a:r>
              <a:rPr lang="es-ES" sz="2000" dirty="0">
                <a:solidFill>
                  <a:schemeClr val="tx1"/>
                </a:solidFill>
              </a:rPr>
              <a:t>: Fondo hipotético de energía que puede permitir que un cerebro en deterioro </a:t>
            </a:r>
            <a:r>
              <a:rPr lang="es-ES" sz="2000" b="1" i="1" dirty="0">
                <a:solidFill>
                  <a:schemeClr val="tx1"/>
                </a:solidFill>
              </a:rPr>
              <a:t>funcione con normalidad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16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91E96-4F3F-E0CF-A928-2867A6C45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767EF30A-8425-6A94-4C37-2E0F37C9E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2569" y="1386547"/>
            <a:ext cx="8006862" cy="4084906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4.2.3. Enfermedades crónicas y discapacidades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Enfermedades crónicas comunes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Estas son: </a:t>
            </a:r>
            <a:r>
              <a:rPr lang="es-ES" sz="2000" b="1" i="1" dirty="0">
                <a:solidFill>
                  <a:schemeClr val="tx1"/>
                </a:solidFill>
              </a:rPr>
              <a:t>cardiopatía, cáncer, apoplejía, enfermedad crónica de las vías respiratorias bajas, diabetes e influenza/neumonía.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causas principales de muerte </a:t>
            </a:r>
            <a:r>
              <a:rPr lang="es-ES" sz="2000" dirty="0">
                <a:solidFill>
                  <a:schemeClr val="tx1"/>
                </a:solidFill>
              </a:rPr>
              <a:t>de los 60 años en adelante son la cardiopatía, apoplejía, enfermedad pulmonar crónica, infecciones de las vías respiratorias bajas y cáncer de pulmón (OMS, 2016).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68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2C947-300D-319B-4C4F-CC9CA59F9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6ADD56FE-B5C3-5013-2865-BD209B6EB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97" y="1951893"/>
            <a:ext cx="7591206" cy="295421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hipertensión</a:t>
            </a:r>
            <a:r>
              <a:rPr lang="es-ES" sz="2000" dirty="0">
                <a:solidFill>
                  <a:schemeClr val="tx1"/>
                </a:solidFill>
              </a:rPr>
              <a:t> y la </a:t>
            </a:r>
            <a:r>
              <a:rPr lang="es-ES" sz="2000" b="1" i="1" dirty="0">
                <a:solidFill>
                  <a:schemeClr val="tx1"/>
                </a:solidFill>
              </a:rPr>
              <a:t>diabetes</a:t>
            </a:r>
            <a:r>
              <a:rPr lang="es-ES" sz="2000" dirty="0">
                <a:solidFill>
                  <a:schemeClr val="tx1"/>
                </a:solidFill>
              </a:rPr>
              <a:t> están aumentando su prevalencia y afectan a cerca de 56%, de la población anciana.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Otras condiciones crónicas comunes son la </a:t>
            </a:r>
            <a:r>
              <a:rPr lang="es-ES" sz="2000" b="1" i="1" dirty="0">
                <a:solidFill>
                  <a:schemeClr val="tx1"/>
                </a:solidFill>
              </a:rPr>
              <a:t>artritis</a:t>
            </a:r>
            <a:r>
              <a:rPr lang="es-ES" sz="2000" dirty="0">
                <a:solidFill>
                  <a:schemeClr val="tx1"/>
                </a:solidFill>
              </a:rPr>
              <a:t> (50%), </a:t>
            </a:r>
            <a:r>
              <a:rPr lang="es-ES" sz="2000" b="1" i="1" dirty="0">
                <a:solidFill>
                  <a:schemeClr val="tx1"/>
                </a:solidFill>
              </a:rPr>
              <a:t>cardiopatía</a:t>
            </a:r>
            <a:r>
              <a:rPr lang="es-ES" sz="2000" dirty="0">
                <a:solidFill>
                  <a:schemeClr val="tx1"/>
                </a:solidFill>
              </a:rPr>
              <a:t> (31%) y </a:t>
            </a:r>
            <a:r>
              <a:rPr lang="es-ES" sz="2000" b="1" i="1" dirty="0">
                <a:solidFill>
                  <a:schemeClr val="tx1"/>
                </a:solidFill>
              </a:rPr>
              <a:t>cáncer</a:t>
            </a:r>
            <a:r>
              <a:rPr lang="es-ES" sz="2000" dirty="0">
                <a:solidFill>
                  <a:schemeClr val="tx1"/>
                </a:solidFill>
              </a:rPr>
              <a:t> (21%).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mujeres</a:t>
            </a:r>
            <a:r>
              <a:rPr lang="es-ES" sz="2000" dirty="0">
                <a:solidFill>
                  <a:schemeClr val="tx1"/>
                </a:solidFill>
              </a:rPr>
              <a:t> son más propensas a manifestar hipertensión, asma, bronquitis crónica y artritis.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hombres</a:t>
            </a:r>
            <a:r>
              <a:rPr lang="es-ES" sz="2000" dirty="0">
                <a:solidFill>
                  <a:schemeClr val="tx1"/>
                </a:solidFill>
              </a:rPr>
              <a:t> presentan cardiopatía, apoplejía, cáncer, diabetes y enfisema.</a:t>
            </a:r>
          </a:p>
        </p:txBody>
      </p:sp>
    </p:spTree>
    <p:extLst>
      <p:ext uri="{BB962C8B-B14F-4D97-AF65-F5344CB8AC3E}">
        <p14:creationId xmlns:p14="http://schemas.microsoft.com/office/powerpoint/2010/main" val="333712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DEAF1-8B9A-F9A2-24C8-D15621325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39417D09-6995-3DA4-20C9-E3534E270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996" y="786032"/>
            <a:ext cx="9076007" cy="5285936"/>
          </a:xfrm>
        </p:spPr>
        <p:txBody>
          <a:bodyPr>
            <a:normAutofit lnSpcReduction="10000"/>
          </a:bodyPr>
          <a:lstStyle/>
          <a:p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Discapacidades y limitaciones de la actividad </a:t>
            </a:r>
          </a:p>
          <a:p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cantidad de personas que experimentan dificultades con actividades funcionales como </a:t>
            </a:r>
            <a:r>
              <a:rPr lang="es-ES" sz="2000" b="1" i="1" dirty="0">
                <a:solidFill>
                  <a:schemeClr val="tx1"/>
                </a:solidFill>
              </a:rPr>
              <a:t>caminar, subir escaleras y levantar objetos </a:t>
            </a:r>
            <a:r>
              <a:rPr lang="es-ES" sz="2000" dirty="0">
                <a:solidFill>
                  <a:schemeClr val="tx1"/>
                </a:solidFill>
              </a:rPr>
              <a:t>aumenta de manera significativa con la edad.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Una persona que padece </a:t>
            </a:r>
            <a:r>
              <a:rPr lang="es-ES" sz="2000" b="1" i="1" dirty="0">
                <a:solidFill>
                  <a:schemeClr val="tx1"/>
                </a:solidFill>
              </a:rPr>
              <a:t>artritis</a:t>
            </a:r>
            <a:r>
              <a:rPr lang="es-ES" sz="2000" dirty="0">
                <a:solidFill>
                  <a:schemeClr val="tx1"/>
                </a:solidFill>
              </a:rPr>
              <a:t> o </a:t>
            </a:r>
            <a:r>
              <a:rPr lang="es-ES" sz="2000" b="1" i="1" dirty="0">
                <a:solidFill>
                  <a:schemeClr val="tx1"/>
                </a:solidFill>
              </a:rPr>
              <a:t>que se queda sin aliento </a:t>
            </a:r>
            <a:r>
              <a:rPr lang="es-ES" sz="2000" dirty="0">
                <a:solidFill>
                  <a:schemeClr val="tx1"/>
                </a:solidFill>
              </a:rPr>
              <a:t>puede dar menos pasos o cambiar las cosas a los estantes inferiores donde le resulte más fácil alcanzarlas.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Ante </a:t>
            </a:r>
            <a:r>
              <a:rPr lang="es-ES" sz="2000" b="1" u="sng" dirty="0">
                <a:solidFill>
                  <a:schemeClr val="tx1"/>
                </a:solidFill>
              </a:rPr>
              <a:t>condiciones crónicas y pérdida de la capacidad de reserva</a:t>
            </a:r>
            <a:r>
              <a:rPr lang="es-ES" sz="2000" dirty="0">
                <a:solidFill>
                  <a:schemeClr val="tx1"/>
                </a:solidFill>
              </a:rPr>
              <a:t>, incluso una enfermedad o lesión menor pueden tener </a:t>
            </a:r>
            <a:r>
              <a:rPr lang="es-ES" sz="2000" b="1" i="1" dirty="0">
                <a:solidFill>
                  <a:schemeClr val="tx1"/>
                </a:solidFill>
              </a:rPr>
              <a:t>graves repercusiones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mayores que afirman no tener dificultades para caminar, puede resultarles </a:t>
            </a:r>
            <a:r>
              <a:rPr lang="es-ES" sz="2000" b="1" i="1" dirty="0">
                <a:solidFill>
                  <a:schemeClr val="tx1"/>
                </a:solidFill>
              </a:rPr>
              <a:t>difícil caminar con rapidez unos 400 metros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Puede desencadenar mayor riesgo de enfermedad </a:t>
            </a:r>
            <a:r>
              <a:rPr lang="es-ES" sz="2000" b="1" i="1" dirty="0">
                <a:solidFill>
                  <a:schemeClr val="tx1"/>
                </a:solidFill>
              </a:rPr>
              <a:t>cardiovascular, limitaciones de la movilidad o discapacidades, y muerte </a:t>
            </a:r>
            <a:r>
              <a:rPr lang="es-ES" sz="2000" dirty="0">
                <a:solidFill>
                  <a:schemeClr val="tx1"/>
                </a:solidFill>
              </a:rPr>
              <a:t>después de los 80 años.</a:t>
            </a: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82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UNIDAD 4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S" b="1" dirty="0">
                <a:solidFill>
                  <a:schemeClr val="tx1"/>
                </a:solidFill>
              </a:rPr>
              <a:t>DESARROLLO PSICOEVOLUTIVO DE LA ADULTEZ TARDÍA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/>
                </a:solidFill>
              </a:rPr>
              <a:t>TEMA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b="1" dirty="0">
                <a:solidFill>
                  <a:schemeClr val="tx1"/>
                </a:solidFill>
              </a:rPr>
            </a:br>
            <a:r>
              <a:rPr lang="es-EC" b="1" dirty="0">
                <a:solidFill>
                  <a:schemeClr val="tx1"/>
                </a:solidFill>
              </a:rPr>
              <a:t>4.2. Desarrollo Físico</a:t>
            </a:r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2569" y="1386547"/>
            <a:ext cx="8006862" cy="4084906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4.2.1. Salud física y mental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Enfermedades crónicas comunes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Estas son: </a:t>
            </a:r>
            <a:r>
              <a:rPr lang="es-ES" sz="2000" b="1" i="1" dirty="0">
                <a:solidFill>
                  <a:schemeClr val="tx1"/>
                </a:solidFill>
              </a:rPr>
              <a:t>cardiopatía, cáncer, apoplejía, enfermedad crónica de las vías respiratorias bajas, diabetes e influenza/neumonía.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causas principales de muerte </a:t>
            </a:r>
            <a:r>
              <a:rPr lang="es-ES" sz="2000" dirty="0">
                <a:solidFill>
                  <a:schemeClr val="tx1"/>
                </a:solidFill>
              </a:rPr>
              <a:t>de los 60 años en adelante son la cardiopatía, apoplejía, enfermedad pulmonar crónica, infecciones de las vías respiratorias bajas y cáncer de pulmón (OMS, 2016).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0397" y="1951893"/>
            <a:ext cx="7591206" cy="2954214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hipertensión</a:t>
            </a:r>
            <a:r>
              <a:rPr lang="es-ES" sz="2000" dirty="0">
                <a:solidFill>
                  <a:schemeClr val="tx1"/>
                </a:solidFill>
              </a:rPr>
              <a:t> y la </a:t>
            </a:r>
            <a:r>
              <a:rPr lang="es-ES" sz="2000" b="1" i="1" dirty="0">
                <a:solidFill>
                  <a:schemeClr val="tx1"/>
                </a:solidFill>
              </a:rPr>
              <a:t>diabetes</a:t>
            </a:r>
            <a:r>
              <a:rPr lang="es-ES" sz="2000" dirty="0">
                <a:solidFill>
                  <a:schemeClr val="tx1"/>
                </a:solidFill>
              </a:rPr>
              <a:t> están aumentando su prevalencia y afectan a cerca de 56%, de la población anciana.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Otras condiciones crónicas comunes son la </a:t>
            </a:r>
            <a:r>
              <a:rPr lang="es-ES" sz="2000" b="1" i="1" dirty="0">
                <a:solidFill>
                  <a:schemeClr val="tx1"/>
                </a:solidFill>
              </a:rPr>
              <a:t>artritis</a:t>
            </a:r>
            <a:r>
              <a:rPr lang="es-ES" sz="2000" dirty="0">
                <a:solidFill>
                  <a:schemeClr val="tx1"/>
                </a:solidFill>
              </a:rPr>
              <a:t> (50%), </a:t>
            </a:r>
            <a:r>
              <a:rPr lang="es-ES" sz="2000" b="1" i="1" dirty="0">
                <a:solidFill>
                  <a:schemeClr val="tx1"/>
                </a:solidFill>
              </a:rPr>
              <a:t>cardiopatía</a:t>
            </a:r>
            <a:r>
              <a:rPr lang="es-ES" sz="2000" dirty="0">
                <a:solidFill>
                  <a:schemeClr val="tx1"/>
                </a:solidFill>
              </a:rPr>
              <a:t> (31%) y </a:t>
            </a:r>
            <a:r>
              <a:rPr lang="es-ES" sz="2000" b="1" i="1" dirty="0">
                <a:solidFill>
                  <a:schemeClr val="tx1"/>
                </a:solidFill>
              </a:rPr>
              <a:t>cáncer</a:t>
            </a:r>
            <a:r>
              <a:rPr lang="es-ES" sz="2000" dirty="0">
                <a:solidFill>
                  <a:schemeClr val="tx1"/>
                </a:solidFill>
              </a:rPr>
              <a:t> (21%).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mujeres</a:t>
            </a:r>
            <a:r>
              <a:rPr lang="es-ES" sz="2000" dirty="0">
                <a:solidFill>
                  <a:schemeClr val="tx1"/>
                </a:solidFill>
              </a:rPr>
              <a:t> son más propensas a manifestar hipertensión, asma, bronquitis crónica y artritis.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</a:t>
            </a:r>
            <a:r>
              <a:rPr lang="es-ES" sz="2000" b="1" i="1" dirty="0">
                <a:solidFill>
                  <a:schemeClr val="tx1"/>
                </a:solidFill>
              </a:rPr>
              <a:t>hombres</a:t>
            </a:r>
            <a:r>
              <a:rPr lang="es-ES" sz="2000" dirty="0">
                <a:solidFill>
                  <a:schemeClr val="tx1"/>
                </a:solidFill>
              </a:rPr>
              <a:t> presentan cardiopatía, apoplejía, cáncer, diabetes y enfisema.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04AEA-5A42-606F-2417-9A11E601B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E1B3829E-D826-B9BC-622B-BF31C0126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3913" y="1275763"/>
            <a:ext cx="8764173" cy="4306473"/>
          </a:xfrm>
        </p:spPr>
        <p:txBody>
          <a:bodyPr>
            <a:normAutofit/>
          </a:bodyPr>
          <a:lstStyle/>
          <a:p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INFLUENCIAS DEL ESTILO DE VIDA EN LA SALUD Y LA LONGEVIDAD</a:t>
            </a:r>
          </a:p>
          <a:p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Actividad física</a:t>
            </a:r>
            <a:r>
              <a:rPr lang="es-ES" sz="2000" dirty="0">
                <a:solidFill>
                  <a:schemeClr val="tx1"/>
                </a:solidFill>
              </a:rPr>
              <a:t>:  El ejercicio regular puede </a:t>
            </a:r>
            <a:r>
              <a:rPr lang="es-ES" sz="2000" b="1" i="1" dirty="0">
                <a:solidFill>
                  <a:schemeClr val="tx1"/>
                </a:solidFill>
              </a:rPr>
              <a:t>fortalecer el corazón y los pulmones y disminuir el estrés</a:t>
            </a:r>
            <a:r>
              <a:rPr lang="es-ES" sz="2000" dirty="0">
                <a:solidFill>
                  <a:schemeClr val="tx1"/>
                </a:solidFill>
              </a:rPr>
              <a:t>. Puede ser una </a:t>
            </a:r>
            <a:r>
              <a:rPr lang="es-ES" sz="2000" b="1" i="1" dirty="0">
                <a:solidFill>
                  <a:schemeClr val="tx1"/>
                </a:solidFill>
              </a:rPr>
              <a:t>protección contra la hipertensión, el endurecimiento de las arterias, la cardiopatía, la osteoporosis y la diabetes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Ayuda a </a:t>
            </a:r>
            <a:r>
              <a:rPr lang="es-ES" sz="2000" b="1" i="1" dirty="0">
                <a:solidFill>
                  <a:schemeClr val="tx1"/>
                </a:solidFill>
              </a:rPr>
              <a:t>mantener</a:t>
            </a:r>
            <a:r>
              <a:rPr lang="es-ES" sz="2000" dirty="0">
                <a:solidFill>
                  <a:schemeClr val="tx1"/>
                </a:solidFill>
              </a:rPr>
              <a:t> la velocidad, la resistencia, la fuerza y la energía, así como </a:t>
            </a:r>
            <a:r>
              <a:rPr lang="es-ES" sz="2000" b="1" i="1" dirty="0">
                <a:solidFill>
                  <a:schemeClr val="tx1"/>
                </a:solidFill>
              </a:rPr>
              <a:t>funciones básicas </a:t>
            </a:r>
            <a:r>
              <a:rPr lang="es-ES" sz="2000" dirty="0">
                <a:solidFill>
                  <a:schemeClr val="tx1"/>
                </a:solidFill>
              </a:rPr>
              <a:t>como la circulación y la respiración.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Reduce la posibilidad de lesiones pues </a:t>
            </a:r>
            <a:r>
              <a:rPr lang="es-ES" sz="2000" b="1" i="1" dirty="0">
                <a:solidFill>
                  <a:schemeClr val="tx1"/>
                </a:solidFill>
              </a:rPr>
              <a:t>fortalece y flexibiliza las articulaciones y los músculos</a:t>
            </a:r>
            <a:r>
              <a:rPr lang="es-ES" sz="2000" dirty="0">
                <a:solidFill>
                  <a:schemeClr val="tx1"/>
                </a:solidFill>
              </a:rPr>
              <a:t>, y ayuda a </a:t>
            </a:r>
            <a:r>
              <a:rPr lang="es-ES" sz="2000" b="1" i="1" dirty="0">
                <a:solidFill>
                  <a:schemeClr val="tx1"/>
                </a:solidFill>
              </a:rPr>
              <a:t>prevenir o aliviar el dolor </a:t>
            </a:r>
            <a:r>
              <a:rPr lang="es-ES" sz="2000" dirty="0">
                <a:solidFill>
                  <a:schemeClr val="tx1"/>
                </a:solidFill>
              </a:rPr>
              <a:t>de la espalda baja y los síntomas de artritis. </a:t>
            </a:r>
          </a:p>
          <a:p>
            <a:endParaRPr lang="es-ES" sz="2000" dirty="0"/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2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A8B79-6C5E-9533-690A-9DC07D61A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1BFAAAC1-BB40-6AFF-BC9F-D9731673C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9987" y="1135966"/>
            <a:ext cx="8872025" cy="458606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Permite a las personas con padecimientos de </a:t>
            </a:r>
            <a:r>
              <a:rPr lang="es-ES" sz="2000" b="1" i="1" dirty="0">
                <a:solidFill>
                  <a:schemeClr val="tx1"/>
                </a:solidFill>
              </a:rPr>
              <a:t>tipo pulmonar y artritis </a:t>
            </a:r>
            <a:r>
              <a:rPr lang="es-ES" sz="2000" dirty="0">
                <a:solidFill>
                  <a:schemeClr val="tx1"/>
                </a:solidFill>
              </a:rPr>
              <a:t>que mantengan su independencia y previene el desarrollo de </a:t>
            </a:r>
            <a:r>
              <a:rPr lang="es-ES" sz="2000" b="1" i="1" dirty="0">
                <a:solidFill>
                  <a:schemeClr val="tx1"/>
                </a:solidFill>
              </a:rPr>
              <a:t>limitaciones a la movilidad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Además, puede mejorar el </a:t>
            </a:r>
            <a:r>
              <a:rPr lang="es-ES" sz="2000" b="1" i="1" dirty="0">
                <a:solidFill>
                  <a:schemeClr val="tx1"/>
                </a:solidFill>
              </a:rPr>
              <a:t>estado de alerta mental y el desempeño cognoscitivo</a:t>
            </a:r>
            <a:r>
              <a:rPr lang="es-ES" sz="2000" dirty="0">
                <a:solidFill>
                  <a:schemeClr val="tx1"/>
                </a:solidFill>
              </a:rPr>
              <a:t>, ayuda a aliviar la </a:t>
            </a:r>
            <a:r>
              <a:rPr lang="es-ES" sz="2000" b="1" i="1" dirty="0">
                <a:solidFill>
                  <a:schemeClr val="tx1"/>
                </a:solidFill>
              </a:rPr>
              <a:t>ansiedad y la depresión </a:t>
            </a:r>
            <a:r>
              <a:rPr lang="es-ES" sz="2000" dirty="0">
                <a:solidFill>
                  <a:schemeClr val="tx1"/>
                </a:solidFill>
              </a:rPr>
              <a:t>leve, y mejora los </a:t>
            </a:r>
            <a:r>
              <a:rPr lang="es-ES" sz="2000" b="1" i="1" dirty="0">
                <a:solidFill>
                  <a:schemeClr val="tx1"/>
                </a:solidFill>
              </a:rPr>
              <a:t>sentimientos de destreza y bienestar.</a:t>
            </a:r>
            <a:endParaRPr lang="es-E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inactividad</a:t>
            </a:r>
            <a:r>
              <a:rPr lang="es-ES" sz="2000" dirty="0">
                <a:solidFill>
                  <a:schemeClr val="tx1"/>
                </a:solidFill>
              </a:rPr>
              <a:t> contribuye a la </a:t>
            </a:r>
            <a:r>
              <a:rPr lang="es-ES" sz="2000" b="1" i="1" dirty="0">
                <a:solidFill>
                  <a:schemeClr val="tx1"/>
                </a:solidFill>
              </a:rPr>
              <a:t>cardiopatía, diabetes, cáncer de colon e hipertensión sanguínea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Puede conducir a la </a:t>
            </a:r>
            <a:r>
              <a:rPr lang="es-ES" sz="2000" b="1" i="1" dirty="0">
                <a:solidFill>
                  <a:schemeClr val="tx1"/>
                </a:solidFill>
              </a:rPr>
              <a:t>obesidad</a:t>
            </a:r>
            <a:r>
              <a:rPr lang="es-ES" sz="2000" dirty="0">
                <a:solidFill>
                  <a:schemeClr val="tx1"/>
                </a:solidFill>
              </a:rPr>
              <a:t>, la cual afecta al </a:t>
            </a:r>
            <a:r>
              <a:rPr lang="es-ES" sz="2000" b="1" i="1" dirty="0">
                <a:solidFill>
                  <a:schemeClr val="tx1"/>
                </a:solidFill>
              </a:rPr>
              <a:t>sistema circulatorio, los riñones y el metabolismo del azúcar</a:t>
            </a:r>
            <a:r>
              <a:rPr lang="es-ES" sz="2000" dirty="0">
                <a:solidFill>
                  <a:schemeClr val="tx1"/>
                </a:solidFill>
              </a:rPr>
              <a:t>; es un factor ligado a trastornos degenerativos y tiende a acortar la vida.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actividad aeróbica de intensidad moderada </a:t>
            </a:r>
            <a:r>
              <a:rPr lang="es-ES" sz="2000" dirty="0">
                <a:solidFill>
                  <a:schemeClr val="tx1"/>
                </a:solidFill>
              </a:rPr>
              <a:t>es la más adecuada para incrementar el bienestar.</a:t>
            </a:r>
          </a:p>
        </p:txBody>
      </p:sp>
    </p:spTree>
    <p:extLst>
      <p:ext uri="{BB962C8B-B14F-4D97-AF65-F5344CB8AC3E}">
        <p14:creationId xmlns:p14="http://schemas.microsoft.com/office/powerpoint/2010/main" val="310270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3468C9-BBF8-B0A7-1FE3-7EDE7C5721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94924B04-0293-F185-5EF5-FEC5DDDBA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581" y="1498649"/>
            <a:ext cx="9040837" cy="386070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Nutrición</a:t>
            </a:r>
            <a:r>
              <a:rPr lang="es-ES" sz="2000" dirty="0">
                <a:solidFill>
                  <a:schemeClr val="tx1"/>
                </a:solidFill>
              </a:rPr>
              <a:t>: Desempeña un papel importante en la </a:t>
            </a:r>
            <a:r>
              <a:rPr lang="es-ES" sz="2000" b="1" i="1" dirty="0">
                <a:solidFill>
                  <a:schemeClr val="tx1"/>
                </a:solidFill>
              </a:rPr>
              <a:t>susceptibilidad a enfermedades crónicas </a:t>
            </a:r>
            <a:r>
              <a:rPr lang="es-ES" sz="2000" dirty="0">
                <a:solidFill>
                  <a:schemeClr val="tx1"/>
                </a:solidFill>
              </a:rPr>
              <a:t>como la ateroesclerosis, cardiopatía y diabetes, así como a </a:t>
            </a:r>
            <a:r>
              <a:rPr lang="es-ES" sz="2000" b="1" i="1" dirty="0">
                <a:solidFill>
                  <a:schemeClr val="tx1"/>
                </a:solidFill>
              </a:rPr>
              <a:t>limitaciones funcionales y de la actividad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grasa corporal excesiva</a:t>
            </a:r>
            <a:r>
              <a:rPr lang="es-ES" sz="2000" dirty="0">
                <a:solidFill>
                  <a:schemeClr val="tx1"/>
                </a:solidFill>
              </a:rPr>
              <a:t>, que puede ser producto de una dieta rica en carnes rojas y procesadas y alcohol, ha sido vinculada con varios tipos de cáncer.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pérdida excesiva de peso </a:t>
            </a:r>
            <a:r>
              <a:rPr lang="es-ES" sz="2000" dirty="0">
                <a:solidFill>
                  <a:schemeClr val="tx1"/>
                </a:solidFill>
              </a:rPr>
              <a:t>puede dar lugar a </a:t>
            </a:r>
            <a:r>
              <a:rPr lang="es-ES" sz="2000" b="1" i="1" dirty="0">
                <a:solidFill>
                  <a:schemeClr val="tx1"/>
                </a:solidFill>
              </a:rPr>
              <a:t>debilidad muscular y fragilidad general</a:t>
            </a:r>
            <a:r>
              <a:rPr lang="es-ES" sz="2000" dirty="0">
                <a:solidFill>
                  <a:schemeClr val="tx1"/>
                </a:solidFill>
              </a:rPr>
              <a:t>, y para los adultos mayores, eso puede ser tan debilitante como el aumento de peso.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Una </a:t>
            </a:r>
            <a:r>
              <a:rPr lang="es-ES" sz="2000" b="1" i="1" dirty="0">
                <a:solidFill>
                  <a:schemeClr val="tx1"/>
                </a:solidFill>
              </a:rPr>
              <a:t>dieta sana </a:t>
            </a:r>
            <a:r>
              <a:rPr lang="es-ES" sz="2000" dirty="0">
                <a:solidFill>
                  <a:schemeClr val="tx1"/>
                </a:solidFill>
              </a:rPr>
              <a:t>(hiperproteica) puede </a:t>
            </a:r>
            <a:r>
              <a:rPr lang="es-ES" sz="2000" b="1" i="1" dirty="0">
                <a:solidFill>
                  <a:schemeClr val="tx1"/>
                </a:solidFill>
              </a:rPr>
              <a:t>reducir el riesgo </a:t>
            </a:r>
            <a:r>
              <a:rPr lang="es-ES" sz="2000" dirty="0">
                <a:solidFill>
                  <a:schemeClr val="tx1"/>
                </a:solidFill>
              </a:rPr>
              <a:t>de obesidad, de hipertensión sanguínea y de colesterol alto.</a:t>
            </a:r>
          </a:p>
        </p:txBody>
      </p:sp>
    </p:spTree>
    <p:extLst>
      <p:ext uri="{BB962C8B-B14F-4D97-AF65-F5344CB8AC3E}">
        <p14:creationId xmlns:p14="http://schemas.microsoft.com/office/powerpoint/2010/main" val="133228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71A23-8A8E-3C28-4FCD-F08225B2A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AD2628E5-3F43-4EFE-0391-51089DF67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658" y="1554919"/>
            <a:ext cx="8454684" cy="37481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ha encontrado que una </a:t>
            </a:r>
            <a:r>
              <a:rPr lang="es-ES" sz="2000" b="1" i="1" dirty="0">
                <a:solidFill>
                  <a:schemeClr val="tx1"/>
                </a:solidFill>
              </a:rPr>
              <a:t>dieta mediterránea </a:t>
            </a:r>
            <a:r>
              <a:rPr lang="es-ES" sz="2000" dirty="0">
                <a:solidFill>
                  <a:schemeClr val="tx1"/>
                </a:solidFill>
              </a:rPr>
              <a:t>(alta en aceite de oliva, granos enteros, vegetales y frutos secos) </a:t>
            </a:r>
            <a:r>
              <a:rPr lang="es-ES" sz="2000" b="1" i="1" dirty="0">
                <a:solidFill>
                  <a:schemeClr val="tx1"/>
                </a:solidFill>
              </a:rPr>
              <a:t>reduce el riesgo cardiovascular, </a:t>
            </a:r>
            <a:r>
              <a:rPr lang="es-ES" sz="2000" dirty="0">
                <a:solidFill>
                  <a:schemeClr val="tx1"/>
                </a:solidFill>
              </a:rPr>
              <a:t>en combinación con la actividad física, el consumo moderado del alcohol y abstenerse de fumar, </a:t>
            </a:r>
            <a:r>
              <a:rPr lang="es-ES" sz="2000" b="1" i="1" dirty="0">
                <a:solidFill>
                  <a:schemeClr val="tx1"/>
                </a:solidFill>
              </a:rPr>
              <a:t>reduce la mortalidad </a:t>
            </a:r>
            <a:r>
              <a:rPr lang="es-ES" sz="2000" dirty="0">
                <a:solidFill>
                  <a:schemeClr val="tx1"/>
                </a:solidFill>
              </a:rPr>
              <a:t>en 10 años.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Comer </a:t>
            </a:r>
            <a:r>
              <a:rPr lang="es-ES" sz="2000" b="1" i="1" dirty="0">
                <a:solidFill>
                  <a:schemeClr val="tx1"/>
                </a:solidFill>
              </a:rPr>
              <a:t>frutas y vegetales </a:t>
            </a:r>
            <a:r>
              <a:rPr lang="es-ES" sz="2000" dirty="0">
                <a:solidFill>
                  <a:schemeClr val="tx1"/>
                </a:solidFill>
              </a:rPr>
              <a:t>(en especial los ricos en vitamina C, cítricos y jugos, vegetales de hojas verdes, brócoli, col, coliflor y colecitas de Bruselas) disminuye los </a:t>
            </a:r>
            <a:r>
              <a:rPr lang="es-ES" sz="2000" b="1" i="1" dirty="0">
                <a:solidFill>
                  <a:schemeClr val="tx1"/>
                </a:solidFill>
              </a:rPr>
              <a:t>riesgos de cáncer y cardiopatías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</a:t>
            </a:r>
            <a:r>
              <a:rPr lang="es-ES" sz="2000" b="1" i="1" dirty="0">
                <a:solidFill>
                  <a:schemeClr val="tx1"/>
                </a:solidFill>
              </a:rPr>
              <a:t>pérdida de dientes </a:t>
            </a:r>
            <a:r>
              <a:rPr lang="es-ES" sz="2000" dirty="0">
                <a:solidFill>
                  <a:schemeClr val="tx1"/>
                </a:solidFill>
              </a:rPr>
              <a:t>por caries o periodontitis, puede tener serias implicaciones para la nutrición. </a:t>
            </a:r>
          </a:p>
        </p:txBody>
      </p:sp>
    </p:spTree>
    <p:extLst>
      <p:ext uri="{BB962C8B-B14F-4D97-AF65-F5344CB8AC3E}">
        <p14:creationId xmlns:p14="http://schemas.microsoft.com/office/powerpoint/2010/main" val="45961977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2273</TotalTime>
  <Words>1140</Words>
  <Application>Microsoft Office PowerPoint</Application>
  <PresentationFormat>Panorámica</PresentationFormat>
  <Paragraphs>71</Paragraphs>
  <Slides>14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4  DESARROLLO PSICOEVOLUTIVO DE LA ADULTEZ TARDÍA</vt:lpstr>
      <vt:lpstr>TEMA  4.2.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392</cp:revision>
  <dcterms:created xsi:type="dcterms:W3CDTF">2020-05-20T17:15:24Z</dcterms:created>
  <dcterms:modified xsi:type="dcterms:W3CDTF">2025-01-09T14:14:05Z</dcterms:modified>
</cp:coreProperties>
</file>