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337" r:id="rId2"/>
    <p:sldId id="338" r:id="rId3"/>
    <p:sldId id="341" r:id="rId4"/>
    <p:sldId id="372" r:id="rId5"/>
    <p:sldId id="375" r:id="rId6"/>
    <p:sldId id="378" r:id="rId7"/>
    <p:sldId id="379" r:id="rId8"/>
    <p:sldId id="380" r:id="rId9"/>
    <p:sldId id="382" r:id="rId10"/>
    <p:sldId id="383" r:id="rId11"/>
    <p:sldId id="393" r:id="rId12"/>
    <p:sldId id="392" r:id="rId13"/>
    <p:sldId id="390" r:id="rId14"/>
    <p:sldId id="39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DF56D9-AF07-4870-9496-1597D93E8534}" type="datetimeFigureOut">
              <a:rPr lang="es-ES" smtClean="0"/>
              <a:t>09/01/2025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9C3B1-512C-44DF-A265-093CF597EE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577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9C3B1-512C-44DF-A265-093CF597EED9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87819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61992F-9927-6E75-D1C9-D746A394B2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2C37212F-721E-EEFE-F89A-5EF03006B5E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B52B18CA-B3C8-BBC8-DA07-5184318FDC4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E6D8F64-F1A0-EA04-60A8-5EB6AC57121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9C3B1-512C-44DF-A265-093CF597EED9}" type="slidenum">
              <a:rPr lang="es-ES" smtClean="0"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79959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F3A143-8010-D1A7-E280-035DB46B3D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3BD7BC15-9F91-794B-3BA5-DDBDBAB54D9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0BA72682-8D1B-0CF1-3644-AE5ED92C6A4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CC3A5D1-4EF4-F627-8A0C-5ADE6346CEF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9C3B1-512C-44DF-A265-093CF597EED9}" type="slidenum">
              <a:rPr lang="es-ES" smtClean="0"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7244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9C3B1-512C-44DF-A265-093CF597EED9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28033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8F75E1-9008-16D2-7D92-FD69326DDB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2FD67ABB-D719-49C1-FEBA-D5952581581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E463DDCD-2E89-A9A2-DB98-2A07ABADFE6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D4C7E6C-FE7A-EB04-A885-4A5A3363531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9C3B1-512C-44DF-A265-093CF597EED9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99890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E972CB-A9C9-88C1-F19D-E2F3493AC3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1458945B-9CF1-CFEA-3916-901936903A9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BBDD1DFA-E222-45F0-7380-3BAB87095DA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7BFDE36-778C-F4BF-DB20-1775C719937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9C3B1-512C-44DF-A265-093CF597EED9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4291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1FAE39-A1DF-2E99-EF11-36E7D3CB86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52F2572D-E859-F285-E20C-6E70618C372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336BA632-0C25-44D3-0C83-C1271C88F46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A4A32C7-D4CB-A22D-A1BF-F4B2CFBBF70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9C3B1-512C-44DF-A265-093CF597EED9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12016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865C92-DF43-9331-956F-E412364F14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1FFA3377-F403-B132-52C1-FC091B2EF8C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8389FBD4-5A8D-7E24-9AE8-CB28BFC557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45FFBD9-630A-3420-53C6-BC2724133CB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9C3B1-512C-44DF-A265-093CF597EED9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1080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52FDD0-0B84-AF8A-76BD-4F53D29246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6106748A-8BB7-12E0-E375-B68FCE1FF24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A1A0895D-5DA3-FB62-2D57-B67BC20D6CB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39BCC08-A5B1-3F87-FB60-8EE80F2957D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9C3B1-512C-44DF-A265-093CF597EED9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9560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196734-1254-623E-A563-98CC3BA248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711B9258-0160-94E1-E3BE-17C5EB58651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E47608E5-BEE5-7DDE-7ED9-A19C0EC7B34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B87E015-2055-93A3-1B77-14099E4F5AF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9C3B1-512C-44DF-A265-093CF597EED9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90564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EA7F35-6F82-1E6C-48DF-5A0BAB1379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7274AD5A-03D0-0672-B2BF-2064F8D72FC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A4C942C5-4EC0-D40D-F783-CB5699E6EDA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DF03590-113D-A9FA-6259-A1DE88EB57D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9C3B1-512C-44DF-A265-093CF597EED9}" type="slidenum">
              <a:rPr lang="es-ES" smtClean="0"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3383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09/01/2025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2074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09/01/2025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2453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09/01/2025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7905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09/01/2025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07226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09/01/2025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842597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09/01/2025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97714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09/01/2025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46687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09/01/2025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7532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09/01/2025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4759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09/01/2025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356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09/01/2025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8832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09/01/2025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7735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09/01/2025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696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09/01/2025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3512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09/01/2025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3550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09/01/2025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8022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882E2-8956-4342-981B-10D003273BD2}" type="datetimeFigureOut">
              <a:rPr lang="es-ES" smtClean="0"/>
              <a:t>09/01/2025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8450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D68556-DE4F-4E26-95E1-BA617FB5F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6342" y="2809461"/>
            <a:ext cx="8911687" cy="1589029"/>
          </a:xfrm>
        </p:spPr>
        <p:txBody>
          <a:bodyPr>
            <a:normAutofit/>
          </a:bodyPr>
          <a:lstStyle/>
          <a:p>
            <a:pPr algn="ctr"/>
            <a:r>
              <a:rPr lang="es-ES" sz="4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PSICOLOGÍA DEL DESARROLLO II</a:t>
            </a:r>
          </a:p>
        </p:txBody>
      </p:sp>
    </p:spTree>
    <p:extLst>
      <p:ext uri="{BB962C8B-B14F-4D97-AF65-F5344CB8AC3E}">
        <p14:creationId xmlns:p14="http://schemas.microsoft.com/office/powerpoint/2010/main" val="5494604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CBD86B-AE64-34D3-1C83-6BECBF6174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42B262F8-33D5-352B-2D7B-23FBBAFE5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3039" y="924951"/>
            <a:ext cx="9791114" cy="5008098"/>
          </a:xfrm>
        </p:spPr>
        <p:txBody>
          <a:bodyPr>
            <a:normAutofit fontScale="92500" lnSpcReduction="20000"/>
          </a:bodyPr>
          <a:lstStyle/>
          <a:p>
            <a:r>
              <a:rPr lang="es-ES" sz="2000" dirty="0">
                <a:solidFill>
                  <a:schemeClr val="tx1"/>
                </a:solidFill>
              </a:rPr>
              <a:t>	</a:t>
            </a:r>
            <a:r>
              <a:rPr lang="es-EC" sz="2000" b="1" u="sng" dirty="0">
                <a:solidFill>
                  <a:schemeClr val="tx1"/>
                </a:solidFill>
              </a:rPr>
              <a:t>4.2.2. Estado de salud</a:t>
            </a:r>
          </a:p>
          <a:p>
            <a:endParaRPr lang="es-EC" sz="2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b="1" u="sng" dirty="0">
                <a:solidFill>
                  <a:schemeClr val="tx1"/>
                </a:solidFill>
              </a:rPr>
              <a:t>Depresión</a:t>
            </a:r>
            <a:r>
              <a:rPr lang="es-ES" sz="2000" dirty="0">
                <a:solidFill>
                  <a:schemeClr val="tx1"/>
                </a:solidFill>
              </a:rPr>
              <a:t>: La </a:t>
            </a:r>
            <a:r>
              <a:rPr lang="es-ES" sz="2000" b="1" i="1" dirty="0">
                <a:solidFill>
                  <a:schemeClr val="tx1"/>
                </a:solidFill>
              </a:rPr>
              <a:t>herencia genética </a:t>
            </a:r>
            <a:r>
              <a:rPr lang="es-ES" sz="2000" dirty="0">
                <a:solidFill>
                  <a:schemeClr val="tx1"/>
                </a:solidFill>
              </a:rPr>
              <a:t>puede explicar entre 40 y 50% del riesgo de depresión mayor.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La vulnerabilidad parece resultar de la </a:t>
            </a:r>
            <a:r>
              <a:rPr lang="es-ES" sz="2000" b="1" i="1" dirty="0">
                <a:solidFill>
                  <a:schemeClr val="tx1"/>
                </a:solidFill>
              </a:rPr>
              <a:t>influencia de múltiples genes que interactúan con factores ambientales</a:t>
            </a:r>
            <a:r>
              <a:rPr lang="es-ES" sz="2000" dirty="0">
                <a:solidFill>
                  <a:schemeClr val="tx1"/>
                </a:solidFill>
              </a:rPr>
              <a:t> como sucesos estresantes, soledad y abuso de drogas.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Los factores especiales de riesgo en la adultez tardía incluyen la </a:t>
            </a:r>
            <a:r>
              <a:rPr lang="es-ES" sz="2000" b="1" i="1" dirty="0">
                <a:solidFill>
                  <a:schemeClr val="tx1"/>
                </a:solidFill>
              </a:rPr>
              <a:t>enfermedad o discapacidad crónica, deterioro cognoscitivo y divorcio, separación o viudez.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Dado que la depresión puede </a:t>
            </a:r>
            <a:r>
              <a:rPr lang="es-ES" sz="2000" b="1" i="1" dirty="0">
                <a:solidFill>
                  <a:schemeClr val="tx1"/>
                </a:solidFill>
              </a:rPr>
              <a:t>acelerar el deterioro físico </a:t>
            </a:r>
            <a:r>
              <a:rPr lang="es-ES" sz="2000" dirty="0">
                <a:solidFill>
                  <a:schemeClr val="tx1"/>
                </a:solidFill>
              </a:rPr>
              <a:t>del envejecimiento, el diagnóstico preciso, la prevención y el tratamiento podrían ayudar a mucha gente mayor a vivir más tiempo y permanecer más activa.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La depresión puede tratarse con medicamentos </a:t>
            </a:r>
            <a:r>
              <a:rPr lang="es-ES" sz="2000" b="1" i="1" dirty="0">
                <a:solidFill>
                  <a:schemeClr val="tx1"/>
                </a:solidFill>
              </a:rPr>
              <a:t>antidepresivos, psicoterapia </a:t>
            </a:r>
            <a:r>
              <a:rPr lang="es-ES" sz="2000" dirty="0">
                <a:solidFill>
                  <a:schemeClr val="tx1"/>
                </a:solidFill>
              </a:rPr>
              <a:t>o ambas cosas, y los medicamentos antidepresivos parecen funcionar tan bien como a edades más tempranas.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El ejercicio aeróbico regular puede </a:t>
            </a:r>
            <a:r>
              <a:rPr lang="es-ES" sz="2000" b="1" i="1" dirty="0">
                <a:solidFill>
                  <a:schemeClr val="tx1"/>
                </a:solidFill>
              </a:rPr>
              <a:t>disminuir los síntomas de la depresión leve a moderada</a:t>
            </a:r>
            <a:r>
              <a:rPr lang="es-ES" sz="2000" dirty="0">
                <a:solidFill>
                  <a:schemeClr val="tx1"/>
                </a:solidFill>
              </a:rPr>
              <a:t>.</a:t>
            </a:r>
            <a:endParaRPr lang="es-EC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915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C37367-A28D-0682-DFF5-80EC1E0820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3E29F29B-18EC-030E-02A7-9AE6BEDA02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9674" y="1206305"/>
            <a:ext cx="8032652" cy="444539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b="1" u="sng" dirty="0">
                <a:solidFill>
                  <a:schemeClr val="tx1"/>
                </a:solidFill>
              </a:rPr>
              <a:t>Demencia</a:t>
            </a:r>
            <a:r>
              <a:rPr lang="es-ES" sz="2000" dirty="0">
                <a:solidFill>
                  <a:schemeClr val="tx1"/>
                </a:solidFill>
              </a:rPr>
              <a:t>: Deterioro del </a:t>
            </a:r>
            <a:r>
              <a:rPr lang="es-ES" sz="2000" b="1" i="1" dirty="0">
                <a:solidFill>
                  <a:schemeClr val="tx1"/>
                </a:solidFill>
              </a:rPr>
              <a:t>funcionamiento cognoscitivo y conductual </a:t>
            </a:r>
            <a:r>
              <a:rPr lang="es-ES" sz="2000" dirty="0">
                <a:solidFill>
                  <a:schemeClr val="tx1"/>
                </a:solidFill>
              </a:rPr>
              <a:t>debido a causas fisiológicas.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b="1" u="sng" dirty="0">
                <a:solidFill>
                  <a:schemeClr val="tx1"/>
                </a:solidFill>
              </a:rPr>
              <a:t>Enfermedad de Alzheimer</a:t>
            </a:r>
            <a:r>
              <a:rPr lang="es-ES" sz="2000" dirty="0">
                <a:solidFill>
                  <a:schemeClr val="tx1"/>
                </a:solidFill>
              </a:rPr>
              <a:t>: Trastorno cerebral degenerativo, progresivo e irreversible que se caracteriza por el </a:t>
            </a:r>
            <a:r>
              <a:rPr lang="es-ES" sz="2000" b="1" i="1" dirty="0">
                <a:solidFill>
                  <a:schemeClr val="tx1"/>
                </a:solidFill>
              </a:rPr>
              <a:t>deterioro cognoscitivo y la pérdida del control de las funciones corporales</a:t>
            </a:r>
            <a:r>
              <a:rPr lang="es-ES" sz="2000" dirty="0">
                <a:solidFill>
                  <a:schemeClr val="tx1"/>
                </a:solidFill>
              </a:rPr>
              <a:t>, lo cual conduce a la muerte.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b="1" u="sng" dirty="0">
                <a:solidFill>
                  <a:schemeClr val="tx1"/>
                </a:solidFill>
              </a:rPr>
              <a:t>Enfermedad de Parkinson</a:t>
            </a:r>
            <a:r>
              <a:rPr lang="es-ES" sz="2000" dirty="0">
                <a:solidFill>
                  <a:schemeClr val="tx1"/>
                </a:solidFill>
              </a:rPr>
              <a:t>: Trastorno neurológico degenerativo, progresivo e irreversible que se caracteriza por </a:t>
            </a:r>
            <a:r>
              <a:rPr lang="es-ES" sz="2000" b="1" i="1" dirty="0">
                <a:solidFill>
                  <a:schemeClr val="tx1"/>
                </a:solidFill>
              </a:rPr>
              <a:t>temblores, rigidez, movimientos lentos y postura inestable</a:t>
            </a:r>
            <a:r>
              <a:rPr lang="es-ES" sz="2000" dirty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b="1" u="sng" dirty="0">
                <a:solidFill>
                  <a:schemeClr val="tx1"/>
                </a:solidFill>
              </a:rPr>
              <a:t>Reserva cognoscitiva</a:t>
            </a:r>
            <a:r>
              <a:rPr lang="es-ES" sz="2000" dirty="0">
                <a:solidFill>
                  <a:schemeClr val="tx1"/>
                </a:solidFill>
              </a:rPr>
              <a:t>: Fondo hipotético de energía que puede permitir que un cerebro en deterioro </a:t>
            </a:r>
            <a:r>
              <a:rPr lang="es-ES" sz="2000" b="1" i="1" dirty="0">
                <a:solidFill>
                  <a:schemeClr val="tx1"/>
                </a:solidFill>
              </a:rPr>
              <a:t>funcione con normalidad</a:t>
            </a:r>
            <a:r>
              <a:rPr lang="es-ES" sz="20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281625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691E96-4F3F-E0CF-A928-2867A6C451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767EF30A-8425-6A94-4C37-2E0F37C9E0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92569" y="1386547"/>
            <a:ext cx="8006862" cy="4084906"/>
          </a:xfrm>
        </p:spPr>
        <p:txBody>
          <a:bodyPr>
            <a:noAutofit/>
          </a:bodyPr>
          <a:lstStyle/>
          <a:p>
            <a:pPr algn="just"/>
            <a:r>
              <a:rPr lang="es-ES" sz="2000" dirty="0"/>
              <a:t>	</a:t>
            </a:r>
            <a:r>
              <a:rPr lang="es-ES" sz="2000" b="1" u="sng" dirty="0">
                <a:solidFill>
                  <a:schemeClr val="tx1"/>
                </a:solidFill>
              </a:rPr>
              <a:t>4.2.3. Enfermedades crónicas y discapacidades</a:t>
            </a:r>
          </a:p>
          <a:p>
            <a:pPr algn="just"/>
            <a:endParaRPr lang="es-ES" sz="2000" dirty="0">
              <a:solidFill>
                <a:schemeClr val="tx1"/>
              </a:solidFill>
            </a:endParaRPr>
          </a:p>
          <a:p>
            <a:pPr algn="just"/>
            <a:r>
              <a:rPr lang="es-ES" sz="2000" dirty="0">
                <a:solidFill>
                  <a:schemeClr val="tx1"/>
                </a:solidFill>
              </a:rPr>
              <a:t>	</a:t>
            </a:r>
            <a:r>
              <a:rPr lang="es-ES" sz="2000" b="1" u="sng" dirty="0">
                <a:solidFill>
                  <a:schemeClr val="tx1"/>
                </a:solidFill>
              </a:rPr>
              <a:t>Enfermedades crónicas comunes</a:t>
            </a:r>
          </a:p>
          <a:p>
            <a:pPr algn="just"/>
            <a:endParaRPr lang="es-ES" sz="200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Estas son: </a:t>
            </a:r>
            <a:r>
              <a:rPr lang="es-ES" sz="2000" b="1" i="1" dirty="0">
                <a:solidFill>
                  <a:schemeClr val="tx1"/>
                </a:solidFill>
              </a:rPr>
              <a:t>cardiopatía, cáncer, apoplejía, enfermedad crónica de las vías respiratorias bajas, diabetes e influenza/neumonía.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Las </a:t>
            </a:r>
            <a:r>
              <a:rPr lang="es-ES" sz="2000" b="1" i="1" dirty="0">
                <a:solidFill>
                  <a:schemeClr val="tx1"/>
                </a:solidFill>
              </a:rPr>
              <a:t>causas principales de muerte </a:t>
            </a:r>
            <a:r>
              <a:rPr lang="es-ES" sz="2000" dirty="0">
                <a:solidFill>
                  <a:schemeClr val="tx1"/>
                </a:solidFill>
              </a:rPr>
              <a:t>de los 60 años en adelante son la cardiopatía, apoplejía, enfermedad pulmonar crónica, infecciones de las vías respiratorias bajas y cáncer de pulmón (OMS, 2016). </a:t>
            </a:r>
          </a:p>
          <a:p>
            <a:pPr algn="just"/>
            <a:endParaRPr lang="es-ES" sz="20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1680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B2C947-300D-319B-4C4F-CC9CA59F9F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6ADD56FE-B5C3-5013-2865-BD209B6EB5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00397" y="1951893"/>
            <a:ext cx="7591206" cy="2954214"/>
          </a:xfrm>
        </p:spPr>
        <p:txBody>
          <a:bodyPr>
            <a:normAutofit lnSpcReduction="10000"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La </a:t>
            </a:r>
            <a:r>
              <a:rPr lang="es-ES" sz="2000" b="1" i="1" dirty="0">
                <a:solidFill>
                  <a:schemeClr val="tx1"/>
                </a:solidFill>
              </a:rPr>
              <a:t>hipertensión</a:t>
            </a:r>
            <a:r>
              <a:rPr lang="es-ES" sz="2000" dirty="0">
                <a:solidFill>
                  <a:schemeClr val="tx1"/>
                </a:solidFill>
              </a:rPr>
              <a:t> y la </a:t>
            </a:r>
            <a:r>
              <a:rPr lang="es-ES" sz="2000" b="1" i="1" dirty="0">
                <a:solidFill>
                  <a:schemeClr val="tx1"/>
                </a:solidFill>
              </a:rPr>
              <a:t>diabetes</a:t>
            </a:r>
            <a:r>
              <a:rPr lang="es-ES" sz="2000" dirty="0">
                <a:solidFill>
                  <a:schemeClr val="tx1"/>
                </a:solidFill>
              </a:rPr>
              <a:t> están aumentando su prevalencia y afectan a cerca de 56%, de la población anciana.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Otras condiciones crónicas comunes son la </a:t>
            </a:r>
            <a:r>
              <a:rPr lang="es-ES" sz="2000" b="1" i="1" dirty="0">
                <a:solidFill>
                  <a:schemeClr val="tx1"/>
                </a:solidFill>
              </a:rPr>
              <a:t>artritis</a:t>
            </a:r>
            <a:r>
              <a:rPr lang="es-ES" sz="2000" dirty="0">
                <a:solidFill>
                  <a:schemeClr val="tx1"/>
                </a:solidFill>
              </a:rPr>
              <a:t> (50%), </a:t>
            </a:r>
            <a:r>
              <a:rPr lang="es-ES" sz="2000" b="1" i="1" dirty="0">
                <a:solidFill>
                  <a:schemeClr val="tx1"/>
                </a:solidFill>
              </a:rPr>
              <a:t>cardiopatía</a:t>
            </a:r>
            <a:r>
              <a:rPr lang="es-ES" sz="2000" dirty="0">
                <a:solidFill>
                  <a:schemeClr val="tx1"/>
                </a:solidFill>
              </a:rPr>
              <a:t> (31%) y </a:t>
            </a:r>
            <a:r>
              <a:rPr lang="es-ES" sz="2000" b="1" i="1" dirty="0">
                <a:solidFill>
                  <a:schemeClr val="tx1"/>
                </a:solidFill>
              </a:rPr>
              <a:t>cáncer</a:t>
            </a:r>
            <a:r>
              <a:rPr lang="es-ES" sz="2000" dirty="0">
                <a:solidFill>
                  <a:schemeClr val="tx1"/>
                </a:solidFill>
              </a:rPr>
              <a:t> (21%).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Las </a:t>
            </a:r>
            <a:r>
              <a:rPr lang="es-ES" sz="2000" b="1" i="1" dirty="0">
                <a:solidFill>
                  <a:schemeClr val="tx1"/>
                </a:solidFill>
              </a:rPr>
              <a:t>mujeres</a:t>
            </a:r>
            <a:r>
              <a:rPr lang="es-ES" sz="2000" dirty="0">
                <a:solidFill>
                  <a:schemeClr val="tx1"/>
                </a:solidFill>
              </a:rPr>
              <a:t> son más propensas a manifestar hipertensión, asma, bronquitis crónica y artritis.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Los </a:t>
            </a:r>
            <a:r>
              <a:rPr lang="es-ES" sz="2000" b="1" i="1" dirty="0">
                <a:solidFill>
                  <a:schemeClr val="tx1"/>
                </a:solidFill>
              </a:rPr>
              <a:t>hombres</a:t>
            </a:r>
            <a:r>
              <a:rPr lang="es-ES" sz="2000" dirty="0">
                <a:solidFill>
                  <a:schemeClr val="tx1"/>
                </a:solidFill>
              </a:rPr>
              <a:t> presentan cardiopatía, apoplejía, cáncer, diabetes y enfisema.</a:t>
            </a:r>
          </a:p>
        </p:txBody>
      </p:sp>
    </p:spTree>
    <p:extLst>
      <p:ext uri="{BB962C8B-B14F-4D97-AF65-F5344CB8AC3E}">
        <p14:creationId xmlns:p14="http://schemas.microsoft.com/office/powerpoint/2010/main" val="3337129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4DEAF1-8B9A-F9A2-24C8-D15621325B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39417D09-6995-3DA4-20C9-E3534E2708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57996" y="786032"/>
            <a:ext cx="9076007" cy="5285936"/>
          </a:xfrm>
        </p:spPr>
        <p:txBody>
          <a:bodyPr>
            <a:normAutofit lnSpcReduction="10000"/>
          </a:bodyPr>
          <a:lstStyle/>
          <a:p>
            <a:r>
              <a:rPr lang="es-ES" sz="2000" dirty="0">
                <a:solidFill>
                  <a:schemeClr val="tx1"/>
                </a:solidFill>
              </a:rPr>
              <a:t>	</a:t>
            </a:r>
            <a:r>
              <a:rPr lang="es-ES" sz="2000" b="1" u="sng" dirty="0">
                <a:solidFill>
                  <a:schemeClr val="tx1"/>
                </a:solidFill>
              </a:rPr>
              <a:t>Discapacidades y limitaciones de la actividad </a:t>
            </a:r>
          </a:p>
          <a:p>
            <a:endParaRPr lang="es-ES" sz="2000" b="1" u="sng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La cantidad de personas que experimentan dificultades con actividades funcionales como </a:t>
            </a:r>
            <a:r>
              <a:rPr lang="es-ES" sz="2000" b="1" i="1" dirty="0">
                <a:solidFill>
                  <a:schemeClr val="tx1"/>
                </a:solidFill>
              </a:rPr>
              <a:t>caminar, subir escaleras y levantar objetos </a:t>
            </a:r>
            <a:r>
              <a:rPr lang="es-ES" sz="2000" dirty="0">
                <a:solidFill>
                  <a:schemeClr val="tx1"/>
                </a:solidFill>
              </a:rPr>
              <a:t>aumenta de manera significativa con la edad.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Una persona que padece </a:t>
            </a:r>
            <a:r>
              <a:rPr lang="es-ES" sz="2000" b="1" i="1" dirty="0">
                <a:solidFill>
                  <a:schemeClr val="tx1"/>
                </a:solidFill>
              </a:rPr>
              <a:t>artritis</a:t>
            </a:r>
            <a:r>
              <a:rPr lang="es-ES" sz="2000" dirty="0">
                <a:solidFill>
                  <a:schemeClr val="tx1"/>
                </a:solidFill>
              </a:rPr>
              <a:t> o </a:t>
            </a:r>
            <a:r>
              <a:rPr lang="es-ES" sz="2000" b="1" i="1" dirty="0">
                <a:solidFill>
                  <a:schemeClr val="tx1"/>
                </a:solidFill>
              </a:rPr>
              <a:t>que se queda sin aliento </a:t>
            </a:r>
            <a:r>
              <a:rPr lang="es-ES" sz="2000" dirty="0">
                <a:solidFill>
                  <a:schemeClr val="tx1"/>
                </a:solidFill>
              </a:rPr>
              <a:t>puede dar menos pasos o cambiar las cosas a los estantes inferiores donde le resulte más fácil alcanzarlas.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Ante </a:t>
            </a:r>
            <a:r>
              <a:rPr lang="es-ES" sz="2000" b="1" u="sng" dirty="0">
                <a:solidFill>
                  <a:schemeClr val="tx1"/>
                </a:solidFill>
              </a:rPr>
              <a:t>condiciones crónicas y pérdida de la capacidad de reserva</a:t>
            </a:r>
            <a:r>
              <a:rPr lang="es-ES" sz="2000" dirty="0">
                <a:solidFill>
                  <a:schemeClr val="tx1"/>
                </a:solidFill>
              </a:rPr>
              <a:t>, incluso una enfermedad o lesión menor pueden tener </a:t>
            </a:r>
            <a:r>
              <a:rPr lang="es-ES" sz="2000" b="1" i="1" dirty="0">
                <a:solidFill>
                  <a:schemeClr val="tx1"/>
                </a:solidFill>
              </a:rPr>
              <a:t>graves repercusiones</a:t>
            </a:r>
            <a:r>
              <a:rPr lang="es-ES" sz="2000" dirty="0">
                <a:solidFill>
                  <a:schemeClr val="tx1"/>
                </a:solidFill>
              </a:rPr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Los adultos mayores que afirman no tener dificultades para caminar, puede resultarles </a:t>
            </a:r>
            <a:r>
              <a:rPr lang="es-ES" sz="2000" b="1" i="1" dirty="0">
                <a:solidFill>
                  <a:schemeClr val="tx1"/>
                </a:solidFill>
              </a:rPr>
              <a:t>difícil caminar con rapidez unos 400 metros</a:t>
            </a:r>
            <a:r>
              <a:rPr lang="es-ES" sz="2000" dirty="0">
                <a:solidFill>
                  <a:schemeClr val="tx1"/>
                </a:solidFill>
              </a:rPr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Puede desencadenar mayor riesgo de enfermedad </a:t>
            </a:r>
            <a:r>
              <a:rPr lang="es-ES" sz="2000" b="1" i="1" dirty="0">
                <a:solidFill>
                  <a:schemeClr val="tx1"/>
                </a:solidFill>
              </a:rPr>
              <a:t>cardiovascular, limitaciones de la movilidad o discapacidades, y muerte </a:t>
            </a:r>
            <a:r>
              <a:rPr lang="es-ES" sz="2000" dirty="0">
                <a:solidFill>
                  <a:schemeClr val="tx1"/>
                </a:solidFill>
              </a:rPr>
              <a:t>después de los 80 años.</a:t>
            </a:r>
          </a:p>
          <a:p>
            <a:endParaRPr lang="es-E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821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BE9D36BB-B7AD-4836-AD49-25E8DB932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5564" y="2022765"/>
            <a:ext cx="9573491" cy="2521526"/>
          </a:xfrm>
        </p:spPr>
        <p:txBody>
          <a:bodyPr>
            <a:normAutofit/>
          </a:bodyPr>
          <a:lstStyle/>
          <a:p>
            <a:pPr algn="ctr"/>
            <a:r>
              <a:rPr lang="es-ES" b="1" dirty="0">
                <a:solidFill>
                  <a:schemeClr val="tx1"/>
                </a:solidFill>
              </a:rPr>
              <a:t>UNIDAD 4</a:t>
            </a:r>
            <a:br>
              <a:rPr lang="es-ES" b="1" dirty="0">
                <a:solidFill>
                  <a:schemeClr val="tx1"/>
                </a:solidFill>
              </a:rPr>
            </a:br>
            <a:br>
              <a:rPr lang="es-ES" b="1" dirty="0">
                <a:solidFill>
                  <a:schemeClr val="tx1"/>
                </a:solidFill>
              </a:rPr>
            </a:br>
            <a:r>
              <a:rPr lang="es-ES" b="1" dirty="0">
                <a:solidFill>
                  <a:schemeClr val="tx1"/>
                </a:solidFill>
              </a:rPr>
              <a:t>DESARROLLO PSICOEVOLUTIVO DE LA ADULTEZ TARDÍA</a:t>
            </a:r>
          </a:p>
        </p:txBody>
      </p:sp>
    </p:spTree>
    <p:extLst>
      <p:ext uri="{BB962C8B-B14F-4D97-AF65-F5344CB8AC3E}">
        <p14:creationId xmlns:p14="http://schemas.microsoft.com/office/powerpoint/2010/main" val="3945443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BE9D36BB-B7AD-4836-AD49-25E8DB932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9254" y="2036833"/>
            <a:ext cx="9573491" cy="2521526"/>
          </a:xfrm>
        </p:spPr>
        <p:txBody>
          <a:bodyPr>
            <a:normAutofit/>
          </a:bodyPr>
          <a:lstStyle/>
          <a:p>
            <a:pPr algn="ctr"/>
            <a:r>
              <a:rPr lang="es-ES" b="1" dirty="0">
                <a:solidFill>
                  <a:schemeClr val="tx1"/>
                </a:solidFill>
              </a:rPr>
              <a:t>TEMA</a:t>
            </a:r>
            <a:br>
              <a:rPr lang="es-ES" b="1" dirty="0">
                <a:solidFill>
                  <a:schemeClr val="tx1"/>
                </a:solidFill>
              </a:rPr>
            </a:br>
            <a:br>
              <a:rPr lang="es-ES" b="1" dirty="0">
                <a:solidFill>
                  <a:schemeClr val="tx1"/>
                </a:solidFill>
              </a:rPr>
            </a:br>
            <a:r>
              <a:rPr lang="es-EC" b="1" dirty="0">
                <a:solidFill>
                  <a:schemeClr val="tx1"/>
                </a:solidFill>
              </a:rPr>
              <a:t>4.2. Desarrollo Físico</a:t>
            </a:r>
            <a:endParaRPr lang="es-E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106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45AB26AB-1333-4E22-9077-DC8115A440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92569" y="1386547"/>
            <a:ext cx="8006862" cy="4084906"/>
          </a:xfrm>
        </p:spPr>
        <p:txBody>
          <a:bodyPr>
            <a:noAutofit/>
          </a:bodyPr>
          <a:lstStyle/>
          <a:p>
            <a:pPr algn="just"/>
            <a:r>
              <a:rPr lang="es-ES" sz="2000" dirty="0"/>
              <a:t>	</a:t>
            </a:r>
            <a:r>
              <a:rPr lang="es-ES" sz="2000" b="1" u="sng" dirty="0">
                <a:solidFill>
                  <a:schemeClr val="tx1"/>
                </a:solidFill>
              </a:rPr>
              <a:t>4.2.1. Salud física y mental</a:t>
            </a:r>
          </a:p>
          <a:p>
            <a:pPr algn="just"/>
            <a:endParaRPr lang="es-ES" sz="2000" dirty="0">
              <a:solidFill>
                <a:schemeClr val="tx1"/>
              </a:solidFill>
            </a:endParaRPr>
          </a:p>
          <a:p>
            <a:pPr algn="just"/>
            <a:r>
              <a:rPr lang="es-ES" sz="2000" dirty="0">
                <a:solidFill>
                  <a:schemeClr val="tx1"/>
                </a:solidFill>
              </a:rPr>
              <a:t>	</a:t>
            </a:r>
            <a:r>
              <a:rPr lang="es-ES" sz="2000" b="1" u="sng" dirty="0">
                <a:solidFill>
                  <a:schemeClr val="tx1"/>
                </a:solidFill>
              </a:rPr>
              <a:t>Enfermedades crónicas comunes</a:t>
            </a:r>
          </a:p>
          <a:p>
            <a:pPr algn="just"/>
            <a:endParaRPr lang="es-ES" sz="200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Estas son: </a:t>
            </a:r>
            <a:r>
              <a:rPr lang="es-ES" sz="2000" b="1" i="1" dirty="0">
                <a:solidFill>
                  <a:schemeClr val="tx1"/>
                </a:solidFill>
              </a:rPr>
              <a:t>cardiopatía, cáncer, apoplejía, enfermedad crónica de las vías respiratorias bajas, diabetes e influenza/neumonía.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Las </a:t>
            </a:r>
            <a:r>
              <a:rPr lang="es-ES" sz="2000" b="1" i="1" dirty="0">
                <a:solidFill>
                  <a:schemeClr val="tx1"/>
                </a:solidFill>
              </a:rPr>
              <a:t>causas principales de muerte </a:t>
            </a:r>
            <a:r>
              <a:rPr lang="es-ES" sz="2000" dirty="0">
                <a:solidFill>
                  <a:schemeClr val="tx1"/>
                </a:solidFill>
              </a:rPr>
              <a:t>de los 60 años en adelante son la cardiopatía, apoplejía, enfermedad pulmonar crónica, infecciones de las vías respiratorias bajas y cáncer de pulmón (OMS, 2016). </a:t>
            </a:r>
          </a:p>
          <a:p>
            <a:pPr algn="just"/>
            <a:endParaRPr lang="es-ES" sz="20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844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45AB26AB-1333-4E22-9077-DC8115A440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00397" y="1951893"/>
            <a:ext cx="7591206" cy="2954214"/>
          </a:xfrm>
        </p:spPr>
        <p:txBody>
          <a:bodyPr>
            <a:normAutofit lnSpcReduction="10000"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La </a:t>
            </a:r>
            <a:r>
              <a:rPr lang="es-ES" sz="2000" b="1" i="1" dirty="0">
                <a:solidFill>
                  <a:schemeClr val="tx1"/>
                </a:solidFill>
              </a:rPr>
              <a:t>hipertensión</a:t>
            </a:r>
            <a:r>
              <a:rPr lang="es-ES" sz="2000" dirty="0">
                <a:solidFill>
                  <a:schemeClr val="tx1"/>
                </a:solidFill>
              </a:rPr>
              <a:t> y la </a:t>
            </a:r>
            <a:r>
              <a:rPr lang="es-ES" sz="2000" b="1" i="1" dirty="0">
                <a:solidFill>
                  <a:schemeClr val="tx1"/>
                </a:solidFill>
              </a:rPr>
              <a:t>diabetes</a:t>
            </a:r>
            <a:r>
              <a:rPr lang="es-ES" sz="2000" dirty="0">
                <a:solidFill>
                  <a:schemeClr val="tx1"/>
                </a:solidFill>
              </a:rPr>
              <a:t> están aumentando su prevalencia y afectan a cerca de 56%, de la población anciana.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Otras condiciones crónicas comunes son la </a:t>
            </a:r>
            <a:r>
              <a:rPr lang="es-ES" sz="2000" b="1" i="1" dirty="0">
                <a:solidFill>
                  <a:schemeClr val="tx1"/>
                </a:solidFill>
              </a:rPr>
              <a:t>artritis</a:t>
            </a:r>
            <a:r>
              <a:rPr lang="es-ES" sz="2000" dirty="0">
                <a:solidFill>
                  <a:schemeClr val="tx1"/>
                </a:solidFill>
              </a:rPr>
              <a:t> (50%), </a:t>
            </a:r>
            <a:r>
              <a:rPr lang="es-ES" sz="2000" b="1" i="1" dirty="0">
                <a:solidFill>
                  <a:schemeClr val="tx1"/>
                </a:solidFill>
              </a:rPr>
              <a:t>cardiopatía</a:t>
            </a:r>
            <a:r>
              <a:rPr lang="es-ES" sz="2000" dirty="0">
                <a:solidFill>
                  <a:schemeClr val="tx1"/>
                </a:solidFill>
              </a:rPr>
              <a:t> (31%) y </a:t>
            </a:r>
            <a:r>
              <a:rPr lang="es-ES" sz="2000" b="1" i="1" dirty="0">
                <a:solidFill>
                  <a:schemeClr val="tx1"/>
                </a:solidFill>
              </a:rPr>
              <a:t>cáncer</a:t>
            </a:r>
            <a:r>
              <a:rPr lang="es-ES" sz="2000" dirty="0">
                <a:solidFill>
                  <a:schemeClr val="tx1"/>
                </a:solidFill>
              </a:rPr>
              <a:t> (21%).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Las </a:t>
            </a:r>
            <a:r>
              <a:rPr lang="es-ES" sz="2000" b="1" i="1" dirty="0">
                <a:solidFill>
                  <a:schemeClr val="tx1"/>
                </a:solidFill>
              </a:rPr>
              <a:t>mujeres</a:t>
            </a:r>
            <a:r>
              <a:rPr lang="es-ES" sz="2000" dirty="0">
                <a:solidFill>
                  <a:schemeClr val="tx1"/>
                </a:solidFill>
              </a:rPr>
              <a:t> son más propensas a manifestar hipertensión, asma, bronquitis crónica y artritis.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Los </a:t>
            </a:r>
            <a:r>
              <a:rPr lang="es-ES" sz="2000" b="1" i="1" dirty="0">
                <a:solidFill>
                  <a:schemeClr val="tx1"/>
                </a:solidFill>
              </a:rPr>
              <a:t>hombres</a:t>
            </a:r>
            <a:r>
              <a:rPr lang="es-ES" sz="2000" dirty="0">
                <a:solidFill>
                  <a:schemeClr val="tx1"/>
                </a:solidFill>
              </a:rPr>
              <a:t> presentan cardiopatía, apoplejía, cáncer, diabetes y enfisema.</a:t>
            </a:r>
          </a:p>
        </p:txBody>
      </p:sp>
    </p:spTree>
    <p:extLst>
      <p:ext uri="{BB962C8B-B14F-4D97-AF65-F5344CB8AC3E}">
        <p14:creationId xmlns:p14="http://schemas.microsoft.com/office/powerpoint/2010/main" val="3570441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304AEA-5A42-606F-2417-9A11E601BF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E1B3829E-D826-B9BC-622B-BF31C01269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13913" y="1275763"/>
            <a:ext cx="8764173" cy="4306473"/>
          </a:xfrm>
        </p:spPr>
        <p:txBody>
          <a:bodyPr>
            <a:normAutofit/>
          </a:bodyPr>
          <a:lstStyle/>
          <a:p>
            <a:r>
              <a:rPr lang="es-ES" sz="2000" dirty="0"/>
              <a:t>	</a:t>
            </a:r>
            <a:r>
              <a:rPr lang="es-ES" sz="2000" b="1" u="sng" dirty="0">
                <a:solidFill>
                  <a:schemeClr val="tx1"/>
                </a:solidFill>
              </a:rPr>
              <a:t>INFLUENCIAS DEL ESTILO DE VIDA EN LA SALUD Y LA LONGEVIDAD</a:t>
            </a:r>
          </a:p>
          <a:p>
            <a:endParaRPr lang="es-ES" sz="2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b="1" u="sng" dirty="0">
                <a:solidFill>
                  <a:schemeClr val="tx1"/>
                </a:solidFill>
              </a:rPr>
              <a:t>Actividad física</a:t>
            </a:r>
            <a:r>
              <a:rPr lang="es-ES" sz="2000" dirty="0">
                <a:solidFill>
                  <a:schemeClr val="tx1"/>
                </a:solidFill>
              </a:rPr>
              <a:t>:  El ejercicio regular puede </a:t>
            </a:r>
            <a:r>
              <a:rPr lang="es-ES" sz="2000" b="1" i="1" dirty="0">
                <a:solidFill>
                  <a:schemeClr val="tx1"/>
                </a:solidFill>
              </a:rPr>
              <a:t>fortalecer el corazón y los pulmones y disminuir el estrés</a:t>
            </a:r>
            <a:r>
              <a:rPr lang="es-ES" sz="2000" dirty="0">
                <a:solidFill>
                  <a:schemeClr val="tx1"/>
                </a:solidFill>
              </a:rPr>
              <a:t>. Puede ser una </a:t>
            </a:r>
            <a:r>
              <a:rPr lang="es-ES" sz="2000" b="1" i="1" dirty="0">
                <a:solidFill>
                  <a:schemeClr val="tx1"/>
                </a:solidFill>
              </a:rPr>
              <a:t>protección contra la hipertensión, el endurecimiento de las arterias, la cardiopatía, la osteoporosis y la diabetes</a:t>
            </a:r>
            <a:r>
              <a:rPr lang="es-ES" sz="2000" dirty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Ayuda a </a:t>
            </a:r>
            <a:r>
              <a:rPr lang="es-ES" sz="2000" b="1" i="1" dirty="0">
                <a:solidFill>
                  <a:schemeClr val="tx1"/>
                </a:solidFill>
              </a:rPr>
              <a:t>mantener</a:t>
            </a:r>
            <a:r>
              <a:rPr lang="es-ES" sz="2000" dirty="0">
                <a:solidFill>
                  <a:schemeClr val="tx1"/>
                </a:solidFill>
              </a:rPr>
              <a:t> la velocidad, la resistencia, la fuerza y la energía, así como </a:t>
            </a:r>
            <a:r>
              <a:rPr lang="es-ES" sz="2000" b="1" i="1" dirty="0">
                <a:solidFill>
                  <a:schemeClr val="tx1"/>
                </a:solidFill>
              </a:rPr>
              <a:t>funciones básicas </a:t>
            </a:r>
            <a:r>
              <a:rPr lang="es-ES" sz="2000" dirty="0">
                <a:solidFill>
                  <a:schemeClr val="tx1"/>
                </a:solidFill>
              </a:rPr>
              <a:t>como la circulación y la respiración.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Reduce la posibilidad de lesiones pues </a:t>
            </a:r>
            <a:r>
              <a:rPr lang="es-ES" sz="2000" b="1" i="1" dirty="0">
                <a:solidFill>
                  <a:schemeClr val="tx1"/>
                </a:solidFill>
              </a:rPr>
              <a:t>fortalece y flexibiliza las articulaciones y los músculos</a:t>
            </a:r>
            <a:r>
              <a:rPr lang="es-ES" sz="2000" dirty="0">
                <a:solidFill>
                  <a:schemeClr val="tx1"/>
                </a:solidFill>
              </a:rPr>
              <a:t>, y ayuda a </a:t>
            </a:r>
            <a:r>
              <a:rPr lang="es-ES" sz="2000" b="1" i="1" dirty="0">
                <a:solidFill>
                  <a:schemeClr val="tx1"/>
                </a:solidFill>
              </a:rPr>
              <a:t>prevenir o aliviar el dolor </a:t>
            </a:r>
            <a:r>
              <a:rPr lang="es-ES" sz="2000" dirty="0">
                <a:solidFill>
                  <a:schemeClr val="tx1"/>
                </a:solidFill>
              </a:rPr>
              <a:t>de la espalda baja y los síntomas de artritis. </a:t>
            </a:r>
          </a:p>
          <a:p>
            <a:endParaRPr lang="es-ES" sz="2000" dirty="0"/>
          </a:p>
          <a:p>
            <a:endParaRPr lang="es-ES" sz="2000" dirty="0">
              <a:solidFill>
                <a:schemeClr val="tx1"/>
              </a:solidFill>
            </a:endParaRPr>
          </a:p>
          <a:p>
            <a:endParaRPr lang="es-E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321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FA8B79-6C5E-9533-690A-9DC07D61A2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1BFAAAC1-BB40-6AFF-BC9F-D9731673CE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59987" y="1135966"/>
            <a:ext cx="8872025" cy="458606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Permite a las personas con padecimientos de </a:t>
            </a:r>
            <a:r>
              <a:rPr lang="es-ES" sz="2000" b="1" i="1" dirty="0">
                <a:solidFill>
                  <a:schemeClr val="tx1"/>
                </a:solidFill>
              </a:rPr>
              <a:t>tipo pulmonar y artritis </a:t>
            </a:r>
            <a:r>
              <a:rPr lang="es-ES" sz="2000" dirty="0">
                <a:solidFill>
                  <a:schemeClr val="tx1"/>
                </a:solidFill>
              </a:rPr>
              <a:t>que mantengan su independencia y previene el desarrollo de </a:t>
            </a:r>
            <a:r>
              <a:rPr lang="es-ES" sz="2000" b="1" i="1" dirty="0">
                <a:solidFill>
                  <a:schemeClr val="tx1"/>
                </a:solidFill>
              </a:rPr>
              <a:t>limitaciones a la movilidad</a:t>
            </a:r>
            <a:r>
              <a:rPr lang="es-ES" sz="2000" dirty="0">
                <a:solidFill>
                  <a:schemeClr val="tx1"/>
                </a:solidFill>
              </a:rPr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Además, puede mejorar el </a:t>
            </a:r>
            <a:r>
              <a:rPr lang="es-ES" sz="2000" b="1" i="1" dirty="0">
                <a:solidFill>
                  <a:schemeClr val="tx1"/>
                </a:solidFill>
              </a:rPr>
              <a:t>estado de alerta mental y el desempeño cognoscitivo</a:t>
            </a:r>
            <a:r>
              <a:rPr lang="es-ES" sz="2000" dirty="0">
                <a:solidFill>
                  <a:schemeClr val="tx1"/>
                </a:solidFill>
              </a:rPr>
              <a:t>, ayuda a aliviar la </a:t>
            </a:r>
            <a:r>
              <a:rPr lang="es-ES" sz="2000" b="1" i="1" dirty="0">
                <a:solidFill>
                  <a:schemeClr val="tx1"/>
                </a:solidFill>
              </a:rPr>
              <a:t>ansiedad y la depresión </a:t>
            </a:r>
            <a:r>
              <a:rPr lang="es-ES" sz="2000" dirty="0">
                <a:solidFill>
                  <a:schemeClr val="tx1"/>
                </a:solidFill>
              </a:rPr>
              <a:t>leve, y mejora los </a:t>
            </a:r>
            <a:r>
              <a:rPr lang="es-ES" sz="2000" b="1" i="1" dirty="0">
                <a:solidFill>
                  <a:schemeClr val="tx1"/>
                </a:solidFill>
              </a:rPr>
              <a:t>sentimientos de destreza y bienestar.</a:t>
            </a:r>
            <a:endParaRPr lang="es-ES" sz="2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La </a:t>
            </a:r>
            <a:r>
              <a:rPr lang="es-ES" sz="2000" b="1" i="1" dirty="0">
                <a:solidFill>
                  <a:schemeClr val="tx1"/>
                </a:solidFill>
              </a:rPr>
              <a:t>inactividad</a:t>
            </a:r>
            <a:r>
              <a:rPr lang="es-ES" sz="2000" dirty="0">
                <a:solidFill>
                  <a:schemeClr val="tx1"/>
                </a:solidFill>
              </a:rPr>
              <a:t> contribuye a la </a:t>
            </a:r>
            <a:r>
              <a:rPr lang="es-ES" sz="2000" b="1" i="1" dirty="0">
                <a:solidFill>
                  <a:schemeClr val="tx1"/>
                </a:solidFill>
              </a:rPr>
              <a:t>cardiopatía, diabetes, cáncer de colon e hipertensión sanguínea</a:t>
            </a:r>
            <a:r>
              <a:rPr lang="es-ES" sz="2000" dirty="0">
                <a:solidFill>
                  <a:schemeClr val="tx1"/>
                </a:solidFill>
              </a:rPr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Puede conducir a la </a:t>
            </a:r>
            <a:r>
              <a:rPr lang="es-ES" sz="2000" b="1" i="1" dirty="0">
                <a:solidFill>
                  <a:schemeClr val="tx1"/>
                </a:solidFill>
              </a:rPr>
              <a:t>obesidad</a:t>
            </a:r>
            <a:r>
              <a:rPr lang="es-ES" sz="2000" dirty="0">
                <a:solidFill>
                  <a:schemeClr val="tx1"/>
                </a:solidFill>
              </a:rPr>
              <a:t>, la cual afecta al </a:t>
            </a:r>
            <a:r>
              <a:rPr lang="es-ES" sz="2000" b="1" i="1" dirty="0">
                <a:solidFill>
                  <a:schemeClr val="tx1"/>
                </a:solidFill>
              </a:rPr>
              <a:t>sistema circulatorio, los riñones y el metabolismo del azúcar</a:t>
            </a:r>
            <a:r>
              <a:rPr lang="es-ES" sz="2000" dirty="0">
                <a:solidFill>
                  <a:schemeClr val="tx1"/>
                </a:solidFill>
              </a:rPr>
              <a:t>; es un factor ligado a trastornos degenerativos y tiende a acortar la vida.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La </a:t>
            </a:r>
            <a:r>
              <a:rPr lang="es-ES" sz="2000" b="1" i="1" dirty="0">
                <a:solidFill>
                  <a:schemeClr val="tx1"/>
                </a:solidFill>
              </a:rPr>
              <a:t>actividad aeróbica de intensidad moderada </a:t>
            </a:r>
            <a:r>
              <a:rPr lang="es-ES" sz="2000" dirty="0">
                <a:solidFill>
                  <a:schemeClr val="tx1"/>
                </a:solidFill>
              </a:rPr>
              <a:t>es la más adecuada para incrementar el bienestar.</a:t>
            </a:r>
          </a:p>
        </p:txBody>
      </p:sp>
    </p:spTree>
    <p:extLst>
      <p:ext uri="{BB962C8B-B14F-4D97-AF65-F5344CB8AC3E}">
        <p14:creationId xmlns:p14="http://schemas.microsoft.com/office/powerpoint/2010/main" val="3102701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3468C9-BBF8-B0A7-1FE3-7EDE7C5721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94924B04-0293-F185-5EF5-FEC5DDDBA6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75581" y="1498649"/>
            <a:ext cx="9040837" cy="3860702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b="1" u="sng" dirty="0">
                <a:solidFill>
                  <a:schemeClr val="tx1"/>
                </a:solidFill>
              </a:rPr>
              <a:t>Nutrición</a:t>
            </a:r>
            <a:r>
              <a:rPr lang="es-ES" sz="2000" dirty="0">
                <a:solidFill>
                  <a:schemeClr val="tx1"/>
                </a:solidFill>
              </a:rPr>
              <a:t>: Desempeña un papel importante en la </a:t>
            </a:r>
            <a:r>
              <a:rPr lang="es-ES" sz="2000" b="1" i="1" dirty="0">
                <a:solidFill>
                  <a:schemeClr val="tx1"/>
                </a:solidFill>
              </a:rPr>
              <a:t>susceptibilidad a enfermedades crónicas </a:t>
            </a:r>
            <a:r>
              <a:rPr lang="es-ES" sz="2000" dirty="0">
                <a:solidFill>
                  <a:schemeClr val="tx1"/>
                </a:solidFill>
              </a:rPr>
              <a:t>como la ateroesclerosis, cardiopatía y diabetes, así como a </a:t>
            </a:r>
            <a:r>
              <a:rPr lang="es-ES" sz="2000" b="1" i="1" dirty="0">
                <a:solidFill>
                  <a:schemeClr val="tx1"/>
                </a:solidFill>
              </a:rPr>
              <a:t>limitaciones funcionales y de la actividad</a:t>
            </a:r>
            <a:r>
              <a:rPr lang="es-ES" sz="2000" dirty="0">
                <a:solidFill>
                  <a:schemeClr val="tx1"/>
                </a:solidFill>
              </a:rPr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La </a:t>
            </a:r>
            <a:r>
              <a:rPr lang="es-ES" sz="2000" b="1" i="1" dirty="0">
                <a:solidFill>
                  <a:schemeClr val="tx1"/>
                </a:solidFill>
              </a:rPr>
              <a:t>grasa corporal excesiva</a:t>
            </a:r>
            <a:r>
              <a:rPr lang="es-ES" sz="2000" dirty="0">
                <a:solidFill>
                  <a:schemeClr val="tx1"/>
                </a:solidFill>
              </a:rPr>
              <a:t>, que puede ser producto de una dieta rica en carnes rojas y procesadas y alcohol, ha sido vinculada con varios tipos de cáncer.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La </a:t>
            </a:r>
            <a:r>
              <a:rPr lang="es-ES" sz="2000" b="1" i="1" dirty="0">
                <a:solidFill>
                  <a:schemeClr val="tx1"/>
                </a:solidFill>
              </a:rPr>
              <a:t>pérdida excesiva de peso </a:t>
            </a:r>
            <a:r>
              <a:rPr lang="es-ES" sz="2000" dirty="0">
                <a:solidFill>
                  <a:schemeClr val="tx1"/>
                </a:solidFill>
              </a:rPr>
              <a:t>puede dar lugar a </a:t>
            </a:r>
            <a:r>
              <a:rPr lang="es-ES" sz="2000" b="1" i="1" dirty="0">
                <a:solidFill>
                  <a:schemeClr val="tx1"/>
                </a:solidFill>
              </a:rPr>
              <a:t>debilidad muscular y fragilidad general</a:t>
            </a:r>
            <a:r>
              <a:rPr lang="es-ES" sz="2000" dirty="0">
                <a:solidFill>
                  <a:schemeClr val="tx1"/>
                </a:solidFill>
              </a:rPr>
              <a:t>, y para los adultos mayores, eso puede ser tan debilitante como el aumento de peso.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Una </a:t>
            </a:r>
            <a:r>
              <a:rPr lang="es-ES" sz="2000" b="1" i="1" dirty="0">
                <a:solidFill>
                  <a:schemeClr val="tx1"/>
                </a:solidFill>
              </a:rPr>
              <a:t>dieta sana </a:t>
            </a:r>
            <a:r>
              <a:rPr lang="es-ES" sz="2000" dirty="0">
                <a:solidFill>
                  <a:schemeClr val="tx1"/>
                </a:solidFill>
              </a:rPr>
              <a:t>(hiperproteica) puede </a:t>
            </a:r>
            <a:r>
              <a:rPr lang="es-ES" sz="2000" b="1" i="1" dirty="0">
                <a:solidFill>
                  <a:schemeClr val="tx1"/>
                </a:solidFill>
              </a:rPr>
              <a:t>reducir el riesgo </a:t>
            </a:r>
            <a:r>
              <a:rPr lang="es-ES" sz="2000" dirty="0">
                <a:solidFill>
                  <a:schemeClr val="tx1"/>
                </a:solidFill>
              </a:rPr>
              <a:t>de obesidad, de hipertensión sanguínea y de colesterol alto.</a:t>
            </a:r>
          </a:p>
        </p:txBody>
      </p:sp>
    </p:spTree>
    <p:extLst>
      <p:ext uri="{BB962C8B-B14F-4D97-AF65-F5344CB8AC3E}">
        <p14:creationId xmlns:p14="http://schemas.microsoft.com/office/powerpoint/2010/main" val="13322862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271A23-8A8E-3C28-4FCD-F08225B2A4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AD2628E5-3F43-4EFE-0391-51089DF672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68658" y="1554919"/>
            <a:ext cx="8454684" cy="3748161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Se ha encontrado que una </a:t>
            </a:r>
            <a:r>
              <a:rPr lang="es-ES" sz="2000" b="1" i="1" dirty="0">
                <a:solidFill>
                  <a:schemeClr val="tx1"/>
                </a:solidFill>
              </a:rPr>
              <a:t>dieta mediterránea </a:t>
            </a:r>
            <a:r>
              <a:rPr lang="es-ES" sz="2000" dirty="0">
                <a:solidFill>
                  <a:schemeClr val="tx1"/>
                </a:solidFill>
              </a:rPr>
              <a:t>(alta en aceite de oliva, granos enteros, vegetales y frutos secos) </a:t>
            </a:r>
            <a:r>
              <a:rPr lang="es-ES" sz="2000" b="1" i="1" dirty="0">
                <a:solidFill>
                  <a:schemeClr val="tx1"/>
                </a:solidFill>
              </a:rPr>
              <a:t>reduce el riesgo cardiovascular, </a:t>
            </a:r>
            <a:r>
              <a:rPr lang="es-ES" sz="2000" dirty="0">
                <a:solidFill>
                  <a:schemeClr val="tx1"/>
                </a:solidFill>
              </a:rPr>
              <a:t>en combinación con la actividad física, el consumo moderado del alcohol y abstenerse de fumar, </a:t>
            </a:r>
            <a:r>
              <a:rPr lang="es-ES" sz="2000" b="1" i="1" dirty="0">
                <a:solidFill>
                  <a:schemeClr val="tx1"/>
                </a:solidFill>
              </a:rPr>
              <a:t>reduce la mortalidad </a:t>
            </a:r>
            <a:r>
              <a:rPr lang="es-ES" sz="2000" dirty="0">
                <a:solidFill>
                  <a:schemeClr val="tx1"/>
                </a:solidFill>
              </a:rPr>
              <a:t>en 10 años.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Comer </a:t>
            </a:r>
            <a:r>
              <a:rPr lang="es-ES" sz="2000" b="1" i="1" dirty="0">
                <a:solidFill>
                  <a:schemeClr val="tx1"/>
                </a:solidFill>
              </a:rPr>
              <a:t>frutas y vegetales </a:t>
            </a:r>
            <a:r>
              <a:rPr lang="es-ES" sz="2000" dirty="0">
                <a:solidFill>
                  <a:schemeClr val="tx1"/>
                </a:solidFill>
              </a:rPr>
              <a:t>(en especial los ricos en vitamina C, cítricos y jugos, vegetales de hojas verdes, brócoli, col, coliflor y colecitas de Bruselas) disminuye los </a:t>
            </a:r>
            <a:r>
              <a:rPr lang="es-ES" sz="2000" b="1" i="1" dirty="0">
                <a:solidFill>
                  <a:schemeClr val="tx1"/>
                </a:solidFill>
              </a:rPr>
              <a:t>riesgos de cáncer y cardiopatías</a:t>
            </a:r>
            <a:r>
              <a:rPr lang="es-ES" sz="2000" dirty="0">
                <a:solidFill>
                  <a:schemeClr val="tx1"/>
                </a:solidFill>
              </a:rPr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La </a:t>
            </a:r>
            <a:r>
              <a:rPr lang="es-ES" sz="2000" b="1" i="1" dirty="0">
                <a:solidFill>
                  <a:schemeClr val="tx1"/>
                </a:solidFill>
              </a:rPr>
              <a:t>pérdida de dientes </a:t>
            </a:r>
            <a:r>
              <a:rPr lang="es-ES" sz="2000" dirty="0">
                <a:solidFill>
                  <a:schemeClr val="tx1"/>
                </a:solidFill>
              </a:rPr>
              <a:t>por caries o periodontitis, puede tener serias implicaciones para la nutrición. </a:t>
            </a:r>
          </a:p>
        </p:txBody>
      </p:sp>
    </p:spTree>
    <p:extLst>
      <p:ext uri="{BB962C8B-B14F-4D97-AF65-F5344CB8AC3E}">
        <p14:creationId xmlns:p14="http://schemas.microsoft.com/office/powerpoint/2010/main" val="459619772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2273</TotalTime>
  <Words>1140</Words>
  <Application>Microsoft Office PowerPoint</Application>
  <PresentationFormat>Panorámica</PresentationFormat>
  <Paragraphs>71</Paragraphs>
  <Slides>14</Slides>
  <Notes>11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9" baseType="lpstr">
      <vt:lpstr>Arial</vt:lpstr>
      <vt:lpstr>Calibri</vt:lpstr>
      <vt:lpstr>Century Gothic</vt:lpstr>
      <vt:lpstr>Wingdings 3</vt:lpstr>
      <vt:lpstr>Espiral</vt:lpstr>
      <vt:lpstr>PSICOLOGÍA DEL DESARROLLO II</vt:lpstr>
      <vt:lpstr>UNIDAD 4  DESARROLLO PSICOEVOLUTIVO DE LA ADULTEZ TARDÍA</vt:lpstr>
      <vt:lpstr>TEMA  4.2. Desarrollo Físico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PSICOLOGÍA APLICADA A LA ODONTOLOGÍA</dc:title>
  <dc:creator>Hp</dc:creator>
  <cp:lastModifiedBy>Alejandra Salome Sarmiento Benavides</cp:lastModifiedBy>
  <cp:revision>392</cp:revision>
  <dcterms:created xsi:type="dcterms:W3CDTF">2020-05-20T17:15:24Z</dcterms:created>
  <dcterms:modified xsi:type="dcterms:W3CDTF">2025-01-09T14:14:05Z</dcterms:modified>
</cp:coreProperties>
</file>