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37" r:id="rId2"/>
    <p:sldId id="338" r:id="rId3"/>
    <p:sldId id="341" r:id="rId4"/>
    <p:sldId id="372" r:id="rId5"/>
    <p:sldId id="375" r:id="rId6"/>
    <p:sldId id="376" r:id="rId7"/>
    <p:sldId id="378" r:id="rId8"/>
    <p:sldId id="379" r:id="rId9"/>
    <p:sldId id="380" r:id="rId10"/>
    <p:sldId id="382" r:id="rId11"/>
    <p:sldId id="383" r:id="rId12"/>
    <p:sldId id="384" r:id="rId13"/>
    <p:sldId id="381" r:id="rId14"/>
    <p:sldId id="3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2E493-0E06-E44C-BDD4-BB49374C9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EC6122F-A1E5-33B0-5527-EA8500522A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5F58B4E-86DD-5275-5DC8-28E22493AB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0A6675-D044-CB6C-9E93-7F94D0EB78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119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A0231-9022-724E-734F-FF62FE925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3049E22-24CA-D0ED-5EF8-6295A0F4AA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0DD1AF7-39C0-51E0-7416-8A647D0DDD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71D818-7EAC-9AFA-8D8F-5817F29025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2225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F75E1-9008-16D2-7D92-FD69326DD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FD67ABB-D719-49C1-FEBA-D595258158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463DDCD-2E89-A9A2-DB98-2A07ABADF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4C7E6C-FE7A-EB04-A885-4A5A336353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9989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972CB-A9C9-88C1-F19D-E2F3493AC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458945B-9CF1-CFEA-3916-901936903A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BDD1DFA-E222-45F0-7380-3BAB87095D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BFDE36-778C-F4BF-DB20-1775C71993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291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FAE39-A1DF-2E99-EF11-36E7D3CB8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2F2572D-E859-F285-E20C-6E70618C37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36BA632-0C25-44D3-0C83-C1271C88F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4A32C7-D4CB-A22D-A1BF-F4B2CFBBF7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201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65C92-DF43-9331-956F-E412364F1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FFA3377-F403-B132-52C1-FC091B2EF8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389FBD4-5A8D-7E24-9AE8-CB28BFC557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5FFBD9-630A-3420-53C6-BC2724133C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08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2FDD0-0B84-AF8A-76BD-4F53D2924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106748A-8BB7-12E0-E375-B68FCE1FF2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1A0895D-5DA3-FB62-2D57-B67BC20D6C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9BCC08-A5B1-3F87-FB60-8EE80F2957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956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42502C-94E4-977C-1DD9-7AE54F8A7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89AFCA2-63E3-7E18-97F4-4784E55766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1FEE9BB-D82E-60DD-709F-DA93D5C9B5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F6B756-87E4-4365-C1E9-5FA7D0DDF1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4891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71A23-8A8E-3C28-4FCD-F08225B2A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AD2628E5-3F43-4EFE-0391-51089DF67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8461" y="908245"/>
            <a:ext cx="8975188" cy="504150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la adultez tardía se observan disminuciones graduales del </a:t>
            </a:r>
            <a:r>
              <a:rPr lang="es-ES" sz="2000" b="1" i="1" dirty="0">
                <a:solidFill>
                  <a:schemeClr val="tx1"/>
                </a:solidFill>
              </a:rPr>
              <a:t>volumen y peso del cerebro</a:t>
            </a:r>
            <a:r>
              <a:rPr lang="es-ES" sz="2000" dirty="0">
                <a:solidFill>
                  <a:schemeClr val="tx1"/>
                </a:solidFill>
              </a:rPr>
              <a:t>, sobre todo en la corteza frontal, la cual controla las funciones ejecutivas.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Este encogimiento gradual se atribuía antes a la </a:t>
            </a:r>
            <a:r>
              <a:rPr lang="es-ES" sz="2000" b="1" i="1" dirty="0">
                <a:solidFill>
                  <a:schemeClr val="tx1"/>
                </a:solidFill>
              </a:rPr>
              <a:t>pérdida de neuronas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pérdida neuronal no es importante y no </a:t>
            </a:r>
            <a:r>
              <a:rPr lang="es-ES" sz="2000" b="1" i="1" dirty="0">
                <a:solidFill>
                  <a:schemeClr val="tx1"/>
                </a:solidFill>
              </a:rPr>
              <a:t>afecta la cognición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Sin embargo, cuando se incrementa el ritmo de esos cambios cerebrales, el </a:t>
            </a:r>
            <a:r>
              <a:rPr lang="es-ES" sz="2000" b="1" i="1" dirty="0">
                <a:solidFill>
                  <a:schemeClr val="tx1"/>
                </a:solidFill>
              </a:rPr>
              <a:t>deterioro cognoscitivo es cada vez más probable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Otro cambio típico es la </a:t>
            </a:r>
            <a:r>
              <a:rPr lang="es-ES" sz="2000" b="1" i="1" dirty="0">
                <a:solidFill>
                  <a:schemeClr val="tx1"/>
                </a:solidFill>
              </a:rPr>
              <a:t>disminución del número, o densidad</a:t>
            </a:r>
            <a:r>
              <a:rPr lang="es-ES" sz="2000" dirty="0">
                <a:solidFill>
                  <a:schemeClr val="tx1"/>
                </a:solidFill>
              </a:rPr>
              <a:t>, de los neurotransmisores </a:t>
            </a:r>
            <a:r>
              <a:rPr lang="es-ES" sz="2000" b="1" i="1" dirty="0" err="1">
                <a:solidFill>
                  <a:schemeClr val="tx1"/>
                </a:solidFill>
              </a:rPr>
              <a:t>dopamínicos</a:t>
            </a:r>
            <a:r>
              <a:rPr lang="es-ES" sz="2000" dirty="0">
                <a:solidFill>
                  <a:schemeClr val="tx1"/>
                </a:solidFill>
              </a:rPr>
              <a:t> debido a las pérdidas de sinapsis.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 partir de los 55 años, empieza a </a:t>
            </a:r>
            <a:r>
              <a:rPr lang="es-ES" sz="2000" b="1" i="1" dirty="0">
                <a:solidFill>
                  <a:schemeClr val="tx1"/>
                </a:solidFill>
              </a:rPr>
              <a:t>adelgazarse la capa de mielina </a:t>
            </a:r>
            <a:r>
              <a:rPr lang="es-ES" sz="2000" dirty="0">
                <a:solidFill>
                  <a:schemeClr val="tx1"/>
                </a:solidFill>
              </a:rPr>
              <a:t>que permite que los impulsos neuronales viajen con rapidez entre las regiones del cerebro. Este deterioro se asocia con una </a:t>
            </a:r>
            <a:r>
              <a:rPr lang="es-ES" sz="2000" b="1" i="1" dirty="0">
                <a:solidFill>
                  <a:schemeClr val="tx1"/>
                </a:solidFill>
              </a:rPr>
              <a:t>decadencia cognoscitiva y motora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9619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BD86B-AE64-34D3-1C83-6BECBF617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2B262F8-33D5-352B-2D7B-23FBBAFE5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5243" y="1012875"/>
            <a:ext cx="9467558" cy="504854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No todos los cambios en el cerebro son destructivos.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cerebros viejos pueden </a:t>
            </a:r>
            <a:r>
              <a:rPr lang="es-ES" sz="2000" b="1" i="1" dirty="0">
                <a:solidFill>
                  <a:schemeClr val="tx1"/>
                </a:solidFill>
              </a:rPr>
              <a:t>desarrollar nuevas células nerviosas </a:t>
            </a:r>
            <a:r>
              <a:rPr lang="es-ES" sz="2000" dirty="0">
                <a:solidFill>
                  <a:schemeClr val="tx1"/>
                </a:solidFill>
              </a:rPr>
              <a:t>a partir de las células madre.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forma más eficaz de promover el desarrollo de nuevas células en el hipocampo es la </a:t>
            </a:r>
            <a:r>
              <a:rPr lang="es-ES" sz="2000" b="1" i="1" dirty="0">
                <a:solidFill>
                  <a:schemeClr val="tx1"/>
                </a:solidFill>
              </a:rPr>
              <a:t>actividad física aunada a desafíos cognoscitivos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pérdida de la función ejecutiva de la corteza frontal puede </a:t>
            </a:r>
            <a:r>
              <a:rPr lang="es-ES" sz="2000" b="1" i="1" dirty="0">
                <a:solidFill>
                  <a:schemeClr val="tx1"/>
                </a:solidFill>
              </a:rPr>
              <a:t>disminuir la capacidad para inhibir pensamientos irrelevantes o no deseados</a:t>
            </a:r>
            <a:r>
              <a:rPr lang="es-ES" sz="2000" dirty="0">
                <a:solidFill>
                  <a:schemeClr val="tx1"/>
                </a:solidFill>
              </a:rPr>
              <a:t>; de ahí que en ocasiones los adultos mayores hablan demasiado acerca de cuestiones al parecer no relacionadas con el tema de conversación.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amígdala, la sede de las emociones, muestra</a:t>
            </a:r>
            <a:r>
              <a:rPr lang="es-ES" sz="2000" b="1" i="1" dirty="0">
                <a:solidFill>
                  <a:schemeClr val="tx1"/>
                </a:solidFill>
              </a:rPr>
              <a:t> menor respuesta a los eventos negativos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mayores suelen ser </a:t>
            </a:r>
            <a:r>
              <a:rPr lang="es-ES" sz="2000" b="1" i="1" dirty="0">
                <a:solidFill>
                  <a:schemeClr val="tx1"/>
                </a:solidFill>
              </a:rPr>
              <a:t>más constructivos </a:t>
            </a:r>
            <a:r>
              <a:rPr lang="es-ES" sz="2000" dirty="0">
                <a:solidFill>
                  <a:schemeClr val="tx1"/>
                </a:solidFill>
              </a:rPr>
              <a:t>en la solución de los conflictos que los adultos más jóvenes.</a:t>
            </a:r>
          </a:p>
        </p:txBody>
      </p:sp>
    </p:spTree>
    <p:extLst>
      <p:ext uri="{BB962C8B-B14F-4D97-AF65-F5344CB8AC3E}">
        <p14:creationId xmlns:p14="http://schemas.microsoft.com/office/powerpoint/2010/main" val="968915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EEF59-E4E9-1CD3-41BB-996CC2369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9F78BBE4-43DE-4DBF-50F3-941E2AD4B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2129" y="1386547"/>
            <a:ext cx="7427742" cy="4084906"/>
          </a:xfrm>
        </p:spPr>
        <p:txBody>
          <a:bodyPr>
            <a:normAutofit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4.1.3. Funcionamiento sensorial, psicomotor y sexual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Algunos ancianos experimentan </a:t>
            </a:r>
            <a:r>
              <a:rPr lang="es-ES" sz="2000" b="1" i="1" dirty="0">
                <a:solidFill>
                  <a:schemeClr val="tx1"/>
                </a:solidFill>
              </a:rPr>
              <a:t>deterioros notables</a:t>
            </a:r>
            <a:r>
              <a:rPr lang="es-ES" sz="2000" dirty="0">
                <a:solidFill>
                  <a:schemeClr val="tx1"/>
                </a:solidFill>
              </a:rPr>
              <a:t>, pero otros prácticamente </a:t>
            </a:r>
            <a:r>
              <a:rPr lang="es-ES" sz="2000" b="1" i="1" dirty="0">
                <a:solidFill>
                  <a:schemeClr val="tx1"/>
                </a:solidFill>
              </a:rPr>
              <a:t>no presentan cambios </a:t>
            </a:r>
            <a:r>
              <a:rPr lang="es-ES" sz="2000" dirty="0">
                <a:solidFill>
                  <a:schemeClr val="tx1"/>
                </a:solidFill>
              </a:rPr>
              <a:t>en sus habilidades.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deterioro suele ser más </a:t>
            </a:r>
            <a:r>
              <a:rPr lang="es-ES" sz="2000" b="1" i="1" dirty="0">
                <a:solidFill>
                  <a:schemeClr val="tx1"/>
                </a:solidFill>
              </a:rPr>
              <a:t>severo</a:t>
            </a:r>
            <a:r>
              <a:rPr lang="es-ES" sz="2000" dirty="0">
                <a:solidFill>
                  <a:schemeClr val="tx1"/>
                </a:solidFill>
              </a:rPr>
              <a:t> entre los viejos de edad avanzada.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</a:t>
            </a:r>
            <a:r>
              <a:rPr lang="es-ES" sz="2000" b="1" i="1" dirty="0">
                <a:solidFill>
                  <a:schemeClr val="tx1"/>
                </a:solidFill>
              </a:rPr>
              <a:t>problemas visuales y auditivos </a:t>
            </a:r>
            <a:r>
              <a:rPr lang="es-ES" sz="2000" dirty="0">
                <a:solidFill>
                  <a:schemeClr val="tx1"/>
                </a:solidFill>
              </a:rPr>
              <a:t>pueden privarlos de las relaciones sociales y de su independencia.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discapacidades motoras </a:t>
            </a:r>
            <a:r>
              <a:rPr lang="es-ES" sz="2000" dirty="0">
                <a:solidFill>
                  <a:schemeClr val="tx1"/>
                </a:solidFill>
              </a:rPr>
              <a:t>pueden limitar sus actividades diarias.</a:t>
            </a:r>
          </a:p>
        </p:txBody>
      </p:sp>
    </p:spTree>
    <p:extLst>
      <p:ext uri="{BB962C8B-B14F-4D97-AF65-F5344CB8AC3E}">
        <p14:creationId xmlns:p14="http://schemas.microsoft.com/office/powerpoint/2010/main" val="2207712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68F24-48BF-55F1-41F6-D04666D7F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BAE5EC-62A4-F0B8-22DA-58A21F335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8627" y="1477547"/>
            <a:ext cx="7774745" cy="390290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Cataratas</a:t>
            </a:r>
            <a:r>
              <a:rPr lang="es-ES" sz="2000" dirty="0">
                <a:solidFill>
                  <a:schemeClr val="tx1"/>
                </a:solidFill>
              </a:rPr>
              <a:t>: Áreas nubosas u opacas en el </a:t>
            </a:r>
            <a:r>
              <a:rPr lang="es-ES" sz="2000" b="1" i="1" dirty="0">
                <a:solidFill>
                  <a:schemeClr val="tx1"/>
                </a:solidFill>
              </a:rPr>
              <a:t>cristalino</a:t>
            </a:r>
            <a:r>
              <a:rPr lang="es-ES" sz="2000" dirty="0">
                <a:solidFill>
                  <a:schemeClr val="tx1"/>
                </a:solidFill>
              </a:rPr>
              <a:t> que ocasionan visión borrosa.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Degeneración macular relacionada con la edad</a:t>
            </a:r>
            <a:r>
              <a:rPr lang="es-ES" sz="2000" dirty="0">
                <a:solidFill>
                  <a:schemeClr val="tx1"/>
                </a:solidFill>
              </a:rPr>
              <a:t>: Condición en que el centro de la retina pierde la capacidad para </a:t>
            </a:r>
            <a:r>
              <a:rPr lang="es-ES" sz="2000" b="1" i="1" dirty="0">
                <a:solidFill>
                  <a:schemeClr val="tx1"/>
                </a:solidFill>
              </a:rPr>
              <a:t>distinguir los detalles finos</a:t>
            </a:r>
            <a:r>
              <a:rPr lang="es-ES" sz="2000" dirty="0">
                <a:solidFill>
                  <a:schemeClr val="tx1"/>
                </a:solidFill>
              </a:rPr>
              <a:t>; es la principal causa del deterioro visual irreversible en los adultos mayores.</a:t>
            </a:r>
            <a:endParaRPr lang="es-ES" sz="20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</a:rPr>
              <a:t>Glaucoma</a:t>
            </a:r>
            <a:r>
              <a:rPr lang="es-ES" sz="2000" dirty="0">
                <a:solidFill>
                  <a:schemeClr val="tx1"/>
                </a:solidFill>
              </a:rPr>
              <a:t>: Daño irreversible del </a:t>
            </a:r>
            <a:r>
              <a:rPr lang="es-ES" sz="2000" b="1" i="1" dirty="0">
                <a:solidFill>
                  <a:schemeClr val="tx1"/>
                </a:solidFill>
              </a:rPr>
              <a:t>nervio óptico </a:t>
            </a:r>
            <a:r>
              <a:rPr lang="es-ES" sz="2000" dirty="0">
                <a:solidFill>
                  <a:schemeClr val="tx1"/>
                </a:solidFill>
              </a:rPr>
              <a:t>causado por el aumento de la presión ocular.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hombres son </a:t>
            </a:r>
            <a:r>
              <a:rPr lang="es-ES" sz="2000" b="1" i="1" dirty="0">
                <a:solidFill>
                  <a:schemeClr val="tx1"/>
                </a:solidFill>
              </a:rPr>
              <a:t>más propensos </a:t>
            </a:r>
            <a:r>
              <a:rPr lang="es-ES" sz="2000" dirty="0">
                <a:solidFill>
                  <a:schemeClr val="tx1"/>
                </a:solidFill>
              </a:rPr>
              <a:t>que las mujeres a experimentar pérdida auditiva.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400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906ED-26AA-C699-B070-4BD61FD3C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A57F2417-C0F2-128F-6936-5239E9E5C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9931" y="921873"/>
            <a:ext cx="9702019" cy="501425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factor más importante para mantener el funcionamiento sexual es la </a:t>
            </a:r>
            <a:r>
              <a:rPr lang="es-ES" sz="2000" b="1" i="1" dirty="0">
                <a:solidFill>
                  <a:schemeClr val="tx1"/>
                </a:solidFill>
              </a:rPr>
              <a:t>actividad sexual continua </a:t>
            </a:r>
            <a:r>
              <a:rPr lang="es-ES" sz="2000" dirty="0">
                <a:solidFill>
                  <a:schemeClr val="tx1"/>
                </a:solidFill>
              </a:rPr>
              <a:t>a lo largo de los años.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la adultez tardía el </a:t>
            </a:r>
            <a:r>
              <a:rPr lang="es-ES" sz="2000" b="1" i="1" dirty="0">
                <a:solidFill>
                  <a:schemeClr val="tx1"/>
                </a:solidFill>
              </a:rPr>
              <a:t>sexo es diferente </a:t>
            </a:r>
            <a:r>
              <a:rPr lang="es-ES" sz="2000" dirty="0">
                <a:solidFill>
                  <a:schemeClr val="tx1"/>
                </a:solidFill>
              </a:rPr>
              <a:t>de lo que era antes.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 los hombres por lo general les lleva </a:t>
            </a:r>
            <a:r>
              <a:rPr lang="es-ES" sz="2000" b="1" i="1" dirty="0">
                <a:solidFill>
                  <a:schemeClr val="tx1"/>
                </a:solidFill>
              </a:rPr>
              <a:t>más tiempo desarrollar una erección y eyacular</a:t>
            </a:r>
            <a:r>
              <a:rPr lang="es-ES" sz="2000" dirty="0">
                <a:solidFill>
                  <a:schemeClr val="tx1"/>
                </a:solidFill>
              </a:rPr>
              <a:t>, quizá necesiten más estimulación manual y pueden experimentar intervalos más largos entre erecciones.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las mujeres, la congestión mamaria y otras señales de excitación sexual son </a:t>
            </a:r>
            <a:r>
              <a:rPr lang="es-ES" sz="2000" b="1" i="1" dirty="0">
                <a:solidFill>
                  <a:schemeClr val="tx1"/>
                </a:solidFill>
              </a:rPr>
              <a:t>menos intensas que antes</a:t>
            </a:r>
            <a:r>
              <a:rPr lang="es-ES" sz="2000" dirty="0">
                <a:solidFill>
                  <a:schemeClr val="tx1"/>
                </a:solidFill>
              </a:rPr>
              <a:t>, y pueden experimentar </a:t>
            </a:r>
            <a:r>
              <a:rPr lang="es-ES" sz="2000" b="1" i="1" dirty="0">
                <a:solidFill>
                  <a:schemeClr val="tx1"/>
                </a:solidFill>
              </a:rPr>
              <a:t>problemas de lubricación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problemas de salud afectan </a:t>
            </a:r>
            <a:r>
              <a:rPr lang="es-ES" sz="2000" b="1" i="1" dirty="0">
                <a:solidFill>
                  <a:schemeClr val="tx1"/>
                </a:solidFill>
              </a:rPr>
              <a:t>la vida sexual de las mujeres </a:t>
            </a:r>
            <a:r>
              <a:rPr lang="es-ES" sz="2000" dirty="0">
                <a:solidFill>
                  <a:schemeClr val="tx1"/>
                </a:solidFill>
              </a:rPr>
              <a:t>que la de los hombres.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satisfacción con la vida, el funcionamiento cognoscitivo y el bienestar psicológico tienen una </a:t>
            </a:r>
            <a:r>
              <a:rPr lang="es-ES" sz="2000" b="1" i="1" dirty="0">
                <a:solidFill>
                  <a:schemeClr val="tx1"/>
                </a:solidFill>
              </a:rPr>
              <a:t>estrecha relación con el interés </a:t>
            </a:r>
            <a:r>
              <a:rPr lang="es-ES" sz="2000" dirty="0">
                <a:solidFill>
                  <a:schemeClr val="tx1"/>
                </a:solidFill>
              </a:rPr>
              <a:t>en el sexo y las relaciones sexuales.</a:t>
            </a:r>
          </a:p>
        </p:txBody>
      </p:sp>
    </p:spTree>
    <p:extLst>
      <p:ext uri="{BB962C8B-B14F-4D97-AF65-F5344CB8AC3E}">
        <p14:creationId xmlns:p14="http://schemas.microsoft.com/office/powerpoint/2010/main" val="157130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UNIDAD 4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DESARROLLO PSICOEVOLUTIVO DE LA ADULTEZ TARDÍA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TEMA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C" b="1" dirty="0">
                <a:solidFill>
                  <a:schemeClr val="tx1"/>
                </a:solidFill>
              </a:rPr>
              <a:t>4.1. Desarrollo Físico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5626" y="1592506"/>
            <a:ext cx="7740748" cy="3672987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4.1.1. Desarrollo y cambios físicos, orgánicos y sistémicos</a:t>
            </a:r>
            <a:r>
              <a:rPr lang="es-ES" sz="2000" dirty="0">
                <a:solidFill>
                  <a:schemeClr val="tx1"/>
                </a:solidFill>
              </a:rPr>
              <a:t>	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Expectativa de vida</a:t>
            </a:r>
            <a:r>
              <a:rPr lang="es-ES" sz="2000" dirty="0">
                <a:solidFill>
                  <a:schemeClr val="tx1"/>
                </a:solidFill>
              </a:rPr>
              <a:t>: Edad que </a:t>
            </a:r>
            <a:r>
              <a:rPr lang="es-ES" sz="2000" b="1" i="1" dirty="0">
                <a:solidFill>
                  <a:schemeClr val="tx1"/>
                </a:solidFill>
              </a:rPr>
              <a:t>estadísticamente es probable</a:t>
            </a:r>
            <a:r>
              <a:rPr lang="es-ES" sz="2000" dirty="0">
                <a:solidFill>
                  <a:schemeClr val="tx1"/>
                </a:solidFill>
              </a:rPr>
              <a:t> que viva una persona de una cohorte particular (dada su edad y su estado de salud actual), con base en la longevidad promedio de la población.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Longevidad</a:t>
            </a:r>
            <a:r>
              <a:rPr lang="es-ES" sz="2000" dirty="0">
                <a:solidFill>
                  <a:schemeClr val="tx1"/>
                </a:solidFill>
              </a:rPr>
              <a:t>: Duración de la </a:t>
            </a:r>
            <a:r>
              <a:rPr lang="es-ES" sz="2000" b="1" i="1" dirty="0">
                <a:solidFill>
                  <a:schemeClr val="tx1"/>
                </a:solidFill>
              </a:rPr>
              <a:t>vida</a:t>
            </a:r>
            <a:r>
              <a:rPr lang="es-ES" sz="2000" dirty="0">
                <a:solidFill>
                  <a:schemeClr val="tx1"/>
                </a:solidFill>
              </a:rPr>
              <a:t> de un individuo.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Ciclo de vida</a:t>
            </a:r>
            <a:r>
              <a:rPr lang="es-ES" sz="2000" dirty="0">
                <a:solidFill>
                  <a:schemeClr val="tx1"/>
                </a:solidFill>
              </a:rPr>
              <a:t>: El </a:t>
            </a:r>
            <a:r>
              <a:rPr lang="es-ES" sz="2000" b="1" i="1" dirty="0">
                <a:solidFill>
                  <a:schemeClr val="tx1"/>
                </a:solidFill>
              </a:rPr>
              <a:t>periodo más largo </a:t>
            </a:r>
            <a:r>
              <a:rPr lang="es-ES" sz="2000" dirty="0">
                <a:solidFill>
                  <a:schemeClr val="tx1"/>
                </a:solidFill>
              </a:rPr>
              <a:t>que pueden vivir los miembros de una especie.</a:t>
            </a:r>
            <a:endParaRPr lang="es-ES" sz="2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4487" y="1470953"/>
            <a:ext cx="8383026" cy="3916094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envejecimiento de la población refleja un rápido </a:t>
            </a:r>
            <a:r>
              <a:rPr lang="es-ES" sz="2000" b="1" i="1" dirty="0">
                <a:solidFill>
                  <a:schemeClr val="tx1"/>
                </a:solidFill>
              </a:rPr>
              <a:t>incremento de la expectativa de vida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 estima que un bebé nacido en la década anterior podría esperar vivir </a:t>
            </a:r>
            <a:r>
              <a:rPr lang="es-ES" sz="2000" b="1" i="1" dirty="0">
                <a:solidFill>
                  <a:schemeClr val="tx1"/>
                </a:solidFill>
              </a:rPr>
              <a:t>78.7 años</a:t>
            </a:r>
            <a:r>
              <a:rPr lang="es-ES" sz="2000" dirty="0">
                <a:solidFill>
                  <a:schemeClr val="tx1"/>
                </a:solidFill>
              </a:rPr>
              <a:t>, unos 29 años más que un niño nacido en 1900 y más de cuatro veces más que en los albores de la historia de la humanidad.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vida más larga de las mujeres se atribuye a su tendencia a </a:t>
            </a:r>
            <a:r>
              <a:rPr lang="es-ES" sz="2000" b="1" i="1" dirty="0">
                <a:solidFill>
                  <a:schemeClr val="tx1"/>
                </a:solidFill>
              </a:rPr>
              <a:t>cuidar de sí mismas </a:t>
            </a:r>
            <a:r>
              <a:rPr lang="es-ES" sz="2000" dirty="0">
                <a:solidFill>
                  <a:schemeClr val="tx1"/>
                </a:solidFill>
              </a:rPr>
              <a:t>y a buscar </a:t>
            </a:r>
            <a:r>
              <a:rPr lang="es-ES" sz="2000" b="1" i="1" dirty="0">
                <a:solidFill>
                  <a:schemeClr val="tx1"/>
                </a:solidFill>
              </a:rPr>
              <a:t>atención médica</a:t>
            </a:r>
            <a:r>
              <a:rPr lang="es-ES" sz="2000" dirty="0">
                <a:solidFill>
                  <a:schemeClr val="tx1"/>
                </a:solidFill>
              </a:rPr>
              <a:t>, al mayor nivel de </a:t>
            </a:r>
            <a:r>
              <a:rPr lang="es-ES" sz="2000" b="1" i="1" dirty="0">
                <a:solidFill>
                  <a:schemeClr val="tx1"/>
                </a:solidFill>
              </a:rPr>
              <a:t>apoyo social </a:t>
            </a:r>
            <a:r>
              <a:rPr lang="es-ES" sz="2000" dirty="0">
                <a:solidFill>
                  <a:schemeClr val="tx1"/>
                </a:solidFill>
              </a:rPr>
              <a:t>del que disfrutan.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 probable que los hombres </a:t>
            </a:r>
            <a:r>
              <a:rPr lang="es-ES" sz="2000" b="1" i="1" dirty="0">
                <a:solidFill>
                  <a:schemeClr val="tx1"/>
                </a:solidFill>
              </a:rPr>
              <a:t>fumen, beban alcohol y estén expuestos a toxinas peligrosas.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3371EA4F-7A87-C357-6AB8-9C8DF6D33A0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6692" t="39995" r="28923" b="22243"/>
          <a:stretch/>
        </p:blipFill>
        <p:spPr>
          <a:xfrm>
            <a:off x="1536443" y="613703"/>
            <a:ext cx="9119114" cy="563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04AEA-5A42-606F-2417-9A11E601B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E1B3829E-D826-B9BC-622B-BF31C0126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2811" y="1051560"/>
            <a:ext cx="9308124" cy="4754880"/>
          </a:xfrm>
        </p:spPr>
        <p:txBody>
          <a:bodyPr>
            <a:normAutofit lnSpcReduction="10000"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4.1.1. Desarrollo y cambios físicos, orgánicos y sistémicos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cambios en el funcionamiento orgánico y sistémico son muy </a:t>
            </a:r>
            <a:r>
              <a:rPr lang="es-ES" sz="2000" b="1" i="1" dirty="0">
                <a:solidFill>
                  <a:schemeClr val="tx1"/>
                </a:solidFill>
              </a:rPr>
              <a:t>variables</a:t>
            </a:r>
            <a:r>
              <a:rPr lang="es-ES" sz="2000" dirty="0">
                <a:solidFill>
                  <a:schemeClr val="tx1"/>
                </a:solidFill>
              </a:rPr>
              <a:t>, entre los individuos y dentro de un individuo.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Algunos sistemas corporales se deterioran con mucha rapidez mientras que otros permanecen intactos.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</a:t>
            </a:r>
            <a:r>
              <a:rPr lang="es-ES" sz="2000" b="1" i="1" dirty="0">
                <a:solidFill>
                  <a:schemeClr val="tx1"/>
                </a:solidFill>
              </a:rPr>
              <a:t>envejecimiento</a:t>
            </a:r>
            <a:r>
              <a:rPr lang="es-ES" sz="2000" dirty="0">
                <a:solidFill>
                  <a:schemeClr val="tx1"/>
                </a:solidFill>
              </a:rPr>
              <a:t>, aunado al </a:t>
            </a:r>
            <a:r>
              <a:rPr lang="es-ES" sz="2000" b="1" i="1" dirty="0">
                <a:solidFill>
                  <a:schemeClr val="tx1"/>
                </a:solidFill>
              </a:rPr>
              <a:t>estrés crónico</a:t>
            </a:r>
            <a:r>
              <a:rPr lang="es-ES" sz="2000" dirty="0">
                <a:solidFill>
                  <a:schemeClr val="tx1"/>
                </a:solidFill>
              </a:rPr>
              <a:t>, puede deprimir el </a:t>
            </a:r>
            <a:r>
              <a:rPr lang="es-ES" sz="2000" b="1" i="1" dirty="0">
                <a:solidFill>
                  <a:schemeClr val="tx1"/>
                </a:solidFill>
              </a:rPr>
              <a:t>funcionamiento inmunológico</a:t>
            </a:r>
            <a:r>
              <a:rPr lang="es-ES" sz="2000" dirty="0">
                <a:solidFill>
                  <a:schemeClr val="tx1"/>
                </a:solidFill>
              </a:rPr>
              <a:t>, lo que hace a los ancianos más susceptibles a las </a:t>
            </a:r>
            <a:r>
              <a:rPr lang="es-ES" sz="2000" b="1" i="1" dirty="0">
                <a:solidFill>
                  <a:schemeClr val="tx1"/>
                </a:solidFill>
              </a:rPr>
              <a:t>infecciones respiratorias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</a:t>
            </a:r>
            <a:r>
              <a:rPr lang="es-ES" sz="2000" b="1" i="1" dirty="0">
                <a:solidFill>
                  <a:schemeClr val="tx1"/>
                </a:solidFill>
              </a:rPr>
              <a:t>sistema digestivo </a:t>
            </a:r>
            <a:r>
              <a:rPr lang="es-ES" sz="2000" dirty="0">
                <a:solidFill>
                  <a:schemeClr val="tx1"/>
                </a:solidFill>
              </a:rPr>
              <a:t>permanece relativamente eficiente aunque los adultos mayores tienen un riesgo mayor de </a:t>
            </a:r>
            <a:r>
              <a:rPr lang="es-ES" sz="2000" b="1" i="1" dirty="0">
                <a:solidFill>
                  <a:schemeClr val="tx1"/>
                </a:solidFill>
              </a:rPr>
              <a:t>desnutrición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</a:t>
            </a:r>
            <a:r>
              <a:rPr lang="es-ES" sz="2000" b="1" i="1" dirty="0">
                <a:solidFill>
                  <a:schemeClr val="tx1"/>
                </a:solidFill>
              </a:rPr>
              <a:t>ritmo cardiaco </a:t>
            </a:r>
            <a:r>
              <a:rPr lang="es-ES" sz="2000" dirty="0">
                <a:solidFill>
                  <a:schemeClr val="tx1"/>
                </a:solidFill>
              </a:rPr>
              <a:t>suele hacerse más </a:t>
            </a:r>
            <a:r>
              <a:rPr lang="es-ES" sz="2000" b="1" i="1" dirty="0">
                <a:solidFill>
                  <a:schemeClr val="tx1"/>
                </a:solidFill>
              </a:rPr>
              <a:t>lento e irregular</a:t>
            </a:r>
            <a:r>
              <a:rPr lang="es-ES" sz="2000" dirty="0">
                <a:solidFill>
                  <a:schemeClr val="tx1"/>
                </a:solidFill>
              </a:rPr>
              <a:t>. Los depósitos de grasa se acumulan </a:t>
            </a:r>
            <a:r>
              <a:rPr lang="es-ES" sz="2000" b="1" i="1" dirty="0">
                <a:solidFill>
                  <a:schemeClr val="tx1"/>
                </a:solidFill>
              </a:rPr>
              <a:t>alrededor del corazón </a:t>
            </a:r>
            <a:r>
              <a:rPr lang="es-ES" sz="2000" dirty="0">
                <a:solidFill>
                  <a:schemeClr val="tx1"/>
                </a:solidFill>
              </a:rPr>
              <a:t>y pueden interferir con su funcionamiento, y a menudo se </a:t>
            </a:r>
            <a:r>
              <a:rPr lang="es-ES" sz="2000" b="1" i="1" dirty="0">
                <a:solidFill>
                  <a:schemeClr val="tx1"/>
                </a:solidFill>
              </a:rPr>
              <a:t>eleva la presión sanguínea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32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A8B79-6C5E-9533-690A-9DC07D61A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1BFAAAC1-BB40-6AFF-BC9F-D9731673C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963" y="1646799"/>
            <a:ext cx="8328074" cy="356440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u="sng" dirty="0">
                <a:solidFill>
                  <a:schemeClr val="tx1"/>
                </a:solidFill>
              </a:rPr>
              <a:t>capacidad de reserva</a:t>
            </a:r>
            <a:r>
              <a:rPr lang="es-ES" sz="2000" dirty="0">
                <a:solidFill>
                  <a:schemeClr val="tx1"/>
                </a:solidFill>
              </a:rPr>
              <a:t>, o reserva del órgano, es una capacidad de apoyo que </a:t>
            </a:r>
            <a:r>
              <a:rPr lang="es-ES" sz="2000" b="1" i="1" dirty="0">
                <a:solidFill>
                  <a:schemeClr val="tx1"/>
                </a:solidFill>
              </a:rPr>
              <a:t>ayuda a los sistemas del cuerpo a funcionar </a:t>
            </a:r>
            <a:r>
              <a:rPr lang="es-ES" sz="2000" dirty="0">
                <a:solidFill>
                  <a:schemeClr val="tx1"/>
                </a:solidFill>
              </a:rPr>
              <a:t>hasta el límite extremo en momentos de estrés.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Con la edad, los niveles de reserva suelen caer y muchos ancianos </a:t>
            </a:r>
            <a:r>
              <a:rPr lang="es-ES" sz="2000" b="1" i="1" dirty="0">
                <a:solidFill>
                  <a:schemeClr val="tx1"/>
                </a:solidFill>
              </a:rPr>
              <a:t>no pueden responder a las exigencias físicas</a:t>
            </a:r>
            <a:r>
              <a:rPr lang="es-ES" sz="2000" dirty="0">
                <a:solidFill>
                  <a:schemeClr val="tx1"/>
                </a:solidFill>
              </a:rPr>
              <a:t> adicionales tan bien como alguna vez lo hicieron.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Muchos adultos mayores apenas notan los </a:t>
            </a:r>
            <a:r>
              <a:rPr lang="es-ES" sz="2000" b="1" i="1" dirty="0">
                <a:solidFill>
                  <a:schemeClr val="tx1"/>
                </a:solidFill>
              </a:rPr>
              <a:t>cambios</a:t>
            </a:r>
            <a:r>
              <a:rPr lang="es-ES" sz="2000" dirty="0">
                <a:solidFill>
                  <a:schemeClr val="tx1"/>
                </a:solidFill>
              </a:rPr>
              <a:t> en su </a:t>
            </a:r>
            <a:r>
              <a:rPr lang="es-ES" sz="2000" b="1" i="1" dirty="0">
                <a:solidFill>
                  <a:schemeClr val="tx1"/>
                </a:solidFill>
              </a:rPr>
              <a:t>funcionamiento sistémico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mayoría de los adultos mayores pueden hacer </a:t>
            </a:r>
            <a:r>
              <a:rPr lang="es-ES" sz="2000" b="1" i="1" dirty="0">
                <a:solidFill>
                  <a:schemeClr val="tx1"/>
                </a:solidFill>
              </a:rPr>
              <a:t>casi todo lo que necesitan y quieren hacer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2701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3468C9-BBF8-B0A7-1FE3-7EDE7C572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94924B04-0293-F185-5EF5-FEC5DDDBA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7895" y="880110"/>
            <a:ext cx="8356210" cy="5097780"/>
          </a:xfrm>
        </p:spPr>
        <p:txBody>
          <a:bodyPr>
            <a:normAutofit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C" sz="2000" b="1" u="sng" dirty="0">
                <a:solidFill>
                  <a:schemeClr val="tx1"/>
                </a:solidFill>
              </a:rPr>
              <a:t>4.1.2. Envejecimiento del cerebro</a:t>
            </a:r>
            <a:endParaRPr lang="es-ES" sz="2000" b="1" u="sng" dirty="0">
              <a:solidFill>
                <a:schemeClr val="tx1"/>
              </a:solidFill>
            </a:endParaRP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cambios en el cerebro durante la vejez suelen ser </a:t>
            </a:r>
            <a:r>
              <a:rPr lang="es-ES" sz="2000" b="1" i="1" dirty="0">
                <a:solidFill>
                  <a:schemeClr val="tx1"/>
                </a:solidFill>
              </a:rPr>
              <a:t>sutiles</a:t>
            </a:r>
            <a:r>
              <a:rPr lang="es-ES" sz="2000" dirty="0">
                <a:solidFill>
                  <a:schemeClr val="tx1"/>
                </a:solidFill>
              </a:rPr>
              <a:t>, hacen </a:t>
            </a:r>
            <a:r>
              <a:rPr lang="es-ES" sz="2000" b="1" i="1" dirty="0">
                <a:solidFill>
                  <a:schemeClr val="tx1"/>
                </a:solidFill>
              </a:rPr>
              <a:t>poca diferencia en el funcionamiento</a:t>
            </a:r>
            <a:r>
              <a:rPr lang="es-ES" sz="2000" dirty="0">
                <a:solidFill>
                  <a:schemeClr val="tx1"/>
                </a:solidFill>
              </a:rPr>
              <a:t> y varían de manera considerable de una persona a otra.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Además, la plasticidad del cerebro puede </a:t>
            </a:r>
            <a:r>
              <a:rPr lang="es-ES" sz="2000" b="1" i="1" u="sng" dirty="0">
                <a:solidFill>
                  <a:schemeClr val="tx1"/>
                </a:solidFill>
              </a:rPr>
              <a:t>“reorganizar los circuitos neuronales </a:t>
            </a:r>
            <a:r>
              <a:rPr lang="es-ES" sz="2000" dirty="0">
                <a:solidFill>
                  <a:schemeClr val="tx1"/>
                </a:solidFill>
              </a:rPr>
              <a:t>para responder al desafío del envejecimiento neurobiológico”.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velocidad de </a:t>
            </a:r>
            <a:r>
              <a:rPr lang="es-ES" sz="2000" b="1" i="1" dirty="0">
                <a:solidFill>
                  <a:schemeClr val="tx1"/>
                </a:solidFill>
              </a:rPr>
              <a:t>procesamiento, la memoria y la inhibición</a:t>
            </a:r>
            <a:r>
              <a:rPr lang="es-ES" sz="2000" dirty="0">
                <a:solidFill>
                  <a:schemeClr val="tx1"/>
                </a:solidFill>
              </a:rPr>
              <a:t>, disminuyen considerablemente, sin embargo, existen también </a:t>
            </a:r>
            <a:r>
              <a:rPr lang="es-ES" sz="2000" b="1" i="1" dirty="0">
                <a:solidFill>
                  <a:schemeClr val="tx1"/>
                </a:solidFill>
              </a:rPr>
              <a:t>incrementos en la actividad prefrontal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Cuando realizan tareas cognoscitivas, los cerebros de los adultos mayores muestran </a:t>
            </a:r>
            <a:r>
              <a:rPr lang="es-ES" sz="2000" b="1" i="1" dirty="0">
                <a:solidFill>
                  <a:schemeClr val="tx1"/>
                </a:solidFill>
              </a:rPr>
              <a:t>activación más difusa </a:t>
            </a:r>
            <a:r>
              <a:rPr lang="es-ES" sz="2000" dirty="0">
                <a:solidFill>
                  <a:schemeClr val="tx1"/>
                </a:solidFill>
              </a:rPr>
              <a:t>que los cerebros de los adultos jóvenes.</a:t>
            </a:r>
          </a:p>
          <a:p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8620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2191</TotalTime>
  <Words>1081</Words>
  <Application>Microsoft Office PowerPoint</Application>
  <PresentationFormat>Panorámica</PresentationFormat>
  <Paragraphs>68</Paragraphs>
  <Slides>14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4  DESARROLLO PSICOEVOLUTIVO DE LA ADULTEZ TARDÍA</vt:lpstr>
      <vt:lpstr>TEMA  4.1. Desarrollo Físico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372</cp:revision>
  <dcterms:created xsi:type="dcterms:W3CDTF">2020-05-20T17:15:24Z</dcterms:created>
  <dcterms:modified xsi:type="dcterms:W3CDTF">2025-01-07T20:00:42Z</dcterms:modified>
</cp:coreProperties>
</file>