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37" r:id="rId2"/>
    <p:sldId id="338" r:id="rId3"/>
    <p:sldId id="341" r:id="rId4"/>
    <p:sldId id="339" r:id="rId5"/>
    <p:sldId id="348" r:id="rId6"/>
    <p:sldId id="343" r:id="rId7"/>
    <p:sldId id="351" r:id="rId8"/>
    <p:sldId id="352" r:id="rId9"/>
    <p:sldId id="353" r:id="rId10"/>
    <p:sldId id="357" r:id="rId11"/>
    <p:sldId id="358" r:id="rId12"/>
    <p:sldId id="359" r:id="rId13"/>
    <p:sldId id="354" r:id="rId14"/>
    <p:sldId id="355" r:id="rId15"/>
    <p:sldId id="356" r:id="rId16"/>
    <p:sldId id="360" r:id="rId17"/>
    <p:sldId id="361" r:id="rId18"/>
    <p:sldId id="36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716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10/10/2024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/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1113" y="1354016"/>
            <a:ext cx="7849773" cy="4149968"/>
          </a:xfrm>
        </p:spPr>
        <p:txBody>
          <a:bodyPr>
            <a:no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b="1" u="sng" dirty="0">
                <a:solidFill>
                  <a:schemeClr val="tx1"/>
                </a:solidFill>
              </a:rPr>
              <a:t>Anorexia nerviosa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Es un trastorno que típicamente </a:t>
            </a:r>
            <a:r>
              <a:rPr lang="es-ES" b="1" i="1" dirty="0">
                <a:solidFill>
                  <a:schemeClr val="tx1"/>
                </a:solidFill>
              </a:rPr>
              <a:t>comienza en la adolescencia </a:t>
            </a:r>
            <a:r>
              <a:rPr lang="es-ES" dirty="0">
                <a:solidFill>
                  <a:schemeClr val="tx1"/>
                </a:solidFill>
              </a:rPr>
              <a:t>y que se caracteriza por una preocupación obsesiva por </a:t>
            </a:r>
            <a:r>
              <a:rPr lang="es-ES" b="1" i="1" dirty="0">
                <a:solidFill>
                  <a:schemeClr val="tx1"/>
                </a:solidFill>
              </a:rPr>
              <a:t>estar delgado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	1. </a:t>
            </a:r>
            <a:r>
              <a:rPr lang="es-ES" b="1" i="1" dirty="0">
                <a:solidFill>
                  <a:schemeClr val="tx1"/>
                </a:solidFill>
              </a:rPr>
              <a:t>Inanición autoimpuesta</a:t>
            </a:r>
            <a:r>
              <a:rPr lang="es-ES" dirty="0">
                <a:solidFill>
                  <a:schemeClr val="tx1"/>
                </a:solidFill>
              </a:rPr>
              <a:t>, que a menudo se acompaña de ejercicios 	compulsivos y excesivos. 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	2</a:t>
            </a:r>
            <a:r>
              <a:rPr lang="es-ES" b="1" dirty="0">
                <a:solidFill>
                  <a:schemeClr val="tx1"/>
                </a:solidFill>
              </a:rPr>
              <a:t>. Atracones</a:t>
            </a:r>
            <a:r>
              <a:rPr lang="es-ES" dirty="0">
                <a:solidFill>
                  <a:schemeClr val="tx1"/>
                </a:solidFill>
              </a:rPr>
              <a:t> de comida, conducta </a:t>
            </a:r>
            <a:r>
              <a:rPr lang="es-ES" b="1" i="1" dirty="0">
                <a:solidFill>
                  <a:schemeClr val="tx1"/>
                </a:solidFill>
              </a:rPr>
              <a:t>purgativa</a:t>
            </a:r>
            <a:r>
              <a:rPr lang="es-ES" dirty="0">
                <a:solidFill>
                  <a:schemeClr val="tx1"/>
                </a:solidFill>
              </a:rPr>
              <a:t> o ambos.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Las personas con anorexia tienen una </a:t>
            </a:r>
            <a:r>
              <a:rPr lang="es-ES" b="1" i="1" dirty="0">
                <a:solidFill>
                  <a:schemeClr val="tx1"/>
                </a:solidFill>
              </a:rPr>
              <a:t>imagen corporal distorsionada</a:t>
            </a:r>
            <a:r>
              <a:rPr lang="es-ES" dirty="0">
                <a:solidFill>
                  <a:schemeClr val="tx1"/>
                </a:solidFill>
              </a:rPr>
              <a:t>, piensan que están </a:t>
            </a:r>
            <a:r>
              <a:rPr lang="es-ES" b="1" i="1" dirty="0">
                <a:solidFill>
                  <a:schemeClr val="tx1"/>
                </a:solidFill>
              </a:rPr>
              <a:t>demasiado gordas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anorexia tiene la tasa más </a:t>
            </a:r>
            <a:r>
              <a:rPr lang="es-ES" b="1" i="1" dirty="0">
                <a:solidFill>
                  <a:schemeClr val="tx1"/>
                </a:solidFill>
              </a:rPr>
              <a:t>alta de mortalidad </a:t>
            </a:r>
            <a:r>
              <a:rPr lang="es-ES" dirty="0">
                <a:solidFill>
                  <a:schemeClr val="tx1"/>
                </a:solidFill>
              </a:rPr>
              <a:t>y la </a:t>
            </a:r>
            <a:r>
              <a:rPr lang="es-ES" b="1" i="1" dirty="0">
                <a:solidFill>
                  <a:schemeClr val="tx1"/>
                </a:solidFill>
              </a:rPr>
              <a:t>tasa más alta de suicidio </a:t>
            </a:r>
            <a:r>
              <a:rPr lang="es-ES" dirty="0">
                <a:solidFill>
                  <a:schemeClr val="tx1"/>
                </a:solidFill>
              </a:rPr>
              <a:t>que cualquier otro trastorno mental (</a:t>
            </a:r>
            <a:r>
              <a:rPr lang="es-ES" dirty="0" err="1">
                <a:solidFill>
                  <a:schemeClr val="tx1"/>
                </a:solidFill>
              </a:rPr>
              <a:t>Bulik</a:t>
            </a:r>
            <a:r>
              <a:rPr lang="es-ES" dirty="0">
                <a:solidFill>
                  <a:schemeClr val="tx1"/>
                </a:solidFill>
              </a:rPr>
              <a:t> et al., 2006; </a:t>
            </a:r>
            <a:r>
              <a:rPr lang="es-ES" dirty="0" err="1">
                <a:solidFill>
                  <a:schemeClr val="tx1"/>
                </a:solidFill>
              </a:rPr>
              <a:t>Crow</a:t>
            </a:r>
            <a:r>
              <a:rPr lang="es-ES" dirty="0">
                <a:solidFill>
                  <a:schemeClr val="tx1"/>
                </a:solidFill>
              </a:rPr>
              <a:t>, 2006). 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68262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032" y="1431387"/>
            <a:ext cx="7589935" cy="3995225"/>
          </a:xfrm>
        </p:spPr>
        <p:txBody>
          <a:bodyPr>
            <a:no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b="1" i="1" dirty="0">
                <a:solidFill>
                  <a:schemeClr val="tx1"/>
                </a:solidFill>
              </a:rPr>
              <a:t>Signos de alerta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	1. Dietas decididas y en secreto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	2. Ejercicios excesivos.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	3. Interrupción de la menstruación regular.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	4. Pérdida del pelo.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	5. Temperatura corporal baja. 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	6. crecimiento de vello corporal suave y áspero.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Influye: Factores genéticos, personalidad, trastornos de ansiedad, antecedentes familiares, presión familiar y cultural.	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508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9572" y="1079694"/>
            <a:ext cx="8872855" cy="4698611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	</a:t>
            </a:r>
            <a:r>
              <a:rPr lang="es-ES" b="1" u="sng" dirty="0">
                <a:solidFill>
                  <a:schemeClr val="tx1"/>
                </a:solidFill>
              </a:rPr>
              <a:t>Bulimia nerviosa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Se realizan </a:t>
            </a:r>
            <a:r>
              <a:rPr lang="es-ES" b="1" i="1" dirty="0">
                <a:solidFill>
                  <a:schemeClr val="tx1"/>
                </a:solidFill>
              </a:rPr>
              <a:t>atracones de comida </a:t>
            </a:r>
            <a:r>
              <a:rPr lang="es-ES" dirty="0">
                <a:solidFill>
                  <a:schemeClr val="tx1"/>
                </a:solidFill>
              </a:rPr>
              <a:t>con regularidad durante un periodo corto, en general de dos horas o menos, y luego intenta deshacer la elevada ingesta calórica con </a:t>
            </a:r>
            <a:r>
              <a:rPr lang="es-ES" b="1" i="1" dirty="0">
                <a:solidFill>
                  <a:schemeClr val="tx1"/>
                </a:solidFill>
              </a:rPr>
              <a:t>vómito autoinducido</a:t>
            </a:r>
            <a:r>
              <a:rPr lang="es-ES" dirty="0">
                <a:solidFill>
                  <a:schemeClr val="tx1"/>
                </a:solidFill>
              </a:rPr>
              <a:t>, dietas o ayunos estrictos, ejercicio excesivamente vigoroso, o laxantes, enemas o diuréticos para purgar al organismo (APA, 2014).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Algunas personas </a:t>
            </a:r>
            <a:r>
              <a:rPr lang="es-ES" b="1" i="1" dirty="0">
                <a:solidFill>
                  <a:schemeClr val="tx1"/>
                </a:solidFill>
              </a:rPr>
              <a:t>pasan de la anorexia a la bulimia </a:t>
            </a:r>
            <a:r>
              <a:rPr lang="es-ES" dirty="0">
                <a:solidFill>
                  <a:schemeClr val="tx1"/>
                </a:solidFill>
              </a:rPr>
              <a:t>y de regreso a medida que cambian sus patrones de alimentación y peso (</a:t>
            </a:r>
            <a:r>
              <a:rPr lang="es-ES" dirty="0" err="1">
                <a:solidFill>
                  <a:schemeClr val="tx1"/>
                </a:solidFill>
              </a:rPr>
              <a:t>McGilley</a:t>
            </a:r>
            <a:r>
              <a:rPr lang="es-ES" dirty="0">
                <a:solidFill>
                  <a:schemeClr val="tx1"/>
                </a:solidFill>
              </a:rPr>
              <a:t> y </a:t>
            </a:r>
            <a:r>
              <a:rPr lang="es-ES" dirty="0" err="1">
                <a:solidFill>
                  <a:schemeClr val="tx1"/>
                </a:solidFill>
              </a:rPr>
              <a:t>Pryor</a:t>
            </a:r>
            <a:r>
              <a:rPr lang="es-ES" dirty="0">
                <a:solidFill>
                  <a:schemeClr val="tx1"/>
                </a:solidFill>
              </a:rPr>
              <a:t>, 1998).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requiere de una </a:t>
            </a:r>
            <a:r>
              <a:rPr lang="es-ES" i="1" dirty="0">
                <a:solidFill>
                  <a:schemeClr val="tx1"/>
                </a:solidFill>
              </a:rPr>
              <a:t>abundancia de alimentos </a:t>
            </a:r>
            <a:r>
              <a:rPr lang="es-ES" dirty="0">
                <a:solidFill>
                  <a:schemeClr val="tx1"/>
                </a:solidFill>
              </a:rPr>
              <a:t>y que las purgas serían difíciles de ocultar sin un sistema moderno de instalación sanitaria.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Se sienten </a:t>
            </a:r>
            <a:r>
              <a:rPr lang="es-ES" b="1" i="1" dirty="0">
                <a:solidFill>
                  <a:schemeClr val="tx1"/>
                </a:solidFill>
              </a:rPr>
              <a:t>abrumadas, con vergüenza, desprecio hacia sí mismas y depresión </a:t>
            </a:r>
            <a:r>
              <a:rPr lang="es-ES" dirty="0">
                <a:solidFill>
                  <a:schemeClr val="tx1"/>
                </a:solidFill>
              </a:rPr>
              <a:t>por sus hábitos alimenticios.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Tienen </a:t>
            </a:r>
            <a:r>
              <a:rPr lang="es-ES" b="1" i="1" dirty="0">
                <a:solidFill>
                  <a:schemeClr val="tx1"/>
                </a:solidFill>
              </a:rPr>
              <a:t>baja autoestima </a:t>
            </a:r>
            <a:r>
              <a:rPr lang="es-ES" dirty="0">
                <a:solidFill>
                  <a:schemeClr val="tx1"/>
                </a:solidFill>
              </a:rPr>
              <a:t>y antecedentes de amplias fluctuaciones en el </a:t>
            </a:r>
            <a:r>
              <a:rPr lang="es-ES" b="1" i="1" dirty="0">
                <a:solidFill>
                  <a:schemeClr val="tx1"/>
                </a:solidFill>
              </a:rPr>
              <a:t>peso, dietas o ejercicios </a:t>
            </a:r>
            <a:r>
              <a:rPr lang="es-ES" dirty="0">
                <a:solidFill>
                  <a:schemeClr val="tx1"/>
                </a:solidFill>
              </a:rPr>
              <a:t>frecuentes (</a:t>
            </a:r>
            <a:r>
              <a:rPr lang="es-ES" dirty="0" err="1">
                <a:solidFill>
                  <a:schemeClr val="tx1"/>
                </a:solidFill>
              </a:rPr>
              <a:t>Kendler</a:t>
            </a:r>
            <a:r>
              <a:rPr lang="es-ES" dirty="0">
                <a:solidFill>
                  <a:schemeClr val="tx1"/>
                </a:solidFill>
              </a:rPr>
              <a:t> et al., 1991).	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66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6889" y="1410286"/>
            <a:ext cx="7458222" cy="4037427"/>
          </a:xfrm>
        </p:spPr>
        <p:txBody>
          <a:bodyPr>
            <a:no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b="1" u="sng" dirty="0">
                <a:solidFill>
                  <a:schemeClr val="tx1"/>
                </a:solidFill>
              </a:rPr>
              <a:t>Uso y abuso de drogas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El abuso de sustancias es el </a:t>
            </a:r>
            <a:r>
              <a:rPr lang="es-ES" b="1" i="1" dirty="0">
                <a:solidFill>
                  <a:schemeClr val="tx1"/>
                </a:solidFill>
              </a:rPr>
              <a:t>uso dañino de alcohol u otras drogas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Puede conducir a la dependencia de sustancias (adicción) que puede ser </a:t>
            </a:r>
            <a:r>
              <a:rPr lang="es-ES" b="1" i="1" dirty="0">
                <a:solidFill>
                  <a:schemeClr val="tx1"/>
                </a:solidFill>
              </a:rPr>
              <a:t>fisiológica, psicológica, o ambas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Las drogas adictivas son peligrosas para los adolescentes porque </a:t>
            </a:r>
            <a:r>
              <a:rPr lang="es-ES" b="1" i="1" dirty="0">
                <a:solidFill>
                  <a:schemeClr val="tx1"/>
                </a:solidFill>
              </a:rPr>
              <a:t>estimulan partes del cerebro </a:t>
            </a:r>
            <a:r>
              <a:rPr lang="es-ES" dirty="0">
                <a:solidFill>
                  <a:schemeClr val="tx1"/>
                </a:solidFill>
              </a:rPr>
              <a:t>que están cambiando durante esa época.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El empleo no médico de </a:t>
            </a:r>
            <a:r>
              <a:rPr lang="es-ES" b="1" i="1" dirty="0">
                <a:solidFill>
                  <a:schemeClr val="tx1"/>
                </a:solidFill>
              </a:rPr>
              <a:t>fármacos</a:t>
            </a:r>
            <a:r>
              <a:rPr lang="es-ES" dirty="0">
                <a:solidFill>
                  <a:schemeClr val="tx1"/>
                </a:solidFill>
              </a:rPr>
              <a:t> de prescripción, como </a:t>
            </a:r>
            <a:r>
              <a:rPr lang="es-ES" b="1" i="1" dirty="0">
                <a:solidFill>
                  <a:schemeClr val="tx1"/>
                </a:solidFill>
              </a:rPr>
              <a:t>sedantes, estimulantes, tranquilizantes y analgésicos narcóticos,</a:t>
            </a:r>
            <a:r>
              <a:rPr lang="es-ES" dirty="0">
                <a:solidFill>
                  <a:schemeClr val="tx1"/>
                </a:solidFill>
              </a:rPr>
              <a:t> en particular </a:t>
            </a:r>
            <a:r>
              <a:rPr lang="es-ES" dirty="0" err="1">
                <a:solidFill>
                  <a:schemeClr val="tx1"/>
                </a:solidFill>
              </a:rPr>
              <a:t>oxicontina</a:t>
            </a:r>
            <a:r>
              <a:rPr lang="es-ES" dirty="0">
                <a:solidFill>
                  <a:schemeClr val="tx1"/>
                </a:solidFill>
              </a:rPr>
              <a:t>, tiene altos niveles de consumo (Johnston et al., 2007). 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118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7313" y="1361049"/>
            <a:ext cx="7697373" cy="4135901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	</a:t>
            </a:r>
            <a:r>
              <a:rPr lang="es-ES" b="1" u="sng" dirty="0">
                <a:solidFill>
                  <a:schemeClr val="tx1"/>
                </a:solidFill>
              </a:rPr>
              <a:t>Factores de riesgo para el abuso de drogas 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Temperamento difícil 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Deficiente control de impulsos y tendencia a buscar emociones.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Influencias familiares 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Problemas conductuales tempranos y persistentes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Agresión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Fracaso académico y falta de compromiso con la educación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Rechazo de los pares 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Asociación con usuarios de drogas 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Alienación y rebeldía</a:t>
            </a:r>
          </a:p>
        </p:txBody>
      </p:sp>
    </p:spTree>
    <p:extLst>
      <p:ext uri="{BB962C8B-B14F-4D97-AF65-F5344CB8AC3E}">
        <p14:creationId xmlns:p14="http://schemas.microsoft.com/office/powerpoint/2010/main" val="2363545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2726" y="1443696"/>
            <a:ext cx="8426547" cy="3970607"/>
          </a:xfrm>
        </p:spPr>
        <p:txBody>
          <a:bodyPr>
            <a:no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b="1" u="sng" dirty="0">
                <a:solidFill>
                  <a:schemeClr val="tx1"/>
                </a:solidFill>
              </a:rPr>
              <a:t>Depresión</a:t>
            </a:r>
            <a:r>
              <a:rPr lang="es-ES" dirty="0">
                <a:solidFill>
                  <a:schemeClr val="tx1"/>
                </a:solidFill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frecuencia de la depresión </a:t>
            </a:r>
            <a:r>
              <a:rPr lang="es-ES" b="1" i="1" dirty="0">
                <a:solidFill>
                  <a:schemeClr val="tx1"/>
                </a:solidFill>
              </a:rPr>
              <a:t>aumenta</a:t>
            </a:r>
            <a:r>
              <a:rPr lang="es-ES" dirty="0">
                <a:solidFill>
                  <a:schemeClr val="tx1"/>
                </a:solidFill>
              </a:rPr>
              <a:t> durante la adolescencia.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No necesariamente aparece como tristeza, sino como </a:t>
            </a:r>
            <a:r>
              <a:rPr lang="es-ES" b="1" i="1" dirty="0">
                <a:solidFill>
                  <a:schemeClr val="tx1"/>
                </a:solidFill>
              </a:rPr>
              <a:t>irritabilidad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b="1" i="1" dirty="0">
                <a:solidFill>
                  <a:schemeClr val="tx1"/>
                </a:solidFill>
              </a:rPr>
              <a:t>aburrimiento</a:t>
            </a:r>
            <a:r>
              <a:rPr lang="es-ES" dirty="0">
                <a:solidFill>
                  <a:schemeClr val="tx1"/>
                </a:solidFill>
              </a:rPr>
              <a:t> o </a:t>
            </a:r>
            <a:r>
              <a:rPr lang="es-ES" b="1" i="1" dirty="0">
                <a:solidFill>
                  <a:schemeClr val="tx1"/>
                </a:solidFill>
              </a:rPr>
              <a:t>incapacidad para experimentar placer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Constituye un peligro de </a:t>
            </a:r>
            <a:r>
              <a:rPr lang="es-ES" b="1" i="1" dirty="0">
                <a:solidFill>
                  <a:schemeClr val="tx1"/>
                </a:solidFill>
              </a:rPr>
              <a:t>suicidio</a:t>
            </a:r>
            <a:r>
              <a:rPr lang="es-ES" dirty="0">
                <a:solidFill>
                  <a:schemeClr val="tx1"/>
                </a:solidFill>
              </a:rPr>
              <a:t> (Brent y </a:t>
            </a:r>
            <a:r>
              <a:rPr lang="es-ES" dirty="0" err="1">
                <a:solidFill>
                  <a:schemeClr val="tx1"/>
                </a:solidFill>
              </a:rPr>
              <a:t>Birmaher</a:t>
            </a:r>
            <a:r>
              <a:rPr lang="es-ES" dirty="0">
                <a:solidFill>
                  <a:schemeClr val="tx1"/>
                </a:solidFill>
              </a:rPr>
              <a:t>, 2002).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Las mujeres, en especial aquellas que maduran pronto, están </a:t>
            </a:r>
            <a:r>
              <a:rPr lang="es-ES" b="1" i="1" dirty="0">
                <a:solidFill>
                  <a:schemeClr val="tx1"/>
                </a:solidFill>
              </a:rPr>
              <a:t>más propensas.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Los estudios muestran una </a:t>
            </a:r>
            <a:r>
              <a:rPr lang="es-ES" b="1" i="1" dirty="0">
                <a:solidFill>
                  <a:schemeClr val="tx1"/>
                </a:solidFill>
              </a:rPr>
              <a:t>correlación</a:t>
            </a:r>
            <a:r>
              <a:rPr lang="es-ES" dirty="0">
                <a:solidFill>
                  <a:schemeClr val="tx1"/>
                </a:solidFill>
              </a:rPr>
              <a:t> entre el avance en el estado de la pubertad y los síntomas de depresión (</a:t>
            </a:r>
            <a:r>
              <a:rPr lang="es-ES" dirty="0" err="1">
                <a:solidFill>
                  <a:schemeClr val="tx1"/>
                </a:solidFill>
              </a:rPr>
              <a:t>Susman</a:t>
            </a:r>
            <a:r>
              <a:rPr lang="es-ES" dirty="0">
                <a:solidFill>
                  <a:schemeClr val="tx1"/>
                </a:solidFill>
              </a:rPr>
              <a:t> y </a:t>
            </a:r>
            <a:r>
              <a:rPr lang="es-ES" dirty="0" err="1">
                <a:solidFill>
                  <a:schemeClr val="tx1"/>
                </a:solidFill>
              </a:rPr>
              <a:t>Rogol</a:t>
            </a:r>
            <a:r>
              <a:rPr lang="es-ES" dirty="0">
                <a:solidFill>
                  <a:schemeClr val="tx1"/>
                </a:solidFill>
              </a:rPr>
              <a:t>, 2004).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Otros factores posibles son la manera en que se </a:t>
            </a:r>
            <a:r>
              <a:rPr lang="es-ES" b="1" i="1" dirty="0">
                <a:solidFill>
                  <a:schemeClr val="tx1"/>
                </a:solidFill>
              </a:rPr>
              <a:t>socializa</a:t>
            </a:r>
            <a:r>
              <a:rPr lang="es-ES" dirty="0">
                <a:solidFill>
                  <a:schemeClr val="tx1"/>
                </a:solidFill>
              </a:rPr>
              <a:t> a las mujeres y su mayor vulnerabilidad al </a:t>
            </a:r>
            <a:r>
              <a:rPr lang="es-ES" b="1" i="1" dirty="0">
                <a:solidFill>
                  <a:schemeClr val="tx1"/>
                </a:solidFill>
              </a:rPr>
              <a:t>estrés en las relaciones sociales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26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2993" y="1021666"/>
            <a:ext cx="8246013" cy="4814668"/>
          </a:xfrm>
        </p:spPr>
        <p:txBody>
          <a:bodyPr>
            <a:no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Factores de riesgo: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Ansiedad. 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Temor al contacto social. 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Sucesos vitales estresantes. 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Enfermedades crónicas como diabetes o epilepsia. 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Conflicto entre padres e hijos. 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Abuso o descuido. 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Uso de alcohol o drogas. 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Actividad sexual. 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Antecedentes familiares de depresión. </a:t>
            </a:r>
          </a:p>
          <a:p>
            <a:pPr marL="342900" indent="-342900" algn="just"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Problemas con la imagen corporal y trastornos de la conducta alimentaria.</a:t>
            </a:r>
          </a:p>
        </p:txBody>
      </p:sp>
    </p:spTree>
    <p:extLst>
      <p:ext uri="{BB962C8B-B14F-4D97-AF65-F5344CB8AC3E}">
        <p14:creationId xmlns:p14="http://schemas.microsoft.com/office/powerpoint/2010/main" val="737948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0503" y="703384"/>
            <a:ext cx="9393702" cy="5711483"/>
          </a:xfrm>
        </p:spPr>
        <p:txBody>
          <a:bodyPr>
            <a:no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b="1" u="sng" dirty="0">
                <a:solidFill>
                  <a:schemeClr val="tx1"/>
                </a:solidFill>
              </a:rPr>
              <a:t>Suicidio</a:t>
            </a:r>
            <a:r>
              <a:rPr lang="es-ES" dirty="0">
                <a:solidFill>
                  <a:schemeClr val="tx1"/>
                </a:solidFill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Los adolescentes </a:t>
            </a:r>
            <a:r>
              <a:rPr lang="es-ES" b="1" i="1" dirty="0">
                <a:solidFill>
                  <a:schemeClr val="tx1"/>
                </a:solidFill>
              </a:rPr>
              <a:t>homosexuales y bisexuales</a:t>
            </a:r>
            <a:r>
              <a:rPr lang="es-ES" dirty="0">
                <a:solidFill>
                  <a:schemeClr val="tx1"/>
                </a:solidFill>
              </a:rPr>
              <a:t>, que tienen elevadas tasas de depresión, también tienen tasas inusualmente altas de suicidio e intento de suicidio.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Tienden a tener </a:t>
            </a:r>
            <a:r>
              <a:rPr lang="es-ES" b="1" i="1" dirty="0">
                <a:solidFill>
                  <a:schemeClr val="tx1"/>
                </a:solidFill>
              </a:rPr>
              <a:t>antecedentes</a:t>
            </a:r>
            <a:r>
              <a:rPr lang="es-ES" dirty="0">
                <a:solidFill>
                  <a:schemeClr val="tx1"/>
                </a:solidFill>
              </a:rPr>
              <a:t> de enfermedad emocional.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Es probable que sean </a:t>
            </a:r>
            <a:r>
              <a:rPr lang="es-ES" b="1" i="1" dirty="0">
                <a:solidFill>
                  <a:schemeClr val="tx1"/>
                </a:solidFill>
              </a:rPr>
              <a:t>perpetradores o víctimas </a:t>
            </a:r>
            <a:r>
              <a:rPr lang="es-ES" dirty="0">
                <a:solidFill>
                  <a:schemeClr val="tx1"/>
                </a:solidFill>
              </a:rPr>
              <a:t>de violencia y que tengan </a:t>
            </a:r>
            <a:r>
              <a:rPr lang="es-ES" b="1" i="1" dirty="0">
                <a:solidFill>
                  <a:schemeClr val="tx1"/>
                </a:solidFill>
              </a:rPr>
              <a:t>problemas en la escuela</a:t>
            </a:r>
            <a:r>
              <a:rPr lang="es-ES" dirty="0">
                <a:solidFill>
                  <a:schemeClr val="tx1"/>
                </a:solidFill>
              </a:rPr>
              <a:t>, ya sean académicos o conductuales.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Muchos han sufrido de </a:t>
            </a:r>
            <a:r>
              <a:rPr lang="es-ES" b="1" i="1" dirty="0">
                <a:solidFill>
                  <a:schemeClr val="tx1"/>
                </a:solidFill>
              </a:rPr>
              <a:t>maltrato en su infan</a:t>
            </a:r>
            <a:r>
              <a:rPr lang="es-ES" dirty="0">
                <a:solidFill>
                  <a:schemeClr val="tx1"/>
                </a:solidFill>
              </a:rPr>
              <a:t>cia y tienen graves </a:t>
            </a:r>
            <a:r>
              <a:rPr lang="es-ES" b="1" i="1" dirty="0">
                <a:solidFill>
                  <a:schemeClr val="tx1"/>
                </a:solidFill>
              </a:rPr>
              <a:t>problemas en las relaciones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Tienen un </a:t>
            </a:r>
            <a:r>
              <a:rPr lang="es-ES" b="1" i="1" dirty="0">
                <a:solidFill>
                  <a:schemeClr val="tx1"/>
                </a:solidFill>
              </a:rPr>
              <a:t>autoconcepto pobre</a:t>
            </a:r>
            <a:r>
              <a:rPr lang="es-ES" dirty="0">
                <a:solidFill>
                  <a:schemeClr val="tx1"/>
                </a:solidFill>
              </a:rPr>
              <a:t>, se sienten desesperanzados y tienen un deficiente control de impulsos y baja tolerancia a la frustración y al estrés, agresión impulsiva.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Es frecuente que estén </a:t>
            </a:r>
            <a:r>
              <a:rPr lang="es-ES" b="1" i="1" dirty="0">
                <a:solidFill>
                  <a:schemeClr val="tx1"/>
                </a:solidFill>
              </a:rPr>
              <a:t>alejados de sus padres </a:t>
            </a:r>
            <a:r>
              <a:rPr lang="es-ES" dirty="0">
                <a:solidFill>
                  <a:schemeClr val="tx1"/>
                </a:solidFill>
              </a:rPr>
              <a:t>y que no tengan a nadie fuera de su familia a quien solicitar ayuda.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Los factores de protección que reducen el riesgo de suicidio incluyen una </a:t>
            </a:r>
            <a:r>
              <a:rPr lang="es-ES" b="1" i="1" dirty="0">
                <a:solidFill>
                  <a:schemeClr val="tx1"/>
                </a:solidFill>
              </a:rPr>
              <a:t>sensación de conexión con la familia </a:t>
            </a:r>
            <a:r>
              <a:rPr lang="es-ES" dirty="0">
                <a:solidFill>
                  <a:schemeClr val="tx1"/>
                </a:solidFill>
              </a:rPr>
              <a:t>y </a:t>
            </a:r>
            <a:r>
              <a:rPr lang="es-ES" b="1" i="1" dirty="0">
                <a:solidFill>
                  <a:schemeClr val="tx1"/>
                </a:solidFill>
              </a:rPr>
              <a:t>la escuela, bienestar emocional y logros académicos</a:t>
            </a:r>
            <a:r>
              <a:rPr lang="es-ES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209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5268" y="1946617"/>
            <a:ext cx="8201464" cy="2964766"/>
          </a:xfrm>
        </p:spPr>
        <p:txBody>
          <a:bodyPr>
            <a:no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b="1" u="sng" dirty="0">
                <a:solidFill>
                  <a:schemeClr val="tx1"/>
                </a:solidFill>
              </a:rPr>
              <a:t>Factores de protección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Las </a:t>
            </a:r>
            <a:r>
              <a:rPr lang="es-ES" b="1" i="1" dirty="0">
                <a:solidFill>
                  <a:schemeClr val="tx1"/>
                </a:solidFill>
              </a:rPr>
              <a:t>conexión con otras personas</a:t>
            </a:r>
            <a:r>
              <a:rPr lang="es-ES" dirty="0">
                <a:solidFill>
                  <a:schemeClr val="tx1"/>
                </a:solidFill>
              </a:rPr>
              <a:t>, tanto en casa como en la escuela, afectan positivamente la salud y bienestar.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Un factor importante es el </a:t>
            </a:r>
            <a:r>
              <a:rPr lang="es-ES" b="1" i="1" dirty="0">
                <a:solidFill>
                  <a:schemeClr val="tx1"/>
                </a:solidFill>
              </a:rPr>
              <a:t>tiempo</a:t>
            </a:r>
            <a:r>
              <a:rPr lang="es-ES" dirty="0">
                <a:solidFill>
                  <a:schemeClr val="tx1"/>
                </a:solidFill>
              </a:rPr>
              <a:t> que pasan con los padres y la disponibilidad que tenían éstos para convivir con sus hijos adolescentes.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Los adolescentes que obtienen </a:t>
            </a:r>
            <a:r>
              <a:rPr lang="es-ES" b="1" i="1" dirty="0">
                <a:solidFill>
                  <a:schemeClr val="tx1"/>
                </a:solidFill>
              </a:rPr>
              <a:t>apoyo emocional </a:t>
            </a:r>
            <a:r>
              <a:rPr lang="es-ES" dirty="0">
                <a:solidFill>
                  <a:schemeClr val="tx1"/>
                </a:solidFill>
              </a:rPr>
              <a:t>en el hogar y que tienen buena adaptación en la escuela, tienen la mejor oportunidad de evitar los peligros de salud en la adolescencia.</a:t>
            </a:r>
          </a:p>
        </p:txBody>
      </p:sp>
    </p:spTree>
    <p:extLst>
      <p:ext uri="{BB962C8B-B14F-4D97-AF65-F5344CB8AC3E}">
        <p14:creationId xmlns:p14="http://schemas.microsoft.com/office/powerpoint/2010/main" val="231777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UNIDAD 1</a:t>
            </a:r>
            <a:br>
              <a:rPr lang="es-ES" b="1" dirty="0"/>
            </a:br>
            <a:br>
              <a:rPr lang="es-ES" b="1" dirty="0"/>
            </a:br>
            <a:r>
              <a:rPr lang="es-ES" b="1" dirty="0"/>
              <a:t>DESARROLLO PSICOEVOLUTIVO DE LA ADOLESCENCIA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TEMA</a:t>
            </a:r>
            <a:br>
              <a:rPr lang="es-ES" b="1" dirty="0"/>
            </a:br>
            <a:br>
              <a:rPr lang="es-ES" b="1" dirty="0"/>
            </a:br>
            <a:r>
              <a:rPr lang="es-ES" b="1" dirty="0"/>
              <a:t>1</a:t>
            </a:r>
            <a:r>
              <a:rPr lang="es-EC" b="1" dirty="0"/>
              <a:t>.3. DESARROLLO FÍSICO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6708" y="1459522"/>
            <a:ext cx="8018584" cy="4248443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1.3.2. Salud Física y Mental</a:t>
            </a: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Actividad física: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participación frecuente en los deportes </a:t>
            </a:r>
            <a:r>
              <a:rPr lang="es-ES" sz="2000" b="1" i="1" dirty="0">
                <a:solidFill>
                  <a:schemeClr val="tx1"/>
                </a:solidFill>
              </a:rPr>
              <a:t>mejora la fortaleza y resistencia</a:t>
            </a:r>
            <a:r>
              <a:rPr lang="es-ES" sz="2000" dirty="0">
                <a:solidFill>
                  <a:schemeClr val="tx1"/>
                </a:solidFill>
              </a:rPr>
              <a:t>, reduce la ansiedad y el estrés, y aumenta la autoestima, las calificaciones escolares y el bienestar.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También reduce la probabilidad de que los adolescentes participen en </a:t>
            </a:r>
            <a:r>
              <a:rPr lang="es-ES" sz="2000" b="1" i="1" dirty="0">
                <a:solidFill>
                  <a:schemeClr val="tx1"/>
                </a:solidFill>
              </a:rPr>
              <a:t>conductas de riesgo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Un estilo de vida sedentario puede dar por resultado un aumento en el riesgo de </a:t>
            </a:r>
            <a:r>
              <a:rPr lang="es-ES" sz="2000" b="1" i="1" dirty="0">
                <a:solidFill>
                  <a:schemeClr val="tx1"/>
                </a:solidFill>
              </a:rPr>
              <a:t>sobrepeso, cardiopatías, cáncer y diabetes tipo 2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  <a:r>
              <a:rPr lang="es-ES" sz="2000" b="1" dirty="0">
                <a:solidFill>
                  <a:schemeClr val="tx1"/>
                </a:solidFill>
              </a:rPr>
              <a:t>	</a:t>
            </a:r>
            <a:endParaRPr lang="es-ES" dirty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20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5017" y="1162343"/>
            <a:ext cx="8041965" cy="4533314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Necesidades de sueño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adolescente promedio que dormía más de 10 horas por noche a los nueve años, duerme </a:t>
            </a:r>
            <a:r>
              <a:rPr lang="es-ES" sz="2000" b="1" u="sng" dirty="0">
                <a:solidFill>
                  <a:schemeClr val="tx1"/>
                </a:solidFill>
              </a:rPr>
              <a:t>menos de ocho horas </a:t>
            </a:r>
            <a:r>
              <a:rPr lang="es-ES" sz="2000" dirty="0">
                <a:solidFill>
                  <a:schemeClr val="tx1"/>
                </a:solidFill>
              </a:rPr>
              <a:t>cuando llega a los 16 años (</a:t>
            </a:r>
            <a:r>
              <a:rPr lang="es-ES" sz="2000" dirty="0" err="1">
                <a:solidFill>
                  <a:schemeClr val="tx1"/>
                </a:solidFill>
              </a:rPr>
              <a:t>Hoban</a:t>
            </a:r>
            <a:r>
              <a:rPr lang="es-ES" sz="2000" dirty="0">
                <a:solidFill>
                  <a:schemeClr val="tx1"/>
                </a:solidFill>
              </a:rPr>
              <a:t>, 2004).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adolescentes necesitan tantas o más horas de sueño que cuando niños (</a:t>
            </a:r>
            <a:r>
              <a:rPr lang="es-ES" sz="2000" dirty="0" err="1">
                <a:solidFill>
                  <a:schemeClr val="tx1"/>
                </a:solidFill>
              </a:rPr>
              <a:t>Hoban</a:t>
            </a:r>
            <a:r>
              <a:rPr lang="es-ES" sz="2000" dirty="0">
                <a:solidFill>
                  <a:schemeClr val="tx1"/>
                </a:solidFill>
              </a:rPr>
              <a:t>, 2004; </a:t>
            </a:r>
            <a:r>
              <a:rPr lang="es-ES" sz="2000" dirty="0" err="1">
                <a:solidFill>
                  <a:schemeClr val="tx1"/>
                </a:solidFill>
              </a:rPr>
              <a:t>Iglowstein</a:t>
            </a:r>
            <a:r>
              <a:rPr lang="es-ES" sz="2000" dirty="0">
                <a:solidFill>
                  <a:schemeClr val="tx1"/>
                </a:solidFill>
              </a:rPr>
              <a:t>, Jenni, </a:t>
            </a:r>
            <a:r>
              <a:rPr lang="es-ES" sz="2000" dirty="0" err="1">
                <a:solidFill>
                  <a:schemeClr val="tx1"/>
                </a:solidFill>
              </a:rPr>
              <a:t>Molinari</a:t>
            </a:r>
            <a:r>
              <a:rPr lang="es-ES" sz="2000" dirty="0">
                <a:solidFill>
                  <a:schemeClr val="tx1"/>
                </a:solidFill>
              </a:rPr>
              <a:t> y Largo, 2003).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Dormir más horas durante los fines de semana </a:t>
            </a:r>
            <a:r>
              <a:rPr lang="es-ES" sz="2000" b="1" i="1" dirty="0">
                <a:solidFill>
                  <a:schemeClr val="tx1"/>
                </a:solidFill>
              </a:rPr>
              <a:t>no compensa</a:t>
            </a:r>
            <a:r>
              <a:rPr lang="es-ES" sz="2000" dirty="0">
                <a:solidFill>
                  <a:schemeClr val="tx1"/>
                </a:solidFill>
              </a:rPr>
              <a:t> la pérdida de sueño durante la semana.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Un patrón de dormir tarde y quedarse dormido en la mañana puede contribuir al </a:t>
            </a:r>
            <a:r>
              <a:rPr lang="es-ES" sz="2000" b="1" i="1" dirty="0">
                <a:solidFill>
                  <a:schemeClr val="tx1"/>
                </a:solidFill>
              </a:rPr>
              <a:t>insomnio.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</a:t>
            </a:r>
            <a:r>
              <a:rPr lang="es-ES" sz="2000" b="1" i="1" dirty="0">
                <a:solidFill>
                  <a:schemeClr val="tx1"/>
                </a:solidFill>
              </a:rPr>
              <a:t>siestas</a:t>
            </a:r>
            <a:r>
              <a:rPr lang="es-ES" sz="2000" dirty="0">
                <a:solidFill>
                  <a:schemeClr val="tx1"/>
                </a:solidFill>
              </a:rPr>
              <a:t> durante el día empeoran el problema.</a:t>
            </a:r>
          </a:p>
        </p:txBody>
      </p:sp>
    </p:spTree>
    <p:extLst>
      <p:ext uri="{BB962C8B-B14F-4D97-AF65-F5344CB8AC3E}">
        <p14:creationId xmlns:p14="http://schemas.microsoft.com/office/powerpoint/2010/main" val="2565602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741" y="1642403"/>
            <a:ext cx="8076517" cy="3573193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privación de sueño puede socavar la </a:t>
            </a:r>
            <a:r>
              <a:rPr lang="es-ES" sz="2000" b="1" i="1" dirty="0">
                <a:solidFill>
                  <a:schemeClr val="tx1"/>
                </a:solidFill>
              </a:rPr>
              <a:t>motivación</a:t>
            </a:r>
            <a:r>
              <a:rPr lang="es-ES" sz="2000" dirty="0">
                <a:solidFill>
                  <a:schemeClr val="tx1"/>
                </a:solidFill>
              </a:rPr>
              <a:t> y provocar irritabilidad, y es posible que la </a:t>
            </a:r>
            <a:r>
              <a:rPr lang="es-ES" sz="2000" b="1" i="1" dirty="0">
                <a:solidFill>
                  <a:schemeClr val="tx1"/>
                </a:solidFill>
              </a:rPr>
              <a:t>concentración y el rendimiento escolar</a:t>
            </a:r>
            <a:r>
              <a:rPr lang="es-ES" sz="2000" dirty="0">
                <a:solidFill>
                  <a:schemeClr val="tx1"/>
                </a:solidFill>
              </a:rPr>
              <a:t> sufran sus efectos (Millman et al., 2005).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horario de secreción de la hormona </a:t>
            </a:r>
            <a:r>
              <a:rPr lang="es-ES" sz="2000" b="1" i="1" dirty="0">
                <a:solidFill>
                  <a:schemeClr val="tx1"/>
                </a:solidFill>
              </a:rPr>
              <a:t>melatonina</a:t>
            </a:r>
            <a:r>
              <a:rPr lang="es-ES" sz="2000" dirty="0">
                <a:solidFill>
                  <a:schemeClr val="tx1"/>
                </a:solidFill>
              </a:rPr>
              <a:t> es un indicador del momento en que el </a:t>
            </a:r>
            <a:r>
              <a:rPr lang="es-ES" sz="2000" b="1" i="1" dirty="0">
                <a:solidFill>
                  <a:schemeClr val="tx1"/>
                </a:solidFill>
              </a:rPr>
              <a:t>cerebro</a:t>
            </a:r>
            <a:r>
              <a:rPr lang="es-ES" sz="2000" dirty="0">
                <a:solidFill>
                  <a:schemeClr val="tx1"/>
                </a:solidFill>
              </a:rPr>
              <a:t> está listo para dormir. Después de la pubertad, esta secreción ocurre </a:t>
            </a:r>
            <a:r>
              <a:rPr lang="es-ES" sz="2000" b="1" i="1" dirty="0">
                <a:solidFill>
                  <a:schemeClr val="tx1"/>
                </a:solidFill>
              </a:rPr>
              <a:t>más tarde </a:t>
            </a:r>
            <a:r>
              <a:rPr lang="es-ES" sz="2000" dirty="0">
                <a:solidFill>
                  <a:schemeClr val="tx1"/>
                </a:solidFill>
              </a:rPr>
              <a:t>en la noche.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adolescentes tienden a estar </a:t>
            </a:r>
            <a:r>
              <a:rPr lang="es-ES" sz="2000" b="1" i="1" dirty="0">
                <a:solidFill>
                  <a:schemeClr val="tx1"/>
                </a:solidFill>
              </a:rPr>
              <a:t>menos alerta y más estresados </a:t>
            </a:r>
            <a:r>
              <a:rPr lang="es-ES" sz="2000" dirty="0">
                <a:solidFill>
                  <a:schemeClr val="tx1"/>
                </a:solidFill>
              </a:rPr>
              <a:t>en la mañana y más alerta durante la tarde (Hansen et al., 2005). </a:t>
            </a:r>
          </a:p>
        </p:txBody>
      </p:sp>
    </p:spTree>
    <p:extLst>
      <p:ext uri="{BB962C8B-B14F-4D97-AF65-F5344CB8AC3E}">
        <p14:creationId xmlns:p14="http://schemas.microsoft.com/office/powerpoint/2010/main" val="284948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0123" y="1726809"/>
            <a:ext cx="7291753" cy="3404381"/>
          </a:xfrm>
        </p:spPr>
        <p:txBody>
          <a:bodyPr>
            <a:noAutofit/>
          </a:bodyPr>
          <a:lstStyle/>
          <a:p>
            <a:pPr algn="just"/>
            <a:r>
              <a:rPr lang="es-ES" sz="20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Nutrición y trastornos de la conducta alimentaria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nutrición adecuada es importante para respaldar el </a:t>
            </a:r>
            <a:r>
              <a:rPr lang="es-ES" sz="2000" b="1" i="1" dirty="0">
                <a:solidFill>
                  <a:schemeClr val="tx1"/>
                </a:solidFill>
              </a:rPr>
              <a:t>crecimiento rápido </a:t>
            </a:r>
            <a:r>
              <a:rPr lang="es-ES" sz="2000" dirty="0">
                <a:solidFill>
                  <a:schemeClr val="tx1"/>
                </a:solidFill>
              </a:rPr>
              <a:t>de los adolescentes.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deficiencias de calcio, zinc y hierro son comunes a esta edad (Lloyd et al., 1993; Bruner, </a:t>
            </a:r>
            <a:r>
              <a:rPr lang="es-ES" sz="2000" dirty="0" err="1">
                <a:solidFill>
                  <a:schemeClr val="tx1"/>
                </a:solidFill>
              </a:rPr>
              <a:t>Joffe</a:t>
            </a:r>
            <a:r>
              <a:rPr lang="es-ES" sz="2000" dirty="0">
                <a:solidFill>
                  <a:schemeClr val="tx1"/>
                </a:solidFill>
              </a:rPr>
              <a:t>, </a:t>
            </a:r>
            <a:r>
              <a:rPr lang="es-ES" sz="2000" dirty="0" err="1">
                <a:solidFill>
                  <a:schemeClr val="tx1"/>
                </a:solidFill>
              </a:rPr>
              <a:t>Duggan</a:t>
            </a:r>
            <a:r>
              <a:rPr lang="es-ES" sz="2000" dirty="0">
                <a:solidFill>
                  <a:schemeClr val="tx1"/>
                </a:solidFill>
              </a:rPr>
              <a:t>, Casella y Brandt, 1996).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nutrición inadecuada puede ser resultado de la preocupación por la </a:t>
            </a:r>
            <a:r>
              <a:rPr lang="es-ES" sz="2000" b="1" i="1" dirty="0">
                <a:solidFill>
                  <a:schemeClr val="tx1"/>
                </a:solidFill>
              </a:rPr>
              <a:t>imagen corporal y el control de peso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0841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4689" y="1389184"/>
            <a:ext cx="7682621" cy="4079631"/>
          </a:xfrm>
        </p:spPr>
        <p:txBody>
          <a:bodyPr>
            <a:no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b="1" u="sng" dirty="0">
                <a:solidFill>
                  <a:schemeClr val="tx1"/>
                </a:solidFill>
              </a:rPr>
              <a:t>Obesidad/sobrepeso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adolescente promedio necesita cerca de </a:t>
            </a:r>
            <a:r>
              <a:rPr lang="es-ES" b="1" i="1" dirty="0">
                <a:solidFill>
                  <a:schemeClr val="tx1"/>
                </a:solidFill>
              </a:rPr>
              <a:t>2 200 calorías </a:t>
            </a:r>
            <a:r>
              <a:rPr lang="es-ES" dirty="0">
                <a:solidFill>
                  <a:schemeClr val="tx1"/>
                </a:solidFill>
              </a:rPr>
              <a:t>por día; el adolescente promedio necesita cerca de </a:t>
            </a:r>
            <a:r>
              <a:rPr lang="es-ES" b="1" i="1" dirty="0">
                <a:solidFill>
                  <a:schemeClr val="tx1"/>
                </a:solidFill>
              </a:rPr>
              <a:t>2 800 calorías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Muchos adolescentes ingieren más calorías de las que gastan y, en consecuencia, acumulan un </a:t>
            </a:r>
            <a:r>
              <a:rPr lang="es-ES" b="1" i="1" dirty="0">
                <a:solidFill>
                  <a:schemeClr val="tx1"/>
                </a:solidFill>
              </a:rPr>
              <a:t>exceso de grasa corporal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Los adolescentes con sobrepeso tienen una </a:t>
            </a:r>
            <a:r>
              <a:rPr lang="es-ES" b="1" i="1" dirty="0">
                <a:solidFill>
                  <a:schemeClr val="tx1"/>
                </a:solidFill>
              </a:rPr>
              <a:t>salud deficiente </a:t>
            </a:r>
            <a:r>
              <a:rPr lang="es-ES" dirty="0">
                <a:solidFill>
                  <a:schemeClr val="tx1"/>
                </a:solidFill>
              </a:rPr>
              <a:t>y es posible que tengan </a:t>
            </a:r>
            <a:r>
              <a:rPr lang="es-ES" b="1" i="1" dirty="0">
                <a:solidFill>
                  <a:schemeClr val="tx1"/>
                </a:solidFill>
              </a:rPr>
              <a:t>limitaciones funcionales.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Tienen un mayor riesgo de presentar altos niveles de </a:t>
            </a:r>
            <a:r>
              <a:rPr lang="es-ES" b="1" i="1" dirty="0">
                <a:solidFill>
                  <a:schemeClr val="tx1"/>
                </a:solidFill>
              </a:rPr>
              <a:t>colesterol, hipertensión y diabetes</a:t>
            </a:r>
            <a:r>
              <a:rPr lang="es-ES" dirty="0">
                <a:solidFill>
                  <a:schemeClr val="tx1"/>
                </a:solidFill>
              </a:rPr>
              <a:t> (NCHS, 2005).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Los factores genéticos influyen en esta patología, en bajo porcentaje. Se encuentran una </a:t>
            </a:r>
            <a:r>
              <a:rPr lang="es-ES" b="1" i="1" dirty="0">
                <a:solidFill>
                  <a:schemeClr val="tx1"/>
                </a:solidFill>
              </a:rPr>
              <a:t>regulación defectuosa del metabolismo.</a:t>
            </a:r>
          </a:p>
        </p:txBody>
      </p:sp>
    </p:spTree>
    <p:extLst>
      <p:ext uri="{BB962C8B-B14F-4D97-AF65-F5344CB8AC3E}">
        <p14:creationId xmlns:p14="http://schemas.microsoft.com/office/powerpoint/2010/main" val="961501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7535" y="1311812"/>
            <a:ext cx="8056929" cy="4234375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	</a:t>
            </a:r>
            <a:r>
              <a:rPr lang="es-ES" b="1" u="sng" dirty="0">
                <a:solidFill>
                  <a:schemeClr val="tx1"/>
                </a:solidFill>
              </a:rPr>
              <a:t>Imagen corporal y trastornos de la conducta alimentaria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preocupación por la imagen corporal puede conducir a esfuerzos obsesivos para el </a:t>
            </a:r>
            <a:r>
              <a:rPr lang="es-ES" b="1" i="1" dirty="0">
                <a:solidFill>
                  <a:schemeClr val="tx1"/>
                </a:solidFill>
              </a:rPr>
              <a:t>control de peso </a:t>
            </a:r>
            <a:r>
              <a:rPr lang="es-ES" dirty="0">
                <a:solidFill>
                  <a:schemeClr val="tx1"/>
                </a:solidFill>
              </a:rPr>
              <a:t>(Davison y </a:t>
            </a:r>
            <a:r>
              <a:rPr lang="es-ES" dirty="0" err="1">
                <a:solidFill>
                  <a:schemeClr val="tx1"/>
                </a:solidFill>
              </a:rPr>
              <a:t>Birch</a:t>
            </a:r>
            <a:r>
              <a:rPr lang="es-ES" dirty="0">
                <a:solidFill>
                  <a:schemeClr val="tx1"/>
                </a:solidFill>
              </a:rPr>
              <a:t>, 2001; </a:t>
            </a:r>
            <a:r>
              <a:rPr lang="es-ES" dirty="0" err="1">
                <a:solidFill>
                  <a:schemeClr val="tx1"/>
                </a:solidFill>
              </a:rPr>
              <a:t>Vereecken</a:t>
            </a:r>
            <a:r>
              <a:rPr lang="es-ES" dirty="0">
                <a:solidFill>
                  <a:schemeClr val="tx1"/>
                </a:solidFill>
              </a:rPr>
              <a:t> y </a:t>
            </a:r>
            <a:r>
              <a:rPr lang="es-ES" dirty="0" err="1">
                <a:solidFill>
                  <a:schemeClr val="tx1"/>
                </a:solidFill>
              </a:rPr>
              <a:t>Maes</a:t>
            </a:r>
            <a:r>
              <a:rPr lang="es-ES" dirty="0">
                <a:solidFill>
                  <a:schemeClr val="tx1"/>
                </a:solidFill>
              </a:rPr>
              <a:t>, 2000).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Este patrón es más común entre las mujeres que entre los varones.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La insatisfacción de las </a:t>
            </a:r>
            <a:r>
              <a:rPr lang="es-ES" b="1" i="1" dirty="0">
                <a:solidFill>
                  <a:schemeClr val="tx1"/>
                </a:solidFill>
              </a:rPr>
              <a:t>mujeres</a:t>
            </a:r>
            <a:r>
              <a:rPr lang="es-ES" dirty="0">
                <a:solidFill>
                  <a:schemeClr val="tx1"/>
                </a:solidFill>
              </a:rPr>
              <a:t> con su cuerpo </a:t>
            </a:r>
            <a:r>
              <a:rPr lang="es-ES" b="1" i="1" dirty="0">
                <a:solidFill>
                  <a:schemeClr val="tx1"/>
                </a:solidFill>
              </a:rPr>
              <a:t>aumenta</a:t>
            </a:r>
            <a:r>
              <a:rPr lang="es-ES" dirty="0">
                <a:solidFill>
                  <a:schemeClr val="tx1"/>
                </a:solidFill>
              </a:rPr>
              <a:t> durante el curso de la adolescencia temprana a media, en tanto que los </a:t>
            </a:r>
            <a:r>
              <a:rPr lang="es-ES" b="1" i="1" dirty="0">
                <a:solidFill>
                  <a:schemeClr val="tx1"/>
                </a:solidFill>
              </a:rPr>
              <a:t>varones</a:t>
            </a:r>
            <a:r>
              <a:rPr lang="es-ES" dirty="0">
                <a:solidFill>
                  <a:schemeClr val="tx1"/>
                </a:solidFill>
              </a:rPr>
              <a:t>, que están adquiriendo más musculatura, se sienten </a:t>
            </a:r>
            <a:r>
              <a:rPr lang="es-ES" b="1" i="1" dirty="0">
                <a:solidFill>
                  <a:schemeClr val="tx1"/>
                </a:solidFill>
              </a:rPr>
              <a:t>más satisfechos </a:t>
            </a:r>
            <a:r>
              <a:rPr lang="es-ES" dirty="0">
                <a:solidFill>
                  <a:schemeClr val="tx1"/>
                </a:solidFill>
              </a:rPr>
              <a:t>con su cuerpo.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Tienden a ser </a:t>
            </a:r>
            <a:r>
              <a:rPr lang="es-ES" b="1" i="1" dirty="0">
                <a:solidFill>
                  <a:schemeClr val="tx1"/>
                </a:solidFill>
              </a:rPr>
              <a:t>ansiosos, depresivos y suicidas.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tx1"/>
                </a:solidFill>
              </a:rPr>
              <a:t>a preocupación excesiva por el peso y la imagen corporal pueden ser signos de </a:t>
            </a:r>
            <a:r>
              <a:rPr lang="es-ES" b="1" i="1" dirty="0">
                <a:solidFill>
                  <a:schemeClr val="tx1"/>
                </a:solidFill>
              </a:rPr>
              <a:t>anorexia nerviosa o de bulimia nerviosa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4832189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401</TotalTime>
  <Words>1469</Words>
  <Application>Microsoft Office PowerPoint</Application>
  <PresentationFormat>Panorámica</PresentationFormat>
  <Paragraphs>102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1  DESARROLLO PSICOEVOLUTIVO DE LA ADOLESCENCIA</vt:lpstr>
      <vt:lpstr>TEMA  1.3. DESARROLLO FÍSICO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91</cp:revision>
  <dcterms:created xsi:type="dcterms:W3CDTF">2020-05-20T17:15:24Z</dcterms:created>
  <dcterms:modified xsi:type="dcterms:W3CDTF">2024-10-10T13:04:58Z</dcterms:modified>
</cp:coreProperties>
</file>