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37" r:id="rId2"/>
    <p:sldId id="338" r:id="rId3"/>
    <p:sldId id="341" r:id="rId4"/>
    <p:sldId id="372" r:id="rId5"/>
    <p:sldId id="375" r:id="rId6"/>
    <p:sldId id="376" r:id="rId7"/>
    <p:sldId id="374" r:id="rId8"/>
    <p:sldId id="377" r:id="rId9"/>
    <p:sldId id="378" r:id="rId10"/>
    <p:sldId id="379" r:id="rId11"/>
    <p:sldId id="3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1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76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80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4C4DD-70C4-FD70-9705-11150152D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A785126-F5A2-9531-09DB-C76D856156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95F0AEB-DE13-C50B-43EB-0B6DB3B6CA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2DFC99-5A90-727A-19F6-4AD6F6AF80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86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CF304-5F9D-9532-EBE5-DF7C4A97F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B31A561-B33B-1004-8E11-5FFEF17B51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A4120B1-D063-0240-DA7E-C0FD92967A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6CB6B2-4A42-F4F7-7B4D-9243227069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0368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21/11/2024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19F77-6E1E-3B5A-E35E-8D707BEFC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2497B14D-CE2A-78FB-4E6E-BF0ADC4D0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898" y="939019"/>
            <a:ext cx="9186203" cy="49799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200" dirty="0">
                <a:solidFill>
                  <a:schemeClr val="tx1"/>
                </a:solidFill>
              </a:rPr>
              <a:t>	</a:t>
            </a:r>
            <a:r>
              <a:rPr lang="es-ES" sz="2200" b="1" u="sng" dirty="0">
                <a:solidFill>
                  <a:schemeClr val="tx1"/>
                </a:solidFill>
              </a:rPr>
              <a:t>3.1.3. Salud física y mental</a:t>
            </a:r>
          </a:p>
          <a:p>
            <a:pPr algn="just"/>
            <a:endParaRPr lang="es-ES" sz="22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b="1" u="sng" dirty="0">
                <a:solidFill>
                  <a:schemeClr val="tx1"/>
                </a:solidFill>
              </a:rPr>
              <a:t>Hipertensión</a:t>
            </a:r>
            <a:r>
              <a:rPr lang="es-ES" sz="2200" dirty="0">
                <a:solidFill>
                  <a:schemeClr val="tx1"/>
                </a:solidFill>
              </a:rPr>
              <a:t>: Presión arterial crónicamente elevada.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b="1" u="sng" dirty="0">
                <a:solidFill>
                  <a:schemeClr val="tx1"/>
                </a:solidFill>
              </a:rPr>
              <a:t>Diabetes</a:t>
            </a:r>
            <a:r>
              <a:rPr lang="es-ES" sz="2200" dirty="0">
                <a:solidFill>
                  <a:schemeClr val="tx1"/>
                </a:solidFill>
              </a:rPr>
              <a:t>: Enfermedad en la que el cuerpo </a:t>
            </a:r>
            <a:r>
              <a:rPr lang="es-ES" sz="2200" b="1" i="1" dirty="0">
                <a:solidFill>
                  <a:schemeClr val="tx1"/>
                </a:solidFill>
              </a:rPr>
              <a:t>no produce o no aprovecha la insulina</a:t>
            </a:r>
            <a:r>
              <a:rPr lang="es-ES" sz="2200" dirty="0">
                <a:solidFill>
                  <a:schemeClr val="tx1"/>
                </a:solidFill>
              </a:rPr>
              <a:t>, una hormona que con vierte azúcar, almidones y otros alimentos en la energía necesaria para la vida diaria.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b="1" u="sng" dirty="0">
                <a:solidFill>
                  <a:schemeClr val="tx1"/>
                </a:solidFill>
              </a:rPr>
              <a:t>Osteoporosis:</a:t>
            </a:r>
            <a:r>
              <a:rPr lang="es-ES" sz="2200" dirty="0">
                <a:solidFill>
                  <a:schemeClr val="tx1"/>
                </a:solidFill>
              </a:rPr>
              <a:t> Condición en la que los </a:t>
            </a:r>
            <a:r>
              <a:rPr lang="es-ES" sz="2200" b="1" i="1" dirty="0">
                <a:solidFill>
                  <a:schemeClr val="tx1"/>
                </a:solidFill>
              </a:rPr>
              <a:t>huesos se adelgazan </a:t>
            </a:r>
            <a:r>
              <a:rPr lang="es-ES" sz="2200" dirty="0">
                <a:solidFill>
                  <a:schemeClr val="tx1"/>
                </a:solidFill>
              </a:rPr>
              <a:t>y se vuelven quebradizos como resultado de la rápida reducción de calcio.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b="1" u="sng" dirty="0">
                <a:solidFill>
                  <a:schemeClr val="tx1"/>
                </a:solidFill>
              </a:rPr>
              <a:t>Mamografía</a:t>
            </a:r>
            <a:r>
              <a:rPr lang="es-ES" sz="2200" dirty="0">
                <a:solidFill>
                  <a:schemeClr val="tx1"/>
                </a:solidFill>
              </a:rPr>
              <a:t>: Examen diagnóstico de rayos X de las </a:t>
            </a:r>
            <a:r>
              <a:rPr lang="es-ES" sz="2200" b="1" i="1" dirty="0">
                <a:solidFill>
                  <a:schemeClr val="tx1"/>
                </a:solidFill>
              </a:rPr>
              <a:t>mamas</a:t>
            </a:r>
            <a:r>
              <a:rPr lang="es-ES" sz="22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b="1" u="sng" dirty="0">
                <a:solidFill>
                  <a:schemeClr val="tx1"/>
                </a:solidFill>
              </a:rPr>
              <a:t>Tratamiento hormonal (TH): </a:t>
            </a:r>
            <a:r>
              <a:rPr lang="es-ES" sz="2200" dirty="0">
                <a:solidFill>
                  <a:schemeClr val="tx1"/>
                </a:solidFill>
              </a:rPr>
              <a:t>Tratamiento con </a:t>
            </a:r>
            <a:r>
              <a:rPr lang="es-ES" sz="2200" b="1" i="1" dirty="0">
                <a:solidFill>
                  <a:schemeClr val="tx1"/>
                </a:solidFill>
              </a:rPr>
              <a:t>estrógenos artificiales</a:t>
            </a:r>
            <a:r>
              <a:rPr lang="es-ES" sz="2200" dirty="0">
                <a:solidFill>
                  <a:schemeClr val="tx1"/>
                </a:solidFill>
              </a:rPr>
              <a:t>, en ocasiones combinado con la hormona progesterona, para aliviar o prevenir los síntomas causados por la reducción de las concentraciones de estrógeno después de la menopausia.</a:t>
            </a:r>
          </a:p>
        </p:txBody>
      </p:sp>
    </p:spTree>
    <p:extLst>
      <p:ext uri="{BB962C8B-B14F-4D97-AF65-F5344CB8AC3E}">
        <p14:creationId xmlns:p14="http://schemas.microsoft.com/office/powerpoint/2010/main" val="105484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8FEAE-004F-6154-64E2-903741932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FC9B80D1-1ECB-A522-BB50-76C4E2BD1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36166" y="2611809"/>
            <a:ext cx="6719668" cy="1634381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Estrés:</a:t>
            </a:r>
            <a:r>
              <a:rPr lang="es-ES" sz="2000" dirty="0">
                <a:solidFill>
                  <a:schemeClr val="tx1"/>
                </a:solidFill>
              </a:rPr>
              <a:t> Respuesta a exigencias físicas o psicológicas.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Estresores</a:t>
            </a:r>
            <a:r>
              <a:rPr lang="es-ES" sz="2000" dirty="0">
                <a:solidFill>
                  <a:schemeClr val="tx1"/>
                </a:solidFill>
              </a:rPr>
              <a:t>: Exigencias percibidas en el medioambiente que pueden causar estrés.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9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UNIDAD 3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/>
              <a:t>DESARROLLO PSICOEVOLUTIVO DE LA ADULTEZ MEDIA</a:t>
            </a:r>
            <a:endParaRPr lang="es-E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TEMA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C" b="1" dirty="0"/>
              <a:t>3.1. Desarrollo físico</a:t>
            </a:r>
            <a:endParaRPr lang="es-E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40" y="755259"/>
            <a:ext cx="8808720" cy="5347482"/>
          </a:xfrm>
        </p:spPr>
        <p:txBody>
          <a:bodyPr>
            <a:noAutofit/>
          </a:bodyPr>
          <a:lstStyle/>
          <a:p>
            <a:pPr algn="just"/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3.1.1. Cambios físicos</a:t>
            </a:r>
          </a:p>
          <a:p>
            <a:pPr algn="just"/>
            <a:endParaRPr lang="es-EC" sz="2000" dirty="0">
              <a:solidFill>
                <a:schemeClr val="tx1"/>
              </a:solidFill>
            </a:endParaRPr>
          </a:p>
          <a:p>
            <a:pPr algn="just"/>
            <a:r>
              <a:rPr lang="es-EC" sz="2000" dirty="0">
                <a:solidFill>
                  <a:schemeClr val="tx1"/>
                </a:solidFill>
              </a:rPr>
              <a:t>	 </a:t>
            </a:r>
            <a:r>
              <a:rPr lang="es-EC" sz="2000" b="1" u="sng" dirty="0">
                <a:solidFill>
                  <a:schemeClr val="tx1"/>
                </a:solidFill>
              </a:rPr>
              <a:t>FUNCIONAMIENTO SENSORIAL Y PSICOMOTRIZ</a:t>
            </a:r>
          </a:p>
          <a:p>
            <a:pPr algn="just"/>
            <a:endParaRPr lang="es-EC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De la adultez temprana a la edad media, los </a:t>
            </a:r>
            <a:r>
              <a:rPr lang="es-ES" sz="2000" b="1" i="1" dirty="0">
                <a:solidFill>
                  <a:schemeClr val="tx1"/>
                </a:solidFill>
              </a:rPr>
              <a:t>cambios sensoriales y motrices</a:t>
            </a:r>
            <a:r>
              <a:rPr lang="es-ES" sz="2000" dirty="0">
                <a:solidFill>
                  <a:schemeClr val="tx1"/>
                </a:solidFill>
              </a:rPr>
              <a:t> son casi imperceptibles.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 envejecer, es común que los adultos experimenten diversos </a:t>
            </a:r>
            <a:r>
              <a:rPr lang="es-ES" sz="2000" b="1" i="1" dirty="0">
                <a:solidFill>
                  <a:schemeClr val="tx1"/>
                </a:solidFill>
              </a:rPr>
              <a:t>deterioros perceptuales</a:t>
            </a:r>
            <a:r>
              <a:rPr lang="es-ES" sz="2000" dirty="0">
                <a:solidFill>
                  <a:schemeClr val="tx1"/>
                </a:solidFill>
              </a:rPr>
              <a:t>, incluyendo problemas auditivos y visuales.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problemas de la vista se presentan en cinco ámbitos: </a:t>
            </a:r>
            <a:r>
              <a:rPr lang="es-ES" sz="2000" b="1" i="1" dirty="0">
                <a:solidFill>
                  <a:schemeClr val="tx1"/>
                </a:solidFill>
              </a:rPr>
              <a:t>visión cercana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i="1" dirty="0">
                <a:solidFill>
                  <a:schemeClr val="tx1"/>
                </a:solidFill>
              </a:rPr>
              <a:t>visión dinámica </a:t>
            </a:r>
            <a:r>
              <a:rPr lang="es-ES" sz="2000" dirty="0">
                <a:solidFill>
                  <a:schemeClr val="tx1"/>
                </a:solidFill>
              </a:rPr>
              <a:t>(lectura de letreros en movimiento), </a:t>
            </a:r>
            <a:r>
              <a:rPr lang="es-ES" sz="2000" b="1" i="1" dirty="0">
                <a:solidFill>
                  <a:schemeClr val="tx1"/>
                </a:solidFill>
              </a:rPr>
              <a:t>sensibilidad a la luz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b="1" i="1" dirty="0">
                <a:solidFill>
                  <a:schemeClr val="tx1"/>
                </a:solidFill>
              </a:rPr>
              <a:t>búsqueda visual </a:t>
            </a:r>
            <a:r>
              <a:rPr lang="es-ES" sz="2000" dirty="0">
                <a:solidFill>
                  <a:schemeClr val="tx1"/>
                </a:solidFill>
              </a:rPr>
              <a:t>(por ejemplo, localizar un letrero) y </a:t>
            </a:r>
            <a:r>
              <a:rPr lang="es-ES" sz="2000" b="1" i="1" dirty="0">
                <a:solidFill>
                  <a:schemeClr val="tx1"/>
                </a:solidFill>
              </a:rPr>
              <a:t>velocidad de procesamiento de la información visual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También es común la </a:t>
            </a:r>
            <a:r>
              <a:rPr lang="es-ES" sz="2000" b="1" i="1" dirty="0">
                <a:solidFill>
                  <a:schemeClr val="tx1"/>
                </a:solidFill>
              </a:rPr>
              <a:t>pérdida de agudeza visual , la nitidez </a:t>
            </a:r>
            <a:r>
              <a:rPr lang="es-ES" sz="2000" dirty="0">
                <a:solidFill>
                  <a:schemeClr val="tx1"/>
                </a:solidFill>
              </a:rPr>
              <a:t>de la visión.</a:t>
            </a: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8068" y="1187841"/>
            <a:ext cx="9115864" cy="4482318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Presbiopía</a:t>
            </a:r>
            <a:r>
              <a:rPr lang="es-ES" sz="2000" dirty="0">
                <a:solidFill>
                  <a:schemeClr val="tx1"/>
                </a:solidFill>
              </a:rPr>
              <a:t>: Pérdida progresiva de la capacidad de los ojos para </a:t>
            </a:r>
            <a:r>
              <a:rPr lang="es-ES" sz="2000" b="1" i="1" dirty="0">
                <a:solidFill>
                  <a:schemeClr val="tx1"/>
                </a:solidFill>
              </a:rPr>
              <a:t>enfocar los objetos cercanos</a:t>
            </a:r>
            <a:r>
              <a:rPr lang="es-ES" sz="2000" dirty="0">
                <a:solidFill>
                  <a:schemeClr val="tx1"/>
                </a:solidFill>
              </a:rPr>
              <a:t>. Ocurre con la edad y se debe a la pérdida de elasticidad del cristalino.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Miopía</a:t>
            </a:r>
            <a:r>
              <a:rPr lang="es-ES" sz="2000" dirty="0">
                <a:solidFill>
                  <a:schemeClr val="tx1"/>
                </a:solidFill>
              </a:rPr>
              <a:t>: Vista corta.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Presbiacusia</a:t>
            </a:r>
            <a:r>
              <a:rPr lang="es-ES" sz="2000" dirty="0">
                <a:solidFill>
                  <a:schemeClr val="tx1"/>
                </a:solidFill>
              </a:rPr>
              <a:t>: Pérdida progresiva del oído, relacionada con la edad, que se acelera después de los 55 años, especialmente de los </a:t>
            </a:r>
            <a:r>
              <a:rPr lang="es-ES" sz="2000" b="1" i="1" dirty="0">
                <a:solidFill>
                  <a:schemeClr val="tx1"/>
                </a:solidFill>
              </a:rPr>
              <a:t>sonidos de frecuencias más elevadas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sensibilidad al </a:t>
            </a:r>
            <a:r>
              <a:rPr lang="es-ES" sz="2000" b="1" i="1" dirty="0">
                <a:solidFill>
                  <a:schemeClr val="tx1"/>
                </a:solidFill>
              </a:rPr>
              <a:t>gusto y al olfato </a:t>
            </a:r>
            <a:r>
              <a:rPr lang="es-ES" sz="2000" dirty="0">
                <a:solidFill>
                  <a:schemeClr val="tx1"/>
                </a:solidFill>
              </a:rPr>
              <a:t>comienza a perderse a la mitad de la vida.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Cuando las papilas gustativas pierden sensibilidad y se reduce el número de células olfativas, los </a:t>
            </a:r>
            <a:r>
              <a:rPr lang="es-ES" sz="2000" b="1" i="1" dirty="0">
                <a:solidFill>
                  <a:schemeClr val="tx1"/>
                </a:solidFill>
              </a:rPr>
              <a:t>alimentos parecen más sosos.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mujeres</a:t>
            </a:r>
            <a:r>
              <a:rPr lang="es-ES" sz="2000" dirty="0">
                <a:solidFill>
                  <a:schemeClr val="tx1"/>
                </a:solidFill>
              </a:rPr>
              <a:t> retienen estos sentidos más que los hombres.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224" y="1197512"/>
            <a:ext cx="8773551" cy="446297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comienzan a </a:t>
            </a:r>
            <a:r>
              <a:rPr lang="es-ES" sz="2000" b="1" i="1" dirty="0">
                <a:solidFill>
                  <a:schemeClr val="tx1"/>
                </a:solidFill>
              </a:rPr>
              <a:t>perder sensibilidad al tacto </a:t>
            </a:r>
            <a:r>
              <a:rPr lang="es-ES" sz="2000" dirty="0">
                <a:solidFill>
                  <a:schemeClr val="tx1"/>
                </a:solidFill>
              </a:rPr>
              <a:t>después de los 45 años y al dolor después de los 50.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conserva la </a:t>
            </a:r>
            <a:r>
              <a:rPr lang="es-ES" sz="2000" b="1" i="1" dirty="0">
                <a:solidFill>
                  <a:schemeClr val="tx1"/>
                </a:solidFill>
              </a:rPr>
              <a:t>función protectora del dolor.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conservan la sensibilidad a los niveles más elevados de dolor y es probable que indiquen un </a:t>
            </a:r>
            <a:r>
              <a:rPr lang="es-ES" sz="2000" b="1" i="1" dirty="0">
                <a:solidFill>
                  <a:schemeClr val="tx1"/>
                </a:solidFill>
              </a:rPr>
              <a:t>alivio inadecuado del dolor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fuerza y la coordinación </a:t>
            </a:r>
            <a:r>
              <a:rPr lang="es-ES" sz="2000" dirty="0">
                <a:solidFill>
                  <a:schemeClr val="tx1"/>
                </a:solidFill>
              </a:rPr>
              <a:t>declinan de manera gradual desde su máximo en los veinte.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Hacia los 45 años se advierte alguna </a:t>
            </a:r>
            <a:r>
              <a:rPr lang="es-ES" sz="2000" b="1" i="1" dirty="0">
                <a:solidFill>
                  <a:schemeClr val="tx1"/>
                </a:solidFill>
              </a:rPr>
              <a:t>pérdida de fuerza muscular</a:t>
            </a:r>
            <a:r>
              <a:rPr lang="es-ES" sz="2000" dirty="0">
                <a:solidFill>
                  <a:schemeClr val="tx1"/>
                </a:solidFill>
              </a:rPr>
              <a:t>, por la pérdida de las fibras musculares, sustituidas por grasa.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Metabolismo basal</a:t>
            </a:r>
            <a:r>
              <a:rPr lang="es-ES" sz="2000" dirty="0">
                <a:solidFill>
                  <a:schemeClr val="tx1"/>
                </a:solidFill>
              </a:rPr>
              <a:t>: Consumo de energía para </a:t>
            </a:r>
            <a:r>
              <a:rPr lang="es-ES" sz="2000" b="1" i="1" dirty="0">
                <a:solidFill>
                  <a:schemeClr val="tx1"/>
                </a:solidFill>
              </a:rPr>
              <a:t>mantener las funciones vitales </a:t>
            </a:r>
            <a:r>
              <a:rPr lang="es-ES" sz="2000" dirty="0">
                <a:solidFill>
                  <a:schemeClr val="tx1"/>
                </a:solidFill>
              </a:rPr>
              <a:t>(pérdida de resistencia).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5054" y="675249"/>
            <a:ext cx="8081891" cy="3010486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 3.1.2. Sexualidad y funcionamiento reproductivo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341B9AD-D5E0-A9C0-086A-189EE23ECBB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6424" t="33633" r="37576" b="30042"/>
          <a:stretch/>
        </p:blipFill>
        <p:spPr>
          <a:xfrm>
            <a:off x="1527101" y="1350498"/>
            <a:ext cx="9137796" cy="5183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4221" y="1811215"/>
            <a:ext cx="7943557" cy="323557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Menopausia</a:t>
            </a:r>
            <a:r>
              <a:rPr lang="es-ES" sz="2000" dirty="0">
                <a:solidFill>
                  <a:schemeClr val="tx1"/>
                </a:solidFill>
              </a:rPr>
              <a:t>: </a:t>
            </a:r>
            <a:r>
              <a:rPr lang="es-ES" sz="2000" b="1" i="1" dirty="0">
                <a:solidFill>
                  <a:schemeClr val="tx1"/>
                </a:solidFill>
              </a:rPr>
              <a:t>Fin de la menstruación </a:t>
            </a:r>
            <a:r>
              <a:rPr lang="es-ES" sz="2000" dirty="0">
                <a:solidFill>
                  <a:schemeClr val="tx1"/>
                </a:solidFill>
              </a:rPr>
              <a:t>y de la capacidad de tener hijos.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Perimenopausia</a:t>
            </a:r>
            <a:r>
              <a:rPr lang="es-ES" sz="2000" dirty="0">
                <a:solidFill>
                  <a:schemeClr val="tx1"/>
                </a:solidFill>
              </a:rPr>
              <a:t>: Periodo de varios años en los que una mujer pasa por los </a:t>
            </a:r>
            <a:r>
              <a:rPr lang="es-ES" sz="2000" b="1" i="1" dirty="0">
                <a:solidFill>
                  <a:schemeClr val="tx1"/>
                </a:solidFill>
              </a:rPr>
              <a:t>cambios fisiológicos de la menopausia</a:t>
            </a:r>
            <a:r>
              <a:rPr lang="es-ES" sz="2000" dirty="0">
                <a:solidFill>
                  <a:schemeClr val="tx1"/>
                </a:solidFill>
              </a:rPr>
              <a:t>; incluye el primer año después de que termina la menstruación. También se llama </a:t>
            </a:r>
            <a:r>
              <a:rPr lang="es-ES" sz="2000" b="1" i="1" dirty="0">
                <a:solidFill>
                  <a:schemeClr val="tx1"/>
                </a:solidFill>
              </a:rPr>
              <a:t>climaterio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Disfunción eréctil</a:t>
            </a:r>
            <a:r>
              <a:rPr lang="es-ES" sz="2000" dirty="0">
                <a:solidFill>
                  <a:schemeClr val="tx1"/>
                </a:solidFill>
              </a:rPr>
              <a:t>: Incapacidad de un hombre para </a:t>
            </a:r>
            <a:r>
              <a:rPr lang="es-ES" sz="2000" b="1" i="1" dirty="0">
                <a:solidFill>
                  <a:schemeClr val="tx1"/>
                </a:solidFill>
              </a:rPr>
              <a:t>alcanzar o mantener una erección </a:t>
            </a:r>
            <a:r>
              <a:rPr lang="es-ES" sz="2000" dirty="0">
                <a:solidFill>
                  <a:schemeClr val="tx1"/>
                </a:solidFill>
              </a:rPr>
              <a:t>del pene suficiente para un desempeño sexual satisfactorio.</a:t>
            </a:r>
          </a:p>
          <a:p>
            <a:pPr algn="just"/>
            <a:endParaRPr lang="es-ES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7167ABD4-2A87-50FB-0CAE-796C511410F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6346" t="37531" r="26875" b="20191"/>
          <a:stretch/>
        </p:blipFill>
        <p:spPr>
          <a:xfrm>
            <a:off x="1862246" y="692834"/>
            <a:ext cx="8467507" cy="547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90774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1921</TotalTime>
  <Words>584</Words>
  <Application>Microsoft Office PowerPoint</Application>
  <PresentationFormat>Panorámica</PresentationFormat>
  <Paragraphs>44</Paragraphs>
  <Slides>11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3  DESARROLLO PSICOEVOLUTIVO DE LA ADULTEZ MEDIA</vt:lpstr>
      <vt:lpstr>TEMA  3.1. Desarrollo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333</cp:revision>
  <dcterms:created xsi:type="dcterms:W3CDTF">2020-05-20T17:15:24Z</dcterms:created>
  <dcterms:modified xsi:type="dcterms:W3CDTF">2024-11-21T18:31:49Z</dcterms:modified>
</cp:coreProperties>
</file>