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7" r:id="rId2"/>
    <p:sldId id="338" r:id="rId3"/>
    <p:sldId id="341" r:id="rId4"/>
    <p:sldId id="339" r:id="rId5"/>
    <p:sldId id="348" r:id="rId6"/>
    <p:sldId id="343" r:id="rId7"/>
    <p:sldId id="351" r:id="rId8"/>
    <p:sldId id="352" r:id="rId9"/>
    <p:sldId id="353" r:id="rId10"/>
    <p:sldId id="357" r:id="rId11"/>
    <p:sldId id="358" r:id="rId12"/>
    <p:sldId id="359" r:id="rId13"/>
    <p:sldId id="354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9" r:id="rId23"/>
    <p:sldId id="370" r:id="rId24"/>
    <p:sldId id="37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716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66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0027" y="1926395"/>
            <a:ext cx="8231945" cy="300521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Durante el siglo XX, hubo un cambio importante de </a:t>
            </a:r>
            <a:r>
              <a:rPr lang="es-ES" sz="1800" b="1" i="1" dirty="0">
                <a:solidFill>
                  <a:schemeClr val="tx1"/>
                </a:solidFill>
              </a:rPr>
              <a:t>actitudes y conductas </a:t>
            </a:r>
            <a:r>
              <a:rPr lang="es-ES" sz="1800" dirty="0">
                <a:solidFill>
                  <a:schemeClr val="tx1"/>
                </a:solidFill>
              </a:rPr>
              <a:t>sexuales.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Existe</a:t>
            </a:r>
            <a:r>
              <a:rPr lang="es-ES" sz="1800" dirty="0">
                <a:solidFill>
                  <a:schemeClr val="tx1"/>
                </a:solidFill>
              </a:rPr>
              <a:t> mayor aceptación de las </a:t>
            </a:r>
            <a:r>
              <a:rPr lang="es-ES" sz="1800" b="1" i="1" dirty="0">
                <a:solidFill>
                  <a:schemeClr val="tx1"/>
                </a:solidFill>
              </a:rPr>
              <a:t>relaciones sexuales prematrimoniales</a:t>
            </a:r>
            <a:r>
              <a:rPr lang="es-ES" sz="1800" dirty="0">
                <a:solidFill>
                  <a:schemeClr val="tx1"/>
                </a:solidFill>
              </a:rPr>
              <a:t>, de la </a:t>
            </a:r>
            <a:r>
              <a:rPr lang="es-ES" sz="1800" b="1" i="1" dirty="0">
                <a:solidFill>
                  <a:schemeClr val="tx1"/>
                </a:solidFill>
              </a:rPr>
              <a:t>homosexualidad</a:t>
            </a:r>
            <a:r>
              <a:rPr lang="es-ES" sz="1800" dirty="0">
                <a:solidFill>
                  <a:schemeClr val="tx1"/>
                </a:solidFill>
              </a:rPr>
              <a:t> y de otras formas de actividad sexual que antes se desaprobaban.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Con el acceso al Internet, se ha vuelto común el </a:t>
            </a:r>
            <a:r>
              <a:rPr lang="es-ES" sz="1800" b="1" i="1" dirty="0">
                <a:solidFill>
                  <a:schemeClr val="tx1"/>
                </a:solidFill>
              </a:rPr>
              <a:t>sexo casual </a:t>
            </a:r>
            <a:r>
              <a:rPr lang="es-ES" sz="1800" dirty="0">
                <a:solidFill>
                  <a:schemeClr val="tx1"/>
                </a:solidFill>
              </a:rPr>
              <a:t>con fugaces ciber-amistades.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La epidemia de Sida y otras enfermedades por contagio sexual, ha conducido a la abstención de la actividad sexual.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62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630" y="1417320"/>
            <a:ext cx="8604739" cy="4023360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Orientación sexual e identidad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Implica la </a:t>
            </a:r>
            <a:r>
              <a:rPr lang="es-ES" b="1" i="1" dirty="0">
                <a:solidFill>
                  <a:schemeClr val="tx1"/>
                </a:solidFill>
              </a:rPr>
              <a:t>atracción sexual de manera consistente </a:t>
            </a:r>
            <a:r>
              <a:rPr lang="es-ES" dirty="0">
                <a:solidFill>
                  <a:schemeClr val="tx1"/>
                </a:solidFill>
              </a:rPr>
              <a:t>a personas del sexo opuesto (heterosexual), del mismo sexo (homosexual) o de ambos sexos (bisexual).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b="1" i="1" dirty="0">
                <a:solidFill>
                  <a:schemeClr val="tx1"/>
                </a:solidFill>
              </a:rPr>
              <a:t>heterosexualidad predomina </a:t>
            </a:r>
            <a:r>
              <a:rPr lang="es-ES" dirty="0">
                <a:solidFill>
                  <a:schemeClr val="tx1"/>
                </a:solidFill>
              </a:rPr>
              <a:t>en casi todas las culturas.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prevalencia de la </a:t>
            </a:r>
            <a:r>
              <a:rPr lang="es-ES" b="1" i="1" dirty="0">
                <a:solidFill>
                  <a:schemeClr val="tx1"/>
                </a:solidFill>
              </a:rPr>
              <a:t>orientación homosexual varía </a:t>
            </a:r>
            <a:r>
              <a:rPr lang="es-ES" dirty="0">
                <a:solidFill>
                  <a:schemeClr val="tx1"/>
                </a:solidFill>
              </a:rPr>
              <a:t>ampliamente, según se defina y mida.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Ya sea que se mida de acuerdo con la </a:t>
            </a:r>
            <a:r>
              <a:rPr lang="es-ES" b="1" i="1" dirty="0">
                <a:solidFill>
                  <a:schemeClr val="tx1"/>
                </a:solidFill>
              </a:rPr>
              <a:t>atracción o excitación sexual o romántica</a:t>
            </a:r>
            <a:r>
              <a:rPr lang="es-ES" dirty="0">
                <a:solidFill>
                  <a:schemeClr val="tx1"/>
                </a:solidFill>
              </a:rPr>
              <a:t>, según la </a:t>
            </a:r>
            <a:r>
              <a:rPr lang="es-ES" b="1" i="1" dirty="0">
                <a:solidFill>
                  <a:schemeClr val="tx1"/>
                </a:solidFill>
              </a:rPr>
              <a:t>conducta sexual </a:t>
            </a:r>
            <a:r>
              <a:rPr lang="es-ES" dirty="0">
                <a:solidFill>
                  <a:schemeClr val="tx1"/>
                </a:solidFill>
              </a:rPr>
              <a:t>o según la </a:t>
            </a:r>
            <a:r>
              <a:rPr lang="es-ES" b="1" i="1" dirty="0">
                <a:solidFill>
                  <a:schemeClr val="tx1"/>
                </a:solidFill>
              </a:rPr>
              <a:t>identidad sexual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Experiencias variadas, pueden </a:t>
            </a:r>
            <a:r>
              <a:rPr lang="es-ES" b="1" i="1" dirty="0">
                <a:solidFill>
                  <a:schemeClr val="tx1"/>
                </a:solidFill>
              </a:rPr>
              <a:t>confundir </a:t>
            </a:r>
            <a:r>
              <a:rPr lang="es-ES" dirty="0">
                <a:solidFill>
                  <a:schemeClr val="tx1"/>
                </a:solidFill>
              </a:rPr>
              <a:t>la orientación.</a:t>
            </a:r>
          </a:p>
        </p:txBody>
      </p:sp>
    </p:spTree>
    <p:extLst>
      <p:ext uri="{BB962C8B-B14F-4D97-AF65-F5344CB8AC3E}">
        <p14:creationId xmlns:p14="http://schemas.microsoft.com/office/powerpoint/2010/main" val="271050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266" y="1203667"/>
            <a:ext cx="8947468" cy="4450666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Desarrollo de la identidad homosexual y bisexual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Muchos adolescentes que se identifican abiertamente como gay, lesbianas o bisexuales se sienten </a:t>
            </a:r>
            <a:r>
              <a:rPr lang="es-ES" b="1" i="1" dirty="0">
                <a:solidFill>
                  <a:schemeClr val="tx1"/>
                </a:solidFill>
              </a:rPr>
              <a:t>aislados en un ambiente hostil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Pueden verse sujetos a la </a:t>
            </a:r>
            <a:r>
              <a:rPr lang="es-ES" b="1" i="1" dirty="0">
                <a:solidFill>
                  <a:schemeClr val="tx1"/>
                </a:solidFill>
              </a:rPr>
              <a:t>discriminación</a:t>
            </a:r>
            <a:r>
              <a:rPr lang="es-ES" dirty="0">
                <a:solidFill>
                  <a:schemeClr val="tx1"/>
                </a:solidFill>
              </a:rPr>
              <a:t> e incluso a la </a:t>
            </a:r>
            <a:r>
              <a:rPr lang="es-ES" b="1" i="1" dirty="0">
                <a:solidFill>
                  <a:schemeClr val="tx1"/>
                </a:solidFill>
              </a:rPr>
              <a:t>violencia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Otros pueden sentirse reacios a declarar su orientación sexual, incluso ante sus padres, por </a:t>
            </a:r>
            <a:r>
              <a:rPr lang="es-ES" b="1" i="1" dirty="0">
                <a:solidFill>
                  <a:schemeClr val="tx1"/>
                </a:solidFill>
              </a:rPr>
              <a:t>temor a una fuerte desaprobación o a una ruptura en la familia </a:t>
            </a:r>
            <a:r>
              <a:rPr lang="es-ES" dirty="0">
                <a:solidFill>
                  <a:schemeClr val="tx1"/>
                </a:solidFill>
              </a:rPr>
              <a:t>(Hillier, 2002; C. J. Patterson, 1995b).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Debido a la falta de maneras socialmente aceptadas de explorar su sexualidad, muchos adolescentes homosexuales o bisexuales experimentan una </a:t>
            </a:r>
            <a:r>
              <a:rPr lang="es-ES" b="1" i="1" dirty="0">
                <a:solidFill>
                  <a:schemeClr val="tx1"/>
                </a:solidFill>
              </a:rPr>
              <a:t>confusión de identidades </a:t>
            </a:r>
            <a:r>
              <a:rPr lang="es-ES" dirty="0">
                <a:solidFill>
                  <a:schemeClr val="tx1"/>
                </a:solidFill>
              </a:rPr>
              <a:t>(</a:t>
            </a:r>
            <a:r>
              <a:rPr lang="es-ES" dirty="0" err="1">
                <a:solidFill>
                  <a:schemeClr val="tx1"/>
                </a:solidFill>
              </a:rPr>
              <a:t>Sieving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err="1">
                <a:solidFill>
                  <a:schemeClr val="tx1"/>
                </a:solidFill>
              </a:rPr>
              <a:t>Oliphant</a:t>
            </a:r>
            <a:r>
              <a:rPr lang="es-ES" dirty="0">
                <a:solidFill>
                  <a:schemeClr val="tx1"/>
                </a:solidFill>
              </a:rPr>
              <a:t> y Blum, 2002).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Pueden tener dificultades en </a:t>
            </a:r>
            <a:r>
              <a:rPr lang="es-ES" b="1" i="1" dirty="0">
                <a:solidFill>
                  <a:schemeClr val="tx1"/>
                </a:solidFill>
              </a:rPr>
              <a:t>reconocer atracciones </a:t>
            </a:r>
            <a:r>
              <a:rPr lang="es-ES" dirty="0">
                <a:solidFill>
                  <a:schemeClr val="tx1"/>
                </a:solidFill>
              </a:rPr>
              <a:t>hacia miembros del mismo sexo.</a:t>
            </a:r>
          </a:p>
        </p:txBody>
      </p:sp>
    </p:spTree>
    <p:extLst>
      <p:ext uri="{BB962C8B-B14F-4D97-AF65-F5344CB8AC3E}">
        <p14:creationId xmlns:p14="http://schemas.microsoft.com/office/powerpoint/2010/main" val="224506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219" y="775482"/>
            <a:ext cx="8637562" cy="5307036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C" b="1" u="sng" dirty="0">
                <a:solidFill>
                  <a:schemeClr val="tx1"/>
                </a:solidFill>
              </a:rPr>
              <a:t>Conducta sexual</a:t>
            </a:r>
          </a:p>
          <a:p>
            <a:pPr algn="just"/>
            <a:endParaRPr lang="es-EC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adolescente promedio tiene sus </a:t>
            </a:r>
            <a:r>
              <a:rPr lang="es-ES" b="1" i="1" dirty="0">
                <a:solidFill>
                  <a:schemeClr val="tx1"/>
                </a:solidFill>
              </a:rPr>
              <a:t>primeras relaciones sexuales </a:t>
            </a:r>
            <a:r>
              <a:rPr lang="es-ES" dirty="0">
                <a:solidFill>
                  <a:schemeClr val="tx1"/>
                </a:solidFill>
              </a:rPr>
              <a:t>para los </a:t>
            </a:r>
            <a:r>
              <a:rPr lang="es-ES" b="1" i="1" dirty="0">
                <a:solidFill>
                  <a:schemeClr val="tx1"/>
                </a:solidFill>
              </a:rPr>
              <a:t>17 años </a:t>
            </a:r>
            <a:r>
              <a:rPr lang="es-ES" dirty="0">
                <a:solidFill>
                  <a:schemeClr val="tx1"/>
                </a:solidFill>
              </a:rPr>
              <a:t>de edad.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varón promedio inicia la vida sexual para los </a:t>
            </a:r>
            <a:r>
              <a:rPr lang="es-ES" b="1" i="1" dirty="0">
                <a:solidFill>
                  <a:schemeClr val="tx1"/>
                </a:solidFill>
              </a:rPr>
              <a:t>16 años de edad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relaciones homosexuales, se distingue un inicio tardío (19-20 años aproximadamente).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Uso de anticonceptivos.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C" b="1" u="sng" dirty="0">
                <a:solidFill>
                  <a:schemeClr val="tx1"/>
                </a:solidFill>
              </a:rPr>
              <a:t>Toma de riesgos sexuales</a:t>
            </a:r>
            <a:endParaRPr lang="es-ES" b="1" u="sng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Enfermedades de transmisión sexual (ETS)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Embarazo.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Percepción de las normas del grupo de pares.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1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CF65178-7475-AB2A-12BA-0F11D07A5E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23" t="20293" r="24077" b="7466"/>
          <a:stretch/>
        </p:blipFill>
        <p:spPr>
          <a:xfrm>
            <a:off x="1536988" y="0"/>
            <a:ext cx="9118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48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1CABB50-E054-56D1-B6F6-4280A44787A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039" t="36506" r="24077" b="17318"/>
          <a:stretch/>
        </p:blipFill>
        <p:spPr>
          <a:xfrm>
            <a:off x="854908" y="903849"/>
            <a:ext cx="10482184" cy="505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09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213" y="1431387"/>
            <a:ext cx="8535573" cy="3995225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1.5.3. Relaciones con la familia y los pares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pasan más tiempo con sus </a:t>
            </a:r>
            <a:r>
              <a:rPr lang="es-ES" sz="2000" b="1" i="1" dirty="0">
                <a:solidFill>
                  <a:schemeClr val="tx1"/>
                </a:solidFill>
              </a:rPr>
              <a:t>pares</a:t>
            </a:r>
            <a:r>
              <a:rPr lang="es-ES" sz="2000" dirty="0">
                <a:solidFill>
                  <a:schemeClr val="tx1"/>
                </a:solidFill>
              </a:rPr>
              <a:t> y menos con sus familias.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Recurren a sus pares para obtener modelos de </a:t>
            </a:r>
            <a:r>
              <a:rPr lang="es-ES" sz="2000" b="1" i="1" dirty="0">
                <a:solidFill>
                  <a:schemeClr val="tx1"/>
                </a:solidFill>
              </a:rPr>
              <a:t>rol, compañerismo e intimidad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más seguros tienen </a:t>
            </a:r>
            <a:r>
              <a:rPr lang="es-ES" sz="2000" b="1" i="1" dirty="0">
                <a:solidFill>
                  <a:schemeClr val="tx1"/>
                </a:solidFill>
              </a:rPr>
              <a:t>relaciones sólidas y sustentadoras con padres</a:t>
            </a:r>
            <a:r>
              <a:rPr lang="es-ES" sz="2000" dirty="0">
                <a:solidFill>
                  <a:schemeClr val="tx1"/>
                </a:solidFill>
              </a:rPr>
              <a:t> que están en </a:t>
            </a:r>
            <a:r>
              <a:rPr lang="es-ES" sz="2000" b="1" i="1" dirty="0">
                <a:solidFill>
                  <a:schemeClr val="tx1"/>
                </a:solidFill>
              </a:rPr>
              <a:t>sintonía</a:t>
            </a:r>
            <a:r>
              <a:rPr lang="es-ES" sz="2000" dirty="0">
                <a:solidFill>
                  <a:schemeClr val="tx1"/>
                </a:solidFill>
              </a:rPr>
              <a:t> con la manera en que los jóvenes se ven a sí mismos, que </a:t>
            </a:r>
            <a:r>
              <a:rPr lang="es-ES" sz="2000" b="1" i="1" dirty="0">
                <a:solidFill>
                  <a:schemeClr val="tx1"/>
                </a:solidFill>
              </a:rPr>
              <a:t>permiten y alientan sus esfuerzos de independencia </a:t>
            </a:r>
            <a:r>
              <a:rPr lang="es-ES" sz="2000" dirty="0">
                <a:solidFill>
                  <a:schemeClr val="tx1"/>
                </a:solidFill>
              </a:rPr>
              <a:t>y que les proporcionan un puerto seguro ante el estrés emocional.</a:t>
            </a:r>
          </a:p>
        </p:txBody>
      </p:sp>
    </p:spTree>
    <p:extLst>
      <p:ext uri="{BB962C8B-B14F-4D97-AF65-F5344CB8AC3E}">
        <p14:creationId xmlns:p14="http://schemas.microsoft.com/office/powerpoint/2010/main" val="231777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659" y="1542170"/>
            <a:ext cx="8454682" cy="3773659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Rebelión adolescente</a:t>
            </a:r>
            <a:r>
              <a:rPr lang="es-ES" sz="2000" dirty="0">
                <a:solidFill>
                  <a:schemeClr val="tx1"/>
                </a:solidFill>
              </a:rPr>
              <a:t>: Patrón de agitación emocional, característico de una minoría de los adolescentes, implica </a:t>
            </a:r>
            <a:r>
              <a:rPr lang="es-ES" sz="2000" b="1" i="1" dirty="0">
                <a:solidFill>
                  <a:schemeClr val="tx1"/>
                </a:solidFill>
              </a:rPr>
              <a:t>conflictos con la familia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alienación</a:t>
            </a:r>
            <a:r>
              <a:rPr lang="es-ES" sz="2000" dirty="0">
                <a:solidFill>
                  <a:schemeClr val="tx1"/>
                </a:solidFill>
              </a:rPr>
              <a:t> de la sociedad adulta, </a:t>
            </a:r>
            <a:r>
              <a:rPr lang="es-ES" sz="2000" b="1" i="1" dirty="0">
                <a:solidFill>
                  <a:schemeClr val="tx1"/>
                </a:solidFill>
              </a:rPr>
              <a:t>comportamiento imprudente </a:t>
            </a:r>
            <a:r>
              <a:rPr lang="es-ES" sz="2000" dirty="0">
                <a:solidFill>
                  <a:schemeClr val="tx1"/>
                </a:solidFill>
              </a:rPr>
              <a:t>y </a:t>
            </a:r>
            <a:r>
              <a:rPr lang="es-ES" sz="2000" b="1" i="1" dirty="0">
                <a:solidFill>
                  <a:schemeClr val="tx1"/>
                </a:solidFill>
              </a:rPr>
              <a:t>rechazo</a:t>
            </a:r>
            <a:r>
              <a:rPr lang="es-ES" sz="2000" dirty="0">
                <a:solidFill>
                  <a:schemeClr val="tx1"/>
                </a:solidFill>
              </a:rPr>
              <a:t> hacia los valores adultos.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desvinculación no es un rechazo a la familia, sino una </a:t>
            </a:r>
            <a:r>
              <a:rPr lang="es-ES" sz="2000" b="1" i="1" dirty="0">
                <a:solidFill>
                  <a:schemeClr val="tx1"/>
                </a:solidFill>
              </a:rPr>
              <a:t>respuesta a las necesidades del desarrollo.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recluyen en sus recámaras, parecen necesitar tiempo a solas para retirarse de las </a:t>
            </a:r>
            <a:r>
              <a:rPr lang="es-ES" sz="2000" b="1" i="1" dirty="0">
                <a:solidFill>
                  <a:schemeClr val="tx1"/>
                </a:solidFill>
              </a:rPr>
              <a:t>demandas de las relaciones sociales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recuperar su estabilidad emocional y reflexionar acerca de cuestiones de identidad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95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1286" y="1600200"/>
            <a:ext cx="8609427" cy="3657600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Adolescentes y padres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sienten tensión entre la </a:t>
            </a:r>
            <a:r>
              <a:rPr lang="es-ES" sz="2000" b="1" i="1" dirty="0">
                <a:solidFill>
                  <a:schemeClr val="tx1"/>
                </a:solidFill>
              </a:rPr>
              <a:t>dependencia con sus padres </a:t>
            </a:r>
            <a:r>
              <a:rPr lang="es-ES" sz="2000" dirty="0">
                <a:solidFill>
                  <a:schemeClr val="tx1"/>
                </a:solidFill>
              </a:rPr>
              <a:t>y la </a:t>
            </a:r>
            <a:r>
              <a:rPr lang="es-ES" sz="2000" b="1" i="1" dirty="0">
                <a:solidFill>
                  <a:schemeClr val="tx1"/>
                </a:solidFill>
              </a:rPr>
              <a:t>necesidad de alejarse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quieren que sus hijos sean </a:t>
            </a:r>
            <a:r>
              <a:rPr lang="es-ES" sz="2000" b="1" i="1" dirty="0">
                <a:solidFill>
                  <a:schemeClr val="tx1"/>
                </a:solidFill>
              </a:rPr>
              <a:t>independientes</a:t>
            </a:r>
            <a:r>
              <a:rPr lang="es-ES" sz="2000" dirty="0">
                <a:solidFill>
                  <a:schemeClr val="tx1"/>
                </a:solidFill>
              </a:rPr>
              <a:t>, pero se les dificulta </a:t>
            </a:r>
            <a:r>
              <a:rPr lang="es-ES" sz="2000" b="1" i="1" dirty="0">
                <a:solidFill>
                  <a:schemeClr val="tx1"/>
                </a:solidFill>
              </a:rPr>
              <a:t>dejarlos ir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Estas tensiones pueden conducir a </a:t>
            </a:r>
            <a:r>
              <a:rPr lang="es-ES" sz="2000" b="1" i="1" dirty="0">
                <a:solidFill>
                  <a:schemeClr val="tx1"/>
                </a:solidFill>
              </a:rPr>
              <a:t>conflictos familiares.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Individuación</a:t>
            </a:r>
            <a:r>
              <a:rPr lang="es-ES" sz="2000" dirty="0">
                <a:solidFill>
                  <a:schemeClr val="tx1"/>
                </a:solidFill>
              </a:rPr>
              <a:t>: Lucha adolescente por lograr </a:t>
            </a:r>
            <a:r>
              <a:rPr lang="es-ES" sz="2000" b="1" i="1" dirty="0">
                <a:solidFill>
                  <a:schemeClr val="tx1"/>
                </a:solidFill>
              </a:rPr>
              <a:t>autonomía y diferenciación</a:t>
            </a:r>
            <a:r>
              <a:rPr lang="es-ES" sz="2000" dirty="0">
                <a:solidFill>
                  <a:schemeClr val="tx1"/>
                </a:solidFill>
              </a:rPr>
              <a:t>, o identidad personal.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31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031" y="1514035"/>
            <a:ext cx="8299938" cy="3829930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Estructura y ambiente familiar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Muchos hogares, </a:t>
            </a:r>
            <a:r>
              <a:rPr lang="es-ES" sz="2000" b="1" i="1" dirty="0">
                <a:solidFill>
                  <a:schemeClr val="tx1"/>
                </a:solidFill>
              </a:rPr>
              <a:t>carecen de la presencia de un padre</a:t>
            </a:r>
            <a:r>
              <a:rPr lang="es-ES" sz="2000" dirty="0">
                <a:solidFill>
                  <a:schemeClr val="tx1"/>
                </a:solidFill>
              </a:rPr>
              <a:t>, muchos padres se están divorciando o cohabitan, y </a:t>
            </a:r>
            <a:r>
              <a:rPr lang="es-ES" sz="2000" b="1" i="1" dirty="0">
                <a:solidFill>
                  <a:schemeClr val="tx1"/>
                </a:solidFill>
              </a:rPr>
              <a:t>muchas madres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trabajan fuera del hogar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Cuando los padres se divorcian existen </a:t>
            </a:r>
            <a:r>
              <a:rPr lang="es-ES" sz="2000" b="1" i="1" dirty="0">
                <a:solidFill>
                  <a:schemeClr val="tx1"/>
                </a:solidFill>
              </a:rPr>
              <a:t>problemas académicos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psicológicos y conductuales.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que viven con ambos presentan significativamente </a:t>
            </a:r>
            <a:r>
              <a:rPr lang="es-ES" sz="2000" b="1" i="1" dirty="0">
                <a:solidFill>
                  <a:schemeClr val="tx1"/>
                </a:solidFill>
              </a:rPr>
              <a:t>menos problemas.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 factor importante es la </a:t>
            </a:r>
            <a:r>
              <a:rPr lang="es-ES" sz="2000" b="1" i="1" dirty="0">
                <a:solidFill>
                  <a:schemeClr val="tx1"/>
                </a:solidFill>
              </a:rPr>
              <a:t>participación del padre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7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ADOLESCENCIA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3828" y="1359290"/>
            <a:ext cx="8384344" cy="4139419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Ad</a:t>
            </a:r>
            <a:r>
              <a:rPr lang="es-EC" sz="2000" b="1" u="sng" dirty="0" err="1">
                <a:solidFill>
                  <a:schemeClr val="tx1"/>
                </a:solidFill>
              </a:rPr>
              <a:t>olescentes</a:t>
            </a:r>
            <a:r>
              <a:rPr lang="es-EC" sz="2000" b="1" u="sng" dirty="0">
                <a:solidFill>
                  <a:schemeClr val="tx1"/>
                </a:solidFill>
              </a:rPr>
              <a:t> y hermanos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Tienen relaciones </a:t>
            </a:r>
            <a:r>
              <a:rPr lang="es-ES" sz="2000" b="1" i="1" dirty="0">
                <a:solidFill>
                  <a:schemeClr val="tx1"/>
                </a:solidFill>
              </a:rPr>
              <a:t>menos cercanas </a:t>
            </a:r>
            <a:r>
              <a:rPr lang="es-ES" sz="2000" dirty="0">
                <a:solidFill>
                  <a:schemeClr val="tx1"/>
                </a:solidFill>
              </a:rPr>
              <a:t>con sus hermanos que con sus padres o amigos.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asocia a buscar </a:t>
            </a:r>
            <a:r>
              <a:rPr lang="es-ES" sz="2000" b="1" i="1" dirty="0">
                <a:solidFill>
                  <a:schemeClr val="tx1"/>
                </a:solidFill>
              </a:rPr>
              <a:t>mayor independencia</a:t>
            </a:r>
            <a:r>
              <a:rPr lang="es-ES" sz="2000" dirty="0">
                <a:solidFill>
                  <a:schemeClr val="tx1"/>
                </a:solidFill>
              </a:rPr>
              <a:t> y menos autoridad ejercida por la persona mayor.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medida que se acercan a la adolescencia media, las relaciones con sus hermanos se vuelve más </a:t>
            </a:r>
            <a:r>
              <a:rPr lang="es-ES" sz="2000" b="1" i="1" dirty="0">
                <a:solidFill>
                  <a:schemeClr val="tx1"/>
                </a:solidFill>
              </a:rPr>
              <a:t>equitativa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medida que se reducen las diferencias relativas en edad, así también disminuyen las diferencias en </a:t>
            </a:r>
            <a:r>
              <a:rPr lang="es-ES" sz="2000" b="1" i="1" dirty="0">
                <a:solidFill>
                  <a:schemeClr val="tx1"/>
                </a:solidFill>
              </a:rPr>
              <a:t>competencia e independencia.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52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8744" y="1382151"/>
            <a:ext cx="9144000" cy="4093698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Pares y amigos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Una fuente importante de </a:t>
            </a:r>
            <a:r>
              <a:rPr lang="es-ES" sz="2000" b="1" i="1" dirty="0">
                <a:solidFill>
                  <a:schemeClr val="tx1"/>
                </a:solidFill>
              </a:rPr>
              <a:t>apoyo emocional </a:t>
            </a:r>
            <a:r>
              <a:rPr lang="es-ES" sz="2000" dirty="0">
                <a:solidFill>
                  <a:schemeClr val="tx1"/>
                </a:solidFill>
              </a:rPr>
              <a:t>durante la compleja transición de la adolescencia es el </a:t>
            </a:r>
            <a:r>
              <a:rPr lang="es-ES" sz="2000" b="1" i="1" dirty="0">
                <a:solidFill>
                  <a:schemeClr val="tx1"/>
                </a:solidFill>
              </a:rPr>
              <a:t>grupo de pares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Proporciona </a:t>
            </a:r>
            <a:r>
              <a:rPr lang="es-ES" sz="2000" b="1" i="1" dirty="0">
                <a:solidFill>
                  <a:schemeClr val="tx1"/>
                </a:solidFill>
              </a:rPr>
              <a:t>afecto, simpatía, comprensión y guía moral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Permite formar </a:t>
            </a:r>
            <a:r>
              <a:rPr lang="es-ES" sz="2000" b="1" i="1" dirty="0">
                <a:solidFill>
                  <a:schemeClr val="tx1"/>
                </a:solidFill>
              </a:rPr>
              <a:t>relaciones íntimas.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influencia</a:t>
            </a:r>
            <a:r>
              <a:rPr lang="es-ES" sz="2000" dirty="0">
                <a:solidFill>
                  <a:schemeClr val="tx1"/>
                </a:solidFill>
              </a:rPr>
              <a:t> de los pares, es determinante a partir de los </a:t>
            </a:r>
            <a:r>
              <a:rPr lang="es-ES" sz="2000" b="1" i="1" dirty="0">
                <a:solidFill>
                  <a:schemeClr val="tx1"/>
                </a:solidFill>
              </a:rPr>
              <a:t>12 y 13 años </a:t>
            </a:r>
            <a:r>
              <a:rPr lang="es-ES" sz="2000" dirty="0">
                <a:solidFill>
                  <a:schemeClr val="tx1"/>
                </a:solidFill>
              </a:rPr>
              <a:t>de edad y declina a lo largo de la adolescencia media y tardía.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Eligen amigos que se asemejan a ellos en </a:t>
            </a:r>
            <a:r>
              <a:rPr lang="es-ES" sz="2000" b="1" i="1" dirty="0">
                <a:solidFill>
                  <a:schemeClr val="tx1"/>
                </a:solidFill>
              </a:rPr>
              <a:t>género, raza/etnia e intereses en común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68971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1711" y="988255"/>
            <a:ext cx="8848578" cy="4881489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Relaciones románticas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relaciones románticas son </a:t>
            </a:r>
            <a:r>
              <a:rPr lang="es-ES" sz="2000" b="1" i="1" dirty="0">
                <a:solidFill>
                  <a:schemeClr val="tx1"/>
                </a:solidFill>
              </a:rPr>
              <a:t>parte central del mundo social </a:t>
            </a:r>
            <a:r>
              <a:rPr lang="es-ES" sz="2000" dirty="0">
                <a:solidFill>
                  <a:schemeClr val="tx1"/>
                </a:solidFill>
              </a:rPr>
              <a:t>de la mayoría de los adolescentes.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Contribuyen al desarrollo tanto de la </a:t>
            </a:r>
            <a:r>
              <a:rPr lang="es-ES" sz="2000" b="1" i="1" dirty="0">
                <a:solidFill>
                  <a:schemeClr val="tx1"/>
                </a:solidFill>
              </a:rPr>
              <a:t>intimidad</a:t>
            </a:r>
            <a:r>
              <a:rPr lang="es-ES" sz="2000" dirty="0">
                <a:solidFill>
                  <a:schemeClr val="tx1"/>
                </a:solidFill>
              </a:rPr>
              <a:t> como de la </a:t>
            </a:r>
            <a:r>
              <a:rPr lang="es-ES" sz="2000" b="1" i="1" dirty="0">
                <a:solidFill>
                  <a:schemeClr val="tx1"/>
                </a:solidFill>
              </a:rPr>
              <a:t>identidad.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rompimientos con las parejas románticas se encuentran entre los factores de predicción más poderosos de </a:t>
            </a:r>
            <a:r>
              <a:rPr lang="es-ES" sz="2000" b="1" i="1" dirty="0">
                <a:solidFill>
                  <a:schemeClr val="tx1"/>
                </a:solidFill>
              </a:rPr>
              <a:t>depresión y suicidio.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Pasan de permanecer en grupos mixtos o citas grupales a relaciones románticas, que incluyen pasión y un sentimiento de compromiso.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relaciones románticas se vuelven más intensas y más íntimas a lo largo de la adolescencia (</a:t>
            </a:r>
            <a:r>
              <a:rPr lang="es-ES" sz="2000" dirty="0" err="1">
                <a:solidFill>
                  <a:schemeClr val="tx1"/>
                </a:solidFill>
              </a:rPr>
              <a:t>Bouchey</a:t>
            </a:r>
            <a:r>
              <a:rPr lang="es-ES" sz="2000" dirty="0">
                <a:solidFill>
                  <a:schemeClr val="tx1"/>
                </a:solidFill>
              </a:rPr>
              <a:t> y Furman, 2003). </a:t>
            </a:r>
          </a:p>
        </p:txBody>
      </p:sp>
    </p:spTree>
    <p:extLst>
      <p:ext uri="{BB962C8B-B14F-4D97-AF65-F5344CB8AC3E}">
        <p14:creationId xmlns:p14="http://schemas.microsoft.com/office/powerpoint/2010/main" val="2166188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0941" y="1222131"/>
            <a:ext cx="7090117" cy="4413737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1.5.4. Factores de riesgos en la adolescencia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Accidentes de tránsito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Ahogamientos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Violencia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Consumo de alcohol y drogas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Consumo de tabaco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Salud mental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Enfermedades transmisibles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Embarazos y partos precoces.</a:t>
            </a:r>
          </a:p>
        </p:txBody>
      </p:sp>
    </p:spTree>
    <p:extLst>
      <p:ext uri="{BB962C8B-B14F-4D97-AF65-F5344CB8AC3E}">
        <p14:creationId xmlns:p14="http://schemas.microsoft.com/office/powerpoint/2010/main" val="3289372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6283" y="1895621"/>
            <a:ext cx="7779434" cy="3066757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Problemas de disciplina en la escuela o en la comunidad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Destrucción de propiedad o vandalismo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Situaciones conflictivas en la familia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pérdida de un ser querido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abuso de drogas de parte de un familiar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rechazo por parte de amigos y conocidos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Excesivas preocupaciones en el ámbito de la sexualidad</a:t>
            </a:r>
          </a:p>
        </p:txBody>
      </p:sp>
    </p:spTree>
    <p:extLst>
      <p:ext uri="{BB962C8B-B14F-4D97-AF65-F5344CB8AC3E}">
        <p14:creationId xmlns:p14="http://schemas.microsoft.com/office/powerpoint/2010/main" val="315702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1</a:t>
            </a:r>
            <a:r>
              <a:rPr lang="es-EC" b="1" dirty="0"/>
              <a:t>.5. DESARROLLO PSICOSOCIAL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474" y="1157067"/>
            <a:ext cx="8947052" cy="45438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1.5.1. Búsqueda de la identidad</a:t>
            </a:r>
          </a:p>
          <a:p>
            <a:pPr algn="just"/>
            <a:endParaRPr lang="es-ES" sz="22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Se trata de una concepción </a:t>
            </a:r>
            <a:r>
              <a:rPr lang="es-ES" sz="2200" b="1" i="1" dirty="0">
                <a:solidFill>
                  <a:schemeClr val="tx1"/>
                </a:solidFill>
              </a:rPr>
              <a:t>coherente del yo </a:t>
            </a:r>
            <a:r>
              <a:rPr lang="es-ES" sz="2200" dirty="0">
                <a:solidFill>
                  <a:schemeClr val="tx1"/>
                </a:solidFill>
              </a:rPr>
              <a:t>formada por metas, valores y creencias con los que la persona se compromete de manera firme.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El esfuerzo por darle sentido al yo es parte de un </a:t>
            </a:r>
            <a:r>
              <a:rPr lang="es-ES" sz="2200" b="1" i="1" dirty="0">
                <a:solidFill>
                  <a:schemeClr val="tx1"/>
                </a:solidFill>
              </a:rPr>
              <a:t>proceso</a:t>
            </a:r>
            <a:r>
              <a:rPr lang="es-ES" sz="2200" dirty="0">
                <a:solidFill>
                  <a:schemeClr val="tx1"/>
                </a:solidFill>
              </a:rPr>
              <a:t> sano que se </a:t>
            </a:r>
            <a:r>
              <a:rPr lang="es-ES" sz="2200" b="1" i="1" dirty="0">
                <a:solidFill>
                  <a:schemeClr val="tx1"/>
                </a:solidFill>
              </a:rPr>
              <a:t>construye sobre las bases de los logros </a:t>
            </a:r>
            <a:r>
              <a:rPr lang="es-ES" sz="2200" dirty="0">
                <a:solidFill>
                  <a:schemeClr val="tx1"/>
                </a:solidFill>
              </a:rPr>
              <a:t>conseguidos en etapas anteriores (la confianza, la autonomía, la iniciativa y la industria).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Coloca los cimientos para enfrentarse a los </a:t>
            </a:r>
            <a:r>
              <a:rPr lang="es-ES" sz="2200" b="1" i="1" dirty="0">
                <a:solidFill>
                  <a:schemeClr val="tx1"/>
                </a:solidFill>
              </a:rPr>
              <a:t>retos de la vida adulta</a:t>
            </a:r>
            <a:r>
              <a:rPr lang="es-ES" sz="22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Generalmente, la </a:t>
            </a:r>
            <a:r>
              <a:rPr lang="es-ES" sz="2200" b="1" i="1" dirty="0">
                <a:solidFill>
                  <a:schemeClr val="tx1"/>
                </a:solidFill>
              </a:rPr>
              <a:t>crisis de identidad </a:t>
            </a:r>
            <a:r>
              <a:rPr lang="es-ES" sz="2200" dirty="0">
                <a:solidFill>
                  <a:schemeClr val="tx1"/>
                </a:solidFill>
              </a:rPr>
              <a:t>no se resuelve por completo durante la adolescencia.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Las cuestiones relacionadas con la identidad surgen una y otra vez a </a:t>
            </a:r>
            <a:r>
              <a:rPr lang="es-ES" sz="2200" b="1" i="1" dirty="0">
                <a:solidFill>
                  <a:schemeClr val="tx1"/>
                </a:solidFill>
              </a:rPr>
              <a:t>lo largo de la adultez</a:t>
            </a:r>
            <a:r>
              <a:rPr lang="es-ES" sz="2200" dirty="0">
                <a:solidFill>
                  <a:schemeClr val="tx1"/>
                </a:solidFill>
              </a:rPr>
              <a:t>.</a:t>
            </a:r>
            <a:endParaRPr lang="es-ES" sz="2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995" y="656771"/>
            <a:ext cx="9146009" cy="5544457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Erikson: identidad versus confusión de identidad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tarea principal de la adolescencia, dijo Erikson (1968), es enfrentarse a la </a:t>
            </a:r>
            <a:r>
              <a:rPr lang="es-ES" sz="2000" b="1" i="1" dirty="0">
                <a:solidFill>
                  <a:schemeClr val="tx1"/>
                </a:solidFill>
              </a:rPr>
              <a:t>crisis de identidad versus confusión de identidad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Para convertirse en un </a:t>
            </a:r>
            <a:r>
              <a:rPr lang="es-ES" sz="2000" b="1" i="1" dirty="0">
                <a:solidFill>
                  <a:schemeClr val="tx1"/>
                </a:solidFill>
              </a:rPr>
              <a:t>adulto único </a:t>
            </a:r>
            <a:r>
              <a:rPr lang="es-ES" sz="2000" dirty="0">
                <a:solidFill>
                  <a:schemeClr val="tx1"/>
                </a:solidFill>
              </a:rPr>
              <a:t>con un sentido coherente del yo y un papel valorado dentro de la sociedad.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identidad se forma a medida que los jóvenes resuelven tres cuestiones principales: </a:t>
            </a:r>
            <a:r>
              <a:rPr lang="es-ES" sz="2000" b="1" i="1" dirty="0">
                <a:solidFill>
                  <a:schemeClr val="tx1"/>
                </a:solidFill>
              </a:rPr>
              <a:t>la elección de una ocupación, la adopción de los valores </a:t>
            </a:r>
            <a:r>
              <a:rPr lang="es-ES" sz="2000" dirty="0">
                <a:solidFill>
                  <a:schemeClr val="tx1"/>
                </a:solidFill>
              </a:rPr>
              <a:t>con los que vivirán y el </a:t>
            </a:r>
            <a:r>
              <a:rPr lang="es-ES" sz="2000" b="1" i="1" dirty="0">
                <a:solidFill>
                  <a:schemeClr val="tx1"/>
                </a:solidFill>
              </a:rPr>
              <a:t>desarrollo de una identidad sexual </a:t>
            </a:r>
            <a:r>
              <a:rPr lang="es-ES" sz="2000" dirty="0">
                <a:solidFill>
                  <a:schemeClr val="tx1"/>
                </a:solidFill>
              </a:rPr>
              <a:t>satisfactoria.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Encuentran formas constructivas de utilizar sus habilidades.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Cuando a los jóvenes se les dificulta decidir su identidad ocupacional es posible que incurran en conductas con </a:t>
            </a:r>
            <a:r>
              <a:rPr lang="es-ES" sz="2000" b="1" i="1" dirty="0">
                <a:solidFill>
                  <a:schemeClr val="tx1"/>
                </a:solidFill>
              </a:rPr>
              <a:t>consecuencias negativas </a:t>
            </a:r>
            <a:r>
              <a:rPr lang="es-ES" sz="2000" dirty="0">
                <a:solidFill>
                  <a:schemeClr val="tx1"/>
                </a:solidFill>
              </a:rPr>
              <a:t>graves, tales como actividades delictivas, embarazos tempranos u otros.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627" y="1185203"/>
            <a:ext cx="9298745" cy="4487593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Moratoria psicosocial</a:t>
            </a:r>
            <a:r>
              <a:rPr lang="es-ES" sz="2000" dirty="0">
                <a:solidFill>
                  <a:schemeClr val="tx1"/>
                </a:solidFill>
              </a:rPr>
              <a:t>: periodo de </a:t>
            </a:r>
            <a:r>
              <a:rPr lang="es-ES" sz="2000" b="1" i="1" dirty="0">
                <a:solidFill>
                  <a:schemeClr val="tx1"/>
                </a:solidFill>
              </a:rPr>
              <a:t>libertad </a:t>
            </a:r>
            <a:r>
              <a:rPr lang="es-ES" sz="2000" dirty="0">
                <a:solidFill>
                  <a:schemeClr val="tx1"/>
                </a:solidFill>
              </a:rPr>
              <a:t>necesario para desarrollar un </a:t>
            </a:r>
            <a:r>
              <a:rPr lang="es-ES" sz="2000" b="1" i="1" dirty="0">
                <a:solidFill>
                  <a:schemeClr val="tx1"/>
                </a:solidFill>
              </a:rPr>
              <a:t>yo estable </a:t>
            </a:r>
            <a:r>
              <a:rPr lang="es-ES" sz="2000" dirty="0">
                <a:solidFill>
                  <a:schemeClr val="tx1"/>
                </a:solidFill>
              </a:rPr>
              <a:t>y dirigido hacia el interior, que proporciona la adolescencia, les permite a los sujetos buscar </a:t>
            </a:r>
            <a:r>
              <a:rPr lang="es-ES" sz="2000" b="1" i="1" dirty="0">
                <a:solidFill>
                  <a:schemeClr val="tx1"/>
                </a:solidFill>
              </a:rPr>
              <a:t>compromisos</a:t>
            </a:r>
            <a:r>
              <a:rPr lang="es-ES" sz="2000" dirty="0">
                <a:solidFill>
                  <a:schemeClr val="tx1"/>
                </a:solidFill>
              </a:rPr>
              <a:t> a los que pueden ser fieles.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Quienes resuelven la crisis de identidad de manera satisfactoria desarrollan la virtud de la </a:t>
            </a:r>
            <a:r>
              <a:rPr lang="es-ES" sz="2000" b="1" i="1" dirty="0">
                <a:solidFill>
                  <a:schemeClr val="tx1"/>
                </a:solidFill>
              </a:rPr>
              <a:t>fidelidad</a:t>
            </a:r>
            <a:r>
              <a:rPr lang="es-ES" sz="2000" dirty="0">
                <a:solidFill>
                  <a:schemeClr val="tx1"/>
                </a:solidFill>
              </a:rPr>
              <a:t>: lealtad sostenida, esperanza o una sensación de pertenecer a una persona amada o a los amigos y compañeros.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También puede significar una </a:t>
            </a:r>
            <a:r>
              <a:rPr lang="es-ES" sz="2000" b="1" i="1" dirty="0">
                <a:solidFill>
                  <a:schemeClr val="tx1"/>
                </a:solidFill>
              </a:rPr>
              <a:t>identificación</a:t>
            </a:r>
            <a:r>
              <a:rPr lang="es-ES" sz="2000" dirty="0">
                <a:solidFill>
                  <a:schemeClr val="tx1"/>
                </a:solidFill>
              </a:rPr>
              <a:t> con un conjunto de valores, una ideología, una religión, un movimiento político, un interés creativo o un grupo étnico (Erikson, 1982).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confusión de identidad </a:t>
            </a:r>
            <a:r>
              <a:rPr lang="es-ES" sz="2000" dirty="0">
                <a:solidFill>
                  <a:schemeClr val="tx1"/>
                </a:solidFill>
              </a:rPr>
              <a:t>o rol, puede demorar enormemente la llegada de la adultez psicológica. </a:t>
            </a: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8714" y="1459523"/>
            <a:ext cx="8154572" cy="3938954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dirty="0"/>
              <a:t> </a:t>
            </a:r>
            <a:r>
              <a:rPr lang="es-ES" sz="2000" b="1" u="sng" dirty="0">
                <a:solidFill>
                  <a:schemeClr val="tx1"/>
                </a:solidFill>
              </a:rPr>
              <a:t>Marcia: estado de identidad (crisis y compromiso):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Estados de desarrollo del yo que dependen de la presencia o ausencia de </a:t>
            </a:r>
            <a:r>
              <a:rPr lang="es-ES" sz="2000" b="1" i="1" dirty="0">
                <a:solidFill>
                  <a:schemeClr val="tx1"/>
                </a:solidFill>
              </a:rPr>
              <a:t>crisis y compromiso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Crisis</a:t>
            </a:r>
            <a:r>
              <a:rPr lang="es-ES" sz="2000" dirty="0">
                <a:solidFill>
                  <a:schemeClr val="tx1"/>
                </a:solidFill>
              </a:rPr>
              <a:t>: Periodo de </a:t>
            </a:r>
            <a:r>
              <a:rPr lang="es-ES" sz="2000" b="1" i="1" dirty="0">
                <a:solidFill>
                  <a:schemeClr val="tx1"/>
                </a:solidFill>
              </a:rPr>
              <a:t>toma de decisiones conscientes </a:t>
            </a:r>
            <a:r>
              <a:rPr lang="es-ES" sz="2000" dirty="0">
                <a:solidFill>
                  <a:schemeClr val="tx1"/>
                </a:solidFill>
              </a:rPr>
              <a:t>relacionadas con la formación de identidad.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Compromiso</a:t>
            </a:r>
            <a:r>
              <a:rPr lang="es-ES" sz="2000" dirty="0">
                <a:solidFill>
                  <a:schemeClr val="tx1"/>
                </a:solidFill>
              </a:rPr>
              <a:t>: Inversión personal en una </a:t>
            </a:r>
            <a:r>
              <a:rPr lang="es-ES" sz="2000" b="1" i="1" dirty="0">
                <a:solidFill>
                  <a:schemeClr val="tx1"/>
                </a:solidFill>
              </a:rPr>
              <a:t>ocupación o sistema de creencias.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Existen cuatro tipos distintos de </a:t>
            </a:r>
            <a:r>
              <a:rPr lang="es-ES" sz="2000" b="1" i="1" dirty="0">
                <a:solidFill>
                  <a:schemeClr val="tx1"/>
                </a:solidFill>
              </a:rPr>
              <a:t>estado de identidad</a:t>
            </a:r>
            <a:r>
              <a:rPr lang="es-ES" sz="2000" dirty="0">
                <a:solidFill>
                  <a:schemeClr val="tx1"/>
                </a:solidFill>
              </a:rPr>
              <a:t>: logro de identidad, exclusión, moratoria y difusión de identidad.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5712" y="1324121"/>
            <a:ext cx="8120576" cy="4209758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Logro de identidad</a:t>
            </a:r>
            <a:r>
              <a:rPr lang="es-ES" sz="2000" dirty="0">
                <a:solidFill>
                  <a:schemeClr val="tx1"/>
                </a:solidFill>
              </a:rPr>
              <a:t>: Se caracteriza por el </a:t>
            </a:r>
            <a:r>
              <a:rPr lang="es-ES" sz="2000" b="1" i="1" dirty="0">
                <a:solidFill>
                  <a:schemeClr val="tx1"/>
                </a:solidFill>
              </a:rPr>
              <a:t>compromiso con las elecciones </a:t>
            </a:r>
            <a:r>
              <a:rPr lang="es-ES" sz="2000" dirty="0">
                <a:solidFill>
                  <a:schemeClr val="tx1"/>
                </a:solidFill>
              </a:rPr>
              <a:t>tomadas después de una crisis, un periodo enfocado a explorar las alternativas.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Exclusión</a:t>
            </a:r>
            <a:r>
              <a:rPr lang="es-ES" sz="2000" dirty="0">
                <a:solidFill>
                  <a:schemeClr val="tx1"/>
                </a:solidFill>
              </a:rPr>
              <a:t>: Una persona que no se ha tomado un tiempo para considerar alternativas, es decir, no ha estado en crisis, </a:t>
            </a:r>
            <a:r>
              <a:rPr lang="es-ES" sz="2000" b="1" i="1" dirty="0">
                <a:solidFill>
                  <a:schemeClr val="tx1"/>
                </a:solidFill>
              </a:rPr>
              <a:t>está comprometida con los planes de otras personas para su vida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Moratoria</a:t>
            </a:r>
            <a:r>
              <a:rPr lang="es-ES" sz="2000" dirty="0">
                <a:solidFill>
                  <a:schemeClr val="tx1"/>
                </a:solidFill>
              </a:rPr>
              <a:t>: Una persona considera alternativas (en crisis) y parece </a:t>
            </a:r>
            <a:r>
              <a:rPr lang="es-ES" sz="2000" b="1" i="1" dirty="0">
                <a:solidFill>
                  <a:schemeClr val="tx1"/>
                </a:solidFill>
              </a:rPr>
              <a:t>dirigirse al compromiso.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Difusión de identidad</a:t>
            </a:r>
            <a:r>
              <a:rPr lang="es-ES" sz="2000" dirty="0">
                <a:solidFill>
                  <a:schemeClr val="tx1"/>
                </a:solidFill>
              </a:rPr>
              <a:t>: Se caracteriza por </a:t>
            </a:r>
            <a:r>
              <a:rPr lang="es-ES" sz="2000" b="1" i="1" dirty="0">
                <a:solidFill>
                  <a:schemeClr val="tx1"/>
                </a:solidFill>
              </a:rPr>
              <a:t>ausencia de compromiso </a:t>
            </a:r>
            <a:r>
              <a:rPr lang="es-ES" sz="2000" dirty="0">
                <a:solidFill>
                  <a:schemeClr val="tx1"/>
                </a:solidFill>
              </a:rPr>
              <a:t>y </a:t>
            </a:r>
            <a:r>
              <a:rPr lang="es-ES" sz="2000" b="1" i="1" dirty="0">
                <a:solidFill>
                  <a:schemeClr val="tx1"/>
                </a:solidFill>
              </a:rPr>
              <a:t>falta de consideración</a:t>
            </a:r>
            <a:r>
              <a:rPr lang="es-ES" sz="2000" dirty="0">
                <a:solidFill>
                  <a:schemeClr val="tx1"/>
                </a:solidFill>
              </a:rPr>
              <a:t> seria de las alternativas.</a:t>
            </a:r>
            <a:endParaRPr lang="es-E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677" y="1628336"/>
            <a:ext cx="8862646" cy="3601328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C" sz="2000" dirty="0"/>
              <a:t> </a:t>
            </a:r>
            <a:r>
              <a:rPr lang="es-EC" sz="2000" b="1" u="sng" dirty="0">
                <a:solidFill>
                  <a:schemeClr val="tx1"/>
                </a:solidFill>
              </a:rPr>
              <a:t>1.5.2. Sexualidad</a:t>
            </a:r>
          </a:p>
          <a:p>
            <a:pPr algn="just"/>
            <a:endParaRPr lang="es-EC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adolescente (al finalizar la etapa) se percibe como </a:t>
            </a:r>
            <a:r>
              <a:rPr lang="es-ES" sz="2000" b="1" i="1" dirty="0">
                <a:solidFill>
                  <a:schemeClr val="tx1"/>
                </a:solidFill>
              </a:rPr>
              <a:t>ser sexual</a:t>
            </a:r>
            <a:r>
              <a:rPr lang="es-ES" sz="2000" dirty="0">
                <a:solidFill>
                  <a:schemeClr val="tx1"/>
                </a:solidFill>
              </a:rPr>
              <a:t>, reconoce la propia </a:t>
            </a:r>
            <a:r>
              <a:rPr lang="es-ES" sz="2000" b="1" i="1" dirty="0">
                <a:solidFill>
                  <a:schemeClr val="tx1"/>
                </a:solidFill>
              </a:rPr>
              <a:t>orientación sexual</a:t>
            </a:r>
            <a:r>
              <a:rPr lang="es-ES" sz="2000" dirty="0">
                <a:solidFill>
                  <a:schemeClr val="tx1"/>
                </a:solidFill>
              </a:rPr>
              <a:t>, maneja los </a:t>
            </a:r>
            <a:r>
              <a:rPr lang="es-ES" sz="2000" b="1" i="1" dirty="0">
                <a:solidFill>
                  <a:schemeClr val="tx1"/>
                </a:solidFill>
              </a:rPr>
              <a:t>impulsos sexuales </a:t>
            </a:r>
            <a:r>
              <a:rPr lang="es-ES" sz="2000" dirty="0">
                <a:solidFill>
                  <a:schemeClr val="tx1"/>
                </a:solidFill>
              </a:rPr>
              <a:t>y forma </a:t>
            </a:r>
            <a:r>
              <a:rPr lang="es-ES" sz="2000" b="1" i="1" dirty="0">
                <a:solidFill>
                  <a:schemeClr val="tx1"/>
                </a:solidFill>
              </a:rPr>
              <a:t>vínculos emocionales o sexuales.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un aspecto importante de la </a:t>
            </a:r>
            <a:r>
              <a:rPr lang="es-ES" sz="2000" b="1" i="1" dirty="0">
                <a:solidFill>
                  <a:schemeClr val="tx1"/>
                </a:solidFill>
              </a:rPr>
              <a:t>formación de la identidad </a:t>
            </a:r>
            <a:r>
              <a:rPr lang="es-ES" sz="2000" dirty="0">
                <a:solidFill>
                  <a:schemeClr val="tx1"/>
                </a:solidFill>
              </a:rPr>
              <a:t>y afecta la </a:t>
            </a:r>
            <a:r>
              <a:rPr lang="es-ES" sz="2000" b="1" i="1" dirty="0">
                <a:solidFill>
                  <a:schemeClr val="tx1"/>
                </a:solidFill>
              </a:rPr>
              <a:t>autoimagen</a:t>
            </a:r>
            <a:r>
              <a:rPr lang="es-ES" sz="2000" dirty="0">
                <a:solidFill>
                  <a:schemeClr val="tx1"/>
                </a:solidFill>
              </a:rPr>
              <a:t> y las </a:t>
            </a:r>
            <a:r>
              <a:rPr lang="es-ES" sz="2000" b="1" i="1" dirty="0">
                <a:solidFill>
                  <a:schemeClr val="tx1"/>
                </a:solidFill>
              </a:rPr>
              <a:t>relaciones</a:t>
            </a:r>
            <a:r>
              <a:rPr lang="es-ES" sz="2000" dirty="0">
                <a:solidFill>
                  <a:schemeClr val="tx1"/>
                </a:solidFill>
              </a:rPr>
              <a:t> de manera profunda.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Este proceso se ve impulsado en </a:t>
            </a:r>
            <a:r>
              <a:rPr lang="es-ES" sz="2000" b="1" i="1" dirty="0">
                <a:solidFill>
                  <a:schemeClr val="tx1"/>
                </a:solidFill>
              </a:rPr>
              <a:t>sentido biológico.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Su expresión se define en forma </a:t>
            </a:r>
            <a:r>
              <a:rPr lang="es-ES" sz="2000" b="1" i="1" dirty="0">
                <a:solidFill>
                  <a:schemeClr val="tx1"/>
                </a:solidFill>
              </a:rPr>
              <a:t>cultural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83218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877</TotalTime>
  <Words>1647</Words>
  <Application>Microsoft Office PowerPoint</Application>
  <PresentationFormat>Panorámica</PresentationFormat>
  <Paragraphs>126</Paragraphs>
  <Slides>24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1  DESARROLLO PSICOEVOLUTIVO DE LA ADOLESCENCIA</vt:lpstr>
      <vt:lpstr>TEMA  1.5. DESARROLLO PSICOSOCIAL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236</cp:revision>
  <dcterms:created xsi:type="dcterms:W3CDTF">2020-05-20T17:15:24Z</dcterms:created>
  <dcterms:modified xsi:type="dcterms:W3CDTF">2024-10-17T12:33:40Z</dcterms:modified>
</cp:coreProperties>
</file>