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65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1212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6571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223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42711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2884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6136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18525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87613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560641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0034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25737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144770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54372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28148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9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3188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4096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16816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4647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6701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3310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823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BB5CF36-14EE-4798-ABE5-BACAEED6E4D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7C8360-B1DB-46FF-B966-9F0E33BCBDCD}" type="slidenum">
              <a:rPr lang="es-EC" smtClean="0"/>
              <a:t>‹Nº›</a:t>
            </a:fld>
            <a:endParaRPr lang="es-EC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56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5397F7-F460-4887-866D-E07D56EE1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431288"/>
          </a:xfrm>
        </p:spPr>
        <p:txBody>
          <a:bodyPr/>
          <a:lstStyle/>
          <a:p>
            <a:r>
              <a:rPr lang="es-EC" b="1" dirty="0"/>
              <a:t>Riesgo Relativo (RR)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35CFBB-592E-414A-93AF-0735F1535F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59261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90E2BC-09FE-48F5-9A9C-F2066AC02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3F6739-3683-4592-9C6A-8771E3372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25883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5FBB78-CA07-4700-9A10-D649B6A3E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10677"/>
          </a:xfrm>
        </p:spPr>
        <p:txBody>
          <a:bodyPr/>
          <a:lstStyle/>
          <a:p>
            <a:r>
              <a:rPr lang="es-MX" b="1" dirty="0"/>
              <a:t>¿Qué es el Riesgo Relativo (RR)?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D00679-E9B8-4A62-AA6A-6E0BE3B4F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097280"/>
            <a:ext cx="10058400" cy="2976880"/>
          </a:xfrm>
        </p:spPr>
        <p:txBody>
          <a:bodyPr>
            <a:normAutofit/>
          </a:bodyPr>
          <a:lstStyle/>
          <a:p>
            <a:r>
              <a:rPr lang="es-MX" sz="2400" dirty="0"/>
              <a:t>El </a:t>
            </a:r>
            <a:r>
              <a:rPr lang="es-MX" sz="2400" b="1" dirty="0"/>
              <a:t>Riesgo Relativo (RR)</a:t>
            </a:r>
            <a:r>
              <a:rPr lang="es-MX" sz="2400" dirty="0"/>
              <a:t> es una medida epidemiológica que </a:t>
            </a:r>
            <a:r>
              <a:rPr lang="es-MX" sz="2400" b="1" dirty="0"/>
              <a:t>compara la probabilidad de un evento (como una enfermedad)</a:t>
            </a:r>
            <a:r>
              <a:rPr lang="es-MX" sz="2400" dirty="0"/>
              <a:t> entre dos grupos: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/>
              <a:t>Un grupo </a:t>
            </a:r>
            <a:r>
              <a:rPr lang="es-MX" sz="2400" b="1" dirty="0"/>
              <a:t>expuesto</a:t>
            </a:r>
            <a:r>
              <a:rPr lang="es-MX" sz="2400" dirty="0"/>
              <a:t> a un factor (ej. fumar, estar en contacto con una sustancia, tomar un medicamento).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/>
              <a:t>Un grupo </a:t>
            </a:r>
            <a:r>
              <a:rPr lang="es-MX" sz="2400" b="1" dirty="0"/>
              <a:t>no expuesto</a:t>
            </a:r>
            <a:r>
              <a:rPr lang="es-MX" sz="2400" dirty="0"/>
              <a:t> (grupo de referencia o control).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A2A703C5-7439-40B7-B895-85239D4E5233}"/>
              </a:ext>
            </a:extLst>
          </p:cNvPr>
          <p:cNvSpPr txBox="1">
            <a:spLocks/>
          </p:cNvSpPr>
          <p:nvPr/>
        </p:nvSpPr>
        <p:spPr>
          <a:xfrm>
            <a:off x="1280160" y="4206241"/>
            <a:ext cx="10058400" cy="8128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MX" dirty="0"/>
              <a:t>RR =	</a:t>
            </a:r>
            <a:r>
              <a:rPr lang="es-MX" u="sng" dirty="0"/>
              <a:t>Riesgo en el grupo no expuesto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MX" dirty="0"/>
              <a:t>	Riesgo en el grupo expuesto​</a:t>
            </a:r>
          </a:p>
        </p:txBody>
      </p:sp>
    </p:spTree>
    <p:extLst>
      <p:ext uri="{BB962C8B-B14F-4D97-AF65-F5344CB8AC3E}">
        <p14:creationId xmlns:p14="http://schemas.microsoft.com/office/powerpoint/2010/main" val="2793116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C92F7D-62E6-4EC6-83B8-763D8B692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¿Para qué sirve el RR?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A278AC-B25B-4B34-A4AC-974EF1E4A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845734"/>
            <a:ext cx="10373360" cy="4023360"/>
          </a:xfrm>
        </p:spPr>
        <p:txBody>
          <a:bodyPr/>
          <a:lstStyle/>
          <a:p>
            <a:r>
              <a:rPr lang="es-MX" b="1" dirty="0"/>
              <a:t>Sirve para:</a:t>
            </a:r>
          </a:p>
          <a:p>
            <a:r>
              <a:rPr lang="es-MX" dirty="0"/>
              <a:t>Determinar si una exposición está asociada a un mayor o menor riesgo de enfermedad.</a:t>
            </a:r>
          </a:p>
          <a:p>
            <a:r>
              <a:rPr lang="es-MX" dirty="0"/>
              <a:t>Evaluar el impacto positivo o negativo de un tratamiento o intervención.</a:t>
            </a:r>
          </a:p>
          <a:p>
            <a:r>
              <a:rPr lang="es-MX" dirty="0"/>
              <a:t>Interpretar resultados de estudios de cohortes (prospectivos o retrospectivos).</a:t>
            </a:r>
          </a:p>
          <a:p>
            <a:r>
              <a:rPr lang="es-MX" dirty="0"/>
              <a:t>Comunicar evidencia científica en salud pública o decisiones clínicas.</a:t>
            </a:r>
          </a:p>
        </p:txBody>
      </p:sp>
    </p:spTree>
    <p:extLst>
      <p:ext uri="{BB962C8B-B14F-4D97-AF65-F5344CB8AC3E}">
        <p14:creationId xmlns:p14="http://schemas.microsoft.com/office/powerpoint/2010/main" val="3136374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3755B8-CA4E-4CC9-960D-64764022E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80197"/>
          </a:xfrm>
        </p:spPr>
        <p:txBody>
          <a:bodyPr/>
          <a:lstStyle/>
          <a:p>
            <a:r>
              <a:rPr lang="es-MX" dirty="0"/>
              <a:t>¿Cómo se calcula el RR?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B29FE4-815B-4738-9602-3C5D53080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64454"/>
            <a:ext cx="10058400" cy="780197"/>
          </a:xfrm>
        </p:spPr>
        <p:txBody>
          <a:bodyPr/>
          <a:lstStyle/>
          <a:p>
            <a:r>
              <a:rPr lang="es-MX" dirty="0"/>
              <a:t>Se usa una tabla de contingencia 2x2 con los siguientes datos:</a:t>
            </a:r>
            <a:endParaRPr lang="es-EC" dirty="0"/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C4F7E60D-374C-4C0F-BE5D-41EF259DEF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79953"/>
              </p:ext>
            </p:extLst>
          </p:nvPr>
        </p:nvGraphicFramePr>
        <p:xfrm>
          <a:off x="1656080" y="2686045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918016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1625775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4390973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5580498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Evento (enfermo)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No evento (sano)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554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Expuestos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b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 + b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966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No expuestos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 + d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574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Total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 + c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b + d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a + b + c + d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49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450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8B2E58-B00F-455E-B9E3-7389ABBE3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Fórmula: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3D4BA0-1CC2-43FE-9355-C66D2B47B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15298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pt-BR" sz="2400" b="1" dirty="0"/>
              <a:t>RR</a:t>
            </a:r>
            <a:r>
              <a:rPr lang="pt-BR" sz="2400" dirty="0"/>
              <a:t> =	</a:t>
            </a:r>
            <a:r>
              <a:rPr lang="pt-BR" sz="2400" u="sng" dirty="0"/>
              <a:t>c/(</a:t>
            </a:r>
            <a:r>
              <a:rPr lang="pt-BR" sz="2400" u="sng" dirty="0" err="1"/>
              <a:t>c+d</a:t>
            </a:r>
            <a:r>
              <a:rPr lang="pt-BR" sz="2400" u="sng" dirty="0"/>
              <a:t>)</a:t>
            </a:r>
          </a:p>
          <a:p>
            <a:pPr marL="20116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/>
              <a:t>	a/(</a:t>
            </a:r>
            <a:r>
              <a:rPr lang="pt-BR" sz="2400" dirty="0" err="1"/>
              <a:t>a+b</a:t>
            </a:r>
            <a:r>
              <a:rPr lang="pt-BR" sz="2400" dirty="0"/>
              <a:t>)​</a:t>
            </a:r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a/(</a:t>
            </a:r>
            <a:r>
              <a:rPr lang="es-MX" dirty="0" err="1"/>
              <a:t>a+b</a:t>
            </a:r>
            <a:r>
              <a:rPr lang="es-MX" dirty="0"/>
              <a:t>)a / (a + b)a/(</a:t>
            </a:r>
            <a:r>
              <a:rPr lang="es-MX" dirty="0" err="1"/>
              <a:t>a+b</a:t>
            </a:r>
            <a:r>
              <a:rPr lang="es-MX" dirty="0"/>
              <a:t>): Riesgo en expuestos </a:t>
            </a:r>
            <a:r>
              <a:rPr lang="es-MX" dirty="0">
                <a:sym typeface="Wingdings" panose="05000000000000000000" pitchFamily="2" charset="2"/>
              </a:rPr>
              <a:t> incidencia en expuestos</a:t>
            </a:r>
            <a:endParaRPr lang="es-MX" dirty="0"/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c/(</a:t>
            </a:r>
            <a:r>
              <a:rPr lang="es-MX" dirty="0" err="1"/>
              <a:t>c+d</a:t>
            </a:r>
            <a:r>
              <a:rPr lang="es-MX" dirty="0"/>
              <a:t>)c / (c + d)c/(</a:t>
            </a:r>
            <a:r>
              <a:rPr lang="es-MX" dirty="0" err="1"/>
              <a:t>c+d</a:t>
            </a:r>
            <a:r>
              <a:rPr lang="es-MX" dirty="0"/>
              <a:t>): Riesgo en no expuestos </a:t>
            </a:r>
            <a:r>
              <a:rPr lang="es-MX" dirty="0">
                <a:sym typeface="Wingdings" panose="05000000000000000000" pitchFamily="2" charset="2"/>
              </a:rPr>
              <a:t> incidencia en no expuestos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8698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9B6A5-7098-4116-B044-D96A3A07A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22437"/>
          </a:xfrm>
        </p:spPr>
        <p:txBody>
          <a:bodyPr/>
          <a:lstStyle/>
          <a:p>
            <a:r>
              <a:rPr lang="es-EC" b="1" dirty="0"/>
              <a:t>Interpretación del RR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9A5A955-682C-43A1-9151-022CA4B869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707058"/>
              </p:ext>
            </p:extLst>
          </p:nvPr>
        </p:nvGraphicFramePr>
        <p:xfrm>
          <a:off x="1096963" y="1846263"/>
          <a:ext cx="10058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7517">
                  <a:extLst>
                    <a:ext uri="{9D8B030D-6E8A-4147-A177-3AD203B41FA5}">
                      <a16:colId xmlns:a16="http://schemas.microsoft.com/office/drawing/2014/main" val="1562525057"/>
                    </a:ext>
                  </a:extLst>
                </a:gridCol>
                <a:gridCol w="7060883">
                  <a:extLst>
                    <a:ext uri="{9D8B030D-6E8A-4147-A177-3AD203B41FA5}">
                      <a16:colId xmlns:a16="http://schemas.microsoft.com/office/drawing/2014/main" val="27009276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Valor de 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Interpretación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427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RR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No hay diferencia en el riesgo (exposición neutra)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251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RR &gt;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Mayor riesgo en expuestos (posible factor de riesgo)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700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RR &lt;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Menor riesgo en expuestos (posible factor protector)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46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578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BEE798-1495-4B39-9672-859837AD9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80197"/>
          </a:xfrm>
        </p:spPr>
        <p:txBody>
          <a:bodyPr/>
          <a:lstStyle/>
          <a:p>
            <a:r>
              <a:rPr lang="es-EC" b="1" dirty="0"/>
              <a:t>Ejemplo aplicado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6952E2-0018-40E1-8765-FCBDCD9EC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1305990"/>
            <a:ext cx="11338560" cy="480906"/>
          </a:xfrm>
        </p:spPr>
        <p:txBody>
          <a:bodyPr>
            <a:noAutofit/>
          </a:bodyPr>
          <a:lstStyle/>
          <a:p>
            <a:r>
              <a:rPr lang="es-MX" sz="2400" dirty="0"/>
              <a:t>Estudio: Se investiga si la exposición a formol en el laboratorio aumenta el riesgo de rinitis crónica.</a:t>
            </a:r>
            <a:endParaRPr lang="es-EC" sz="2400" dirty="0"/>
          </a:p>
        </p:txBody>
      </p:sp>
      <p:graphicFrame>
        <p:nvGraphicFramePr>
          <p:cNvPr id="4" name="Tabla 5">
            <a:extLst>
              <a:ext uri="{FF2B5EF4-FFF2-40B4-BE49-F238E27FC236}">
                <a16:creationId xmlns:a16="http://schemas.microsoft.com/office/drawing/2014/main" id="{19199E4A-3581-439F-BD6B-04153A6A25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926816"/>
              </p:ext>
            </p:extLst>
          </p:nvPr>
        </p:nvGraphicFramePr>
        <p:xfrm>
          <a:off x="1676400" y="2448560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918016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1625775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4390973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5580498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Con rinitis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Sin rinitis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554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Expuestos a formol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30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70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100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966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No expuestos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100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574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Total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40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160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200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49564"/>
                  </a:ext>
                </a:extLst>
              </a:tr>
            </a:tbl>
          </a:graphicData>
        </a:graphic>
      </p:graphicFrame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2EC37936-1BD8-44E3-9EF5-37FB15FE0E75}"/>
              </a:ext>
            </a:extLst>
          </p:cNvPr>
          <p:cNvSpPr txBox="1">
            <a:spLocks/>
          </p:cNvSpPr>
          <p:nvPr/>
        </p:nvSpPr>
        <p:spPr>
          <a:xfrm>
            <a:off x="1595120" y="4135121"/>
            <a:ext cx="10596880" cy="85344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/>
              <a:t> RR = 	</a:t>
            </a:r>
            <a:r>
              <a:rPr lang="es-MX" sz="2400" u="sng" dirty="0"/>
              <a:t>30/100</a:t>
            </a:r>
            <a:r>
              <a:rPr lang="es-MX" sz="2400" dirty="0"/>
              <a:t>     =	 </a:t>
            </a:r>
            <a:r>
              <a:rPr lang="es-MX" sz="2400" u="sng" dirty="0"/>
              <a:t>0.10 </a:t>
            </a:r>
            <a:r>
              <a:rPr lang="es-MX" sz="2400" dirty="0"/>
              <a:t>= </a:t>
            </a:r>
            <a:r>
              <a:rPr lang="es-MX" sz="2400" b="1" dirty="0"/>
              <a:t>3.0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/>
              <a:t> 	10/100​​ 	 0.30​</a:t>
            </a:r>
            <a:endParaRPr lang="es-EC" sz="2400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2E128E5F-ABD5-4A48-BB6D-09312D7165E1}"/>
              </a:ext>
            </a:extLst>
          </p:cNvPr>
          <p:cNvSpPr txBox="1">
            <a:spLocks/>
          </p:cNvSpPr>
          <p:nvPr/>
        </p:nvSpPr>
        <p:spPr>
          <a:xfrm>
            <a:off x="828040" y="5340776"/>
            <a:ext cx="10596880" cy="85344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sz="2400" b="1" dirty="0"/>
              <a:t>Interpretación: </a:t>
            </a:r>
            <a:r>
              <a:rPr lang="es-MX" sz="2400" dirty="0"/>
              <a:t>Los trabajadores expuestos al formol tienen 3 veces más riesgo de desarrollar rinitis crónica que los no expuestos.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2885959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B8A703-217E-4B5A-B23C-1B8D68D38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Ventajas del RR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D3B74E-F400-4F16-965D-118612BA7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80346"/>
          </a:xfrm>
        </p:spPr>
        <p:txBody>
          <a:bodyPr/>
          <a:lstStyle/>
          <a:p>
            <a:r>
              <a:rPr lang="es-MX" dirty="0"/>
              <a:t>Es intuitivo y fácil de interpretar.</a:t>
            </a:r>
          </a:p>
          <a:p>
            <a:r>
              <a:rPr lang="es-MX" dirty="0"/>
              <a:t>Se puede convertir en porcentaje:</a:t>
            </a:r>
            <a:endParaRPr lang="es-EC" dirty="0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6503F853-6E3A-49A9-8424-7376E25D0D51}"/>
              </a:ext>
            </a:extLst>
          </p:cNvPr>
          <p:cNvSpPr txBox="1">
            <a:spLocks/>
          </p:cNvSpPr>
          <p:nvPr/>
        </p:nvSpPr>
        <p:spPr>
          <a:xfrm>
            <a:off x="1097280" y="3061548"/>
            <a:ext cx="10058400" cy="58589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"Los expuestos tienen un 200% más riesgo" (cuando RR = 3.0).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625370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46E74F-7738-42F5-BFDE-DC9DEC676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Limitaciones del RR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542777-33A0-48A1-8852-DFA9D58C1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560" y="2326640"/>
            <a:ext cx="10739120" cy="3542454"/>
          </a:xfrm>
        </p:spPr>
        <p:txBody>
          <a:bodyPr>
            <a:normAutofit/>
          </a:bodyPr>
          <a:lstStyle/>
          <a:p>
            <a:r>
              <a:rPr lang="es-MX" sz="2400" dirty="0"/>
              <a:t>Solo aplicable en estudios de cohorte o ensayos clínicos.</a:t>
            </a:r>
          </a:p>
          <a:p>
            <a:r>
              <a:rPr lang="es-MX" sz="2400" dirty="0"/>
              <a:t>No se puede usar directamente en estudios de casos y controles (en su lugar se usa el </a:t>
            </a:r>
            <a:r>
              <a:rPr lang="es-MX" sz="2400" dirty="0" err="1"/>
              <a:t>odds</a:t>
            </a:r>
            <a:r>
              <a:rPr lang="es-MX" sz="2400" dirty="0"/>
              <a:t> ratio - OR).</a:t>
            </a:r>
          </a:p>
          <a:p>
            <a:r>
              <a:rPr lang="es-MX" sz="2400" dirty="0"/>
              <a:t>Depende de la validez del diseño del estudio.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153182315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1_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Override1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2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479</Words>
  <Application>Microsoft Office PowerPoint</Application>
  <PresentationFormat>Panorámica</PresentationFormat>
  <Paragraphs>73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Retrospect</vt:lpstr>
      <vt:lpstr>1_Retrospect</vt:lpstr>
      <vt:lpstr>Riesgo Relativo (RR)</vt:lpstr>
      <vt:lpstr>¿Qué es el Riesgo Relativo (RR)?</vt:lpstr>
      <vt:lpstr>¿Para qué sirve el RR?</vt:lpstr>
      <vt:lpstr>¿Cómo se calcula el RR?</vt:lpstr>
      <vt:lpstr>Fórmula:</vt:lpstr>
      <vt:lpstr>Interpretación del RR</vt:lpstr>
      <vt:lpstr>Ejemplo aplicado</vt:lpstr>
      <vt:lpstr>Ventajas del RR</vt:lpstr>
      <vt:lpstr>Limitaciones del RR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Riesgo Relativo (RR)</dc:title>
  <dc:creator>Felix Falconi</dc:creator>
  <cp:lastModifiedBy>Felix Falconi</cp:lastModifiedBy>
  <cp:revision>6</cp:revision>
  <dcterms:created xsi:type="dcterms:W3CDTF">2025-07-07T07:44:38Z</dcterms:created>
  <dcterms:modified xsi:type="dcterms:W3CDTF">2025-07-07T09:47:14Z</dcterms:modified>
</cp:coreProperties>
</file>